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  <p:sldMasterId id="2147483679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</p:sldIdLst>
  <p:sldSz cx="24387175" cy="13716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3B4501-DB48-4AD6-A8C1-BEA9DD63589C}">
  <a:tblStyle styleId="{C73B4501-DB48-4AD6-A8C1-BEA9DD6358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Lewis</a:t>
            </a:r>
            <a:endParaRPr/>
          </a:p>
        </p:txBody>
      </p:sp>
      <p:sp>
        <p:nvSpPr>
          <p:cNvPr id="217" name="Google Shape;2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f9b530551_6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10f9b530551_6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f9b530551_6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10f9b530551_6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f9b530551_6_2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10f9b530551_6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f9b530551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Justus</a:t>
            </a:r>
            <a:endParaRPr/>
          </a:p>
        </p:txBody>
      </p:sp>
      <p:sp>
        <p:nvSpPr>
          <p:cNvPr id="345" name="Google Shape;345;g10f9b53055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c9c8eeb3a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Justus</a:t>
            </a:r>
            <a:endParaRPr/>
          </a:p>
        </p:txBody>
      </p:sp>
      <p:sp>
        <p:nvSpPr>
          <p:cNvPr id="353" name="Google Shape;353;g10c9c8eeb3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c9c8eeb3a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Justus</a:t>
            </a:r>
            <a:endParaRPr/>
          </a:p>
        </p:txBody>
      </p:sp>
      <p:sp>
        <p:nvSpPr>
          <p:cNvPr id="416" name="Google Shape;416;g10c9c8eeb3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f8887854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Lewis/Sam</a:t>
            </a:r>
            <a:endParaRPr/>
          </a:p>
        </p:txBody>
      </p:sp>
      <p:sp>
        <p:nvSpPr>
          <p:cNvPr id="424" name="Google Shape;424;g10f888785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f9b530551_6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g10f9b530551_6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Lewis</a:t>
            </a:r>
            <a:endParaRPr/>
          </a:p>
        </p:txBody>
      </p:sp>
      <p:sp>
        <p:nvSpPr>
          <p:cNvPr id="224" name="Google Shape;2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f8887854e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Lewis</a:t>
            </a:r>
            <a:endParaRPr/>
          </a:p>
        </p:txBody>
      </p:sp>
      <p:sp>
        <p:nvSpPr>
          <p:cNvPr id="231" name="Google Shape;231;g10f8887854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f8887854e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Lewis</a:t>
            </a:r>
            <a:endParaRPr/>
          </a:p>
        </p:txBody>
      </p:sp>
      <p:sp>
        <p:nvSpPr>
          <p:cNvPr id="239" name="Google Shape;239;g10f8887854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f9b530551_6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Paul</a:t>
            </a:r>
            <a:endParaRPr/>
          </a:p>
        </p:txBody>
      </p:sp>
      <p:sp>
        <p:nvSpPr>
          <p:cNvPr id="252" name="Google Shape;252;g10f9b530551_6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f9b530551_6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0f9b530551_6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f9b530551_6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10f9b530551_6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f9b530551_6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10f9b530551_6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10f9b530551_6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f9b530551_6_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10f9b530551_6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861219" y="3595738"/>
            <a:ext cx="25129908" cy="8531688"/>
          </a:xfrm>
          <a:custGeom>
            <a:avLst/>
            <a:gdLst/>
            <a:ahLst/>
            <a:cxnLst/>
            <a:rect l="l" t="t" r="r" b="b"/>
            <a:pathLst>
              <a:path w="25129909" h="8531688" extrusionOk="0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695847" y="9308787"/>
            <a:ext cx="14344254" cy="23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5780" y="913387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" y="0"/>
            <a:ext cx="24384000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861219" y="3595738"/>
            <a:ext cx="25129800" cy="8531700"/>
          </a:xfrm>
          <a:prstGeom prst="roundRect">
            <a:avLst>
              <a:gd name="adj" fmla="val 6683"/>
            </a:avLst>
          </a:prstGeom>
          <a:solidFill>
            <a:schemeClr val="accent1">
              <a:alpha val="890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618" y="835854"/>
            <a:ext cx="6148472" cy="195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>
            <a:off x="14216244" y="1588574"/>
            <a:ext cx="4769700" cy="4769700"/>
          </a:xfrm>
          <a:prstGeom prst="ellipse">
            <a:avLst/>
          </a:prstGeom>
          <a:noFill/>
          <a:ln w="146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21721648" y="5453742"/>
            <a:ext cx="3608700" cy="36087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8985797" y="7486550"/>
            <a:ext cx="4890600" cy="48906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1679795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679796" y="3362326"/>
            <a:ext cx="103170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2"/>
          </p:nvPr>
        </p:nvSpPr>
        <p:spPr>
          <a:xfrm>
            <a:off x="1679796" y="5010150"/>
            <a:ext cx="10317000" cy="7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3"/>
          </p:nvPr>
        </p:nvSpPr>
        <p:spPr>
          <a:xfrm>
            <a:off x="12346007" y="3362326"/>
            <a:ext cx="103677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"/>
          </p:nvPr>
        </p:nvSpPr>
        <p:spPr>
          <a:xfrm>
            <a:off x="12346007" y="5010150"/>
            <a:ext cx="10367700" cy="7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2579589" y="0"/>
            <a:ext cx="21807600" cy="13716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4400" b="1" i="0" u="sng">
                <a:solidFill>
                  <a:srgbClr val="046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ag">
  <p:cSld name="Title + Tag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1219359" y="1645920"/>
            <a:ext cx="21948600" cy="792900"/>
          </a:xfrm>
          <a:prstGeom prst="rect">
            <a:avLst/>
          </a:prstGeom>
          <a:solidFill>
            <a:srgbClr val="EAE7E6"/>
          </a:solidFill>
          <a:ln w="9525" cap="flat" cmpd="sng">
            <a:solidFill>
              <a:srgbClr val="B2B2B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3825" tIns="0" rIns="243825" bIns="0" anchor="ctr" anchorCtr="0">
            <a:noAutofit/>
          </a:bodyPr>
          <a:lstStyle>
            <a:lvl1pPr marL="457200" lvl="0" indent="-36830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200"/>
              <a:buChar char="•"/>
              <a:defRPr sz="2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/>
            </a:lvl6pPr>
            <a:lvl7pPr marL="3200400" lvl="6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/>
            </a:lvl7pPr>
            <a:lvl8pPr marL="3657600" lvl="7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/>
            </a:lvl8pPr>
            <a:lvl9pPr marL="4114800" lvl="8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1219359" y="533400"/>
            <a:ext cx="21948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1054900" y="325307"/>
            <a:ext cx="21033900" cy="11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875" rIns="243825" bIns="1218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20451579" y="12888261"/>
            <a:ext cx="38892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875" rIns="243825" bIns="121875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rgbClr val="005A83"/>
              </a:buClr>
              <a:buSzPts val="2400"/>
              <a:buFont typeface="Noto Sans Symbols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Clr>
                <a:srgbClr val="005A83"/>
              </a:buClr>
              <a:buSzPts val="2400"/>
              <a:buFont typeface="Noto Sans Symbols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Clr>
                <a:srgbClr val="005A83"/>
              </a:buClr>
              <a:buSzPts val="2400"/>
              <a:buFont typeface="Noto Sans Symbols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Clr>
                <a:srgbClr val="005A83"/>
              </a:buClr>
              <a:buSzPts val="2400"/>
              <a:buFont typeface="Noto Sans Symbols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Clr>
                <a:srgbClr val="005A83"/>
              </a:buClr>
              <a:buSzPts val="2400"/>
              <a:buFont typeface="Noto Sans Symbols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Clr>
                <a:srgbClr val="005A83"/>
              </a:buClr>
              <a:buSzPts val="2400"/>
              <a:buFont typeface="Noto Sans Symbols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Clr>
                <a:srgbClr val="005A83"/>
              </a:buClr>
              <a:buSzPts val="2400"/>
              <a:buFont typeface="Noto Sans Symbols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Clr>
                <a:srgbClr val="005A83"/>
              </a:buClr>
              <a:buSzPts val="2400"/>
              <a:buFont typeface="Noto Sans Symbols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Clr>
                <a:srgbClr val="005A83"/>
              </a:buClr>
              <a:buSzPts val="2400"/>
              <a:buFont typeface="Noto Sans Symbols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 logo empty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50103" y="564204"/>
            <a:ext cx="24387175" cy="5466945"/>
          </a:xfrm>
          <a:custGeom>
            <a:avLst/>
            <a:gdLst/>
            <a:ahLst/>
            <a:cxnLst/>
            <a:rect l="l" t="t" r="r" b="b"/>
            <a:pathLst>
              <a:path w="24387176" h="5466945" extrusionOk="0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7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461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/>
            </a:lvl1pPr>
            <a:lvl2pPr marL="914400" lvl="1" indent="-520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2pPr>
            <a:lvl3pPr marL="1371600" lvl="2" indent="-4508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205779" y="906822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/>
          <p:nvPr/>
        </p:nvSpPr>
        <p:spPr>
          <a:xfrm>
            <a:off x="861219" y="3595738"/>
            <a:ext cx="25129909" cy="8531688"/>
          </a:xfrm>
          <a:custGeom>
            <a:avLst/>
            <a:gdLst/>
            <a:ahLst/>
            <a:cxnLst/>
            <a:rect l="l" t="t" r="r" b="b"/>
            <a:pathLst>
              <a:path w="25129909" h="8531688" extrusionOk="0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5779" y="913387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/>
          <p:nvPr/>
        </p:nvSpPr>
        <p:spPr>
          <a:xfrm>
            <a:off x="50103" y="564204"/>
            <a:ext cx="24387176" cy="5466945"/>
          </a:xfrm>
          <a:custGeom>
            <a:avLst/>
            <a:gdLst/>
            <a:ahLst/>
            <a:cxnLst/>
            <a:rect l="l" t="t" r="r" b="b"/>
            <a:pathLst>
              <a:path w="24387176" h="5466945" extrusionOk="0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1"/>
          </p:nvPr>
        </p:nvSpPr>
        <p:spPr>
          <a:xfrm>
            <a:off x="1676618" y="3651250"/>
            <a:ext cx="1036454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2"/>
          </p:nvPr>
        </p:nvSpPr>
        <p:spPr>
          <a:xfrm>
            <a:off x="12346008" y="3651250"/>
            <a:ext cx="1036454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2"/>
          </p:nvPr>
        </p:nvSpPr>
        <p:spPr>
          <a:xfrm>
            <a:off x="1679796" y="5010150"/>
            <a:ext cx="10316917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3"/>
          </p:nvPr>
        </p:nvSpPr>
        <p:spPr>
          <a:xfrm>
            <a:off x="12346007" y="3362326"/>
            <a:ext cx="10367726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4"/>
          </p:nvPr>
        </p:nvSpPr>
        <p:spPr>
          <a:xfrm>
            <a:off x="12346007" y="5010150"/>
            <a:ext cx="10367726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663917" y="9178927"/>
            <a:ext cx="21033937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5780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1679796" y="5010150"/>
            <a:ext cx="10316917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12346007" y="3362326"/>
            <a:ext cx="10367726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12346007" y="5010150"/>
            <a:ext cx="10367726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861219" y="3595738"/>
            <a:ext cx="25129907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ubTitle" idx="1"/>
          </p:nvPr>
        </p:nvSpPr>
        <p:spPr>
          <a:xfrm>
            <a:off x="1695847" y="9308787"/>
            <a:ext cx="14344254" cy="23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16183638" y="9013230"/>
            <a:ext cx="3257669" cy="3257669"/>
          </a:xfrm>
          <a:prstGeom prst="ellipse">
            <a:avLst/>
          </a:prstGeom>
          <a:noFill/>
          <a:ln w="146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205780" y="906822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7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1663917" y="9178927"/>
            <a:ext cx="21033937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205780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1676618" y="3651250"/>
            <a:ext cx="1036454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12346008" y="3651250"/>
            <a:ext cx="1036454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37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Open Sans"/>
              <a:buNone/>
              <a:defRPr sz="88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7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Char char="•"/>
              <a:defRPr sz="56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Char char="•"/>
              <a:defRPr sz="4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Char char="•"/>
              <a:defRPr sz="4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•"/>
              <a:defRPr sz="36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•"/>
              <a:defRPr sz="36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•"/>
              <a:defRPr sz="36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•"/>
              <a:defRPr sz="36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•"/>
              <a:defRPr sz="36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•"/>
              <a:defRPr sz="36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sz="8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ctrTitle"/>
          </p:nvPr>
        </p:nvSpPr>
        <p:spPr>
          <a:xfrm>
            <a:off x="1695851" y="4203900"/>
            <a:ext cx="14618700" cy="4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Merchant Scheme Extensions + QR Support</a:t>
            </a:r>
            <a:endParaRPr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subTitle" idx="1"/>
          </p:nvPr>
        </p:nvSpPr>
        <p:spPr>
          <a:xfrm>
            <a:off x="1695850" y="9308775"/>
            <a:ext cx="155277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Lewis Daly, Justus </a:t>
            </a:r>
            <a:r>
              <a:rPr lang="en-US" dirty="0" err="1"/>
              <a:t>Ortlepp</a:t>
            </a:r>
            <a:r>
              <a:rPr lang="en-US" dirty="0"/>
              <a:t>, Paul Makin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 dirty="0"/>
              <a:t>PI18 - April 2022</a:t>
            </a:r>
            <a:endParaRPr dirty="0"/>
          </a:p>
        </p:txBody>
      </p:sp>
      <p:sp>
        <p:nvSpPr>
          <p:cNvPr id="221" name="Google Shape;221;p33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Considerations: Merchant Registry</a:t>
            </a:r>
            <a:endParaRPr/>
          </a:p>
        </p:txBody>
      </p:sp>
      <p:sp>
        <p:nvSpPr>
          <p:cNvPr id="327" name="Google Shape;327;p42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US"/>
              <a:t>Looked at the Mojaloop ALS/Oracle as a candidate for implementation</a:t>
            </a:r>
            <a:endParaRPr/>
          </a:p>
          <a:p>
            <a:pPr marL="13716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US"/>
              <a:t>Looks good – but will need extension</a:t>
            </a:r>
            <a:endParaRPr/>
          </a:p>
          <a:p>
            <a:pPr marL="13716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US"/>
              <a:t>Firm up on additional data requirements</a:t>
            </a:r>
            <a:endParaRPr/>
          </a:p>
          <a:p>
            <a:pPr marL="1371600" lvl="1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US"/>
              <a:t>Looks in three directions</a:t>
            </a:r>
            <a:endParaRPr/>
          </a:p>
          <a:p>
            <a:pPr marL="13716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US"/>
              <a:t>Supports transaction routing</a:t>
            </a:r>
            <a:endParaRPr/>
          </a:p>
          <a:p>
            <a:pPr marL="13716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US"/>
              <a:t>Validates individual transactions against AML, Fraud assessment</a:t>
            </a:r>
            <a:endParaRPr/>
          </a:p>
          <a:p>
            <a:pPr marL="13716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US"/>
              <a:t>Works with an external fraud/ML/KYB engine to evaluate merchant status dynamically</a:t>
            </a:r>
            <a:endParaRPr/>
          </a:p>
          <a:p>
            <a:pPr marL="457200" lvl="0" indent="-101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endParaRPr/>
          </a:p>
        </p:txBody>
      </p:sp>
      <p:sp>
        <p:nvSpPr>
          <p:cNvPr id="328" name="Google Shape;328;p4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Considerations: Customer Front End</a:t>
            </a:r>
            <a:endParaRPr/>
          </a:p>
        </p:txBody>
      </p:sp>
      <p:sp>
        <p:nvSpPr>
          <p:cNvPr id="334" name="Google Shape;334;p43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US"/>
              <a:t>Merchant Payment Extension Module can support multiple payment front ends</a:t>
            </a:r>
            <a:endParaRPr/>
          </a:p>
          <a:p>
            <a:pPr marL="13716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US"/>
              <a:t>(1) Customer-initiated; (2) MRTP and 3PPI/PISP coming later</a:t>
            </a:r>
            <a:endParaRPr/>
          </a:p>
          <a:p>
            <a:pPr marL="13716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US"/>
              <a:t>Currently validated against USSD and static QR; design in place for dynamic QR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US"/>
              <a:t>Need to engage with major in-country retail payments ecosystem players</a:t>
            </a:r>
            <a:endParaRPr/>
          </a:p>
          <a:p>
            <a:pPr marL="13716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US"/>
              <a:t>Push; not pull</a:t>
            </a:r>
            <a:endParaRPr/>
          </a:p>
        </p:txBody>
      </p:sp>
      <p:sp>
        <p:nvSpPr>
          <p:cNvPr id="335" name="Google Shape;335;p43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Lessons for a Successful Merchant Payment Solution</a:t>
            </a:r>
            <a:endParaRPr/>
          </a:p>
        </p:txBody>
      </p:sp>
      <p:sp>
        <p:nvSpPr>
          <p:cNvPr id="341" name="Google Shape;341;p44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US"/>
              <a:t>Separate Rails from Services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US"/>
              <a:t>Interoperability – business, as well as technical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US"/>
              <a:t>Make it free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US"/>
              <a:t>Make sure customers can use it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endParaRPr/>
          </a:p>
        </p:txBody>
      </p:sp>
      <p:sp>
        <p:nvSpPr>
          <p:cNvPr id="342" name="Google Shape;342;p44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Merchant  Backlog - Approach</a:t>
            </a:r>
            <a:endParaRPr/>
          </a:p>
        </p:txBody>
      </p:sp>
      <p:sp>
        <p:nvSpPr>
          <p:cNvPr id="348" name="Google Shape;348;p45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Open Sans"/>
                <a:ea typeface="Open Sans"/>
                <a:cs typeface="Open Sans"/>
                <a:sym typeface="Open Sans"/>
              </a:rPr>
              <a:t>13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45"/>
          <p:cNvSpPr txBox="1">
            <a:spLocks noGrp="1"/>
          </p:cNvSpPr>
          <p:nvPr>
            <p:ph type="body" idx="1"/>
          </p:nvPr>
        </p:nvSpPr>
        <p:spPr>
          <a:xfrm>
            <a:off x="12073800" y="3651250"/>
            <a:ext cx="106368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 definition</a:t>
            </a:r>
            <a:endParaRPr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20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Merchants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20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Customers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20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DFSPs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20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Payment Scheme Operator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identification</a:t>
            </a:r>
            <a:endParaRPr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20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Stakeholder objectives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Enabler specification</a:t>
            </a:r>
            <a:endParaRPr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20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Infrastructure, services, processes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0" name="Google Shape;3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636" y="3651250"/>
            <a:ext cx="9952556" cy="87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Merchant  Backlog - Use Cases</a:t>
            </a:r>
            <a:endParaRPr/>
          </a:p>
        </p:txBody>
      </p:sp>
      <p:sp>
        <p:nvSpPr>
          <p:cNvPr id="356" name="Google Shape;356;p46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Open Sans"/>
                <a:ea typeface="Open Sans"/>
                <a:cs typeface="Open Sans"/>
                <a:sym typeface="Open Sans"/>
              </a:rPr>
              <a:t>14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46"/>
          <p:cNvSpPr/>
          <p:nvPr/>
        </p:nvSpPr>
        <p:spPr>
          <a:xfrm>
            <a:off x="2892500" y="3937500"/>
            <a:ext cx="485100" cy="5226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6"/>
          <p:cNvSpPr/>
          <p:nvPr/>
        </p:nvSpPr>
        <p:spPr>
          <a:xfrm rot="-2700000">
            <a:off x="2696362" y="4515911"/>
            <a:ext cx="877378" cy="877378"/>
          </a:xfrm>
          <a:prstGeom prst="plaque">
            <a:avLst>
              <a:gd name="adj" fmla="val 3616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6"/>
          <p:cNvSpPr txBox="1"/>
          <p:nvPr/>
        </p:nvSpPr>
        <p:spPr>
          <a:xfrm>
            <a:off x="2407300" y="5579700"/>
            <a:ext cx="13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Customer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46"/>
          <p:cNvSpPr/>
          <p:nvPr/>
        </p:nvSpPr>
        <p:spPr>
          <a:xfrm>
            <a:off x="2892500" y="8923150"/>
            <a:ext cx="485100" cy="5226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6"/>
          <p:cNvSpPr/>
          <p:nvPr/>
        </p:nvSpPr>
        <p:spPr>
          <a:xfrm rot="-2700000">
            <a:off x="2696362" y="9501561"/>
            <a:ext cx="877378" cy="877378"/>
          </a:xfrm>
          <a:prstGeom prst="plaque">
            <a:avLst>
              <a:gd name="adj" fmla="val 3616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6"/>
          <p:cNvSpPr txBox="1"/>
          <p:nvPr/>
        </p:nvSpPr>
        <p:spPr>
          <a:xfrm>
            <a:off x="2407300" y="10565350"/>
            <a:ext cx="13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Merchant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46"/>
          <p:cNvSpPr/>
          <p:nvPr/>
        </p:nvSpPr>
        <p:spPr>
          <a:xfrm>
            <a:off x="19757050" y="3933400"/>
            <a:ext cx="485100" cy="5226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6"/>
          <p:cNvSpPr/>
          <p:nvPr/>
        </p:nvSpPr>
        <p:spPr>
          <a:xfrm rot="-2700000">
            <a:off x="19560912" y="4511811"/>
            <a:ext cx="877378" cy="877378"/>
          </a:xfrm>
          <a:prstGeom prst="plaque">
            <a:avLst>
              <a:gd name="adj" fmla="val 3616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19271850" y="5575600"/>
            <a:ext cx="13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DFSP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366;p46"/>
          <p:cNvSpPr/>
          <p:nvPr/>
        </p:nvSpPr>
        <p:spPr>
          <a:xfrm>
            <a:off x="19757050" y="8919050"/>
            <a:ext cx="485100" cy="5226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6"/>
          <p:cNvSpPr/>
          <p:nvPr/>
        </p:nvSpPr>
        <p:spPr>
          <a:xfrm rot="-2700000">
            <a:off x="19560912" y="9497461"/>
            <a:ext cx="877378" cy="877378"/>
          </a:xfrm>
          <a:prstGeom prst="plaque">
            <a:avLst>
              <a:gd name="adj" fmla="val 3616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6"/>
          <p:cNvSpPr txBox="1"/>
          <p:nvPr/>
        </p:nvSpPr>
        <p:spPr>
          <a:xfrm>
            <a:off x="19271850" y="10561250"/>
            <a:ext cx="139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Scheme Operator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46"/>
          <p:cNvSpPr/>
          <p:nvPr/>
        </p:nvSpPr>
        <p:spPr>
          <a:xfrm>
            <a:off x="6438125" y="3381350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Buy goods &amp; services</a:t>
            </a:r>
            <a:endParaRPr/>
          </a:p>
        </p:txBody>
      </p:sp>
      <p:sp>
        <p:nvSpPr>
          <p:cNvPr id="370" name="Google Shape;370;p46"/>
          <p:cNvSpPr/>
          <p:nvPr/>
        </p:nvSpPr>
        <p:spPr>
          <a:xfrm>
            <a:off x="10173475" y="4224225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 merchant QR code</a:t>
            </a:r>
            <a:endParaRPr/>
          </a:p>
        </p:txBody>
      </p:sp>
      <p:sp>
        <p:nvSpPr>
          <p:cNvPr id="371" name="Google Shape;371;p46"/>
          <p:cNvSpPr/>
          <p:nvPr/>
        </p:nvSpPr>
        <p:spPr>
          <a:xfrm>
            <a:off x="6755375" y="5056863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Complain about a merchant</a:t>
            </a:r>
            <a:endParaRPr/>
          </a:p>
        </p:txBody>
      </p:sp>
      <p:cxnSp>
        <p:nvCxnSpPr>
          <p:cNvPr id="372" name="Google Shape;372;p46"/>
          <p:cNvCxnSpPr>
            <a:stCxn id="358" idx="3"/>
            <a:endCxn id="369" idx="2"/>
          </p:cNvCxnSpPr>
          <p:nvPr/>
        </p:nvCxnSpPr>
        <p:spPr>
          <a:xfrm rot="10800000" flipH="1">
            <a:off x="3445251" y="3903700"/>
            <a:ext cx="2992800" cy="7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6"/>
          <p:cNvCxnSpPr>
            <a:stCxn id="358" idx="3"/>
            <a:endCxn id="371" idx="2"/>
          </p:cNvCxnSpPr>
          <p:nvPr/>
        </p:nvCxnSpPr>
        <p:spPr>
          <a:xfrm>
            <a:off x="3445251" y="4644400"/>
            <a:ext cx="3310200" cy="9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" name="Google Shape;374;p46"/>
          <p:cNvCxnSpPr>
            <a:stCxn id="369" idx="6"/>
            <a:endCxn id="370" idx="1"/>
          </p:cNvCxnSpPr>
          <p:nvPr/>
        </p:nvCxnSpPr>
        <p:spPr>
          <a:xfrm>
            <a:off x="9778625" y="3903800"/>
            <a:ext cx="884100" cy="4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5" name="Google Shape;375;p46"/>
          <p:cNvSpPr/>
          <p:nvPr/>
        </p:nvSpPr>
        <p:spPr>
          <a:xfrm>
            <a:off x="9259225" y="6732375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up merchant information</a:t>
            </a:r>
            <a:endParaRPr/>
          </a:p>
        </p:txBody>
      </p:sp>
      <p:cxnSp>
        <p:nvCxnSpPr>
          <p:cNvPr id="376" name="Google Shape;376;p46"/>
          <p:cNvCxnSpPr>
            <a:stCxn id="358" idx="3"/>
            <a:endCxn id="375" idx="2"/>
          </p:cNvCxnSpPr>
          <p:nvPr/>
        </p:nvCxnSpPr>
        <p:spPr>
          <a:xfrm>
            <a:off x="3445251" y="4644400"/>
            <a:ext cx="5814000" cy="26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7" name="Google Shape;377;p46"/>
          <p:cNvSpPr/>
          <p:nvPr/>
        </p:nvSpPr>
        <p:spPr>
          <a:xfrm>
            <a:off x="5505050" y="6990025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 as a merchant</a:t>
            </a:r>
            <a:endParaRPr/>
          </a:p>
        </p:txBody>
      </p:sp>
      <p:sp>
        <p:nvSpPr>
          <p:cNvPr id="378" name="Google Shape;378;p46"/>
          <p:cNvSpPr/>
          <p:nvPr/>
        </p:nvSpPr>
        <p:spPr>
          <a:xfrm>
            <a:off x="6158200" y="8217888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merchant information</a:t>
            </a:r>
            <a:endParaRPr/>
          </a:p>
        </p:txBody>
      </p:sp>
      <p:sp>
        <p:nvSpPr>
          <p:cNvPr id="379" name="Google Shape;379;p46"/>
          <p:cNvSpPr/>
          <p:nvPr/>
        </p:nvSpPr>
        <p:spPr>
          <a:xfrm>
            <a:off x="6158200" y="10632575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Request QR code</a:t>
            </a:r>
            <a:endParaRPr/>
          </a:p>
        </p:txBody>
      </p:sp>
      <p:sp>
        <p:nvSpPr>
          <p:cNvPr id="380" name="Google Shape;380;p46"/>
          <p:cNvSpPr/>
          <p:nvPr/>
        </p:nvSpPr>
        <p:spPr>
          <a:xfrm>
            <a:off x="5225000" y="11819425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Request QR code reissue</a:t>
            </a:r>
            <a:endParaRPr/>
          </a:p>
        </p:txBody>
      </p:sp>
      <p:cxnSp>
        <p:nvCxnSpPr>
          <p:cNvPr id="381" name="Google Shape;381;p46"/>
          <p:cNvCxnSpPr>
            <a:stCxn id="361" idx="3"/>
            <a:endCxn id="377" idx="2"/>
          </p:cNvCxnSpPr>
          <p:nvPr/>
        </p:nvCxnSpPr>
        <p:spPr>
          <a:xfrm rot="10800000" flipH="1">
            <a:off x="3445251" y="7512350"/>
            <a:ext cx="2059800" cy="21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46"/>
          <p:cNvCxnSpPr>
            <a:stCxn id="361" idx="3"/>
            <a:endCxn id="383" idx="2"/>
          </p:cNvCxnSpPr>
          <p:nvPr/>
        </p:nvCxnSpPr>
        <p:spPr>
          <a:xfrm>
            <a:off x="3445251" y="9630050"/>
            <a:ext cx="2992800" cy="3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46"/>
          <p:cNvCxnSpPr>
            <a:stCxn id="361" idx="3"/>
            <a:endCxn id="378" idx="2"/>
          </p:cNvCxnSpPr>
          <p:nvPr/>
        </p:nvCxnSpPr>
        <p:spPr>
          <a:xfrm rot="10800000" flipH="1">
            <a:off x="3445251" y="8740250"/>
            <a:ext cx="2712900" cy="88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46"/>
          <p:cNvCxnSpPr>
            <a:stCxn id="361" idx="3"/>
            <a:endCxn id="379" idx="2"/>
          </p:cNvCxnSpPr>
          <p:nvPr/>
        </p:nvCxnSpPr>
        <p:spPr>
          <a:xfrm>
            <a:off x="3445251" y="9630050"/>
            <a:ext cx="2712900" cy="15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46"/>
          <p:cNvCxnSpPr>
            <a:stCxn id="361" idx="3"/>
            <a:endCxn id="380" idx="2"/>
          </p:cNvCxnSpPr>
          <p:nvPr/>
        </p:nvCxnSpPr>
        <p:spPr>
          <a:xfrm>
            <a:off x="3445251" y="9630050"/>
            <a:ext cx="1779600" cy="27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3" name="Google Shape;383;p46"/>
          <p:cNvSpPr/>
          <p:nvPr/>
        </p:nvSpPr>
        <p:spPr>
          <a:xfrm>
            <a:off x="6438125" y="9445750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Accept payments</a:t>
            </a:r>
            <a:endParaRPr/>
          </a:p>
        </p:txBody>
      </p:sp>
      <p:sp>
        <p:nvSpPr>
          <p:cNvPr id="387" name="Google Shape;387;p46"/>
          <p:cNvSpPr/>
          <p:nvPr/>
        </p:nvSpPr>
        <p:spPr>
          <a:xfrm>
            <a:off x="14935175" y="2892600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 a merchant</a:t>
            </a:r>
            <a:endParaRPr/>
          </a:p>
        </p:txBody>
      </p:sp>
      <p:sp>
        <p:nvSpPr>
          <p:cNvPr id="388" name="Google Shape;388;p46"/>
          <p:cNvSpPr/>
          <p:nvPr/>
        </p:nvSpPr>
        <p:spPr>
          <a:xfrm>
            <a:off x="13539638" y="3937500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 QR code</a:t>
            </a:r>
            <a:endParaRPr/>
          </a:p>
        </p:txBody>
      </p:sp>
      <p:cxnSp>
        <p:nvCxnSpPr>
          <p:cNvPr id="389" name="Google Shape;389;p46"/>
          <p:cNvCxnSpPr>
            <a:stCxn id="364" idx="0"/>
            <a:endCxn id="375" idx="6"/>
          </p:cNvCxnSpPr>
          <p:nvPr/>
        </p:nvCxnSpPr>
        <p:spPr>
          <a:xfrm flipH="1">
            <a:off x="12599801" y="4640300"/>
            <a:ext cx="7089600" cy="261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46"/>
          <p:cNvSpPr/>
          <p:nvPr/>
        </p:nvSpPr>
        <p:spPr>
          <a:xfrm>
            <a:off x="11333575" y="5460800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up merchant DFSP</a:t>
            </a:r>
            <a:endParaRPr/>
          </a:p>
        </p:txBody>
      </p:sp>
      <p:cxnSp>
        <p:nvCxnSpPr>
          <p:cNvPr id="391" name="Google Shape;391;p46"/>
          <p:cNvCxnSpPr>
            <a:stCxn id="375" idx="0"/>
            <a:endCxn id="390" idx="3"/>
          </p:cNvCxnSpPr>
          <p:nvPr/>
        </p:nvCxnSpPr>
        <p:spPr>
          <a:xfrm rot="10800000" flipH="1">
            <a:off x="10929475" y="6352575"/>
            <a:ext cx="893400" cy="37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" name="Google Shape;392;p46"/>
          <p:cNvCxnSpPr>
            <a:stCxn id="364" idx="0"/>
            <a:endCxn id="387" idx="6"/>
          </p:cNvCxnSpPr>
          <p:nvPr/>
        </p:nvCxnSpPr>
        <p:spPr>
          <a:xfrm rot="10800000">
            <a:off x="18275801" y="3415100"/>
            <a:ext cx="1413600" cy="12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46"/>
          <p:cNvCxnSpPr>
            <a:stCxn id="364" idx="0"/>
            <a:endCxn id="388" idx="6"/>
          </p:cNvCxnSpPr>
          <p:nvPr/>
        </p:nvCxnSpPr>
        <p:spPr>
          <a:xfrm rot="10800000">
            <a:off x="16880201" y="4460000"/>
            <a:ext cx="2809200" cy="1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4" name="Google Shape;394;p46"/>
          <p:cNvSpPr/>
          <p:nvPr/>
        </p:nvSpPr>
        <p:spPr>
          <a:xfrm>
            <a:off x="13986575" y="7855475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merchant from receiving payments</a:t>
            </a:r>
            <a:endParaRPr/>
          </a:p>
        </p:txBody>
      </p:sp>
      <p:sp>
        <p:nvSpPr>
          <p:cNvPr id="395" name="Google Shape;395;p46"/>
          <p:cNvSpPr/>
          <p:nvPr/>
        </p:nvSpPr>
        <p:spPr>
          <a:xfrm>
            <a:off x="13750738" y="9265500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Unblock merchant from receiving payments</a:t>
            </a:r>
            <a:endParaRPr/>
          </a:p>
        </p:txBody>
      </p:sp>
      <p:cxnSp>
        <p:nvCxnSpPr>
          <p:cNvPr id="396" name="Google Shape;396;p46"/>
          <p:cNvCxnSpPr>
            <a:stCxn id="364" idx="0"/>
            <a:endCxn id="371" idx="6"/>
          </p:cNvCxnSpPr>
          <p:nvPr/>
        </p:nvCxnSpPr>
        <p:spPr>
          <a:xfrm flipH="1">
            <a:off x="10096001" y="4640300"/>
            <a:ext cx="9593400" cy="93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7" name="Google Shape;397;p46"/>
          <p:cNvSpPr/>
          <p:nvPr/>
        </p:nvSpPr>
        <p:spPr>
          <a:xfrm>
            <a:off x="9709475" y="8740238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Request support</a:t>
            </a:r>
            <a:endParaRPr/>
          </a:p>
        </p:txBody>
      </p:sp>
      <p:cxnSp>
        <p:nvCxnSpPr>
          <p:cNvPr id="398" name="Google Shape;398;p46"/>
          <p:cNvCxnSpPr>
            <a:stCxn id="364" idx="0"/>
            <a:endCxn id="397" idx="7"/>
          </p:cNvCxnSpPr>
          <p:nvPr/>
        </p:nvCxnSpPr>
        <p:spPr>
          <a:xfrm flipH="1">
            <a:off x="12560801" y="4640300"/>
            <a:ext cx="7128600" cy="42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399;p46"/>
          <p:cNvCxnSpPr>
            <a:stCxn id="366" idx="0"/>
            <a:endCxn id="365" idx="2"/>
          </p:cNvCxnSpPr>
          <p:nvPr/>
        </p:nvCxnSpPr>
        <p:spPr>
          <a:xfrm rot="10800000">
            <a:off x="19966900" y="5975750"/>
            <a:ext cx="32700" cy="294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0" name="Google Shape;400;p46"/>
          <p:cNvSpPr/>
          <p:nvPr/>
        </p:nvSpPr>
        <p:spPr>
          <a:xfrm>
            <a:off x="13417888" y="10463450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Publish public key certificates</a:t>
            </a:r>
            <a:endParaRPr/>
          </a:p>
        </p:txBody>
      </p:sp>
      <p:sp>
        <p:nvSpPr>
          <p:cNvPr id="401" name="Google Shape;401;p46"/>
          <p:cNvSpPr/>
          <p:nvPr/>
        </p:nvSpPr>
        <p:spPr>
          <a:xfrm>
            <a:off x="13986563" y="11711425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Monitor merchant compliance status</a:t>
            </a:r>
            <a:endParaRPr/>
          </a:p>
        </p:txBody>
      </p:sp>
      <p:cxnSp>
        <p:nvCxnSpPr>
          <p:cNvPr id="402" name="Google Shape;402;p46"/>
          <p:cNvCxnSpPr>
            <a:stCxn id="367" idx="0"/>
            <a:endCxn id="394" idx="6"/>
          </p:cNvCxnSpPr>
          <p:nvPr/>
        </p:nvCxnSpPr>
        <p:spPr>
          <a:xfrm rot="10800000">
            <a:off x="17327201" y="8377950"/>
            <a:ext cx="2362200" cy="124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" name="Google Shape;403;p46"/>
          <p:cNvCxnSpPr>
            <a:stCxn id="367" idx="0"/>
            <a:endCxn id="395" idx="6"/>
          </p:cNvCxnSpPr>
          <p:nvPr/>
        </p:nvCxnSpPr>
        <p:spPr>
          <a:xfrm flipH="1">
            <a:off x="17091101" y="9625950"/>
            <a:ext cx="2598300" cy="1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" name="Google Shape;404;p46"/>
          <p:cNvCxnSpPr>
            <a:stCxn id="367" idx="0"/>
            <a:endCxn id="400" idx="6"/>
          </p:cNvCxnSpPr>
          <p:nvPr/>
        </p:nvCxnSpPr>
        <p:spPr>
          <a:xfrm flipH="1">
            <a:off x="16758401" y="9625950"/>
            <a:ext cx="2931000" cy="13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" name="Google Shape;405;p46"/>
          <p:cNvCxnSpPr>
            <a:stCxn id="367" idx="0"/>
            <a:endCxn id="401" idx="7"/>
          </p:cNvCxnSpPr>
          <p:nvPr/>
        </p:nvCxnSpPr>
        <p:spPr>
          <a:xfrm flipH="1">
            <a:off x="16837901" y="9625950"/>
            <a:ext cx="2851500" cy="223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" name="Google Shape;406;p46"/>
          <p:cNvCxnSpPr>
            <a:stCxn id="364" idx="1"/>
            <a:endCxn id="394" idx="6"/>
          </p:cNvCxnSpPr>
          <p:nvPr/>
        </p:nvCxnSpPr>
        <p:spPr>
          <a:xfrm flipH="1">
            <a:off x="17327201" y="5260700"/>
            <a:ext cx="2362200" cy="311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Google Shape;407;p46"/>
          <p:cNvCxnSpPr>
            <a:stCxn id="364" idx="1"/>
            <a:endCxn id="395" idx="6"/>
          </p:cNvCxnSpPr>
          <p:nvPr/>
        </p:nvCxnSpPr>
        <p:spPr>
          <a:xfrm flipH="1">
            <a:off x="17091101" y="5260700"/>
            <a:ext cx="2598300" cy="45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46"/>
          <p:cNvCxnSpPr>
            <a:stCxn id="361" idx="3"/>
            <a:endCxn id="397" idx="2"/>
          </p:cNvCxnSpPr>
          <p:nvPr/>
        </p:nvCxnSpPr>
        <p:spPr>
          <a:xfrm rot="10800000" flipH="1">
            <a:off x="3445251" y="9262550"/>
            <a:ext cx="6264300" cy="36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" name="Google Shape;409;p46"/>
          <p:cNvSpPr/>
          <p:nvPr/>
        </p:nvSpPr>
        <p:spPr>
          <a:xfrm>
            <a:off x="16719988" y="12424600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Purge historical data</a:t>
            </a:r>
            <a:endParaRPr/>
          </a:p>
        </p:txBody>
      </p:sp>
      <p:cxnSp>
        <p:nvCxnSpPr>
          <p:cNvPr id="410" name="Google Shape;410;p46"/>
          <p:cNvCxnSpPr>
            <a:stCxn id="367" idx="0"/>
            <a:endCxn id="409" idx="0"/>
          </p:cNvCxnSpPr>
          <p:nvPr/>
        </p:nvCxnSpPr>
        <p:spPr>
          <a:xfrm flipH="1">
            <a:off x="18390101" y="9625950"/>
            <a:ext cx="1299300" cy="27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1" name="Google Shape;411;p46"/>
          <p:cNvSpPr/>
          <p:nvPr/>
        </p:nvSpPr>
        <p:spPr>
          <a:xfrm>
            <a:off x="9817888" y="10152350"/>
            <a:ext cx="3340500" cy="10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 administrative support</a:t>
            </a:r>
            <a:endParaRPr/>
          </a:p>
        </p:txBody>
      </p:sp>
      <p:cxnSp>
        <p:nvCxnSpPr>
          <p:cNvPr id="412" name="Google Shape;412;p46"/>
          <p:cNvCxnSpPr>
            <a:stCxn id="367" idx="0"/>
            <a:endCxn id="411" idx="6"/>
          </p:cNvCxnSpPr>
          <p:nvPr/>
        </p:nvCxnSpPr>
        <p:spPr>
          <a:xfrm flipH="1">
            <a:off x="13158401" y="9625950"/>
            <a:ext cx="6531000" cy="10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p46"/>
          <p:cNvCxnSpPr>
            <a:stCxn id="364" idx="0"/>
            <a:endCxn id="411" idx="6"/>
          </p:cNvCxnSpPr>
          <p:nvPr/>
        </p:nvCxnSpPr>
        <p:spPr>
          <a:xfrm flipH="1">
            <a:off x="13158401" y="4640300"/>
            <a:ext cx="6531000" cy="60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dirty="0"/>
              <a:t>Merchant  Backlog - Features</a:t>
            </a:r>
            <a:endParaRPr dirty="0"/>
          </a:p>
        </p:txBody>
      </p:sp>
      <p:sp>
        <p:nvSpPr>
          <p:cNvPr id="419" name="Google Shape;419;p47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Open Sans"/>
                <a:ea typeface="Open Sans"/>
                <a:cs typeface="Open Sans"/>
                <a:sym typeface="Open Sans"/>
              </a:rPr>
              <a:t>15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47"/>
          <p:cNvSpPr txBox="1">
            <a:spLocks noGrp="1"/>
          </p:cNvSpPr>
          <p:nvPr>
            <p:ph type="body" idx="1"/>
          </p:nvPr>
        </p:nvSpPr>
        <p:spPr>
          <a:xfrm>
            <a:off x="1676625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accessible micro-services</a:t>
            </a:r>
            <a:endParaRPr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portal for user interaction</a:t>
            </a:r>
            <a:endParaRPr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Role-based access control</a:t>
            </a:r>
            <a:endParaRPr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mechanisms for QR code delivery</a:t>
            </a:r>
            <a:endParaRPr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Extensible data and interface</a:t>
            </a:r>
            <a:endParaRPr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Centralised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merchant registration and ID issuing</a:t>
            </a:r>
            <a:endParaRPr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Securely signed QR codes</a:t>
            </a:r>
            <a:endParaRPr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Goal: Simple Static QR Code demo payment flow: 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Customer ➝ Scan QR Code ➝ Enter Price ➝ Pay Merchant ➝ Release Goods</a:t>
            </a:r>
            <a:endParaRPr sz="4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Assumptions:</a:t>
            </a:r>
            <a:endParaRPr dirty="0"/>
          </a:p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-"/>
            </a:pPr>
            <a:r>
              <a:rPr lang="en-US" dirty="0"/>
              <a:t>Pre generated static QR code that encodes a Merchant ID</a:t>
            </a:r>
            <a:endParaRPr dirty="0"/>
          </a:p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-"/>
            </a:pPr>
            <a:r>
              <a:rPr lang="en-US" dirty="0"/>
              <a:t>No Merchant Registry: just  reuse our existing oracle</a:t>
            </a:r>
            <a:endParaRPr i="1" dirty="0"/>
          </a:p>
        </p:txBody>
      </p:sp>
      <p:sp>
        <p:nvSpPr>
          <p:cNvPr id="427" name="Google Shape;427;p48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428" name="Google Shape;428;p48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Open Sans"/>
                <a:ea typeface="Open Sans"/>
                <a:cs typeface="Open Sans"/>
                <a:sym typeface="Open Sans"/>
              </a:rPr>
              <a:t>16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0"/>
          <p:cNvSpPr txBox="1"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441" name="Google Shape;441;p50"/>
          <p:cNvSpPr txBox="1"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</a:pPr>
            <a:r>
              <a:rPr lang="en-US"/>
              <a:t>Comments/Questions?</a:t>
            </a:r>
            <a:endParaRPr/>
          </a:p>
        </p:txBody>
      </p:sp>
      <p:sp>
        <p:nvSpPr>
          <p:cNvPr id="442" name="Google Shape;442;p50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584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-"/>
            </a:pPr>
            <a:r>
              <a:rPr lang="en-GB" dirty="0"/>
              <a:t>Progress Report</a:t>
            </a:r>
            <a:endParaRPr dirty="0"/>
          </a:p>
          <a:p>
            <a:pPr marL="457200" lvl="0" indent="-584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-"/>
            </a:pPr>
            <a:r>
              <a:rPr lang="en-GB" dirty="0"/>
              <a:t>Demo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687001" y="141475"/>
            <a:ext cx="234153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8800"/>
              <a:buFont typeface="Arial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PI 16 Goal - Merchant Blocklisting Showcase</a:t>
            </a:r>
            <a:endParaRPr sz="7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235" name="Google Shape;235;p35"/>
          <p:cNvGraphicFramePr/>
          <p:nvPr/>
        </p:nvGraphicFramePr>
        <p:xfrm>
          <a:off x="687000" y="1322200"/>
          <a:ext cx="21707675" cy="10761475"/>
        </p:xfrm>
        <a:graphic>
          <a:graphicData uri="http://schemas.openxmlformats.org/drawingml/2006/table">
            <a:tbl>
              <a:tblPr>
                <a:noFill/>
                <a:tableStyleId>{C73B4501-DB48-4AD6-A8C1-BEA9DD63589C}</a:tableStyleId>
              </a:tblPr>
              <a:tblGrid>
                <a:gridCol w="229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51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Goal</a:t>
                      </a:r>
                      <a:endParaRPr sz="39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A83">
                        <a:alpha val="81570"/>
                      </a:srgb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Mocked Merchant Registry + Blocklist Prototype</a:t>
                      </a:r>
                      <a:endParaRPr sz="4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11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Key Epics</a:t>
                      </a:r>
                      <a:endParaRPr sz="39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A83">
                        <a:alpha val="8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 </a:t>
                      </a: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Demonstration of the blocklist &amp; document CRUD processes - change the state to facilitate interdiction</a:t>
                      </a:r>
                      <a:endParaRPr sz="22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- Actio do up date blocklist state</a:t>
                      </a:r>
                      <a:b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 - (Hub/Discovery/other) to recognise state and block a lookup; identify best place for this</a:t>
                      </a: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 Build out backlog for full merchant registry/ALS/Oracle implementation</a:t>
                      </a: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1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 </a:t>
                      </a: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Roadtest our thinking</a:t>
                      </a: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at hackathon event in Jan/Feb to get more contribution</a:t>
                      </a: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 Doing now but important next</a:t>
                      </a:r>
                      <a:endParaRPr sz="29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 </a:t>
                      </a:r>
                      <a:endParaRPr sz="29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Risk / Issues</a:t>
                      </a:r>
                      <a:endParaRPr sz="29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A83">
                        <a:alpha val="8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 Any changes to APIs for merchant lifecycle management; </a:t>
                      </a:r>
                      <a:endParaRPr sz="22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68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Open Sans"/>
                        <a:buChar char="-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but we’ll know the gaps by the end of this work in more detail</a:t>
                      </a: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22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 Maybe Static QR demo </a:t>
                      </a:r>
                      <a:endParaRPr sz="22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Extra resource/skills that would be valuable:</a:t>
                      </a:r>
                      <a:endParaRPr sz="22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68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Open Sans"/>
                        <a:buChar char="-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PROTOTYPERS wanting to support Lewis to imagine the demo in the real world</a:t>
                      </a: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68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Open Sans"/>
                        <a:buChar char="-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Product/Biz analysts - to specify the demo storylines in detail</a:t>
                      </a: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68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Open Sans"/>
                        <a:buChar char="-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Github folk - to help us create the gap backlog for PI-17</a:t>
                      </a: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68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Open Sans"/>
                        <a:buChar char="-"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could consider a Mojaloop Community Hack Week to get this done end to end like the ISO20022 week?  A design challenge?</a:t>
                      </a:r>
                      <a:endParaRPr sz="22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2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Risks you might need to track: </a:t>
                      </a:r>
                      <a:endParaRPr sz="22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68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Open Sans"/>
                        <a:buChar char="-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AVAILABILITY OF SME AND RESOURCES TO ACHIEVE THIS - ITS AMBITIOUS</a:t>
                      </a:r>
                      <a:endParaRPr sz="2200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Success Defined How?</a:t>
                      </a:r>
                      <a:endParaRPr sz="39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A83">
                        <a:alpha val="8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Able to demonstrate merchant blocklisting in action</a:t>
                      </a:r>
                      <a:endParaRPr sz="2200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 we have a backlog of tasks to do this properly?</a:t>
                      </a:r>
                      <a:endParaRPr sz="2200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" name="Google Shape;236;p35"/>
          <p:cNvSpPr txBox="1"/>
          <p:nvPr/>
        </p:nvSpPr>
        <p:spPr>
          <a:xfrm>
            <a:off x="19176475" y="141475"/>
            <a:ext cx="5210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/>
              <a:t>Confidence: ?</a:t>
            </a:r>
            <a:endParaRPr sz="45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687001" y="141475"/>
            <a:ext cx="234153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8800"/>
              <a:buFont typeface="Arial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PI 16 Goal - Merchant Blocklisting Showcase</a:t>
            </a:r>
            <a:endParaRPr sz="7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243" name="Google Shape;243;p36"/>
          <p:cNvGraphicFramePr/>
          <p:nvPr/>
        </p:nvGraphicFramePr>
        <p:xfrm>
          <a:off x="687000" y="1322200"/>
          <a:ext cx="21707675" cy="10761475"/>
        </p:xfrm>
        <a:graphic>
          <a:graphicData uri="http://schemas.openxmlformats.org/drawingml/2006/table">
            <a:tbl>
              <a:tblPr>
                <a:noFill/>
                <a:tableStyleId>{C73B4501-DB48-4AD6-A8C1-BEA9DD63589C}</a:tableStyleId>
              </a:tblPr>
              <a:tblGrid>
                <a:gridCol w="229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51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Goal</a:t>
                      </a:r>
                      <a:endParaRPr sz="39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A83">
                        <a:alpha val="81570"/>
                      </a:srgb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Mocked Merchant Registry + Blocklist Prototype</a:t>
                      </a:r>
                      <a:endParaRPr sz="4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11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Key Epics</a:t>
                      </a:r>
                      <a:endParaRPr sz="39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A83">
                        <a:alpha val="8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 </a:t>
                      </a: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Demonstration of the blocklist &amp; document CRUD processes - change the state to facilitate interdiction</a:t>
                      </a:r>
                      <a:endParaRPr sz="22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- Actio do up date blocklist state</a:t>
                      </a:r>
                      <a:b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 - (Hub/Discovery/other) to recognise state and block a lookup; identify best place for this</a:t>
                      </a: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 Build out backlog for full merchant registry/ALS/Oracle implementation</a:t>
                      </a: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1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 </a:t>
                      </a: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Roadtest our thinking</a:t>
                      </a: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at hackathon event in Jan/Feb to get more contribution</a:t>
                      </a: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 Doing now but important next</a:t>
                      </a:r>
                      <a:endParaRPr sz="29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 </a:t>
                      </a:r>
                      <a:endParaRPr sz="29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Risk / Issues</a:t>
                      </a:r>
                      <a:endParaRPr sz="29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A83">
                        <a:alpha val="8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 Any changes to APIs for merchant lifecycle management; </a:t>
                      </a:r>
                      <a:endParaRPr sz="22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68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Open Sans"/>
                        <a:buChar char="-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but we’ll know the gaps by the end of this work in more detail</a:t>
                      </a: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22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 Maybe Static QR demo </a:t>
                      </a:r>
                      <a:endParaRPr sz="22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Extra resource/skills that would be valuable:</a:t>
                      </a:r>
                      <a:endParaRPr sz="22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68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Open Sans"/>
                        <a:buChar char="-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PROTOTYPERS wanting to support Lewis to imagine the demo in the real world</a:t>
                      </a: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68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Open Sans"/>
                        <a:buChar char="-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Product/Biz analysts - to specify the demo storylines in detail</a:t>
                      </a: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68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Open Sans"/>
                        <a:buChar char="-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Github folk - to help us create the gap backlog for PI-17</a:t>
                      </a:r>
                      <a:endParaRPr sz="2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68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Open Sans"/>
                        <a:buChar char="-"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could consider a Mojaloop Community Hack Week to get this done end to end like the ISO20022 week?  A design challenge?</a:t>
                      </a:r>
                      <a:endParaRPr sz="22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2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Risks you might need to track: </a:t>
                      </a:r>
                      <a:endParaRPr sz="22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457200" lvl="0" indent="-368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Open Sans"/>
                        <a:buChar char="-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AVAILABILITY OF SME AND RESOURCES TO ACHIEVE THIS - ITS AMBITIOUS</a:t>
                      </a:r>
                      <a:endParaRPr sz="2200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Success Defined How?</a:t>
                      </a:r>
                      <a:endParaRPr sz="39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A83">
                        <a:alpha val="8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Able to demonstrate merchant blocklisting in action</a:t>
                      </a:r>
                      <a:endParaRPr sz="2200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 we have a backlog of tasks to do this properly?</a:t>
                      </a:r>
                      <a:endParaRPr sz="2200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4" name="Google Shape;244;p36"/>
          <p:cNvSpPr txBox="1"/>
          <p:nvPr/>
        </p:nvSpPr>
        <p:spPr>
          <a:xfrm>
            <a:off x="19176475" y="141475"/>
            <a:ext cx="5210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/>
              <a:t>Confidence: ?</a:t>
            </a:r>
            <a:endParaRPr sz="4500" b="1"/>
          </a:p>
        </p:txBody>
      </p:sp>
      <p:sp>
        <p:nvSpPr>
          <p:cNvPr id="245" name="Google Shape;245;p36"/>
          <p:cNvSpPr/>
          <p:nvPr/>
        </p:nvSpPr>
        <p:spPr>
          <a:xfrm>
            <a:off x="18462675" y="10602223"/>
            <a:ext cx="2425500" cy="1090200"/>
          </a:xfrm>
          <a:prstGeom prst="roundRect">
            <a:avLst>
              <a:gd name="adj" fmla="val 16667"/>
            </a:avLst>
          </a:prstGeom>
          <a:solidFill>
            <a:srgbClr val="90DC6A"/>
          </a:solidFill>
          <a:ln w="25400" cap="flat" cmpd="sng">
            <a:solidFill>
              <a:srgbClr val="B8A8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Progress</a:t>
            </a:r>
            <a:endParaRPr/>
          </a:p>
        </p:txBody>
      </p:sp>
      <p:sp>
        <p:nvSpPr>
          <p:cNvPr id="246" name="Google Shape;246;p36"/>
          <p:cNvSpPr/>
          <p:nvPr/>
        </p:nvSpPr>
        <p:spPr>
          <a:xfrm>
            <a:off x="7889400" y="4577950"/>
            <a:ext cx="3423600" cy="1205700"/>
          </a:xfrm>
          <a:prstGeom prst="roundRect">
            <a:avLst>
              <a:gd name="adj" fmla="val 16667"/>
            </a:avLst>
          </a:prstGeom>
          <a:solidFill>
            <a:srgbClr val="FDE74C"/>
          </a:solidFill>
          <a:ln w="2857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Didn’t Happen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8123200" y="2874450"/>
            <a:ext cx="3423600" cy="1205700"/>
          </a:xfrm>
          <a:prstGeom prst="roundRect">
            <a:avLst>
              <a:gd name="adj" fmla="val 16667"/>
            </a:avLst>
          </a:prstGeom>
          <a:solidFill>
            <a:srgbClr val="FDE74C"/>
          </a:solidFill>
          <a:ln w="2857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Didn’t Happen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19656975" y="3998498"/>
            <a:ext cx="2425500" cy="1090200"/>
          </a:xfrm>
          <a:prstGeom prst="roundRect">
            <a:avLst>
              <a:gd name="adj" fmla="val 16667"/>
            </a:avLst>
          </a:prstGeom>
          <a:solidFill>
            <a:srgbClr val="90DC6A"/>
          </a:solidFill>
          <a:ln w="25400" cap="flat" cmpd="sng">
            <a:solidFill>
              <a:srgbClr val="B8A8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Progress</a:t>
            </a: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8383675" y="10544475"/>
            <a:ext cx="3423600" cy="1205700"/>
          </a:xfrm>
          <a:prstGeom prst="roundRect">
            <a:avLst>
              <a:gd name="adj" fmla="val 16667"/>
            </a:avLst>
          </a:prstGeom>
          <a:solidFill>
            <a:srgbClr val="FDE74C"/>
          </a:solidFill>
          <a:ln w="2857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Didn’t Happen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title"/>
          </p:nvPr>
        </p:nvSpPr>
        <p:spPr>
          <a:xfrm>
            <a:off x="16729365" y="2057400"/>
            <a:ext cx="6961908" cy="1055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Learnings from a National Deployment</a:t>
            </a:r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256" name="Google Shape;256;p37"/>
          <p:cNvGrpSpPr/>
          <p:nvPr/>
        </p:nvGrpSpPr>
        <p:grpSpPr>
          <a:xfrm>
            <a:off x="1275464" y="2466208"/>
            <a:ext cx="13802821" cy="11072281"/>
            <a:chOff x="0" y="0"/>
            <a:chExt cx="13802821" cy="11072281"/>
          </a:xfrm>
        </p:grpSpPr>
        <p:cxnSp>
          <p:nvCxnSpPr>
            <p:cNvPr id="257" name="Google Shape;257;p37"/>
            <p:cNvCxnSpPr/>
            <p:nvPr/>
          </p:nvCxnSpPr>
          <p:spPr>
            <a:xfrm>
              <a:off x="0" y="0"/>
              <a:ext cx="13802821" cy="0"/>
            </a:xfrm>
            <a:prstGeom prst="straightConnector1">
              <a:avLst/>
            </a:prstGeom>
            <a:solidFill>
              <a:srgbClr val="FA430E"/>
            </a:solidFill>
            <a:ln w="12700" cap="flat" cmpd="sng">
              <a:solidFill>
                <a:srgbClr val="FA430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8" name="Google Shape;258;p37"/>
            <p:cNvSpPr/>
            <p:nvPr/>
          </p:nvSpPr>
          <p:spPr>
            <a:xfrm>
              <a:off x="0" y="0"/>
              <a:ext cx="13802821" cy="2768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7"/>
            <p:cNvSpPr txBox="1"/>
            <p:nvPr/>
          </p:nvSpPr>
          <p:spPr>
            <a:xfrm>
              <a:off x="0" y="0"/>
              <a:ext cx="13802821" cy="2768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50" tIns="209550" rIns="209550" bIns="209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500"/>
                <a:buFont typeface="Arial"/>
                <a:buNone/>
              </a:pPr>
              <a:r>
                <a:rPr lang="en-US" sz="5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Initially focussed on interoperable merchant payments in a complex customer environment</a:t>
              </a:r>
              <a:endPara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0" name="Google Shape;260;p37"/>
            <p:cNvCxnSpPr/>
            <p:nvPr/>
          </p:nvCxnSpPr>
          <p:spPr>
            <a:xfrm>
              <a:off x="0" y="2768070"/>
              <a:ext cx="13802821" cy="0"/>
            </a:xfrm>
            <a:prstGeom prst="straightConnector1">
              <a:avLst/>
            </a:prstGeom>
            <a:solidFill>
              <a:schemeClr val="accent3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1" name="Google Shape;261;p37"/>
            <p:cNvSpPr/>
            <p:nvPr/>
          </p:nvSpPr>
          <p:spPr>
            <a:xfrm>
              <a:off x="0" y="2768070"/>
              <a:ext cx="13802821" cy="2768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7"/>
            <p:cNvSpPr txBox="1"/>
            <p:nvPr/>
          </p:nvSpPr>
          <p:spPr>
            <a:xfrm>
              <a:off x="0" y="2768070"/>
              <a:ext cx="13802821" cy="2768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50" tIns="209550" rIns="209550" bIns="209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500"/>
                <a:buFont typeface="Arial"/>
                <a:buNone/>
              </a:pPr>
              <a:r>
                <a:rPr lang="en-US" sz="5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now, customer-initiated; merchant-initiated (MRTP) and fintech/app initiated (PISP/3PPI) are further down the roadmap</a:t>
              </a:r>
              <a:endPara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" name="Google Shape;263;p37"/>
            <p:cNvCxnSpPr/>
            <p:nvPr/>
          </p:nvCxnSpPr>
          <p:spPr>
            <a:xfrm>
              <a:off x="0" y="5536141"/>
              <a:ext cx="13802821" cy="0"/>
            </a:xfrm>
            <a:prstGeom prst="straightConnector1">
              <a:avLst/>
            </a:prstGeom>
            <a:solidFill>
              <a:srgbClr val="FCE64A"/>
            </a:solidFill>
            <a:ln w="12700" cap="flat" cmpd="sng">
              <a:solidFill>
                <a:srgbClr val="FCE6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4" name="Google Shape;264;p37"/>
            <p:cNvSpPr/>
            <p:nvPr/>
          </p:nvSpPr>
          <p:spPr>
            <a:xfrm>
              <a:off x="0" y="5536141"/>
              <a:ext cx="13802821" cy="2768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7"/>
            <p:cNvSpPr txBox="1"/>
            <p:nvPr/>
          </p:nvSpPr>
          <p:spPr>
            <a:xfrm>
              <a:off x="0" y="5536141"/>
              <a:ext cx="13802821" cy="2768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50" tIns="209550" rIns="209550" bIns="209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500"/>
                <a:buFont typeface="Arial"/>
                <a:buNone/>
              </a:pPr>
              <a:r>
                <a:rPr lang="en-US" sz="5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 uses either static QR or USSD: Merchant receives payment “instantly”, releases the goods</a:t>
              </a:r>
              <a:endPara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6" name="Google Shape;266;p37"/>
            <p:cNvCxnSpPr/>
            <p:nvPr/>
          </p:nvCxnSpPr>
          <p:spPr>
            <a:xfrm>
              <a:off x="0" y="8304211"/>
              <a:ext cx="13802821" cy="0"/>
            </a:xfrm>
            <a:prstGeom prst="straightConnector1">
              <a:avLst/>
            </a:prstGeom>
            <a:solidFill>
              <a:srgbClr val="00DFB0"/>
            </a:solidFill>
            <a:ln w="12700" cap="flat" cmpd="sng">
              <a:solidFill>
                <a:srgbClr val="00DFB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7" name="Google Shape;267;p37"/>
            <p:cNvSpPr/>
            <p:nvPr/>
          </p:nvSpPr>
          <p:spPr>
            <a:xfrm>
              <a:off x="0" y="8304211"/>
              <a:ext cx="13802821" cy="2768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 txBox="1"/>
            <p:nvPr/>
          </p:nvSpPr>
          <p:spPr>
            <a:xfrm>
              <a:off x="0" y="8304211"/>
              <a:ext cx="13802821" cy="2768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50" tIns="209550" rIns="209550" bIns="209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500"/>
                <a:buFont typeface="Arial"/>
                <a:buNone/>
              </a:pPr>
              <a:r>
                <a:rPr lang="en-US" sz="5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Interoperable across all connected DFSPs (banks, MFIs, MMOs, SACCOs etc)</a:t>
              </a:r>
              <a:endPara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37"/>
          <p:cNvSpPr/>
          <p:nvPr/>
        </p:nvSpPr>
        <p:spPr>
          <a:xfrm>
            <a:off x="15960436" y="1870365"/>
            <a:ext cx="105211" cy="10790351"/>
          </a:xfrm>
          <a:custGeom>
            <a:avLst/>
            <a:gdLst/>
            <a:ahLst/>
            <a:cxnLst/>
            <a:rect l="l" t="t" r="r" b="b"/>
            <a:pathLst>
              <a:path w="105211" h="10790351" extrusionOk="0">
                <a:moveTo>
                  <a:pt x="34948" y="0"/>
                </a:moveTo>
                <a:cubicBezTo>
                  <a:pt x="-19242" y="525391"/>
                  <a:pt x="3046" y="-68948"/>
                  <a:pt x="34948" y="665018"/>
                </a:cubicBezTo>
                <a:cubicBezTo>
                  <a:pt x="23610" y="910568"/>
                  <a:pt x="-28875" y="1141405"/>
                  <a:pt x="29123" y="1392381"/>
                </a:cubicBezTo>
                <a:cubicBezTo>
                  <a:pt x="26628" y="1450228"/>
                  <a:pt x="26058" y="1517625"/>
                  <a:pt x="23299" y="1579418"/>
                </a:cubicBezTo>
                <a:cubicBezTo>
                  <a:pt x="24509" y="1670178"/>
                  <a:pt x="17714" y="1766094"/>
                  <a:pt x="17474" y="1891145"/>
                </a:cubicBezTo>
                <a:cubicBezTo>
                  <a:pt x="16236" y="2254179"/>
                  <a:pt x="-43883" y="1899105"/>
                  <a:pt x="5824" y="2286000"/>
                </a:cubicBezTo>
                <a:cubicBezTo>
                  <a:pt x="-27462" y="2395512"/>
                  <a:pt x="30554" y="2514996"/>
                  <a:pt x="0" y="2639290"/>
                </a:cubicBezTo>
                <a:cubicBezTo>
                  <a:pt x="95130" y="3368261"/>
                  <a:pt x="44358" y="4088325"/>
                  <a:pt x="5824" y="4717472"/>
                </a:cubicBezTo>
                <a:cubicBezTo>
                  <a:pt x="5952" y="4782368"/>
                  <a:pt x="1908" y="4838992"/>
                  <a:pt x="11649" y="4904509"/>
                </a:cubicBezTo>
                <a:cubicBezTo>
                  <a:pt x="8974" y="4961565"/>
                  <a:pt x="14575" y="5024361"/>
                  <a:pt x="17474" y="5070763"/>
                </a:cubicBezTo>
                <a:cubicBezTo>
                  <a:pt x="23019" y="5263693"/>
                  <a:pt x="30529" y="5243553"/>
                  <a:pt x="40773" y="5424054"/>
                </a:cubicBezTo>
                <a:cubicBezTo>
                  <a:pt x="91654" y="5689973"/>
                  <a:pt x="10295" y="5368905"/>
                  <a:pt x="52423" y="5694218"/>
                </a:cubicBezTo>
                <a:cubicBezTo>
                  <a:pt x="59811" y="5745903"/>
                  <a:pt x="63848" y="5803125"/>
                  <a:pt x="64072" y="5860472"/>
                </a:cubicBezTo>
                <a:cubicBezTo>
                  <a:pt x="61124" y="5968519"/>
                  <a:pt x="57647" y="6065889"/>
                  <a:pt x="75722" y="6151418"/>
                </a:cubicBezTo>
                <a:cubicBezTo>
                  <a:pt x="76467" y="6201718"/>
                  <a:pt x="83665" y="6251166"/>
                  <a:pt x="87371" y="6296890"/>
                </a:cubicBezTo>
                <a:cubicBezTo>
                  <a:pt x="101223" y="6391191"/>
                  <a:pt x="109359" y="6534383"/>
                  <a:pt x="99021" y="6650181"/>
                </a:cubicBezTo>
                <a:cubicBezTo>
                  <a:pt x="44838" y="6885727"/>
                  <a:pt x="84293" y="7082411"/>
                  <a:pt x="104846" y="7356763"/>
                </a:cubicBezTo>
                <a:cubicBezTo>
                  <a:pt x="113314" y="7938376"/>
                  <a:pt x="120965" y="7846568"/>
                  <a:pt x="93196" y="8167254"/>
                </a:cubicBezTo>
                <a:cubicBezTo>
                  <a:pt x="74474" y="9275081"/>
                  <a:pt x="-31940" y="8798653"/>
                  <a:pt x="75722" y="9538854"/>
                </a:cubicBezTo>
                <a:cubicBezTo>
                  <a:pt x="56561" y="9723159"/>
                  <a:pt x="48295" y="9905804"/>
                  <a:pt x="81547" y="10079181"/>
                </a:cubicBezTo>
                <a:cubicBezTo>
                  <a:pt x="55098" y="10826386"/>
                  <a:pt x="77479" y="11077682"/>
                  <a:pt x="87371" y="10390909"/>
                </a:cubicBez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dirty="0"/>
              <a:t>What We’ve Been Doing</a:t>
            </a:r>
            <a:endParaRPr dirty="0"/>
          </a:p>
        </p:txBody>
      </p:sp>
      <p:sp>
        <p:nvSpPr>
          <p:cNvPr id="275" name="Google Shape;275;p38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rPr lang="en-US" b="1"/>
              <a:t>Merchant Payments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rPr lang="en-US"/>
              <a:t>Developing customer-initiated merchant payments infrastructure as a modular extension around a Mojaloop Hub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rPr lang="en-US" b="1"/>
              <a:t>Underlying Concepts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rPr lang="en-US"/>
              <a:t>Using a merchant registry and merchant IDs to support fraud/ML detection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rPr lang="en-US"/>
              <a:t>Independent of front-end tech; initially to support USSD and QR Codes (static and dynamic)</a:t>
            </a:r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Principles</a:t>
            </a:r>
            <a:endParaRPr/>
          </a:p>
        </p:txBody>
      </p:sp>
      <p:sp>
        <p:nvSpPr>
          <p:cNvPr id="282" name="Google Shape;282;p39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rPr lang="en-US"/>
              <a:t>Merchant payments aren’t straightforward. We took the decision to start at the “simple end”, and build from there, using the following principles: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US"/>
              <a:t>Build on Mojaloop P2B instant payments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US"/>
              <a:t>Expose merchant payment details, but “anonymise” them using merchant IDs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US"/>
              <a:t>Require merchant registration, so we can (1) support merchant IDs, and (2) identify and control fraudulent activity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</a:pPr>
            <a:r>
              <a:rPr lang="en-US"/>
              <a:t>Develop an approach that supports multiple customer payment initiation methods, as appropriate to each customer (QR Code obviously, but also app, USSD)</a:t>
            </a:r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Dynamic QR Payments: Architectural Elements</a:t>
            </a:r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91" name="Google Shape;291;p40"/>
          <p:cNvSpPr/>
          <p:nvPr/>
        </p:nvSpPr>
        <p:spPr>
          <a:xfrm>
            <a:off x="8158082" y="10810719"/>
            <a:ext cx="2264228" cy="20029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7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Mojaloop Hub</a:t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13928419" y="7463482"/>
            <a:ext cx="2264228" cy="130216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007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QR Code Generator</a:t>
            </a:r>
            <a:endParaRPr/>
          </a:p>
        </p:txBody>
      </p:sp>
      <p:sp>
        <p:nvSpPr>
          <p:cNvPr id="293" name="Google Shape;293;p40"/>
          <p:cNvSpPr/>
          <p:nvPr/>
        </p:nvSpPr>
        <p:spPr>
          <a:xfrm>
            <a:off x="8128393" y="8056606"/>
            <a:ext cx="2264228" cy="2002971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007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QR Code Processor</a:t>
            </a:r>
            <a:endParaRPr/>
          </a:p>
        </p:txBody>
      </p:sp>
      <p:sp>
        <p:nvSpPr>
          <p:cNvPr id="294" name="Google Shape;294;p40"/>
          <p:cNvSpPr/>
          <p:nvPr/>
        </p:nvSpPr>
        <p:spPr>
          <a:xfrm>
            <a:off x="14002560" y="9946603"/>
            <a:ext cx="2264228" cy="130216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007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Merchant Registry</a:t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5011122" y="5575893"/>
            <a:ext cx="2264228" cy="20029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7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DFSP</a:t>
            </a:r>
            <a:endParaRPr/>
          </a:p>
        </p:txBody>
      </p:sp>
      <p:sp>
        <p:nvSpPr>
          <p:cNvPr id="296" name="Google Shape;296;p40"/>
          <p:cNvSpPr/>
          <p:nvPr/>
        </p:nvSpPr>
        <p:spPr>
          <a:xfrm>
            <a:off x="10927011" y="5618207"/>
            <a:ext cx="2264228" cy="20029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7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Merchant DFSP</a:t>
            </a:r>
            <a:endParaRPr/>
          </a:p>
        </p:txBody>
      </p:sp>
      <p:sp>
        <p:nvSpPr>
          <p:cNvPr id="297" name="Google Shape;297;p40"/>
          <p:cNvSpPr/>
          <p:nvPr/>
        </p:nvSpPr>
        <p:spPr>
          <a:xfrm>
            <a:off x="5017486" y="3972509"/>
            <a:ext cx="2264228" cy="11436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7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App</a:t>
            </a:r>
            <a:endParaRPr/>
          </a:p>
        </p:txBody>
      </p:sp>
      <p:sp>
        <p:nvSpPr>
          <p:cNvPr id="298" name="Google Shape;298;p40"/>
          <p:cNvSpPr/>
          <p:nvPr/>
        </p:nvSpPr>
        <p:spPr>
          <a:xfrm>
            <a:off x="10927011" y="4003589"/>
            <a:ext cx="2264228" cy="11436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7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Merchant App</a:t>
            </a:r>
            <a:endParaRPr/>
          </a:p>
        </p:txBody>
      </p:sp>
      <p:cxnSp>
        <p:nvCxnSpPr>
          <p:cNvPr id="299" name="Google Shape;299;p40"/>
          <p:cNvCxnSpPr>
            <a:stCxn id="296" idx="2"/>
          </p:cNvCxnSpPr>
          <p:nvPr/>
        </p:nvCxnSpPr>
        <p:spPr>
          <a:xfrm rot="5400000">
            <a:off x="10766875" y="7258628"/>
            <a:ext cx="929700" cy="16548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00" name="Google Shape;300;p40"/>
          <p:cNvCxnSpPr>
            <a:stCxn id="295" idx="2"/>
            <a:endCxn id="293" idx="1"/>
          </p:cNvCxnSpPr>
          <p:nvPr/>
        </p:nvCxnSpPr>
        <p:spPr>
          <a:xfrm rot="-5400000" flipH="1">
            <a:off x="6396136" y="7325964"/>
            <a:ext cx="1479300" cy="19851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01" name="Google Shape;301;p40"/>
          <p:cNvCxnSpPr>
            <a:stCxn id="292" idx="1"/>
            <a:endCxn id="293" idx="3"/>
          </p:cNvCxnSpPr>
          <p:nvPr/>
        </p:nvCxnSpPr>
        <p:spPr>
          <a:xfrm flipH="1">
            <a:off x="10392619" y="8114565"/>
            <a:ext cx="3535800" cy="943500"/>
          </a:xfrm>
          <a:prstGeom prst="bentConnector3">
            <a:avLst>
              <a:gd name="adj1" fmla="val 24139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02" name="Google Shape;302;p40"/>
          <p:cNvCxnSpPr>
            <a:stCxn id="294" idx="1"/>
          </p:cNvCxnSpPr>
          <p:nvPr/>
        </p:nvCxnSpPr>
        <p:spPr>
          <a:xfrm rot="10800000">
            <a:off x="10453860" y="9564186"/>
            <a:ext cx="3548700" cy="1033500"/>
          </a:xfrm>
          <a:prstGeom prst="bentConnector3">
            <a:avLst>
              <a:gd name="adj1" fmla="val 2493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03" name="Google Shape;303;p40"/>
          <p:cNvCxnSpPr>
            <a:stCxn id="294" idx="2"/>
            <a:endCxn id="291" idx="3"/>
          </p:cNvCxnSpPr>
          <p:nvPr/>
        </p:nvCxnSpPr>
        <p:spPr>
          <a:xfrm rot="5400000">
            <a:off x="12496774" y="9174268"/>
            <a:ext cx="563400" cy="4712400"/>
          </a:xfrm>
          <a:prstGeom prst="bentConnector2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04" name="Google Shape;304;p40"/>
          <p:cNvCxnSpPr>
            <a:stCxn id="298" idx="2"/>
            <a:endCxn id="296" idx="0"/>
          </p:cNvCxnSpPr>
          <p:nvPr/>
        </p:nvCxnSpPr>
        <p:spPr>
          <a:xfrm rot="-5400000" flipH="1">
            <a:off x="11823925" y="5382406"/>
            <a:ext cx="471000" cy="600"/>
          </a:xfrm>
          <a:prstGeom prst="bentConnector3">
            <a:avLst>
              <a:gd name="adj1" fmla="val 51348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05" name="Google Shape;305;p40"/>
          <p:cNvCxnSpPr>
            <a:stCxn id="297" idx="2"/>
            <a:endCxn id="295" idx="0"/>
          </p:cNvCxnSpPr>
          <p:nvPr/>
        </p:nvCxnSpPr>
        <p:spPr>
          <a:xfrm rot="5400000">
            <a:off x="5916500" y="5342926"/>
            <a:ext cx="459900" cy="6300"/>
          </a:xfrm>
          <a:prstGeom prst="bentConnector3">
            <a:avLst>
              <a:gd name="adj1" fmla="val 49985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06" name="Google Shape;306;p40"/>
          <p:cNvCxnSpPr>
            <a:stCxn id="295" idx="1"/>
            <a:endCxn id="291" idx="1"/>
          </p:cNvCxnSpPr>
          <p:nvPr/>
        </p:nvCxnSpPr>
        <p:spPr>
          <a:xfrm>
            <a:off x="5011122" y="6577379"/>
            <a:ext cx="3147000" cy="5234700"/>
          </a:xfrm>
          <a:prstGeom prst="bentConnector3">
            <a:avLst>
              <a:gd name="adj1" fmla="val -7264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07" name="Google Shape;307;p40"/>
          <p:cNvCxnSpPr>
            <a:stCxn id="296" idx="3"/>
          </p:cNvCxnSpPr>
          <p:nvPr/>
        </p:nvCxnSpPr>
        <p:spPr>
          <a:xfrm flipH="1">
            <a:off x="10429139" y="6619693"/>
            <a:ext cx="2762100" cy="5687700"/>
          </a:xfrm>
          <a:prstGeom prst="bentConnector4">
            <a:avLst>
              <a:gd name="adj1" fmla="val -211382"/>
              <a:gd name="adj2" fmla="val 9964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/>
          <p:nvPr/>
        </p:nvSpPr>
        <p:spPr>
          <a:xfrm>
            <a:off x="10140682" y="6011688"/>
            <a:ext cx="6017435" cy="350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7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2880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Merchant Payments Extension Module</a:t>
            </a:r>
            <a:endParaRPr/>
          </a:p>
        </p:txBody>
      </p:sp>
      <p:sp>
        <p:nvSpPr>
          <p:cNvPr id="313" name="Google Shape;313;p41"/>
          <p:cNvSpPr/>
          <p:nvPr/>
        </p:nvSpPr>
        <p:spPr>
          <a:xfrm>
            <a:off x="10126827" y="7707520"/>
            <a:ext cx="3901407" cy="18357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Envisaged Merchant Payments Ecosystem</a:t>
            </a:r>
            <a:endParaRPr/>
          </a:p>
        </p:txBody>
      </p:sp>
      <p:sp>
        <p:nvSpPr>
          <p:cNvPr id="315" name="Google Shape;315;p4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16" name="Google Shape;316;p41"/>
          <p:cNvSpPr/>
          <p:nvPr/>
        </p:nvSpPr>
        <p:spPr>
          <a:xfrm>
            <a:off x="10147610" y="9701561"/>
            <a:ext cx="5999356" cy="274421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7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Mojaloop Hub</a:t>
            </a:r>
            <a:endParaRPr/>
          </a:p>
        </p:txBody>
      </p:sp>
      <p:sp>
        <p:nvSpPr>
          <p:cNvPr id="317" name="Google Shape;317;p41"/>
          <p:cNvSpPr/>
          <p:nvPr/>
        </p:nvSpPr>
        <p:spPr>
          <a:xfrm>
            <a:off x="10154537" y="7875125"/>
            <a:ext cx="3695278" cy="165038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7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Merchant Registry Module</a:t>
            </a:r>
            <a:endParaRPr/>
          </a:p>
        </p:txBody>
      </p:sp>
      <p:sp>
        <p:nvSpPr>
          <p:cNvPr id="318" name="Google Shape;318;p41"/>
          <p:cNvSpPr/>
          <p:nvPr/>
        </p:nvSpPr>
        <p:spPr>
          <a:xfrm>
            <a:off x="10150820" y="4213809"/>
            <a:ext cx="6018448" cy="165038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7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Front End</a:t>
            </a:r>
            <a:endParaRPr/>
          </a:p>
        </p:txBody>
      </p:sp>
      <p:sp>
        <p:nvSpPr>
          <p:cNvPr id="319" name="Google Shape;319;p41"/>
          <p:cNvSpPr/>
          <p:nvPr/>
        </p:nvSpPr>
        <p:spPr>
          <a:xfrm>
            <a:off x="5597911" y="7872761"/>
            <a:ext cx="2806389" cy="457301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7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Fraud and Money Laundering Module</a:t>
            </a:r>
            <a:endParaRPr/>
          </a:p>
        </p:txBody>
      </p:sp>
      <p:sp>
        <p:nvSpPr>
          <p:cNvPr id="320" name="Google Shape;320;p41"/>
          <p:cNvSpPr/>
          <p:nvPr/>
        </p:nvSpPr>
        <p:spPr>
          <a:xfrm>
            <a:off x="8564137" y="8497230"/>
            <a:ext cx="1449658" cy="60216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7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1"/>
          <p:cNvSpPr/>
          <p:nvPr/>
        </p:nvSpPr>
        <p:spPr>
          <a:xfrm>
            <a:off x="8560419" y="10701455"/>
            <a:ext cx="1449658" cy="60216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7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1163</Words>
  <Application>Microsoft Macintosh PowerPoint</Application>
  <PresentationFormat>Custom</PresentationFormat>
  <Paragraphs>198</Paragraphs>
  <Slides>17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Open Sans</vt:lpstr>
      <vt:lpstr>Calibri</vt:lpstr>
      <vt:lpstr>Noto Sans Symbols</vt:lpstr>
      <vt:lpstr>Arial</vt:lpstr>
      <vt:lpstr>Office Theme</vt:lpstr>
      <vt:lpstr>1_Office Theme</vt:lpstr>
      <vt:lpstr>Office Theme</vt:lpstr>
      <vt:lpstr>Merchant Scheme Extensions + QR Support</vt:lpstr>
      <vt:lpstr>Agenda</vt:lpstr>
      <vt:lpstr>PI 16 Goal - Merchant Blocklisting Showcase</vt:lpstr>
      <vt:lpstr>PI 16 Goal - Merchant Blocklisting Showcase</vt:lpstr>
      <vt:lpstr>Learnings from a National Deployment</vt:lpstr>
      <vt:lpstr>What We’ve Been Doing</vt:lpstr>
      <vt:lpstr>Principles</vt:lpstr>
      <vt:lpstr>Dynamic QR Payments: Architectural Elements</vt:lpstr>
      <vt:lpstr>Envisaged Merchant Payments Ecosystem</vt:lpstr>
      <vt:lpstr>Considerations: Merchant Registry</vt:lpstr>
      <vt:lpstr>Considerations: Customer Front End</vt:lpstr>
      <vt:lpstr>Lessons for a Successful Merchant Payment Solution</vt:lpstr>
      <vt:lpstr>Merchant  Backlog - Approach</vt:lpstr>
      <vt:lpstr>Merchant  Backlog - Use Cases</vt:lpstr>
      <vt:lpstr>Merchant  Backlog - Features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Merchant Scheme Extensions + QR Support</dc:title>
  <cp:lastModifiedBy>Paul Makin</cp:lastModifiedBy>
  <cp:revision>5</cp:revision>
  <dcterms:modified xsi:type="dcterms:W3CDTF">2022-04-25T14:23:11Z</dcterms:modified>
</cp:coreProperties>
</file>