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13716000" cx="24387175"/>
  <p:notesSz cx="6858000" cy="9144000"/>
  <p:embeddedFontLs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mVbnVPJE/kIKj9sX+MM8qQU5O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a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77e9f6347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77e9f6347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5affc9b81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75affc9b81_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/>
          <p:nvPr/>
        </p:nvSpPr>
        <p:spPr>
          <a:xfrm>
            <a:off x="861219" y="3595738"/>
            <a:ext cx="23353448" cy="8531688"/>
          </a:xfrm>
          <a:prstGeom prst="roundRect">
            <a:avLst>
              <a:gd fmla="val 6683" name="adj"/>
            </a:avLst>
          </a:prstGeom>
          <a:solidFill>
            <a:srgbClr val="005A83">
              <a:alpha val="8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2"/>
          <p:cNvSpPr txBox="1"/>
          <p:nvPr>
            <p:ph type="ctrTitle"/>
          </p:nvPr>
        </p:nvSpPr>
        <p:spPr>
          <a:xfrm>
            <a:off x="1695847" y="4203903"/>
            <a:ext cx="12286059" cy="45196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subTitle"/>
          </p:nvPr>
        </p:nvSpPr>
        <p:spPr>
          <a:xfrm>
            <a:off x="1695847" y="9308787"/>
            <a:ext cx="14344253" cy="2310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" name="Google Shape;2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95847" y="1224115"/>
            <a:ext cx="6612396" cy="17556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able, necklace, knot&#10;&#10;Description automatically generated" id="22" name="Google Shape;22;p12"/>
          <p:cNvPicPr preferRelativeResize="0"/>
          <p:nvPr/>
        </p:nvPicPr>
        <p:blipFill rotWithShape="1">
          <a:blip r:embed="rId3">
            <a:alphaModFix amt="28000"/>
          </a:blip>
          <a:srcRect b="0" l="0" r="0" t="0"/>
          <a:stretch/>
        </p:blipFill>
        <p:spPr>
          <a:xfrm rot="-5098989">
            <a:off x="19097665" y="7495832"/>
            <a:ext cx="5031755" cy="50317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able, necklace, knot&#10;&#10;Description automatically generated" id="23" name="Google Shape;23;p12"/>
          <p:cNvPicPr preferRelativeResize="0"/>
          <p:nvPr/>
        </p:nvPicPr>
        <p:blipFill rotWithShape="1">
          <a:blip r:embed="rId3">
            <a:alphaModFix amt="28000"/>
          </a:blip>
          <a:srcRect b="0" l="0" r="0" t="0"/>
          <a:stretch/>
        </p:blipFill>
        <p:spPr>
          <a:xfrm rot="-5098989">
            <a:off x="12290465" y="2043298"/>
            <a:ext cx="5031755" cy="50317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able, necklace, knot&#10;&#10;Description automatically generated" id="24" name="Google Shape;24;p12"/>
          <p:cNvPicPr preferRelativeResize="0"/>
          <p:nvPr/>
        </p:nvPicPr>
        <p:blipFill rotWithShape="1">
          <a:blip r:embed="rId3">
            <a:alphaModFix amt="28000"/>
          </a:blip>
          <a:srcRect b="0" l="0" r="0" t="0"/>
          <a:stretch/>
        </p:blipFill>
        <p:spPr>
          <a:xfrm rot="-5098989">
            <a:off x="18421528" y="5444756"/>
            <a:ext cx="3699541" cy="3699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26" name="Google Shape;2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40246" y="-299102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3"/>
          <p:cNvSpPr txBox="1"/>
          <p:nvPr>
            <p:ph type="title"/>
          </p:nvPr>
        </p:nvSpPr>
        <p:spPr>
          <a:xfrm>
            <a:off x="567033" y="463062"/>
            <a:ext cx="23253107" cy="149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83"/>
              </a:buClr>
              <a:buSzPts val="8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1676619" y="2144995"/>
            <a:ext cx="21033938" cy="10208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32" name="Google Shape;3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4"/>
          <p:cNvSpPr txBox="1"/>
          <p:nvPr>
            <p:ph type="title"/>
          </p:nvPr>
        </p:nvSpPr>
        <p:spPr>
          <a:xfrm>
            <a:off x="1663917" y="3419477"/>
            <a:ext cx="21033938" cy="57054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83"/>
              </a:buClr>
              <a:buSzPts val="12000"/>
              <a:buFont typeface="Arial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1663917" y="9178927"/>
            <a:ext cx="21033938" cy="300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light&#10;&#10;Description automatically generated" id="38" name="Google Shape;3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5"/>
          <p:cNvSpPr/>
          <p:nvPr/>
        </p:nvSpPr>
        <p:spPr>
          <a:xfrm>
            <a:off x="861219" y="3595738"/>
            <a:ext cx="23319581" cy="8531688"/>
          </a:xfrm>
          <a:prstGeom prst="roundRect">
            <a:avLst>
              <a:gd fmla="val 6683" name="adj"/>
            </a:avLst>
          </a:prstGeom>
          <a:solidFill>
            <a:srgbClr val="005A83">
              <a:alpha val="8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5"/>
          <p:cNvSpPr txBox="1"/>
          <p:nvPr>
            <p:ph type="ctrTitle"/>
          </p:nvPr>
        </p:nvSpPr>
        <p:spPr>
          <a:xfrm>
            <a:off x="1695847" y="4203903"/>
            <a:ext cx="12286059" cy="45196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subTitle"/>
          </p:nvPr>
        </p:nvSpPr>
        <p:spPr>
          <a:xfrm>
            <a:off x="1695847" y="9308787"/>
            <a:ext cx="14344253" cy="2310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4" name="Google Shape;4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5847" y="1224115"/>
            <a:ext cx="6612396" cy="17556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able, necklace, knot&#10;&#10;Description automatically generated" id="45" name="Google Shape;45;p15"/>
          <p:cNvPicPr preferRelativeResize="0"/>
          <p:nvPr/>
        </p:nvPicPr>
        <p:blipFill rotWithShape="1">
          <a:blip r:embed="rId4">
            <a:alphaModFix amt="28000"/>
          </a:blip>
          <a:srcRect b="0" l="0" r="0" t="0"/>
          <a:stretch/>
        </p:blipFill>
        <p:spPr>
          <a:xfrm rot="-5098989">
            <a:off x="19097665" y="7495832"/>
            <a:ext cx="5031755" cy="50317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able, necklace, knot&#10;&#10;Description automatically generated" id="46" name="Google Shape;46;p15"/>
          <p:cNvPicPr preferRelativeResize="0"/>
          <p:nvPr/>
        </p:nvPicPr>
        <p:blipFill rotWithShape="1">
          <a:blip r:embed="rId4">
            <a:alphaModFix amt="28000"/>
          </a:blip>
          <a:srcRect b="0" l="0" r="0" t="0"/>
          <a:stretch/>
        </p:blipFill>
        <p:spPr>
          <a:xfrm rot="-5098989">
            <a:off x="12290465" y="2043298"/>
            <a:ext cx="5031755" cy="50317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able, necklace, knot&#10;&#10;Description automatically generated" id="47" name="Google Shape;47;p15"/>
          <p:cNvPicPr preferRelativeResize="0"/>
          <p:nvPr/>
        </p:nvPicPr>
        <p:blipFill rotWithShape="1">
          <a:blip r:embed="rId4">
            <a:alphaModFix amt="28000"/>
          </a:blip>
          <a:srcRect b="0" l="0" r="0" t="0"/>
          <a:stretch/>
        </p:blipFill>
        <p:spPr>
          <a:xfrm rot="-5098989">
            <a:off x="18424535" y="5009181"/>
            <a:ext cx="3699541" cy="3699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8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1663917" y="3419477"/>
            <a:ext cx="21033938" cy="57054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83"/>
              </a:buClr>
              <a:buSzPts val="12000"/>
              <a:buFont typeface="Arial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" type="body"/>
          </p:nvPr>
        </p:nvSpPr>
        <p:spPr>
          <a:xfrm>
            <a:off x="1663917" y="9178927"/>
            <a:ext cx="21033938" cy="300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59" name="Google Shape;5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1676618" y="2384277"/>
            <a:ext cx="10364549" cy="9969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12346008" y="2384277"/>
            <a:ext cx="10364549" cy="9969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18"/>
          <p:cNvSpPr txBox="1"/>
          <p:nvPr>
            <p:ph type="title"/>
          </p:nvPr>
        </p:nvSpPr>
        <p:spPr>
          <a:xfrm>
            <a:off x="567033" y="463062"/>
            <a:ext cx="23253107" cy="149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83"/>
              </a:buClr>
              <a:buSzPts val="8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1679795" y="730251"/>
            <a:ext cx="21033938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8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>
            <a:off x="1679796" y="3362326"/>
            <a:ext cx="10316917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68" name="Google Shape;68;p19"/>
          <p:cNvSpPr txBox="1"/>
          <p:nvPr>
            <p:ph idx="2" type="body"/>
          </p:nvPr>
        </p:nvSpPr>
        <p:spPr>
          <a:xfrm>
            <a:off x="1679796" y="5010150"/>
            <a:ext cx="10316917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3" type="body"/>
          </p:nvPr>
        </p:nvSpPr>
        <p:spPr>
          <a:xfrm>
            <a:off x="12346007" y="3362326"/>
            <a:ext cx="10367726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70" name="Google Shape;70;p19"/>
          <p:cNvSpPr txBox="1"/>
          <p:nvPr>
            <p:ph idx="4" type="body"/>
          </p:nvPr>
        </p:nvSpPr>
        <p:spPr>
          <a:xfrm>
            <a:off x="12346007" y="5010150"/>
            <a:ext cx="10367726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74" name="Google Shape;7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0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20"/>
          <p:cNvSpPr txBox="1"/>
          <p:nvPr>
            <p:ph type="title"/>
          </p:nvPr>
        </p:nvSpPr>
        <p:spPr>
          <a:xfrm>
            <a:off x="567033" y="463062"/>
            <a:ext cx="23253107" cy="149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83"/>
              </a:buClr>
              <a:buSzPts val="8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83"/>
              </a:buClr>
              <a:buSzPts val="8800"/>
              <a:buFont typeface="Arial"/>
              <a:buNone/>
              <a:defRPr b="1" i="0" sz="88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676618" y="12727286"/>
            <a:ext cx="2317605" cy="61535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ojaloop.io/community" TargetMode="External"/><Relationship Id="rId4" Type="http://schemas.openxmlformats.org/officeDocument/2006/relationships/hyperlink" Target="mailto:Michael.Richards@infitx.com" TargetMode="External"/><Relationship Id="rId5" Type="http://schemas.openxmlformats.org/officeDocument/2006/relationships/hyperlink" Target="mailto:Sam.Kummary@infitx.com" TargetMode="External"/><Relationship Id="rId6" Type="http://schemas.openxmlformats.org/officeDocument/2006/relationships/hyperlink" Target="mailto:henrik.h.karlsson@ericsson.com" TargetMode="External"/><Relationship Id="rId7" Type="http://schemas.openxmlformats.org/officeDocument/2006/relationships/hyperlink" Target="mailto:jjg@google.com" TargetMode="External"/><Relationship Id="rId8" Type="http://schemas.openxmlformats.org/officeDocument/2006/relationships/hyperlink" Target="mailto:Miguel.debarros@infitx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mojaloop/mojaloop-specification/tree/master/fspiop-api/documents" TargetMode="External"/><Relationship Id="rId4" Type="http://schemas.openxmlformats.org/officeDocument/2006/relationships/hyperlink" Target="https://raw.githubusercontent.com/mojaloop/central-settlement/master/src/interface/swagger.json" TargetMode="External"/><Relationship Id="rId5" Type="http://schemas.openxmlformats.org/officeDocument/2006/relationships/hyperlink" Target="https://github.com/mojaloop/mojaloop-specification/tree/master/admin-api" TargetMode="External"/><Relationship Id="rId6" Type="http://schemas.openxmlformats.org/officeDocument/2006/relationships/hyperlink" Target="https://github.com/mojaloop/mojaloop-specification/tree/master/thirdparty-api" TargetMode="External"/><Relationship Id="rId7" Type="http://schemas.openxmlformats.org/officeDocument/2006/relationships/hyperlink" Target="https://github.com/mojaloop/mojaloop-specification/issues/89#issuecomment-981851169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mojaloop/mojaloop-specification/issues/11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mojaloop/mojaloop-specification/issues/110" TargetMode="External"/><Relationship Id="rId4" Type="http://schemas.openxmlformats.org/officeDocument/2006/relationships/hyperlink" Target="https://github.com/mojaloop/mojaloop-specification/issues/11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mojaloop/mojaloop-specification/issues/114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mojaloop/mojaloop-specification/issues" TargetMode="External"/><Relationship Id="rId4" Type="http://schemas.openxmlformats.org/officeDocument/2006/relationships/hyperlink" Target="https://github.com/mojaloop/mojaloop-specification/issues/new/choo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1695847" y="4203903"/>
            <a:ext cx="20025466" cy="45196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rPr lang="en-GB"/>
              <a:t>The Mojaloop API Family</a:t>
            </a:r>
            <a:endParaRPr/>
          </a:p>
        </p:txBody>
      </p:sp>
      <p:sp>
        <p:nvSpPr>
          <p:cNvPr id="86" name="Google Shape;86;p1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/>
        </p:nvSpPr>
        <p:spPr>
          <a:xfrm>
            <a:off x="7468438" y="11080275"/>
            <a:ext cx="9450300" cy="21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Mojaloop Org </a:t>
            </a:r>
            <a:r>
              <a:rPr lang="en-GB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Slack Channel: </a:t>
            </a:r>
            <a:r>
              <a:rPr b="1" lang="en-GB" sz="48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#ml-ccb</a:t>
            </a:r>
            <a:endParaRPr b="1" sz="48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Join @ </a:t>
            </a:r>
            <a:r>
              <a:rPr b="1" lang="en-GB" sz="3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https://mojaloop.io/community</a:t>
            </a:r>
            <a:endParaRPr b="1" sz="3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9"/>
          <p:cNvSpPr txBox="1"/>
          <p:nvPr>
            <p:ph type="title"/>
          </p:nvPr>
        </p:nvSpPr>
        <p:spPr>
          <a:xfrm>
            <a:off x="567033" y="463062"/>
            <a:ext cx="23253107" cy="149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83"/>
              </a:buClr>
              <a:buSzPts val="8800"/>
              <a:buFont typeface="Arial"/>
              <a:buNone/>
            </a:pPr>
            <a:r>
              <a:rPr lang="en-GB"/>
              <a:t>Contacts </a:t>
            </a:r>
            <a:endParaRPr/>
          </a:p>
        </p:txBody>
      </p:sp>
      <p:sp>
        <p:nvSpPr>
          <p:cNvPr id="173" name="Google Shape;173;p9"/>
          <p:cNvSpPr txBox="1"/>
          <p:nvPr>
            <p:ph idx="1" type="body"/>
          </p:nvPr>
        </p:nvSpPr>
        <p:spPr>
          <a:xfrm>
            <a:off x="1676619" y="2144995"/>
            <a:ext cx="21033938" cy="10208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</a:pPr>
            <a:r>
              <a:rPr lang="en-GB"/>
              <a:t>CCB: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lang="en-GB" u="sng">
                <a:solidFill>
                  <a:schemeClr val="hlink"/>
                </a:solidFill>
                <a:hlinkClick r:id="rId4"/>
              </a:rPr>
              <a:t>Michael.Richards@infitx.com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lang="en-GB" u="sng">
                <a:solidFill>
                  <a:schemeClr val="hlink"/>
                </a:solidFill>
                <a:hlinkClick r:id="rId5"/>
              </a:rPr>
              <a:t>Sam.Kummary@infitx.com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</a:pPr>
            <a:r>
              <a:rPr lang="en-GB"/>
              <a:t>FSPIOP: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b="0" i="0" lang="en-GB" u="sng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henrik.h.karlsson@ericsson.com</a:t>
            </a:r>
            <a:endParaRPr b="0" i="0" u="none" strike="noStrike"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PISP: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b="0" i="0" lang="en-GB" u="sng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jjg@google.com</a:t>
            </a:r>
            <a:endParaRPr b="0" i="0" u="none" strike="noStrike"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Admin: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lang="en-GB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Miguel.debarros@infitx.com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9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77e9f63475_0_0"/>
          <p:cNvSpPr txBox="1"/>
          <p:nvPr>
            <p:ph type="title"/>
          </p:nvPr>
        </p:nvSpPr>
        <p:spPr>
          <a:xfrm>
            <a:off x="567033" y="463062"/>
            <a:ext cx="232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</a:pPr>
            <a:r>
              <a:rPr lang="en-GB" sz="7200"/>
              <a:t>Mojaloop API versions supported</a:t>
            </a:r>
            <a:endParaRPr/>
          </a:p>
        </p:txBody>
      </p:sp>
      <p:sp>
        <p:nvSpPr>
          <p:cNvPr id="180" name="Google Shape;180;g177e9f63475_0_0"/>
          <p:cNvSpPr txBox="1"/>
          <p:nvPr>
            <p:ph idx="1" type="body"/>
          </p:nvPr>
        </p:nvSpPr>
        <p:spPr>
          <a:xfrm>
            <a:off x="1676619" y="2144995"/>
            <a:ext cx="21033900" cy="102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874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GB" sz="3600"/>
              <a:t>FSP Interoperability (FSPIOP) API </a:t>
            </a:r>
            <a:r>
              <a:rPr b="1" lang="en-GB" sz="3600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v1.1.1</a:t>
            </a:r>
            <a:endParaRPr sz="3600"/>
          </a:p>
          <a:p>
            <a:pPr indent="-4953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Changes to support notifications on failures, </a:t>
            </a:r>
            <a:endParaRPr sz="2400"/>
          </a:p>
          <a:p>
            <a:pPr indent="-7874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GB" sz="3600"/>
              <a:t>Settlement API </a:t>
            </a:r>
            <a:r>
              <a:rPr b="1" lang="en-GB" sz="3600" u="sng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v2.0</a:t>
            </a:r>
            <a:endParaRPr sz="3600"/>
          </a:p>
          <a:p>
            <a:pPr indent="-4953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No changes approved but proposed and being reviewed</a:t>
            </a:r>
            <a:endParaRPr sz="2400"/>
          </a:p>
          <a:p>
            <a:pPr indent="-7874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GB" sz="3600"/>
              <a:t>Administration API </a:t>
            </a:r>
            <a:r>
              <a:rPr b="1" lang="en-GB" sz="3600" u="sng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v1.0</a:t>
            </a:r>
            <a:endParaRPr sz="3600"/>
          </a:p>
          <a:p>
            <a:pPr indent="-4953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No changes approved but proposed and being reviewed</a:t>
            </a:r>
            <a:endParaRPr sz="2400"/>
          </a:p>
          <a:p>
            <a:pPr indent="-7874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GB" sz="3600"/>
              <a:t>Third-party Payment Initiation (3PPI) API </a:t>
            </a:r>
            <a:r>
              <a:rPr b="1" i="1" lang="en-GB" sz="3600" u="sng">
                <a:solidFill>
                  <a:schemeClr val="accent6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v1.0</a:t>
            </a:r>
            <a:endParaRPr i="1" sz="3600">
              <a:solidFill>
                <a:schemeClr val="accent6"/>
              </a:solidFill>
            </a:endParaRPr>
          </a:p>
          <a:p>
            <a:pPr indent="-4953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v1.0 officially published and supported in implementation</a:t>
            </a:r>
            <a:endParaRPr sz="2400"/>
          </a:p>
          <a:p>
            <a:pPr indent="-7874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GB" sz="3600"/>
              <a:t>FX API - </a:t>
            </a:r>
            <a:r>
              <a:rPr lang="en-GB" sz="3600" u="sng">
                <a:solidFill>
                  <a:schemeClr val="hlink"/>
                </a:solidFill>
                <a:hlinkClick r:id="rId7"/>
              </a:rPr>
              <a:t>in design</a:t>
            </a:r>
            <a:endParaRPr sz="3600">
              <a:solidFill>
                <a:schemeClr val="accent3"/>
              </a:solidFill>
            </a:endParaRPr>
          </a:p>
          <a:p>
            <a:pPr indent="-4953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Mostly accepted; finalizing changes, reviews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81" name="Google Shape;181;g177e9f63475_0_0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>
            <p:ph type="title"/>
          </p:nvPr>
        </p:nvSpPr>
        <p:spPr>
          <a:xfrm>
            <a:off x="1663917" y="3419477"/>
            <a:ext cx="21033938" cy="57054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83"/>
              </a:buClr>
              <a:buSzPts val="12000"/>
              <a:buFont typeface="Arial"/>
              <a:buNone/>
            </a:pPr>
            <a:r>
              <a:rPr lang="en-GB"/>
              <a:t>Questions and discussion</a:t>
            </a:r>
            <a:endParaRPr/>
          </a:p>
        </p:txBody>
      </p:sp>
      <p:sp>
        <p:nvSpPr>
          <p:cNvPr id="187" name="Google Shape;187;p10"/>
          <p:cNvSpPr txBox="1"/>
          <p:nvPr>
            <p:ph idx="1" type="body"/>
          </p:nvPr>
        </p:nvSpPr>
        <p:spPr>
          <a:xfrm>
            <a:off x="1663917" y="9178927"/>
            <a:ext cx="21033938" cy="300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</a:pPr>
            <a:r>
              <a:t/>
            </a:r>
            <a:endParaRPr/>
          </a:p>
        </p:txBody>
      </p:sp>
      <p:sp>
        <p:nvSpPr>
          <p:cNvPr id="188" name="Google Shape;188;p10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5affc9b81_5_0"/>
          <p:cNvSpPr txBox="1"/>
          <p:nvPr>
            <p:ph type="title"/>
          </p:nvPr>
        </p:nvSpPr>
        <p:spPr>
          <a:xfrm>
            <a:off x="567033" y="463062"/>
            <a:ext cx="232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GB"/>
              <a:t>Topic</a:t>
            </a:r>
            <a:endParaRPr/>
          </a:p>
        </p:txBody>
      </p:sp>
      <p:sp>
        <p:nvSpPr>
          <p:cNvPr id="92" name="Google Shape;92;g175affc9b81_5_0"/>
          <p:cNvSpPr txBox="1"/>
          <p:nvPr>
            <p:ph idx="1" type="body"/>
          </p:nvPr>
        </p:nvSpPr>
        <p:spPr>
          <a:xfrm>
            <a:off x="1676619" y="2144995"/>
            <a:ext cx="21033900" cy="102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</a:pPr>
            <a:r>
              <a:rPr lang="en-GB"/>
              <a:t>Overview or Topic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</a:pPr>
            <a:r>
              <a:rPr lang="en-GB"/>
              <a:t>History if applicable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</a:pPr>
            <a:r>
              <a:rPr lang="en-GB"/>
              <a:t>Why this is important to Mojaloop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</a:pPr>
            <a:r>
              <a:rPr lang="en-GB"/>
              <a:t>What is the Business Impact</a:t>
            </a:r>
            <a:endParaRPr/>
          </a:p>
        </p:txBody>
      </p:sp>
      <p:sp>
        <p:nvSpPr>
          <p:cNvPr id="93" name="Google Shape;93;g175affc9b81_5_0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4" name="Google Shape;94;g175affc9b81_5_0"/>
          <p:cNvSpPr txBox="1"/>
          <p:nvPr/>
        </p:nvSpPr>
        <p:spPr>
          <a:xfrm>
            <a:off x="13964003" y="4966545"/>
            <a:ext cx="70386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sng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Presenter Notes</a:t>
            </a:r>
            <a:r>
              <a:rPr b="0" i="0" lang="en-GB" sz="40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Please remember we have NEW folks attending the event for the first time and we need to bring them along.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Please spend 1-3 minutes addressing these areas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567033" y="463062"/>
            <a:ext cx="23253107" cy="149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83"/>
              </a:buClr>
              <a:buSzPts val="8800"/>
              <a:buFont typeface="Arial"/>
              <a:buNone/>
            </a:pPr>
            <a:r>
              <a:rPr lang="en-GB"/>
              <a:t>Organisation</a:t>
            </a:r>
            <a:endParaRPr/>
          </a:p>
        </p:txBody>
      </p:sp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7794431" y="2430965"/>
            <a:ext cx="8798312" cy="41817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Change Control Board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8439059" y="3548418"/>
            <a:ext cx="3500651" cy="2438421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Permanent representatives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Simeon Oriko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Michael Richards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 Kummar</a:t>
            </a:r>
            <a: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2706679" y="4081828"/>
            <a:ext cx="2698595" cy="137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Special Interest Group Convenors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2341483" y="7504771"/>
            <a:ext cx="19704205" cy="4152523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Special Interest Groups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3389971" y="8196147"/>
            <a:ext cx="3468029" cy="1360448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rPr>
              <a:t>FSPIOP API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3389971" y="9708995"/>
            <a:ext cx="3468029" cy="1360448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rPr>
              <a:t>Currency conversion API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8346687" y="8196147"/>
            <a:ext cx="3468029" cy="1360448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rPr>
              <a:t>PISP API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13303403" y="8196147"/>
            <a:ext cx="3468029" cy="1360448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rPr>
              <a:t>Admin API</a:t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18260119" y="8196147"/>
            <a:ext cx="3468029" cy="1360448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3389970" y="7042246"/>
            <a:ext cx="3468029" cy="66874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38000">
                <a:schemeClr val="accent1"/>
              </a:gs>
              <a:gs pos="71000">
                <a:schemeClr val="accent6"/>
              </a:gs>
              <a:gs pos="100000">
                <a:schemeClr val="accent6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Henrik Karlsson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8346686" y="7042246"/>
            <a:ext cx="3468029" cy="66874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38000">
                <a:schemeClr val="accent1"/>
              </a:gs>
              <a:gs pos="71000">
                <a:schemeClr val="accent6"/>
              </a:gs>
              <a:gs pos="100000">
                <a:schemeClr val="accent6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JJ Geewax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13303403" y="6999339"/>
            <a:ext cx="3468029" cy="66874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38000">
                <a:schemeClr val="accent1"/>
              </a:gs>
              <a:gs pos="71000">
                <a:schemeClr val="accent6"/>
              </a:gs>
              <a:gs pos="100000">
                <a:schemeClr val="accent6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Miguel de Barros</a:t>
            </a:r>
            <a:endParaRPr/>
          </a:p>
        </p:txBody>
      </p:sp>
      <p:cxnSp>
        <p:nvCxnSpPr>
          <p:cNvPr id="113" name="Google Shape;113;p2"/>
          <p:cNvCxnSpPr>
            <a:stCxn id="110" idx="0"/>
            <a:endCxn id="103" idx="2"/>
          </p:cNvCxnSpPr>
          <p:nvPr/>
        </p:nvCxnSpPr>
        <p:spPr>
          <a:xfrm rot="-5400000">
            <a:off x="8795535" y="1781896"/>
            <a:ext cx="1588800" cy="8931900"/>
          </a:xfrm>
          <a:prstGeom prst="bentConnector3">
            <a:avLst>
              <a:gd fmla="val 50000" name="adj1"/>
            </a:avLst>
          </a:prstGeom>
          <a:noFill/>
          <a:ln cap="flat" cmpd="sng" w="635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" name="Google Shape;114;p2"/>
          <p:cNvCxnSpPr>
            <a:stCxn id="111" idx="0"/>
            <a:endCxn id="103" idx="2"/>
          </p:cNvCxnSpPr>
          <p:nvPr/>
        </p:nvCxnSpPr>
        <p:spPr>
          <a:xfrm rot="-5400000">
            <a:off x="11273951" y="4260196"/>
            <a:ext cx="1588800" cy="3975300"/>
          </a:xfrm>
          <a:prstGeom prst="bentConnector3">
            <a:avLst>
              <a:gd fmla="val 50001" name="adj1"/>
            </a:avLst>
          </a:prstGeom>
          <a:noFill/>
          <a:ln cap="flat" cmpd="sng" w="635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" name="Google Shape;115;p2"/>
          <p:cNvCxnSpPr>
            <a:stCxn id="112" idx="0"/>
            <a:endCxn id="103" idx="2"/>
          </p:cNvCxnSpPr>
          <p:nvPr/>
        </p:nvCxnSpPr>
        <p:spPr>
          <a:xfrm flipH="1" rot="5400000">
            <a:off x="13773817" y="5735739"/>
            <a:ext cx="1545900" cy="981300"/>
          </a:xfrm>
          <a:prstGeom prst="bentConnector3">
            <a:avLst>
              <a:gd fmla="val 50000" name="adj1"/>
            </a:avLst>
          </a:prstGeom>
          <a:noFill/>
          <a:ln cap="flat" cmpd="sng" w="635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" name="Google Shape;116;p2"/>
          <p:cNvCxnSpPr>
            <a:stCxn id="105" idx="0"/>
          </p:cNvCxnSpPr>
          <p:nvPr/>
        </p:nvCxnSpPr>
        <p:spPr>
          <a:xfrm rot="-5400000">
            <a:off x="4887736" y="7947297"/>
            <a:ext cx="485100" cy="12600"/>
          </a:xfrm>
          <a:prstGeom prst="bentConnector3">
            <a:avLst>
              <a:gd fmla="val 48697" name="adj1"/>
            </a:avLst>
          </a:prstGeom>
          <a:noFill/>
          <a:ln cap="flat" cmpd="sng" w="635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" name="Google Shape;117;p2"/>
          <p:cNvCxnSpPr>
            <a:stCxn id="107" idx="0"/>
            <a:endCxn id="111" idx="2"/>
          </p:cNvCxnSpPr>
          <p:nvPr/>
        </p:nvCxnSpPr>
        <p:spPr>
          <a:xfrm rot="-5400000">
            <a:off x="9838452" y="7953297"/>
            <a:ext cx="485100" cy="600"/>
          </a:xfrm>
          <a:prstGeom prst="bentConnector3">
            <a:avLst>
              <a:gd fmla="val 50006" name="adj1"/>
            </a:avLst>
          </a:prstGeom>
          <a:noFill/>
          <a:ln cap="flat" cmpd="sng" w="635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" name="Google Shape;118;p2"/>
          <p:cNvCxnSpPr>
            <a:stCxn id="108" idx="0"/>
            <a:endCxn id="112" idx="2"/>
          </p:cNvCxnSpPr>
          <p:nvPr/>
        </p:nvCxnSpPr>
        <p:spPr>
          <a:xfrm rot="-5400000">
            <a:off x="14773717" y="7931847"/>
            <a:ext cx="528000" cy="600"/>
          </a:xfrm>
          <a:prstGeom prst="bentConnector3">
            <a:avLst>
              <a:gd fmla="val 48804" name="adj1"/>
            </a:avLst>
          </a:prstGeom>
          <a:noFill/>
          <a:ln cap="flat" cmpd="sng" w="635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9" name="Google Shape;119;p2"/>
          <p:cNvSpPr/>
          <p:nvPr/>
        </p:nvSpPr>
        <p:spPr>
          <a:xfrm>
            <a:off x="846161" y="1746913"/>
            <a:ext cx="6405429" cy="2651108"/>
          </a:xfrm>
          <a:prstGeom prst="wedgeRoundRectCallout">
            <a:avLst>
              <a:gd fmla="val 60558" name="adj1"/>
              <a:gd fmla="val 40364" name="adj2"/>
              <a:gd fmla="val 16667" name="adj3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Change Control Board: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 and publishes standards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Reviews and approves proposed API definitions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Convenes new SIGs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Manages the interactions between APIs</a:t>
            </a: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17135585" y="1746913"/>
            <a:ext cx="6405429" cy="2651108"/>
          </a:xfrm>
          <a:prstGeom prst="wedgeRoundRectCallout">
            <a:avLst>
              <a:gd fmla="val -54284" name="adj1"/>
              <a:gd fmla="val 199950" name="adj2"/>
              <a:gd fmla="val 16667" name="adj3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Special Interest Groups: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requests for new API functionality (from </a:t>
            </a:r>
            <a:r>
              <a:rPr b="0" i="1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anyone</a:t>
            </a: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of course!)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how to meet the requirements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Propose API extensions, or creative ways of using the existing APIs.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567033" y="456711"/>
            <a:ext cx="23253107" cy="149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83"/>
              </a:buClr>
              <a:buSzPts val="8800"/>
              <a:buFont typeface="Arial"/>
              <a:buNone/>
            </a:pPr>
            <a:r>
              <a:rPr lang="en-GB"/>
              <a:t>The FSPIOP API</a:t>
            </a:r>
            <a:endParaRPr/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1676619" y="2144995"/>
            <a:ext cx="21033938" cy="10208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83"/>
              </a:buClr>
              <a:buSzPts val="5600"/>
              <a:buChar char="•"/>
            </a:pPr>
            <a:r>
              <a:rPr lang="en-GB">
                <a:solidFill>
                  <a:srgbClr val="005A83"/>
                </a:solidFill>
              </a:rPr>
              <a:t>The main Mojaloop API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5A83"/>
              </a:buClr>
              <a:buSzPts val="5600"/>
              <a:buChar char="•"/>
            </a:pPr>
            <a:r>
              <a:rPr lang="en-GB">
                <a:solidFill>
                  <a:srgbClr val="005A83"/>
                </a:solidFill>
              </a:rPr>
              <a:t>Covers: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A83"/>
              </a:buClr>
              <a:buSzPts val="4800"/>
              <a:buChar char="•"/>
            </a:pPr>
            <a:r>
              <a:rPr lang="en-GB">
                <a:solidFill>
                  <a:srgbClr val="005A83"/>
                </a:solidFill>
              </a:rPr>
              <a:t>Address resolution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A83"/>
              </a:buClr>
              <a:buSzPts val="4800"/>
              <a:buChar char="•"/>
            </a:pPr>
            <a:r>
              <a:rPr lang="en-GB">
                <a:solidFill>
                  <a:srgbClr val="005A83"/>
                </a:solidFill>
              </a:rPr>
              <a:t>Agreement of terms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A83"/>
              </a:buClr>
              <a:buSzPts val="4800"/>
              <a:buChar char="•"/>
            </a:pPr>
            <a:r>
              <a:rPr lang="en-GB">
                <a:solidFill>
                  <a:srgbClr val="005A83"/>
                </a:solidFill>
              </a:rPr>
              <a:t>Execution of payments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A83"/>
              </a:buClr>
              <a:buSzPts val="4800"/>
              <a:buChar char="•"/>
            </a:pPr>
            <a:r>
              <a:rPr lang="en-GB">
                <a:solidFill>
                  <a:srgbClr val="005A83"/>
                </a:solidFill>
              </a:rPr>
              <a:t>Authorisations</a:t>
            </a:r>
            <a:endParaRPr>
              <a:solidFill>
                <a:srgbClr val="005A83"/>
              </a:solidFill>
            </a:endParaRPr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A83"/>
              </a:buClr>
              <a:buSzPts val="4800"/>
              <a:buChar char="•"/>
            </a:pPr>
            <a:r>
              <a:rPr lang="en-GB">
                <a:solidFill>
                  <a:srgbClr val="005A83"/>
                </a:solidFill>
              </a:rPr>
              <a:t>Bulk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5A83"/>
              </a:buClr>
              <a:buSzPts val="5600"/>
              <a:buChar char="•"/>
            </a:pPr>
            <a:r>
              <a:rPr lang="en-GB">
                <a:solidFill>
                  <a:srgbClr val="005A83"/>
                </a:solidFill>
              </a:rPr>
              <a:t>Also manages the new currency conversion API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5A83"/>
              </a:buClr>
              <a:buSzPts val="5600"/>
              <a:buChar char="•"/>
            </a:pPr>
            <a:r>
              <a:rPr lang="en-GB">
                <a:solidFill>
                  <a:srgbClr val="005A83"/>
                </a:solidFill>
              </a:rPr>
              <a:t>Hot items: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A83"/>
              </a:buClr>
              <a:buSzPts val="4800"/>
              <a:buChar char="•"/>
            </a:pPr>
            <a:r>
              <a:rPr lang="en-GB"/>
              <a:t>#110: </a:t>
            </a:r>
            <a:r>
              <a:rPr lang="en-GB" u="sng">
                <a:solidFill>
                  <a:schemeClr val="hlink"/>
                </a:solidFill>
                <a:hlinkClick r:id="rId3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Revised currency conversion API</a:t>
            </a:r>
            <a:endParaRPr/>
          </a:p>
        </p:txBody>
      </p:sp>
      <p:sp>
        <p:nvSpPr>
          <p:cNvPr id="127" name="Google Shape;127;p3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7850186" y="12606607"/>
            <a:ext cx="868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Convenor: Henrik Karlsson, Ericsson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567033" y="463062"/>
            <a:ext cx="23253107" cy="149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83"/>
              </a:buClr>
              <a:buSzPts val="8800"/>
              <a:buFont typeface="Arial"/>
              <a:buNone/>
            </a:pPr>
            <a:r>
              <a:rPr lang="en-GB"/>
              <a:t>The PISP API</a:t>
            </a:r>
            <a:endParaRPr/>
          </a:p>
        </p:txBody>
      </p:sp>
      <p:sp>
        <p:nvSpPr>
          <p:cNvPr id="134" name="Google Shape;134;p4"/>
          <p:cNvSpPr txBox="1"/>
          <p:nvPr>
            <p:ph idx="1" type="body"/>
          </p:nvPr>
        </p:nvSpPr>
        <p:spPr>
          <a:xfrm>
            <a:off x="1676619" y="2144995"/>
            <a:ext cx="21033938" cy="10208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83"/>
              </a:buClr>
              <a:buSzPts val="5600"/>
              <a:buChar char="•"/>
            </a:pPr>
            <a:r>
              <a:rPr lang="en-GB">
                <a:solidFill>
                  <a:srgbClr val="005A83"/>
                </a:solidFill>
              </a:rPr>
              <a:t>Manages relations between DFSPs and PISPs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5A83"/>
              </a:buClr>
              <a:buSzPts val="5600"/>
              <a:buChar char="•"/>
            </a:pPr>
            <a:r>
              <a:rPr lang="en-GB">
                <a:solidFill>
                  <a:srgbClr val="005A83"/>
                </a:solidFill>
              </a:rPr>
              <a:t>Covers: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A83"/>
              </a:buClr>
              <a:buSzPts val="4800"/>
              <a:buChar char="•"/>
            </a:pPr>
            <a:r>
              <a:rPr lang="en-GB">
                <a:solidFill>
                  <a:srgbClr val="005A83"/>
                </a:solidFill>
              </a:rPr>
              <a:t>Account linking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A83"/>
              </a:buClr>
              <a:buSzPts val="4800"/>
              <a:buChar char="•"/>
            </a:pPr>
            <a:r>
              <a:rPr lang="en-GB">
                <a:solidFill>
                  <a:srgbClr val="005A83"/>
                </a:solidFill>
              </a:rPr>
              <a:t>Payment initiation by PISPs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A83"/>
              </a:buClr>
              <a:buSzPts val="4800"/>
              <a:buChar char="•"/>
            </a:pPr>
            <a:r>
              <a:rPr lang="en-GB">
                <a:solidFill>
                  <a:srgbClr val="005A83"/>
                </a:solidFill>
              </a:rPr>
              <a:t>Execution of payments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A83"/>
              </a:buClr>
              <a:buSzPts val="4800"/>
              <a:buChar char="•"/>
            </a:pPr>
            <a:r>
              <a:rPr lang="en-GB">
                <a:solidFill>
                  <a:srgbClr val="005A83"/>
                </a:solidFill>
              </a:rPr>
              <a:t>Authorisations</a:t>
            </a:r>
            <a:endParaRPr>
              <a:solidFill>
                <a:srgbClr val="005A83"/>
              </a:solidFill>
            </a:endParaRPr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A83"/>
              </a:buClr>
              <a:buSzPts val="4800"/>
              <a:buChar char="•"/>
            </a:pPr>
            <a:r>
              <a:rPr lang="en-GB">
                <a:solidFill>
                  <a:srgbClr val="005A83"/>
                </a:solidFill>
              </a:rPr>
              <a:t>Bulk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5A83"/>
              </a:buClr>
              <a:buSzPts val="5600"/>
              <a:buChar char="•"/>
            </a:pPr>
            <a:r>
              <a:rPr lang="en-GB">
                <a:solidFill>
                  <a:srgbClr val="005A83"/>
                </a:solidFill>
              </a:rPr>
              <a:t>Hot items: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A83"/>
              </a:buClr>
              <a:buSzPts val="4800"/>
              <a:buChar char="•"/>
            </a:pPr>
            <a:r>
              <a:rPr lang="en-GB"/>
              <a:t>#110: </a:t>
            </a:r>
            <a:r>
              <a:rPr lang="en-GB" u="sng">
                <a:solidFill>
                  <a:schemeClr val="hlink"/>
                </a:solidFill>
                <a:hlinkClick r:id="rId3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Support for bulk payments via PISP</a:t>
            </a:r>
            <a:endParaRPr>
              <a:extLst>
                <a:ext uri="http://customooxmlschemas.google.com/">
                  <go:slidesCustomData xmlns:go="http://customooxmlschemas.google.com/" textRoundtripDataId="2"/>
                </a:ext>
              </a:extLst>
            </a:endParaRPr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A83"/>
              </a:buClr>
              <a:buSzPts val="4800"/>
              <a:buChar char="•"/>
            </a:pPr>
            <a:r>
              <a:rPr lang="en-GB"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#110: </a:t>
            </a:r>
            <a:r>
              <a:rPr lang="en-GB" u="sng">
                <a:solidFill>
                  <a:schemeClr val="hlink"/>
                </a:solidFill>
                <a:hlinkClick r:id="rId4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Support for PISP payments which don’t require a per-payment authorisation</a:t>
            </a:r>
            <a:endParaRPr>
              <a:solidFill>
                <a:srgbClr val="005A83"/>
              </a:solidFill>
            </a:endParaRPr>
          </a:p>
        </p:txBody>
      </p:sp>
      <p:sp>
        <p:nvSpPr>
          <p:cNvPr id="135" name="Google Shape;135;p4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6" name="Google Shape;136;p4"/>
          <p:cNvSpPr txBox="1"/>
          <p:nvPr/>
        </p:nvSpPr>
        <p:spPr>
          <a:xfrm>
            <a:off x="7850186" y="12606607"/>
            <a:ext cx="8686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Convenor: JJ Geewax, Google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567033" y="463062"/>
            <a:ext cx="23253107" cy="149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83"/>
              </a:buClr>
              <a:buSzPts val="8800"/>
              <a:buFont typeface="Arial"/>
              <a:buNone/>
            </a:pPr>
            <a:r>
              <a:rPr lang="en-GB"/>
              <a:t>The Admin API</a:t>
            </a:r>
            <a:endParaRPr/>
          </a:p>
        </p:txBody>
      </p:sp>
      <p:sp>
        <p:nvSpPr>
          <p:cNvPr id="142" name="Google Shape;142;p5"/>
          <p:cNvSpPr txBox="1"/>
          <p:nvPr>
            <p:ph idx="1" type="body"/>
          </p:nvPr>
        </p:nvSpPr>
        <p:spPr>
          <a:xfrm>
            <a:off x="1676619" y="2144995"/>
            <a:ext cx="21033938" cy="10208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83"/>
              </a:buClr>
              <a:buSzPts val="5600"/>
              <a:buChar char="•"/>
            </a:pPr>
            <a:r>
              <a:rPr lang="en-GB">
                <a:solidFill>
                  <a:srgbClr val="005A83"/>
                </a:solidFill>
              </a:rPr>
              <a:t>Manages scheme administrator integration with Mojaloop</a:t>
            </a:r>
            <a:endParaRPr>
              <a:solidFill>
                <a:srgbClr val="005A83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5A83"/>
              </a:buClr>
              <a:buSzPts val="5600"/>
              <a:buChar char="•"/>
            </a:pPr>
            <a:r>
              <a:rPr lang="en-GB">
                <a:solidFill>
                  <a:srgbClr val="005A83"/>
                </a:solidFill>
              </a:rPr>
              <a:t>Covers: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A83"/>
              </a:buClr>
              <a:buSzPts val="4800"/>
              <a:buChar char="•"/>
            </a:pPr>
            <a:r>
              <a:rPr lang="en-GB">
                <a:solidFill>
                  <a:srgbClr val="005A83"/>
                </a:solidFill>
              </a:rPr>
              <a:t>Reporting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A83"/>
              </a:buClr>
              <a:buSzPts val="4800"/>
              <a:buChar char="•"/>
            </a:pPr>
            <a:r>
              <a:rPr lang="en-GB">
                <a:solidFill>
                  <a:srgbClr val="005A83"/>
                </a:solidFill>
              </a:rPr>
              <a:t>Liquidity cover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A83"/>
              </a:buClr>
              <a:buSzPts val="4800"/>
              <a:buChar char="•"/>
            </a:pPr>
            <a:r>
              <a:rPr lang="en-GB">
                <a:solidFill>
                  <a:srgbClr val="005A83"/>
                </a:solidFill>
              </a:rPr>
              <a:t>Settlements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A83"/>
              </a:buClr>
              <a:buSzPts val="4800"/>
              <a:buChar char="•"/>
            </a:pPr>
            <a:r>
              <a:rPr lang="en-GB">
                <a:solidFill>
                  <a:srgbClr val="005A83"/>
                </a:solidFill>
              </a:rPr>
              <a:t>M</a:t>
            </a:r>
            <a:r>
              <a:rPr lang="en-GB">
                <a:solidFill>
                  <a:srgbClr val="005A83"/>
                </a:solidFill>
              </a:rPr>
              <a:t>anagement of</a:t>
            </a:r>
            <a:endParaRPr>
              <a:solidFill>
                <a:srgbClr val="005A83"/>
              </a:solidFill>
            </a:endParaRPr>
          </a:p>
          <a:p>
            <a:pPr indent="-457200" lvl="2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A83"/>
              </a:buClr>
              <a:buSzPts val="1800"/>
              <a:buChar char="•"/>
            </a:pPr>
            <a:r>
              <a:rPr lang="en-GB">
                <a:solidFill>
                  <a:srgbClr val="005A83"/>
                </a:solidFill>
              </a:rPr>
              <a:t>Participants (FSP)</a:t>
            </a:r>
            <a:endParaRPr>
              <a:solidFill>
                <a:srgbClr val="005A83"/>
              </a:solidFill>
            </a:endParaRPr>
          </a:p>
          <a:p>
            <a:pPr indent="-457200" lvl="2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A83"/>
              </a:buClr>
              <a:buSzPts val="1800"/>
              <a:buChar char="•"/>
            </a:pPr>
            <a:r>
              <a:rPr lang="en-GB">
                <a:solidFill>
                  <a:srgbClr val="005A83"/>
                </a:solidFill>
              </a:rPr>
              <a:t>Accounts</a:t>
            </a:r>
            <a:endParaRPr>
              <a:solidFill>
                <a:srgbClr val="005A83"/>
              </a:solidFill>
            </a:endParaRPr>
          </a:p>
          <a:p>
            <a:pPr indent="-457200" lvl="2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A83"/>
              </a:buClr>
              <a:buSzPts val="1800"/>
              <a:buChar char="•"/>
            </a:pPr>
            <a:r>
              <a:rPr lang="en-GB">
                <a:solidFill>
                  <a:srgbClr val="005A83"/>
                </a:solidFill>
              </a:rPr>
              <a:t>Limits</a:t>
            </a:r>
            <a:endParaRPr>
              <a:solidFill>
                <a:srgbClr val="005A83"/>
              </a:solidFill>
            </a:endParaRPr>
          </a:p>
          <a:p>
            <a:pPr indent="-457200" lvl="2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A83"/>
              </a:buClr>
              <a:buSzPts val="1800"/>
              <a:buChar char="•"/>
            </a:pPr>
            <a:r>
              <a:rPr lang="en-GB">
                <a:solidFill>
                  <a:srgbClr val="005A83"/>
                </a:solidFill>
              </a:rPr>
              <a:t>ALS Oracles</a:t>
            </a:r>
            <a:endParaRPr>
              <a:solidFill>
                <a:srgbClr val="005A83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5A83"/>
              </a:buClr>
              <a:buSzPts val="5600"/>
              <a:buChar char="•"/>
            </a:pPr>
            <a:r>
              <a:rPr lang="en-GB">
                <a:solidFill>
                  <a:srgbClr val="005A83"/>
                </a:solidFill>
              </a:rPr>
              <a:t>Hot items: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A83"/>
              </a:buClr>
              <a:buSzPts val="4800"/>
              <a:buChar char="•"/>
            </a:pPr>
            <a:r>
              <a:rPr lang="en-GB"/>
              <a:t>#114:</a:t>
            </a:r>
            <a:r>
              <a:rPr lang="en-GB">
                <a:solidFill>
                  <a:srgbClr val="005A83"/>
                </a:solidFill>
              </a:rPr>
              <a:t>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User-defined Meta-Data properties with a User-defined schema</a:t>
            </a:r>
            <a:endParaRPr/>
          </a:p>
          <a:p>
            <a:pPr indent="-457200" lvl="2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Provides Scheme specific information requiring consistency (i.e. user-defined schema)</a:t>
            </a:r>
            <a:endParaRPr/>
          </a:p>
          <a:p>
            <a:pPr indent="-457200" lvl="2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 sz="4000"/>
              <a:t>E.g. </a:t>
            </a:r>
            <a:r>
              <a:rPr lang="en-GB"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Reporting - enhance Settlement Matrix with external account references</a:t>
            </a:r>
            <a:endParaRPr/>
          </a:p>
        </p:txBody>
      </p:sp>
      <p:sp>
        <p:nvSpPr>
          <p:cNvPr id="143" name="Google Shape;143;p5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7850186" y="12606607"/>
            <a:ext cx="8686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Convenor: Miguel de Barros, INFITX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>
            <p:ph type="title"/>
          </p:nvPr>
        </p:nvSpPr>
        <p:spPr>
          <a:xfrm>
            <a:off x="567033" y="463062"/>
            <a:ext cx="23253107" cy="149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83"/>
              </a:buClr>
              <a:buSzPts val="8800"/>
              <a:buFont typeface="Arial"/>
              <a:buNone/>
            </a:pPr>
            <a:r>
              <a:rPr lang="en-GB"/>
              <a:t>The CCB at work…</a:t>
            </a:r>
            <a:endParaRPr/>
          </a:p>
        </p:txBody>
      </p:sp>
      <p:pic>
        <p:nvPicPr>
          <p:cNvPr id="150" name="Google Shape;150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35" y="2229103"/>
            <a:ext cx="14972904" cy="1020921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2" name="Google Shape;152;p6"/>
          <p:cNvSpPr txBox="1"/>
          <p:nvPr/>
        </p:nvSpPr>
        <p:spPr>
          <a:xfrm>
            <a:off x="15557500" y="2229103"/>
            <a:ext cx="826264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5A83"/>
              </a:buClr>
              <a:buSzPts val="4000"/>
              <a:buFont typeface="Arial"/>
              <a:buChar char="•"/>
            </a:pPr>
            <a:r>
              <a:rPr lang="en-GB" sz="4000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rPr>
              <a:t>We’re happy working alone in our API laboratory…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5A83"/>
              </a:buClr>
              <a:buSzPts val="4000"/>
              <a:buFont typeface="Arial"/>
              <a:buChar char="•"/>
            </a:pPr>
            <a:r>
              <a:rPr lang="en-GB" sz="4000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rPr>
              <a:t>But sometimes it gets a little lonely…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5A83"/>
              </a:buClr>
              <a:buSzPts val="4000"/>
              <a:buFont typeface="Arial"/>
              <a:buChar char="•"/>
            </a:pPr>
            <a:r>
              <a:rPr lang="en-GB" sz="4000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rPr>
              <a:t>And we long for the company of real people with real implementation problems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type="title"/>
          </p:nvPr>
        </p:nvSpPr>
        <p:spPr>
          <a:xfrm>
            <a:off x="567033" y="463062"/>
            <a:ext cx="23253107" cy="149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83"/>
              </a:buClr>
              <a:buSzPts val="8800"/>
              <a:buFont typeface="Arial"/>
              <a:buNone/>
            </a:pPr>
            <a:r>
              <a:rPr lang="en-GB"/>
              <a:t>The APIs: the core of Mojaloop</a:t>
            </a:r>
            <a:endParaRPr/>
          </a:p>
        </p:txBody>
      </p:sp>
      <p:sp>
        <p:nvSpPr>
          <p:cNvPr id="158" name="Google Shape;158;p7"/>
          <p:cNvSpPr txBox="1"/>
          <p:nvPr>
            <p:ph idx="1" type="body"/>
          </p:nvPr>
        </p:nvSpPr>
        <p:spPr>
          <a:xfrm>
            <a:off x="1676619" y="2144995"/>
            <a:ext cx="21033938" cy="10208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83"/>
              </a:buClr>
              <a:buSzPts val="5600"/>
              <a:buChar char="•"/>
            </a:pPr>
            <a:r>
              <a:rPr lang="en-GB">
                <a:solidFill>
                  <a:srgbClr val="005A83"/>
                </a:solidFill>
              </a:rPr>
              <a:t>If a dreadful hack wiped out all the Mojaloop code, a new Mojaloop could arise from the ashes just by using the API definitions.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A83"/>
              </a:buClr>
              <a:buSzPts val="4800"/>
              <a:buChar char="•"/>
            </a:pPr>
            <a:r>
              <a:rPr lang="en-GB">
                <a:solidFill>
                  <a:srgbClr val="005A83"/>
                </a:solidFill>
              </a:rPr>
              <a:t>… in fact, that’s exactly what vNext is doing.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5A83"/>
              </a:buClr>
              <a:buSzPts val="5600"/>
              <a:buChar char="•"/>
            </a:pPr>
            <a:r>
              <a:rPr lang="en-GB">
                <a:solidFill>
                  <a:srgbClr val="005A83"/>
                </a:solidFill>
              </a:rPr>
              <a:t>But it’s more than that…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5A83"/>
              </a:buClr>
              <a:buSzPts val="5600"/>
              <a:buChar char="•"/>
            </a:pPr>
            <a:r>
              <a:rPr lang="en-GB">
                <a:solidFill>
                  <a:srgbClr val="005A83"/>
                </a:solidFill>
              </a:rPr>
              <a:t>The APIs are a language you can use to do new things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A83"/>
              </a:buClr>
              <a:buSzPts val="4800"/>
              <a:buChar char="•"/>
            </a:pPr>
            <a:r>
              <a:rPr lang="en-GB">
                <a:solidFill>
                  <a:srgbClr val="005A83"/>
                </a:solidFill>
              </a:rPr>
              <a:t>The original PISP demonstration used the FSPIOP API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5A83"/>
              </a:buClr>
              <a:buSzPts val="5600"/>
              <a:buChar char="•"/>
            </a:pPr>
            <a:r>
              <a:rPr lang="en-GB">
                <a:solidFill>
                  <a:srgbClr val="005A83"/>
                </a:solidFill>
              </a:rPr>
              <a:t>… and if you can’t do what you need to do with the existing API…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A83"/>
              </a:buClr>
              <a:buSzPts val="4800"/>
              <a:buChar char="•"/>
            </a:pPr>
            <a:r>
              <a:rPr lang="en-GB">
                <a:solidFill>
                  <a:srgbClr val="005A83"/>
                </a:solidFill>
              </a:rPr>
              <a:t>We can extend it, or build a new one.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A83"/>
              </a:buClr>
              <a:buSzPts val="4800"/>
              <a:buChar char="•"/>
            </a:pPr>
            <a:r>
              <a:rPr lang="en-GB">
                <a:solidFill>
                  <a:srgbClr val="005A83"/>
                </a:solidFill>
              </a:rPr>
              <a:t>But we need to know what you need to do.</a:t>
            </a:r>
            <a:endParaRPr/>
          </a:p>
          <a:p>
            <a:pPr indent="-101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t/>
            </a:r>
            <a:endParaRPr/>
          </a:p>
        </p:txBody>
      </p:sp>
      <p:sp>
        <p:nvSpPr>
          <p:cNvPr id="159" name="Google Shape;159;p7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idx="1" type="body"/>
          </p:nvPr>
        </p:nvSpPr>
        <p:spPr>
          <a:xfrm>
            <a:off x="1676619" y="2144995"/>
            <a:ext cx="21033938" cy="10208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83"/>
              </a:buClr>
              <a:buSzPts val="5600"/>
              <a:buChar char="•"/>
            </a:pPr>
            <a:r>
              <a:rPr lang="en-GB">
                <a:solidFill>
                  <a:srgbClr val="005A83"/>
                </a:solidFill>
              </a:rPr>
              <a:t>The Special Interest Groups are open to anyone who’s interested.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5A83"/>
              </a:buClr>
              <a:buSzPts val="5600"/>
              <a:buChar char="•"/>
            </a:pPr>
            <a:r>
              <a:rPr lang="en-GB">
                <a:solidFill>
                  <a:srgbClr val="005A83"/>
                </a:solidFill>
              </a:rPr>
              <a:t>Just contact the convenor for an invitation.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5A83"/>
              </a:buClr>
              <a:buSzPts val="5600"/>
              <a:buChar char="•"/>
            </a:pPr>
            <a:r>
              <a:rPr lang="en-GB">
                <a:solidFill>
                  <a:srgbClr val="005A83"/>
                </a:solidFill>
              </a:rPr>
              <a:t>Or contact any of us to discuss how the Mojaloop APIs could help you with your business needs.</a:t>
            </a:r>
            <a:endParaRPr>
              <a:solidFill>
                <a:srgbClr val="005A8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5A83"/>
              </a:solidFill>
            </a:endParaRPr>
          </a:p>
          <a:p>
            <a:pPr indent="-698500" lvl="0" marL="457200" rtl="0" algn="l">
              <a:spcBef>
                <a:spcPts val="2000"/>
              </a:spcBef>
              <a:spcAft>
                <a:spcPts val="0"/>
              </a:spcAft>
              <a:buClr>
                <a:srgbClr val="005A83"/>
              </a:buClr>
              <a:buSzPts val="5600"/>
              <a:buChar char="•"/>
            </a:pPr>
            <a:r>
              <a:rPr lang="en-GB">
                <a:solidFill>
                  <a:srgbClr val="005A83"/>
                </a:solidFill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V</a:t>
            </a:r>
            <a:r>
              <a:rPr lang="en-GB">
                <a:solidFill>
                  <a:srgbClr val="005A83"/>
                </a:solidFill>
                <a:extLst>
                  <a:ext uri="http://customooxmlschemas.google.com/">
                    <go:slidesCustomData xmlns:go="http://customooxmlschemas.google.com/" textRoundtripDataId="7"/>
                  </a:ext>
                </a:extLst>
              </a:rPr>
              <a:t>iew the issues board: </a:t>
            </a:r>
            <a:r>
              <a:rPr lang="en-GB" u="sng">
                <a:solidFill>
                  <a:schemeClr val="hlink"/>
                </a:solidFill>
                <a:hlinkClick r:id="rId3"/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https://github.com/mojaloop/mojaloop-specification/issues</a:t>
            </a:r>
            <a:endParaRPr>
              <a:solidFill>
                <a:srgbClr val="005A83"/>
              </a:solidFill>
              <a:extLst>
                <a:ext uri="http://customooxmlschemas.google.com/">
                  <go:slidesCustomData xmlns:go="http://customooxmlschemas.google.com/" textRoundtripDataId="9"/>
                </a:ext>
              </a:extLst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5A83"/>
              </a:buClr>
              <a:buSzPts val="5600"/>
              <a:buChar char="•"/>
            </a:pPr>
            <a:r>
              <a:rPr lang="en-GB">
                <a:solidFill>
                  <a:srgbClr val="005A83"/>
                </a:solidFill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Or create a Change Request / Proposal: </a:t>
            </a:r>
            <a:r>
              <a:rPr lang="en-GB" u="sng">
                <a:solidFill>
                  <a:schemeClr val="hlink"/>
                </a:solidFill>
                <a:hlinkClick r:id="rId4"/>
                <a:extLst>
                  <a:ext uri="http://customooxmlschemas.google.com/">
                    <go:slidesCustomData xmlns:go="http://customooxmlschemas.google.com/" textRoundtripDataId="11"/>
                  </a:ext>
                </a:extLst>
              </a:rPr>
              <a:t>https://github.com/mojaloop/mojaloop-specification/issues/new/choose</a:t>
            </a:r>
            <a:endParaRPr/>
          </a:p>
        </p:txBody>
      </p:sp>
      <p:sp>
        <p:nvSpPr>
          <p:cNvPr id="165" name="Google Shape;165;p8"/>
          <p:cNvSpPr txBox="1"/>
          <p:nvPr>
            <p:ph type="title"/>
          </p:nvPr>
        </p:nvSpPr>
        <p:spPr>
          <a:xfrm>
            <a:off x="567033" y="463062"/>
            <a:ext cx="23253107" cy="149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83"/>
              </a:buClr>
              <a:buSzPts val="8800"/>
              <a:buFont typeface="Arial"/>
              <a:buNone/>
            </a:pPr>
            <a:r>
              <a:rPr lang="en-GB"/>
              <a:t>How can you join in?</a:t>
            </a:r>
            <a:endParaRPr/>
          </a:p>
        </p:txBody>
      </p:sp>
      <p:sp>
        <p:nvSpPr>
          <p:cNvPr id="166" name="Google Shape;166;p8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2020-01-08T21:13:28Z</dcterms:created>
  <dc:creator>Tudor Vedeanu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