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93" r:id="rId5"/>
    <p:sldId id="1729" r:id="rId6"/>
    <p:sldId id="1731" r:id="rId7"/>
    <p:sldId id="310" r:id="rId8"/>
    <p:sldId id="1730" r:id="rId9"/>
    <p:sldId id="792" r:id="rId10"/>
    <p:sldId id="301" r:id="rId11"/>
    <p:sldId id="410" r:id="rId12"/>
    <p:sldId id="291" r:id="rId13"/>
    <p:sldId id="1728" r:id="rId14"/>
    <p:sldId id="313" r:id="rId15"/>
    <p:sldId id="1720" r:id="rId16"/>
    <p:sldId id="1727" r:id="rId17"/>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925"/>
  </p:normalViewPr>
  <p:slideViewPr>
    <p:cSldViewPr snapToGrid="0">
      <p:cViewPr varScale="1">
        <p:scale>
          <a:sx n="59" d="100"/>
          <a:sy n="59"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97B25-FF09-42D0-B7A2-5182771B2A48}"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4631B481-9C8A-4C54-881F-0399B23489F5}">
      <dgm:prSet/>
      <dgm:spPr/>
      <dgm:t>
        <a:bodyPr/>
        <a:lstStyle/>
        <a:p>
          <a:r>
            <a:rPr lang="en-KE"/>
            <a:t>Formalize communty management</a:t>
          </a:r>
          <a:endParaRPr lang="en-US"/>
        </a:p>
      </dgm:t>
    </dgm:pt>
    <dgm:pt modelId="{58E69DE3-5A45-43EC-AFD3-1C97E6493603}" type="parTrans" cxnId="{CA208475-EEF8-4399-847D-B92FD0411342}">
      <dgm:prSet/>
      <dgm:spPr/>
      <dgm:t>
        <a:bodyPr/>
        <a:lstStyle/>
        <a:p>
          <a:endParaRPr lang="en-US"/>
        </a:p>
      </dgm:t>
    </dgm:pt>
    <dgm:pt modelId="{2FCE3D44-FD7A-4C06-95A1-A67D2EFB8978}" type="sibTrans" cxnId="{CA208475-EEF8-4399-847D-B92FD0411342}">
      <dgm:prSet phldrT="01" phldr="0"/>
      <dgm:spPr/>
      <dgm:t>
        <a:bodyPr/>
        <a:lstStyle/>
        <a:p>
          <a:r>
            <a:rPr lang="en-US"/>
            <a:t>01</a:t>
          </a:r>
        </a:p>
      </dgm:t>
    </dgm:pt>
    <dgm:pt modelId="{01AE80F6-3260-4C44-BEB8-2AC377FC9837}">
      <dgm:prSet/>
      <dgm:spPr/>
      <dgm:t>
        <a:bodyPr/>
        <a:lstStyle/>
        <a:p>
          <a:r>
            <a:rPr lang="en-GB"/>
            <a:t>Strengthen governance through transparency and community participation</a:t>
          </a:r>
          <a:endParaRPr lang="en-US"/>
        </a:p>
      </dgm:t>
    </dgm:pt>
    <dgm:pt modelId="{C92D7054-CD6F-4955-8C7C-D4401165E83E}" type="parTrans" cxnId="{FE0BB52E-9E24-4EF4-B80D-F40D57F5006E}">
      <dgm:prSet/>
      <dgm:spPr/>
      <dgm:t>
        <a:bodyPr/>
        <a:lstStyle/>
        <a:p>
          <a:endParaRPr lang="en-US"/>
        </a:p>
      </dgm:t>
    </dgm:pt>
    <dgm:pt modelId="{86004D60-0ED0-4F78-9588-F8979FF1D5E8}" type="sibTrans" cxnId="{FE0BB52E-9E24-4EF4-B80D-F40D57F5006E}">
      <dgm:prSet phldrT="02" phldr="0"/>
      <dgm:spPr/>
      <dgm:t>
        <a:bodyPr/>
        <a:lstStyle/>
        <a:p>
          <a:r>
            <a:rPr lang="en-US"/>
            <a:t>02</a:t>
          </a:r>
        </a:p>
      </dgm:t>
    </dgm:pt>
    <dgm:pt modelId="{FAD1D6AF-C632-49F2-893A-86D81541AA20}">
      <dgm:prSet/>
      <dgm:spPr/>
      <dgm:t>
        <a:bodyPr/>
        <a:lstStyle/>
        <a:p>
          <a:r>
            <a:rPr lang="en-GB"/>
            <a:t>Create awareness and communicate Mojaloop activities</a:t>
          </a:r>
          <a:endParaRPr lang="en-US"/>
        </a:p>
      </dgm:t>
    </dgm:pt>
    <dgm:pt modelId="{77D1B0A6-4059-4DCD-8C9A-0BF451CCA1E8}" type="parTrans" cxnId="{5DB8E21A-75AD-4232-96E2-D9E89FA7F2E2}">
      <dgm:prSet/>
      <dgm:spPr/>
      <dgm:t>
        <a:bodyPr/>
        <a:lstStyle/>
        <a:p>
          <a:endParaRPr lang="en-US"/>
        </a:p>
      </dgm:t>
    </dgm:pt>
    <dgm:pt modelId="{2F4DCCE5-11E3-47EC-981D-46B498A02C9A}" type="sibTrans" cxnId="{5DB8E21A-75AD-4232-96E2-D9E89FA7F2E2}">
      <dgm:prSet phldrT="03" phldr="0"/>
      <dgm:spPr/>
      <dgm:t>
        <a:bodyPr/>
        <a:lstStyle/>
        <a:p>
          <a:r>
            <a:rPr lang="en-US"/>
            <a:t>03</a:t>
          </a:r>
        </a:p>
      </dgm:t>
    </dgm:pt>
    <dgm:pt modelId="{9D724725-7B45-4F53-B4D0-6EF9949BF160}">
      <dgm:prSet/>
      <dgm:spPr/>
      <dgm:t>
        <a:bodyPr/>
        <a:lstStyle/>
        <a:p>
          <a:r>
            <a:rPr lang="en-KE"/>
            <a:t>Develop community infrastructure</a:t>
          </a:r>
          <a:endParaRPr lang="en-US"/>
        </a:p>
      </dgm:t>
    </dgm:pt>
    <dgm:pt modelId="{1DD76C86-B95C-401F-B273-E9C811256D5A}" type="parTrans" cxnId="{9AEACCBE-5A64-4D75-804E-982EAFB0E652}">
      <dgm:prSet/>
      <dgm:spPr/>
      <dgm:t>
        <a:bodyPr/>
        <a:lstStyle/>
        <a:p>
          <a:endParaRPr lang="en-US"/>
        </a:p>
      </dgm:t>
    </dgm:pt>
    <dgm:pt modelId="{151E9190-1D0E-4C7E-8FDC-9F66BE5FC37A}" type="sibTrans" cxnId="{9AEACCBE-5A64-4D75-804E-982EAFB0E652}">
      <dgm:prSet phldrT="04" phldr="0"/>
      <dgm:spPr/>
      <dgm:t>
        <a:bodyPr/>
        <a:lstStyle/>
        <a:p>
          <a:r>
            <a:rPr lang="en-US"/>
            <a:t>04</a:t>
          </a:r>
        </a:p>
      </dgm:t>
    </dgm:pt>
    <dgm:pt modelId="{E5A9DF17-AA2A-1E41-B48B-AE00E514B50E}" type="pres">
      <dgm:prSet presAssocID="{E3897B25-FF09-42D0-B7A2-5182771B2A48}" presName="Name0" presStyleCnt="0">
        <dgm:presLayoutVars>
          <dgm:animLvl val="lvl"/>
          <dgm:resizeHandles val="exact"/>
        </dgm:presLayoutVars>
      </dgm:prSet>
      <dgm:spPr/>
    </dgm:pt>
    <dgm:pt modelId="{27ECA9BD-3D0E-364C-9001-0DCE2EE914F4}" type="pres">
      <dgm:prSet presAssocID="{4631B481-9C8A-4C54-881F-0399B23489F5}" presName="compositeNode" presStyleCnt="0">
        <dgm:presLayoutVars>
          <dgm:bulletEnabled val="1"/>
        </dgm:presLayoutVars>
      </dgm:prSet>
      <dgm:spPr/>
    </dgm:pt>
    <dgm:pt modelId="{51D34F96-5DC4-2246-B2B2-6E3731395F66}" type="pres">
      <dgm:prSet presAssocID="{4631B481-9C8A-4C54-881F-0399B23489F5}" presName="bgRect" presStyleLbl="alignNode1" presStyleIdx="0" presStyleCnt="4"/>
      <dgm:spPr/>
    </dgm:pt>
    <dgm:pt modelId="{206B234C-B314-5C40-BE05-EAA6954B8C14}" type="pres">
      <dgm:prSet presAssocID="{2FCE3D44-FD7A-4C06-95A1-A67D2EFB8978}" presName="sibTransNodeRect" presStyleLbl="alignNode1" presStyleIdx="0" presStyleCnt="4">
        <dgm:presLayoutVars>
          <dgm:chMax val="0"/>
          <dgm:bulletEnabled val="1"/>
        </dgm:presLayoutVars>
      </dgm:prSet>
      <dgm:spPr/>
    </dgm:pt>
    <dgm:pt modelId="{21F368E3-D05C-8B44-9C91-0FC706E1F196}" type="pres">
      <dgm:prSet presAssocID="{4631B481-9C8A-4C54-881F-0399B23489F5}" presName="nodeRect" presStyleLbl="alignNode1" presStyleIdx="0" presStyleCnt="4">
        <dgm:presLayoutVars>
          <dgm:bulletEnabled val="1"/>
        </dgm:presLayoutVars>
      </dgm:prSet>
      <dgm:spPr/>
    </dgm:pt>
    <dgm:pt modelId="{9BFC63D8-9929-6846-9E4B-E01CF8D98D1D}" type="pres">
      <dgm:prSet presAssocID="{2FCE3D44-FD7A-4C06-95A1-A67D2EFB8978}" presName="sibTrans" presStyleCnt="0"/>
      <dgm:spPr/>
    </dgm:pt>
    <dgm:pt modelId="{6F6AB10C-17E0-8443-9D8D-62124ACD6626}" type="pres">
      <dgm:prSet presAssocID="{01AE80F6-3260-4C44-BEB8-2AC377FC9837}" presName="compositeNode" presStyleCnt="0">
        <dgm:presLayoutVars>
          <dgm:bulletEnabled val="1"/>
        </dgm:presLayoutVars>
      </dgm:prSet>
      <dgm:spPr/>
    </dgm:pt>
    <dgm:pt modelId="{DEC0DA81-4C5C-F344-B37C-2DD30B84B52C}" type="pres">
      <dgm:prSet presAssocID="{01AE80F6-3260-4C44-BEB8-2AC377FC9837}" presName="bgRect" presStyleLbl="alignNode1" presStyleIdx="1" presStyleCnt="4"/>
      <dgm:spPr/>
    </dgm:pt>
    <dgm:pt modelId="{5E2C986F-8A45-F342-B1BD-F1C588C89D38}" type="pres">
      <dgm:prSet presAssocID="{86004D60-0ED0-4F78-9588-F8979FF1D5E8}" presName="sibTransNodeRect" presStyleLbl="alignNode1" presStyleIdx="1" presStyleCnt="4">
        <dgm:presLayoutVars>
          <dgm:chMax val="0"/>
          <dgm:bulletEnabled val="1"/>
        </dgm:presLayoutVars>
      </dgm:prSet>
      <dgm:spPr/>
    </dgm:pt>
    <dgm:pt modelId="{EC85FF83-0F1A-F848-B6AA-A1ECA97630BF}" type="pres">
      <dgm:prSet presAssocID="{01AE80F6-3260-4C44-BEB8-2AC377FC9837}" presName="nodeRect" presStyleLbl="alignNode1" presStyleIdx="1" presStyleCnt="4">
        <dgm:presLayoutVars>
          <dgm:bulletEnabled val="1"/>
        </dgm:presLayoutVars>
      </dgm:prSet>
      <dgm:spPr/>
    </dgm:pt>
    <dgm:pt modelId="{267E2176-4C88-3A4D-9077-E92B0246BB14}" type="pres">
      <dgm:prSet presAssocID="{86004D60-0ED0-4F78-9588-F8979FF1D5E8}" presName="sibTrans" presStyleCnt="0"/>
      <dgm:spPr/>
    </dgm:pt>
    <dgm:pt modelId="{C556A8E8-E53E-1A43-9C81-A4D308CE49B4}" type="pres">
      <dgm:prSet presAssocID="{FAD1D6AF-C632-49F2-893A-86D81541AA20}" presName="compositeNode" presStyleCnt="0">
        <dgm:presLayoutVars>
          <dgm:bulletEnabled val="1"/>
        </dgm:presLayoutVars>
      </dgm:prSet>
      <dgm:spPr/>
    </dgm:pt>
    <dgm:pt modelId="{EEA25A08-677E-1C44-BC78-7436CB547CD9}" type="pres">
      <dgm:prSet presAssocID="{FAD1D6AF-C632-49F2-893A-86D81541AA20}" presName="bgRect" presStyleLbl="alignNode1" presStyleIdx="2" presStyleCnt="4"/>
      <dgm:spPr/>
    </dgm:pt>
    <dgm:pt modelId="{D054FE7A-485A-6A45-9875-F261F2D3429C}" type="pres">
      <dgm:prSet presAssocID="{2F4DCCE5-11E3-47EC-981D-46B498A02C9A}" presName="sibTransNodeRect" presStyleLbl="alignNode1" presStyleIdx="2" presStyleCnt="4">
        <dgm:presLayoutVars>
          <dgm:chMax val="0"/>
          <dgm:bulletEnabled val="1"/>
        </dgm:presLayoutVars>
      </dgm:prSet>
      <dgm:spPr/>
    </dgm:pt>
    <dgm:pt modelId="{2F98A64C-EDB2-6448-8200-BB14EE0726BC}" type="pres">
      <dgm:prSet presAssocID="{FAD1D6AF-C632-49F2-893A-86D81541AA20}" presName="nodeRect" presStyleLbl="alignNode1" presStyleIdx="2" presStyleCnt="4">
        <dgm:presLayoutVars>
          <dgm:bulletEnabled val="1"/>
        </dgm:presLayoutVars>
      </dgm:prSet>
      <dgm:spPr/>
    </dgm:pt>
    <dgm:pt modelId="{597AADD5-A442-6B4B-A833-0EE3860138A7}" type="pres">
      <dgm:prSet presAssocID="{2F4DCCE5-11E3-47EC-981D-46B498A02C9A}" presName="sibTrans" presStyleCnt="0"/>
      <dgm:spPr/>
    </dgm:pt>
    <dgm:pt modelId="{78487793-6D4F-404E-9AF2-9D17645257C5}" type="pres">
      <dgm:prSet presAssocID="{9D724725-7B45-4F53-B4D0-6EF9949BF160}" presName="compositeNode" presStyleCnt="0">
        <dgm:presLayoutVars>
          <dgm:bulletEnabled val="1"/>
        </dgm:presLayoutVars>
      </dgm:prSet>
      <dgm:spPr/>
    </dgm:pt>
    <dgm:pt modelId="{640BCE8C-CB80-C24B-ADDB-51DB18238F4F}" type="pres">
      <dgm:prSet presAssocID="{9D724725-7B45-4F53-B4D0-6EF9949BF160}" presName="bgRect" presStyleLbl="alignNode1" presStyleIdx="3" presStyleCnt="4"/>
      <dgm:spPr/>
    </dgm:pt>
    <dgm:pt modelId="{99DFE3DD-3024-1F4E-AF03-EBD8F1BFE036}" type="pres">
      <dgm:prSet presAssocID="{151E9190-1D0E-4C7E-8FDC-9F66BE5FC37A}" presName="sibTransNodeRect" presStyleLbl="alignNode1" presStyleIdx="3" presStyleCnt="4">
        <dgm:presLayoutVars>
          <dgm:chMax val="0"/>
          <dgm:bulletEnabled val="1"/>
        </dgm:presLayoutVars>
      </dgm:prSet>
      <dgm:spPr/>
    </dgm:pt>
    <dgm:pt modelId="{8B23D3A5-E85B-AC4E-BECC-C61058508613}" type="pres">
      <dgm:prSet presAssocID="{9D724725-7B45-4F53-B4D0-6EF9949BF160}" presName="nodeRect" presStyleLbl="alignNode1" presStyleIdx="3" presStyleCnt="4">
        <dgm:presLayoutVars>
          <dgm:bulletEnabled val="1"/>
        </dgm:presLayoutVars>
      </dgm:prSet>
      <dgm:spPr/>
    </dgm:pt>
  </dgm:ptLst>
  <dgm:cxnLst>
    <dgm:cxn modelId="{5B82C10F-3816-D847-AABF-ECF71B3AB724}" type="presOf" srcId="{01AE80F6-3260-4C44-BEB8-2AC377FC9837}" destId="{DEC0DA81-4C5C-F344-B37C-2DD30B84B52C}" srcOrd="0" destOrd="0" presId="urn:microsoft.com/office/officeart/2016/7/layout/LinearBlockProcessNumbered"/>
    <dgm:cxn modelId="{4CDD2F12-AB2B-B54C-89CA-FB9D0028CCD4}" type="presOf" srcId="{151E9190-1D0E-4C7E-8FDC-9F66BE5FC37A}" destId="{99DFE3DD-3024-1F4E-AF03-EBD8F1BFE036}" srcOrd="0" destOrd="0" presId="urn:microsoft.com/office/officeart/2016/7/layout/LinearBlockProcessNumbered"/>
    <dgm:cxn modelId="{5DB8E21A-75AD-4232-96E2-D9E89FA7F2E2}" srcId="{E3897B25-FF09-42D0-B7A2-5182771B2A48}" destId="{FAD1D6AF-C632-49F2-893A-86D81541AA20}" srcOrd="2" destOrd="0" parTransId="{77D1B0A6-4059-4DCD-8C9A-0BF451CCA1E8}" sibTransId="{2F4DCCE5-11E3-47EC-981D-46B498A02C9A}"/>
    <dgm:cxn modelId="{59A71E2D-5FD8-4B49-A93B-2DE53CFBC41A}" type="presOf" srcId="{9D724725-7B45-4F53-B4D0-6EF9949BF160}" destId="{8B23D3A5-E85B-AC4E-BECC-C61058508613}" srcOrd="1" destOrd="0" presId="urn:microsoft.com/office/officeart/2016/7/layout/LinearBlockProcessNumbered"/>
    <dgm:cxn modelId="{25B8462D-D383-B545-956E-72BF09F718E2}" type="presOf" srcId="{FAD1D6AF-C632-49F2-893A-86D81541AA20}" destId="{2F98A64C-EDB2-6448-8200-BB14EE0726BC}" srcOrd="1" destOrd="0" presId="urn:microsoft.com/office/officeart/2016/7/layout/LinearBlockProcessNumbered"/>
    <dgm:cxn modelId="{FE0BB52E-9E24-4EF4-B80D-F40D57F5006E}" srcId="{E3897B25-FF09-42D0-B7A2-5182771B2A48}" destId="{01AE80F6-3260-4C44-BEB8-2AC377FC9837}" srcOrd="1" destOrd="0" parTransId="{C92D7054-CD6F-4955-8C7C-D4401165E83E}" sibTransId="{86004D60-0ED0-4F78-9588-F8979FF1D5E8}"/>
    <dgm:cxn modelId="{A68F9A5E-4B24-1447-BBC9-C3A6756274D3}" type="presOf" srcId="{9D724725-7B45-4F53-B4D0-6EF9949BF160}" destId="{640BCE8C-CB80-C24B-ADDB-51DB18238F4F}" srcOrd="0" destOrd="0" presId="urn:microsoft.com/office/officeart/2016/7/layout/LinearBlockProcessNumbered"/>
    <dgm:cxn modelId="{CA208475-EEF8-4399-847D-B92FD0411342}" srcId="{E3897B25-FF09-42D0-B7A2-5182771B2A48}" destId="{4631B481-9C8A-4C54-881F-0399B23489F5}" srcOrd="0" destOrd="0" parTransId="{58E69DE3-5A45-43EC-AFD3-1C97E6493603}" sibTransId="{2FCE3D44-FD7A-4C06-95A1-A67D2EFB8978}"/>
    <dgm:cxn modelId="{BF1D1A7B-B704-AD4F-AD4C-ED4C0A9FB2BA}" type="presOf" srcId="{4631B481-9C8A-4C54-881F-0399B23489F5}" destId="{21F368E3-D05C-8B44-9C91-0FC706E1F196}" srcOrd="1" destOrd="0" presId="urn:microsoft.com/office/officeart/2016/7/layout/LinearBlockProcessNumbered"/>
    <dgm:cxn modelId="{09B30A80-6955-CF4C-B537-C8AE0996BE1D}" type="presOf" srcId="{4631B481-9C8A-4C54-881F-0399B23489F5}" destId="{51D34F96-5DC4-2246-B2B2-6E3731395F66}" srcOrd="0" destOrd="0" presId="urn:microsoft.com/office/officeart/2016/7/layout/LinearBlockProcessNumbered"/>
    <dgm:cxn modelId="{D766BC80-542B-5F48-BB2D-3392A04F5F89}" type="presOf" srcId="{2FCE3D44-FD7A-4C06-95A1-A67D2EFB8978}" destId="{206B234C-B314-5C40-BE05-EAA6954B8C14}" srcOrd="0" destOrd="0" presId="urn:microsoft.com/office/officeart/2016/7/layout/LinearBlockProcessNumbered"/>
    <dgm:cxn modelId="{9CD7D5AD-A96B-EB44-9009-3EB87861F6D2}" type="presOf" srcId="{86004D60-0ED0-4F78-9588-F8979FF1D5E8}" destId="{5E2C986F-8A45-F342-B1BD-F1C588C89D38}" srcOrd="0" destOrd="0" presId="urn:microsoft.com/office/officeart/2016/7/layout/LinearBlockProcessNumbered"/>
    <dgm:cxn modelId="{9AEACCBE-5A64-4D75-804E-982EAFB0E652}" srcId="{E3897B25-FF09-42D0-B7A2-5182771B2A48}" destId="{9D724725-7B45-4F53-B4D0-6EF9949BF160}" srcOrd="3" destOrd="0" parTransId="{1DD76C86-B95C-401F-B273-E9C811256D5A}" sibTransId="{151E9190-1D0E-4C7E-8FDC-9F66BE5FC37A}"/>
    <dgm:cxn modelId="{EEBB96C8-6200-4548-8AD1-9D0624DDDD94}" type="presOf" srcId="{FAD1D6AF-C632-49F2-893A-86D81541AA20}" destId="{EEA25A08-677E-1C44-BC78-7436CB547CD9}" srcOrd="0" destOrd="0" presId="urn:microsoft.com/office/officeart/2016/7/layout/LinearBlockProcessNumbered"/>
    <dgm:cxn modelId="{788E8EF0-C21F-8C45-B5C9-E77394CDCFB9}" type="presOf" srcId="{2F4DCCE5-11E3-47EC-981D-46B498A02C9A}" destId="{D054FE7A-485A-6A45-9875-F261F2D3429C}" srcOrd="0" destOrd="0" presId="urn:microsoft.com/office/officeart/2016/7/layout/LinearBlockProcessNumbered"/>
    <dgm:cxn modelId="{288777F4-564B-9C4E-9204-3A3B497D7EFD}" type="presOf" srcId="{01AE80F6-3260-4C44-BEB8-2AC377FC9837}" destId="{EC85FF83-0F1A-F848-B6AA-A1ECA97630BF}" srcOrd="1" destOrd="0" presId="urn:microsoft.com/office/officeart/2016/7/layout/LinearBlockProcessNumbered"/>
    <dgm:cxn modelId="{71E023FA-FD80-E444-8307-A31837CE72FD}" type="presOf" srcId="{E3897B25-FF09-42D0-B7A2-5182771B2A48}" destId="{E5A9DF17-AA2A-1E41-B48B-AE00E514B50E}" srcOrd="0" destOrd="0" presId="urn:microsoft.com/office/officeart/2016/7/layout/LinearBlockProcessNumbered"/>
    <dgm:cxn modelId="{12EA1659-AE06-2C44-8E4F-B2D4491506BC}" type="presParOf" srcId="{E5A9DF17-AA2A-1E41-B48B-AE00E514B50E}" destId="{27ECA9BD-3D0E-364C-9001-0DCE2EE914F4}" srcOrd="0" destOrd="0" presId="urn:microsoft.com/office/officeart/2016/7/layout/LinearBlockProcessNumbered"/>
    <dgm:cxn modelId="{8A9E4721-5353-F64C-8D0E-5480AA195FA5}" type="presParOf" srcId="{27ECA9BD-3D0E-364C-9001-0DCE2EE914F4}" destId="{51D34F96-5DC4-2246-B2B2-6E3731395F66}" srcOrd="0" destOrd="0" presId="urn:microsoft.com/office/officeart/2016/7/layout/LinearBlockProcessNumbered"/>
    <dgm:cxn modelId="{95C5B3CC-9520-2841-B4BA-DC0B4570D643}" type="presParOf" srcId="{27ECA9BD-3D0E-364C-9001-0DCE2EE914F4}" destId="{206B234C-B314-5C40-BE05-EAA6954B8C14}" srcOrd="1" destOrd="0" presId="urn:microsoft.com/office/officeart/2016/7/layout/LinearBlockProcessNumbered"/>
    <dgm:cxn modelId="{F1574A55-5D8D-194E-814F-BAC516F917F5}" type="presParOf" srcId="{27ECA9BD-3D0E-364C-9001-0DCE2EE914F4}" destId="{21F368E3-D05C-8B44-9C91-0FC706E1F196}" srcOrd="2" destOrd="0" presId="urn:microsoft.com/office/officeart/2016/7/layout/LinearBlockProcessNumbered"/>
    <dgm:cxn modelId="{652988C2-AA38-134F-8726-7C2015E53C97}" type="presParOf" srcId="{E5A9DF17-AA2A-1E41-B48B-AE00E514B50E}" destId="{9BFC63D8-9929-6846-9E4B-E01CF8D98D1D}" srcOrd="1" destOrd="0" presId="urn:microsoft.com/office/officeart/2016/7/layout/LinearBlockProcessNumbered"/>
    <dgm:cxn modelId="{BCA9F5DD-7D12-8E47-95DB-AAE9A478518C}" type="presParOf" srcId="{E5A9DF17-AA2A-1E41-B48B-AE00E514B50E}" destId="{6F6AB10C-17E0-8443-9D8D-62124ACD6626}" srcOrd="2" destOrd="0" presId="urn:microsoft.com/office/officeart/2016/7/layout/LinearBlockProcessNumbered"/>
    <dgm:cxn modelId="{C3362AE9-01F0-DA43-B26B-85F1ABB9FF99}" type="presParOf" srcId="{6F6AB10C-17E0-8443-9D8D-62124ACD6626}" destId="{DEC0DA81-4C5C-F344-B37C-2DD30B84B52C}" srcOrd="0" destOrd="0" presId="urn:microsoft.com/office/officeart/2016/7/layout/LinearBlockProcessNumbered"/>
    <dgm:cxn modelId="{2D116D3E-9AE5-C643-9707-EE0CD9919B56}" type="presParOf" srcId="{6F6AB10C-17E0-8443-9D8D-62124ACD6626}" destId="{5E2C986F-8A45-F342-B1BD-F1C588C89D38}" srcOrd="1" destOrd="0" presId="urn:microsoft.com/office/officeart/2016/7/layout/LinearBlockProcessNumbered"/>
    <dgm:cxn modelId="{4CBFEBB9-E68B-244F-9805-734B7DE2C255}" type="presParOf" srcId="{6F6AB10C-17E0-8443-9D8D-62124ACD6626}" destId="{EC85FF83-0F1A-F848-B6AA-A1ECA97630BF}" srcOrd="2" destOrd="0" presId="urn:microsoft.com/office/officeart/2016/7/layout/LinearBlockProcessNumbered"/>
    <dgm:cxn modelId="{C1E2375F-7CD7-CB42-A10D-E448E380C3DF}" type="presParOf" srcId="{E5A9DF17-AA2A-1E41-B48B-AE00E514B50E}" destId="{267E2176-4C88-3A4D-9077-E92B0246BB14}" srcOrd="3" destOrd="0" presId="urn:microsoft.com/office/officeart/2016/7/layout/LinearBlockProcessNumbered"/>
    <dgm:cxn modelId="{E2881F21-9A2A-9C45-A775-2B756FC3408A}" type="presParOf" srcId="{E5A9DF17-AA2A-1E41-B48B-AE00E514B50E}" destId="{C556A8E8-E53E-1A43-9C81-A4D308CE49B4}" srcOrd="4" destOrd="0" presId="urn:microsoft.com/office/officeart/2016/7/layout/LinearBlockProcessNumbered"/>
    <dgm:cxn modelId="{FBE9ACA4-3306-C54C-9788-5CC29A0D5D08}" type="presParOf" srcId="{C556A8E8-E53E-1A43-9C81-A4D308CE49B4}" destId="{EEA25A08-677E-1C44-BC78-7436CB547CD9}" srcOrd="0" destOrd="0" presId="urn:microsoft.com/office/officeart/2016/7/layout/LinearBlockProcessNumbered"/>
    <dgm:cxn modelId="{F52F3C51-1666-C649-A0E7-65D8CA07B2EE}" type="presParOf" srcId="{C556A8E8-E53E-1A43-9C81-A4D308CE49B4}" destId="{D054FE7A-485A-6A45-9875-F261F2D3429C}" srcOrd="1" destOrd="0" presId="urn:microsoft.com/office/officeart/2016/7/layout/LinearBlockProcessNumbered"/>
    <dgm:cxn modelId="{08743ECB-1056-2C41-BC17-5581A30A56A0}" type="presParOf" srcId="{C556A8E8-E53E-1A43-9C81-A4D308CE49B4}" destId="{2F98A64C-EDB2-6448-8200-BB14EE0726BC}" srcOrd="2" destOrd="0" presId="urn:microsoft.com/office/officeart/2016/7/layout/LinearBlockProcessNumbered"/>
    <dgm:cxn modelId="{DFAB7A53-536F-674F-A0F5-9CE341E36264}" type="presParOf" srcId="{E5A9DF17-AA2A-1E41-B48B-AE00E514B50E}" destId="{597AADD5-A442-6B4B-A833-0EE3860138A7}" srcOrd="5" destOrd="0" presId="urn:microsoft.com/office/officeart/2016/7/layout/LinearBlockProcessNumbered"/>
    <dgm:cxn modelId="{E2558CA9-5B2F-E842-87E9-E8B5F6A88D36}" type="presParOf" srcId="{E5A9DF17-AA2A-1E41-B48B-AE00E514B50E}" destId="{78487793-6D4F-404E-9AF2-9D17645257C5}" srcOrd="6" destOrd="0" presId="urn:microsoft.com/office/officeart/2016/7/layout/LinearBlockProcessNumbered"/>
    <dgm:cxn modelId="{43849B7E-6DED-EF49-94E8-715ACA91F144}" type="presParOf" srcId="{78487793-6D4F-404E-9AF2-9D17645257C5}" destId="{640BCE8C-CB80-C24B-ADDB-51DB18238F4F}" srcOrd="0" destOrd="0" presId="urn:microsoft.com/office/officeart/2016/7/layout/LinearBlockProcessNumbered"/>
    <dgm:cxn modelId="{3E5FD095-5CB7-974A-8801-320153600D47}" type="presParOf" srcId="{78487793-6D4F-404E-9AF2-9D17645257C5}" destId="{99DFE3DD-3024-1F4E-AF03-EBD8F1BFE036}" srcOrd="1" destOrd="0" presId="urn:microsoft.com/office/officeart/2016/7/layout/LinearBlockProcessNumbered"/>
    <dgm:cxn modelId="{A8C32078-B4D4-634E-8AD9-44746B412228}" type="presParOf" srcId="{78487793-6D4F-404E-9AF2-9D17645257C5}" destId="{8B23D3A5-E85B-AC4E-BECC-C6105850861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34F96-5DC4-2246-B2B2-6E3731395F66}">
      <dsp:nvSpPr>
        <dsp:cNvPr id="0" name=""/>
        <dsp:cNvSpPr/>
      </dsp:nvSpPr>
      <dsp:spPr>
        <a:xfrm>
          <a:off x="410" y="1374953"/>
          <a:ext cx="4960640" cy="59527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0001" tIns="0" rIns="490001" bIns="330200" numCol="1" spcCol="1270" anchor="t" anchorCtr="0">
          <a:noAutofit/>
        </a:bodyPr>
        <a:lstStyle/>
        <a:p>
          <a:pPr marL="0" lvl="0" indent="0" algn="l" defTabSz="1155700">
            <a:lnSpc>
              <a:spcPct val="90000"/>
            </a:lnSpc>
            <a:spcBef>
              <a:spcPct val="0"/>
            </a:spcBef>
            <a:spcAft>
              <a:spcPct val="35000"/>
            </a:spcAft>
            <a:buNone/>
          </a:pPr>
          <a:r>
            <a:rPr lang="en-KE" sz="2600" kern="1200"/>
            <a:t>Formalize communty management</a:t>
          </a:r>
          <a:endParaRPr lang="en-US" sz="2600" kern="1200"/>
        </a:p>
      </dsp:txBody>
      <dsp:txXfrm>
        <a:off x="410" y="3756061"/>
        <a:ext cx="4960640" cy="3571661"/>
      </dsp:txXfrm>
    </dsp:sp>
    <dsp:sp modelId="{206B234C-B314-5C40-BE05-EAA6954B8C14}">
      <dsp:nvSpPr>
        <dsp:cNvPr id="0" name=""/>
        <dsp:cNvSpPr/>
      </dsp:nvSpPr>
      <dsp:spPr>
        <a:xfrm>
          <a:off x="410" y="1374953"/>
          <a:ext cx="4960640" cy="2381107"/>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0001" tIns="165100" rIns="49000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410" y="1374953"/>
        <a:ext cx="4960640" cy="2381107"/>
      </dsp:txXfrm>
    </dsp:sp>
    <dsp:sp modelId="{DEC0DA81-4C5C-F344-B37C-2DD30B84B52C}">
      <dsp:nvSpPr>
        <dsp:cNvPr id="0" name=""/>
        <dsp:cNvSpPr/>
      </dsp:nvSpPr>
      <dsp:spPr>
        <a:xfrm>
          <a:off x="5357902" y="1374953"/>
          <a:ext cx="4960640" cy="59527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0001" tIns="0" rIns="490001" bIns="330200" numCol="1" spcCol="1270" anchor="t" anchorCtr="0">
          <a:noAutofit/>
        </a:bodyPr>
        <a:lstStyle/>
        <a:p>
          <a:pPr marL="0" lvl="0" indent="0" algn="l" defTabSz="1155700">
            <a:lnSpc>
              <a:spcPct val="90000"/>
            </a:lnSpc>
            <a:spcBef>
              <a:spcPct val="0"/>
            </a:spcBef>
            <a:spcAft>
              <a:spcPct val="35000"/>
            </a:spcAft>
            <a:buNone/>
          </a:pPr>
          <a:r>
            <a:rPr lang="en-GB" sz="2600" kern="1200"/>
            <a:t>Strengthen governance through transparency and community participation</a:t>
          </a:r>
          <a:endParaRPr lang="en-US" sz="2600" kern="1200"/>
        </a:p>
      </dsp:txBody>
      <dsp:txXfrm>
        <a:off x="5357902" y="3756061"/>
        <a:ext cx="4960640" cy="3571661"/>
      </dsp:txXfrm>
    </dsp:sp>
    <dsp:sp modelId="{5E2C986F-8A45-F342-B1BD-F1C588C89D38}">
      <dsp:nvSpPr>
        <dsp:cNvPr id="0" name=""/>
        <dsp:cNvSpPr/>
      </dsp:nvSpPr>
      <dsp:spPr>
        <a:xfrm>
          <a:off x="5357902" y="1374953"/>
          <a:ext cx="4960640" cy="2381107"/>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0001" tIns="165100" rIns="49000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357902" y="1374953"/>
        <a:ext cx="4960640" cy="2381107"/>
      </dsp:txXfrm>
    </dsp:sp>
    <dsp:sp modelId="{EEA25A08-677E-1C44-BC78-7436CB547CD9}">
      <dsp:nvSpPr>
        <dsp:cNvPr id="0" name=""/>
        <dsp:cNvSpPr/>
      </dsp:nvSpPr>
      <dsp:spPr>
        <a:xfrm>
          <a:off x="10715394" y="1374953"/>
          <a:ext cx="4960640" cy="59527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0001" tIns="0" rIns="490001" bIns="330200" numCol="1" spcCol="1270" anchor="t" anchorCtr="0">
          <a:noAutofit/>
        </a:bodyPr>
        <a:lstStyle/>
        <a:p>
          <a:pPr marL="0" lvl="0" indent="0" algn="l" defTabSz="1155700">
            <a:lnSpc>
              <a:spcPct val="90000"/>
            </a:lnSpc>
            <a:spcBef>
              <a:spcPct val="0"/>
            </a:spcBef>
            <a:spcAft>
              <a:spcPct val="35000"/>
            </a:spcAft>
            <a:buNone/>
          </a:pPr>
          <a:r>
            <a:rPr lang="en-GB" sz="2600" kern="1200"/>
            <a:t>Create awareness and communicate Mojaloop activities</a:t>
          </a:r>
          <a:endParaRPr lang="en-US" sz="2600" kern="1200"/>
        </a:p>
      </dsp:txBody>
      <dsp:txXfrm>
        <a:off x="10715394" y="3756061"/>
        <a:ext cx="4960640" cy="3571661"/>
      </dsp:txXfrm>
    </dsp:sp>
    <dsp:sp modelId="{D054FE7A-485A-6A45-9875-F261F2D3429C}">
      <dsp:nvSpPr>
        <dsp:cNvPr id="0" name=""/>
        <dsp:cNvSpPr/>
      </dsp:nvSpPr>
      <dsp:spPr>
        <a:xfrm>
          <a:off x="10715394" y="1374953"/>
          <a:ext cx="4960640" cy="2381107"/>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0001" tIns="165100" rIns="49000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10715394" y="1374953"/>
        <a:ext cx="4960640" cy="2381107"/>
      </dsp:txXfrm>
    </dsp:sp>
    <dsp:sp modelId="{640BCE8C-CB80-C24B-ADDB-51DB18238F4F}">
      <dsp:nvSpPr>
        <dsp:cNvPr id="0" name=""/>
        <dsp:cNvSpPr/>
      </dsp:nvSpPr>
      <dsp:spPr>
        <a:xfrm>
          <a:off x="16072886" y="1374953"/>
          <a:ext cx="4960640" cy="59527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0001" tIns="0" rIns="490001" bIns="330200" numCol="1" spcCol="1270" anchor="t" anchorCtr="0">
          <a:noAutofit/>
        </a:bodyPr>
        <a:lstStyle/>
        <a:p>
          <a:pPr marL="0" lvl="0" indent="0" algn="l" defTabSz="1155700">
            <a:lnSpc>
              <a:spcPct val="90000"/>
            </a:lnSpc>
            <a:spcBef>
              <a:spcPct val="0"/>
            </a:spcBef>
            <a:spcAft>
              <a:spcPct val="35000"/>
            </a:spcAft>
            <a:buNone/>
          </a:pPr>
          <a:r>
            <a:rPr lang="en-KE" sz="2600" kern="1200"/>
            <a:t>Develop community infrastructure</a:t>
          </a:r>
          <a:endParaRPr lang="en-US" sz="2600" kern="1200"/>
        </a:p>
      </dsp:txBody>
      <dsp:txXfrm>
        <a:off x="16072886" y="3756061"/>
        <a:ext cx="4960640" cy="3571661"/>
      </dsp:txXfrm>
    </dsp:sp>
    <dsp:sp modelId="{99DFE3DD-3024-1F4E-AF03-EBD8F1BFE036}">
      <dsp:nvSpPr>
        <dsp:cNvPr id="0" name=""/>
        <dsp:cNvSpPr/>
      </dsp:nvSpPr>
      <dsp:spPr>
        <a:xfrm>
          <a:off x="16072886" y="1374953"/>
          <a:ext cx="4960640" cy="2381107"/>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0001" tIns="165100" rIns="490001"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16072886" y="1374953"/>
        <a:ext cx="4960640" cy="238110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b="0" i="0" u="none" strike="noStrike" kern="1200" dirty="0">
                <a:solidFill>
                  <a:schemeClr val="tx1"/>
                </a:solidFill>
                <a:effectLst/>
                <a:latin typeface="+mn-lt"/>
                <a:ea typeface="+mn-ea"/>
                <a:cs typeface="+mn-cs"/>
              </a:rPr>
              <a:t>Put in place a structured system for responding to non-tech and community related issues that directly support the community and responds to its needs.</a:t>
            </a:r>
          </a:p>
          <a:p>
            <a:pPr rtl="0"/>
            <a:r>
              <a:rPr lang="en-GB" sz="1200" b="0" i="0" u="none" strike="noStrike" kern="1200" dirty="0">
                <a:solidFill>
                  <a:schemeClr val="tx1"/>
                </a:solidFill>
                <a:effectLst/>
                <a:latin typeface="+mn-lt"/>
                <a:ea typeface="+mn-ea"/>
                <a:cs typeface="+mn-cs"/>
              </a:rPr>
              <a:t>2. Assist the community to understand </a:t>
            </a:r>
            <a:r>
              <a:rPr lang="en-GB" sz="1200" b="0" i="0" u="none" strike="noStrike" kern="1200" dirty="0" err="1">
                <a:solidFill>
                  <a:schemeClr val="tx1"/>
                </a:solidFill>
                <a:effectLst/>
                <a:latin typeface="+mn-lt"/>
                <a:ea typeface="+mn-ea"/>
                <a:cs typeface="+mn-cs"/>
              </a:rPr>
              <a:t>Mojaloop’s</a:t>
            </a:r>
            <a:r>
              <a:rPr lang="en-GB" sz="1200" b="0" i="0" u="none" strike="noStrike" kern="1200" dirty="0">
                <a:solidFill>
                  <a:schemeClr val="tx1"/>
                </a:solidFill>
                <a:effectLst/>
                <a:latin typeface="+mn-lt"/>
                <a:ea typeface="+mn-ea"/>
                <a:cs typeface="+mn-cs"/>
              </a:rPr>
              <a:t> governance structures: their makeup, their workflow and how they can engage and participate.</a:t>
            </a:r>
            <a:endParaRPr lang="en-KE" sz="1200" b="0" i="0" u="none" strike="noStrike" kern="1200" dirty="0">
              <a:solidFill>
                <a:schemeClr val="tx1"/>
              </a:solidFill>
              <a:effectLst/>
              <a:latin typeface="+mn-lt"/>
              <a:ea typeface="+mn-ea"/>
              <a:cs typeface="+mn-cs"/>
            </a:endParaRPr>
          </a:p>
          <a:p>
            <a:pPr rtl="0"/>
            <a:r>
              <a:rPr lang="en-KE" sz="1200" b="0" i="0" u="none" strike="noStrike" kern="1200" dirty="0">
                <a:solidFill>
                  <a:schemeClr val="tx1"/>
                </a:solidFill>
                <a:effectLst/>
                <a:latin typeface="+mn-lt"/>
                <a:ea typeface="+mn-ea"/>
                <a:cs typeface="+mn-cs"/>
              </a:rPr>
              <a:t>3. </a:t>
            </a:r>
            <a:r>
              <a:rPr lang="en-GB" sz="1200" b="0" i="0" u="none" strike="noStrike" kern="1200" dirty="0">
                <a:solidFill>
                  <a:schemeClr val="tx1"/>
                </a:solidFill>
                <a:effectLst/>
                <a:latin typeface="+mn-lt"/>
                <a:ea typeface="+mn-ea"/>
                <a:cs typeface="+mn-cs"/>
              </a:rPr>
              <a:t>The goal is to put in place a system and tools to share information across different member profiles and work streams to ensure everyone in the community is aware of what’s taking place. In addition, find and utilize opportunities to advocate and evangelize </a:t>
            </a:r>
            <a:r>
              <a:rPr lang="en-GB" sz="1200" b="0" i="0" u="none" strike="noStrike" kern="1200" dirty="0" err="1">
                <a:solidFill>
                  <a:schemeClr val="tx1"/>
                </a:solidFill>
                <a:effectLst/>
                <a:latin typeface="+mn-lt"/>
                <a:ea typeface="+mn-ea"/>
                <a:cs typeface="+mn-cs"/>
              </a:rPr>
              <a:t>mojaloop</a:t>
            </a:r>
            <a:r>
              <a:rPr lang="en-GB" sz="1200" b="0" i="0" u="none" strike="noStrike" kern="1200" dirty="0">
                <a:solidFill>
                  <a:schemeClr val="tx1"/>
                </a:solidFill>
                <a:effectLst/>
                <a:latin typeface="+mn-lt"/>
                <a:ea typeface="+mn-ea"/>
                <a:cs typeface="+mn-cs"/>
              </a:rPr>
              <a:t> in other spheres.</a:t>
            </a:r>
          </a:p>
          <a:p>
            <a:pPr rtl="0"/>
            <a:r>
              <a:rPr lang="en-GB" sz="1200" b="0" i="0" u="none" strike="noStrike" kern="1200" dirty="0">
                <a:solidFill>
                  <a:schemeClr val="tx1"/>
                </a:solidFill>
                <a:effectLst/>
                <a:latin typeface="+mn-lt"/>
                <a:ea typeface="+mn-ea"/>
                <a:cs typeface="+mn-cs"/>
              </a:rPr>
              <a:t>4. </a:t>
            </a:r>
          </a:p>
        </p:txBody>
      </p:sp>
      <p:sp>
        <p:nvSpPr>
          <p:cNvPr id="4" name="Slide Number Placeholder 3"/>
          <p:cNvSpPr>
            <a:spLocks noGrp="1"/>
          </p:cNvSpPr>
          <p:nvPr>
            <p:ph type="sldNum" sz="quarter" idx="5"/>
          </p:nvPr>
        </p:nvSpPr>
        <p:spPr/>
        <p:txBody>
          <a:bodyPr/>
          <a:lstStyle/>
          <a:p>
            <a:fld id="{90E28C9E-AFDC-3345-9ED4-F0F60104F264}" type="slidenum">
              <a:rPr lang="en-US" smtClean="0"/>
              <a:t>3</a:t>
            </a:fld>
            <a:endParaRPr lang="en-US"/>
          </a:p>
        </p:txBody>
      </p:sp>
    </p:spTree>
    <p:extLst>
      <p:ext uri="{BB962C8B-B14F-4D97-AF65-F5344CB8AC3E}">
        <p14:creationId xmlns:p14="http://schemas.microsoft.com/office/powerpoint/2010/main" val="315600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0450B3-CEA8-493A-836A-F49FF2EEC1A7}" type="slidenum">
              <a:rPr lang="en-GB" smtClean="0"/>
              <a:t>6</a:t>
            </a:fld>
            <a:endParaRPr lang="en-GB"/>
          </a:p>
        </p:txBody>
      </p:sp>
    </p:spTree>
    <p:extLst>
      <p:ext uri="{BB962C8B-B14F-4D97-AF65-F5344CB8AC3E}">
        <p14:creationId xmlns:p14="http://schemas.microsoft.com/office/powerpoint/2010/main" val="121109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400"/>
              </a:spcBef>
              <a:spcAft>
                <a:spcPts val="0"/>
              </a:spcAft>
            </a:pP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E28C9E-AFDC-3345-9ED4-F0F60104F264}" type="slidenum">
              <a:rPr lang="en-US" smtClean="0"/>
              <a:t>8</a:t>
            </a:fld>
            <a:endParaRPr lang="en-US"/>
          </a:p>
        </p:txBody>
      </p:sp>
    </p:spTree>
    <p:extLst>
      <p:ext uri="{BB962C8B-B14F-4D97-AF65-F5344CB8AC3E}">
        <p14:creationId xmlns:p14="http://schemas.microsoft.com/office/powerpoint/2010/main" val="2272956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6CE7C0DB-9E0D-0A4E-938B-2E797BB200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5" name="Graphic 4">
            <a:extLst>
              <a:ext uri="{FF2B5EF4-FFF2-40B4-BE49-F238E27FC236}">
                <a16:creationId xmlns:a16="http://schemas.microsoft.com/office/drawing/2014/main" id="{32CFA138-28A4-D644-AF2B-9444858492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5" name="Graphic 14">
            <a:extLst>
              <a:ext uri="{FF2B5EF4-FFF2-40B4-BE49-F238E27FC236}">
                <a16:creationId xmlns:a16="http://schemas.microsoft.com/office/drawing/2014/main" id="{839EC2AA-D970-C448-A073-121286DBD6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835854"/>
            <a:ext cx="6148471" cy="1956331"/>
          </a:xfrm>
          <a:prstGeom prst="rect">
            <a:avLst/>
          </a:prstGeom>
        </p:spPr>
      </p:pic>
      <p:sp>
        <p:nvSpPr>
          <p:cNvPr id="16" name="Oval 15">
            <a:extLst>
              <a:ext uri="{FF2B5EF4-FFF2-40B4-BE49-F238E27FC236}">
                <a16:creationId xmlns:a16="http://schemas.microsoft.com/office/drawing/2014/main" id="{A0C5D54B-A58F-EC4D-AA02-F28EF11FB1FD}"/>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2DB51D0-EFE0-9143-AB1E-054D0CA220CB}"/>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2C0393C-CCFF-344F-BF7E-2B815CA8D24F}"/>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3CE94A48-21EC-9043-A425-EFF17FBDBA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4" name="Rectangle 3">
            <a:extLst>
              <a:ext uri="{FF2B5EF4-FFF2-40B4-BE49-F238E27FC236}">
                <a16:creationId xmlns:a16="http://schemas.microsoft.com/office/drawing/2014/main" id="{DE779818-F140-9546-B82F-B1DC522CC4CB}"/>
              </a:ext>
            </a:extLst>
          </p:cNvPr>
          <p:cNvSpPr/>
          <p:nvPr userDrawn="1"/>
        </p:nvSpPr>
        <p:spPr>
          <a:xfrm>
            <a:off x="0" y="564204"/>
            <a:ext cx="24387175" cy="546694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B44CB57B-FDB9-DD49-A397-36CE873A54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DCD72061-B2C2-AC4B-B221-A92BDD95E9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E991DA25-90B4-A443-A658-5D5A83696BD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8B5E1CCF-F416-2440-906B-96A2A7952F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GB"/>
              <a:t>Click to edit Master title style</a:t>
            </a:r>
            <a:endParaRPr lang="en-US"/>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861FF98D-1061-9248-8754-0013875997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2FFC5743-7400-D642-9870-E0DE7D4E9D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mojaloop-slack.herokuapp.com/" TargetMode="External"/><Relationship Id="rId2" Type="http://schemas.openxmlformats.org/officeDocument/2006/relationships/hyperlink" Target="http://community.mojaloop.io/" TargetMode="External"/><Relationship Id="rId1" Type="http://schemas.openxmlformats.org/officeDocument/2006/relationships/slideLayout" Target="../slideLayouts/slideLayout4.xml"/><Relationship Id="rId6" Type="http://schemas.openxmlformats.org/officeDocument/2006/relationships/hyperlink" Target="https://docs.mojaloop.io/documentation" TargetMode="External"/><Relationship Id="rId5" Type="http://schemas.openxmlformats.org/officeDocument/2006/relationships/hyperlink" Target="https://github.com/mojaloop" TargetMode="External"/><Relationship Id="rId4" Type="http://schemas.openxmlformats.org/officeDocument/2006/relationships/hyperlink" Target="https://mojaloop.slack.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8C30-229E-4C68-8DDF-40DCD0BC9759}"/>
              </a:ext>
            </a:extLst>
          </p:cNvPr>
          <p:cNvSpPr>
            <a:spLocks noGrp="1"/>
          </p:cNvSpPr>
          <p:nvPr>
            <p:ph type="ctrTitle"/>
          </p:nvPr>
        </p:nvSpPr>
        <p:spPr/>
        <p:txBody>
          <a:bodyPr/>
          <a:lstStyle/>
          <a:p>
            <a:r>
              <a:rPr lang="en-US" dirty="0"/>
              <a:t>Community Update</a:t>
            </a:r>
          </a:p>
        </p:txBody>
      </p:sp>
      <p:sp>
        <p:nvSpPr>
          <p:cNvPr id="3" name="Subtitle 2">
            <a:extLst>
              <a:ext uri="{FF2B5EF4-FFF2-40B4-BE49-F238E27FC236}">
                <a16:creationId xmlns:a16="http://schemas.microsoft.com/office/drawing/2014/main" id="{26F35F17-22ED-4EB4-AF40-D5B147FBCB91}"/>
              </a:ext>
            </a:extLst>
          </p:cNvPr>
          <p:cNvSpPr>
            <a:spLocks noGrp="1"/>
          </p:cNvSpPr>
          <p:nvPr>
            <p:ph type="subTitle" idx="1"/>
          </p:nvPr>
        </p:nvSpPr>
        <p:spPr/>
        <p:txBody>
          <a:bodyPr/>
          <a:lstStyle/>
          <a:p>
            <a:r>
              <a:rPr lang="en-US" dirty="0"/>
              <a:t>Mojaloop PI-13 Online Community Meeting</a:t>
            </a:r>
          </a:p>
          <a:p>
            <a:r>
              <a:rPr lang="en-US" dirty="0"/>
              <a:t>Simeon Oriko</a:t>
            </a:r>
          </a:p>
          <a:p>
            <a:endParaRPr lang="en-US" dirty="0"/>
          </a:p>
        </p:txBody>
      </p:sp>
      <p:sp>
        <p:nvSpPr>
          <p:cNvPr id="4" name="Slide Number Placeholder 3">
            <a:extLst>
              <a:ext uri="{FF2B5EF4-FFF2-40B4-BE49-F238E27FC236}">
                <a16:creationId xmlns:a16="http://schemas.microsoft.com/office/drawing/2014/main" id="{427EBA47-9D75-4E03-9E90-564DB62D6AE8}"/>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840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BBC7-6CEC-2840-B4DF-48A78DAB9561}"/>
              </a:ext>
            </a:extLst>
          </p:cNvPr>
          <p:cNvSpPr>
            <a:spLocks noGrp="1"/>
          </p:cNvSpPr>
          <p:nvPr>
            <p:ph type="title"/>
          </p:nvPr>
        </p:nvSpPr>
        <p:spPr/>
        <p:txBody>
          <a:bodyPr/>
          <a:lstStyle/>
          <a:p>
            <a:r>
              <a:rPr lang="en-KE" dirty="0"/>
              <a:t>Who else do we want in our community?</a:t>
            </a:r>
          </a:p>
        </p:txBody>
      </p:sp>
      <p:sp>
        <p:nvSpPr>
          <p:cNvPr id="3" name="Content Placeholder 2">
            <a:extLst>
              <a:ext uri="{FF2B5EF4-FFF2-40B4-BE49-F238E27FC236}">
                <a16:creationId xmlns:a16="http://schemas.microsoft.com/office/drawing/2014/main" id="{E111A0C6-864D-1A4D-9A33-4660AB1EF0AF}"/>
              </a:ext>
            </a:extLst>
          </p:cNvPr>
          <p:cNvSpPr>
            <a:spLocks noGrp="1"/>
          </p:cNvSpPr>
          <p:nvPr>
            <p:ph idx="1"/>
          </p:nvPr>
        </p:nvSpPr>
        <p:spPr/>
        <p:txBody>
          <a:bodyPr>
            <a:normAutofit/>
          </a:bodyPr>
          <a:lstStyle/>
          <a:p>
            <a:pPr fontAlgn="base">
              <a:lnSpc>
                <a:spcPct val="170000"/>
              </a:lnSpc>
            </a:pPr>
            <a:r>
              <a:rPr lang="en-GB" dirty="0"/>
              <a:t>Large consultancies &amp; development sector players who run infrastructure projects at a national level</a:t>
            </a:r>
          </a:p>
          <a:p>
            <a:pPr fontAlgn="base">
              <a:lnSpc>
                <a:spcPct val="170000"/>
              </a:lnSpc>
            </a:pPr>
            <a:r>
              <a:rPr lang="en-GB" dirty="0"/>
              <a:t>Individuals that will work for DFSPs, Hub Operators &amp; Government/Regulators </a:t>
            </a:r>
          </a:p>
          <a:p>
            <a:pPr fontAlgn="base">
              <a:lnSpc>
                <a:spcPct val="170000"/>
              </a:lnSpc>
            </a:pPr>
            <a:r>
              <a:rPr lang="en-GB" dirty="0"/>
              <a:t>Corporate Contributors</a:t>
            </a:r>
          </a:p>
        </p:txBody>
      </p:sp>
      <p:sp>
        <p:nvSpPr>
          <p:cNvPr id="4" name="Slide Number Placeholder 3">
            <a:extLst>
              <a:ext uri="{FF2B5EF4-FFF2-40B4-BE49-F238E27FC236}">
                <a16:creationId xmlns:a16="http://schemas.microsoft.com/office/drawing/2014/main" id="{7A4E06DA-B380-8140-9B35-F8A7B0F6A719}"/>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94026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3A7D-1A64-7149-88A2-AE98D39DAD74}"/>
              </a:ext>
            </a:extLst>
          </p:cNvPr>
          <p:cNvSpPr>
            <a:spLocks noGrp="1"/>
          </p:cNvSpPr>
          <p:nvPr>
            <p:ph type="title"/>
          </p:nvPr>
        </p:nvSpPr>
        <p:spPr/>
        <p:txBody>
          <a:bodyPr/>
          <a:lstStyle/>
          <a:p>
            <a:r>
              <a:rPr lang="en-KE" dirty="0"/>
              <a:t>Engage</a:t>
            </a:r>
          </a:p>
        </p:txBody>
      </p:sp>
      <p:sp>
        <p:nvSpPr>
          <p:cNvPr id="3" name="Content Placeholder 2">
            <a:extLst>
              <a:ext uri="{FF2B5EF4-FFF2-40B4-BE49-F238E27FC236}">
                <a16:creationId xmlns:a16="http://schemas.microsoft.com/office/drawing/2014/main" id="{CEF796FF-EB4C-B345-97AC-78C71E65544B}"/>
              </a:ext>
            </a:extLst>
          </p:cNvPr>
          <p:cNvSpPr>
            <a:spLocks noGrp="1"/>
          </p:cNvSpPr>
          <p:nvPr>
            <p:ph idx="1"/>
          </p:nvPr>
        </p:nvSpPr>
        <p:spPr/>
        <p:txBody>
          <a:bodyPr/>
          <a:lstStyle/>
          <a:p>
            <a:pPr>
              <a:lnSpc>
                <a:spcPct val="150000"/>
              </a:lnSpc>
            </a:pPr>
            <a:r>
              <a:rPr lang="en-KE" dirty="0"/>
              <a:t>Community Forum: </a:t>
            </a:r>
            <a:r>
              <a:rPr lang="en-KE" dirty="0">
                <a:hlinkClick r:id="rId2"/>
              </a:rPr>
              <a:t>http://community.mojaloop.io</a:t>
            </a:r>
            <a:r>
              <a:rPr lang="en-KE" dirty="0"/>
              <a:t> </a:t>
            </a:r>
          </a:p>
          <a:p>
            <a:pPr>
              <a:lnSpc>
                <a:spcPct val="150000"/>
              </a:lnSpc>
            </a:pPr>
            <a:r>
              <a:rPr lang="en-KE" dirty="0"/>
              <a:t>Mojaloop Slack: </a:t>
            </a:r>
          </a:p>
          <a:p>
            <a:pPr lvl="1">
              <a:lnSpc>
                <a:spcPct val="150000"/>
              </a:lnSpc>
            </a:pPr>
            <a:r>
              <a:rPr lang="en-KE" dirty="0"/>
              <a:t>Registration: </a:t>
            </a:r>
            <a:r>
              <a:rPr lang="en-GB" dirty="0">
                <a:hlinkClick r:id="rId3"/>
              </a:rPr>
              <a:t>https://mojaloop-slack.herokuapp.com</a:t>
            </a:r>
            <a:r>
              <a:rPr lang="en-GB" dirty="0"/>
              <a:t> </a:t>
            </a:r>
          </a:p>
          <a:p>
            <a:pPr lvl="1">
              <a:lnSpc>
                <a:spcPct val="150000"/>
              </a:lnSpc>
            </a:pPr>
            <a:r>
              <a:rPr lang="en-GB" dirty="0"/>
              <a:t>Slack Channel: </a:t>
            </a:r>
            <a:r>
              <a:rPr lang="en-GB" dirty="0">
                <a:hlinkClick r:id="rId4"/>
              </a:rPr>
              <a:t>https://mojaloop.slack.com</a:t>
            </a:r>
            <a:r>
              <a:rPr lang="en-GB" dirty="0"/>
              <a:t> </a:t>
            </a:r>
            <a:endParaRPr lang="en-KE" dirty="0"/>
          </a:p>
          <a:p>
            <a:pPr>
              <a:lnSpc>
                <a:spcPct val="150000"/>
              </a:lnSpc>
            </a:pPr>
            <a:r>
              <a:rPr lang="en-KE" dirty="0"/>
              <a:t>Mojaloop Github: </a:t>
            </a:r>
            <a:r>
              <a:rPr lang="en-GB" dirty="0">
                <a:hlinkClick r:id="rId5"/>
              </a:rPr>
              <a:t>https://github.com/mojaloop</a:t>
            </a:r>
            <a:r>
              <a:rPr lang="en-GB" dirty="0"/>
              <a:t> </a:t>
            </a:r>
          </a:p>
          <a:p>
            <a:pPr>
              <a:lnSpc>
                <a:spcPct val="150000"/>
              </a:lnSpc>
            </a:pPr>
            <a:r>
              <a:rPr lang="en-GB" dirty="0"/>
              <a:t>Documentation: </a:t>
            </a:r>
            <a:r>
              <a:rPr lang="en-GB" dirty="0">
                <a:hlinkClick r:id="rId6"/>
              </a:rPr>
              <a:t>https://docs.mojaloop.io/documentation</a:t>
            </a:r>
            <a:r>
              <a:rPr lang="en-GB" dirty="0"/>
              <a:t> </a:t>
            </a:r>
          </a:p>
          <a:p>
            <a:pPr>
              <a:lnSpc>
                <a:spcPct val="150000"/>
              </a:lnSpc>
            </a:pPr>
            <a:endParaRPr lang="en-KE" dirty="0"/>
          </a:p>
        </p:txBody>
      </p:sp>
      <p:sp>
        <p:nvSpPr>
          <p:cNvPr id="4" name="Slide Number Placeholder 3">
            <a:extLst>
              <a:ext uri="{FF2B5EF4-FFF2-40B4-BE49-F238E27FC236}">
                <a16:creationId xmlns:a16="http://schemas.microsoft.com/office/drawing/2014/main" id="{ADB7651B-DBDB-054D-8045-CAF687AA7D5A}"/>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117265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3C42-2200-4A95-9DCC-51FB6E4EE7A8}"/>
              </a:ext>
            </a:extLst>
          </p:cNvPr>
          <p:cNvSpPr>
            <a:spLocks noGrp="1"/>
          </p:cNvSpPr>
          <p:nvPr>
            <p:ph type="title"/>
          </p:nvPr>
        </p:nvSpPr>
        <p:spPr/>
        <p:txBody>
          <a:bodyPr/>
          <a:lstStyle/>
          <a:p>
            <a:r>
              <a:rPr lang="en-US" dirty="0"/>
              <a:t>Happy Hour Wednesday</a:t>
            </a:r>
          </a:p>
        </p:txBody>
      </p:sp>
      <p:sp>
        <p:nvSpPr>
          <p:cNvPr id="3" name="Content Placeholder 2">
            <a:extLst>
              <a:ext uri="{FF2B5EF4-FFF2-40B4-BE49-F238E27FC236}">
                <a16:creationId xmlns:a16="http://schemas.microsoft.com/office/drawing/2014/main" id="{891E19AC-00B3-4A69-8805-7DEF2F51334E}"/>
              </a:ext>
            </a:extLst>
          </p:cNvPr>
          <p:cNvSpPr>
            <a:spLocks noGrp="1"/>
          </p:cNvSpPr>
          <p:nvPr>
            <p:ph type="body" idx="1"/>
          </p:nvPr>
        </p:nvSpPr>
        <p:spPr/>
        <p:txBody>
          <a:bodyPr/>
          <a:lstStyle/>
          <a:p>
            <a:r>
              <a:rPr lang="en-US" dirty="0"/>
              <a:t>16:00 UTC</a:t>
            </a:r>
          </a:p>
          <a:p>
            <a:r>
              <a:rPr lang="en-US" dirty="0"/>
              <a:t>Turn on your cameras, grab a beverage, and let’s chat!</a:t>
            </a:r>
          </a:p>
          <a:p>
            <a:r>
              <a:rPr lang="en-US" dirty="0"/>
              <a:t>And we will capture a “</a:t>
            </a:r>
            <a:r>
              <a:rPr lang="en-US" dirty="0" err="1"/>
              <a:t>screenie</a:t>
            </a:r>
            <a:r>
              <a:rPr lang="en-US" dirty="0"/>
              <a:t>”.</a:t>
            </a:r>
          </a:p>
          <a:p>
            <a:endParaRPr lang="en-US" dirty="0"/>
          </a:p>
        </p:txBody>
      </p:sp>
      <p:sp>
        <p:nvSpPr>
          <p:cNvPr id="4" name="Slide Number Placeholder 3">
            <a:extLst>
              <a:ext uri="{FF2B5EF4-FFF2-40B4-BE49-F238E27FC236}">
                <a16:creationId xmlns:a16="http://schemas.microsoft.com/office/drawing/2014/main" id="{FEC9B655-54C2-422B-82A6-B922ED6A7D9D}"/>
              </a:ext>
            </a:extLst>
          </p:cNvPr>
          <p:cNvSpPr>
            <a:spLocks noGrp="1"/>
          </p:cNvSpPr>
          <p:nvPr>
            <p:ph type="sldNum" sz="quarter" idx="12"/>
          </p:nvPr>
        </p:nvSpPr>
        <p:spPr/>
        <p:txBody>
          <a:bodyPr/>
          <a:lstStyle/>
          <a:p>
            <a:fld id="{20AF9D7A-5BEE-9245-944A-197F51D542D9}" type="slidenum">
              <a:rPr lang="en-US" smtClean="0"/>
              <a:pPr/>
              <a:t>12</a:t>
            </a:fld>
            <a:endParaRPr lang="en-US" dirty="0"/>
          </a:p>
        </p:txBody>
      </p:sp>
    </p:spTree>
    <p:extLst>
      <p:ext uri="{BB962C8B-B14F-4D97-AF65-F5344CB8AC3E}">
        <p14:creationId xmlns:p14="http://schemas.microsoft.com/office/powerpoint/2010/main" val="367850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CB8B72-39EC-DF41-93C1-F6C453ABB639}"/>
              </a:ext>
            </a:extLst>
          </p:cNvPr>
          <p:cNvSpPr>
            <a:spLocks noGrp="1"/>
          </p:cNvSpPr>
          <p:nvPr>
            <p:ph type="ctrTitle"/>
          </p:nvPr>
        </p:nvSpPr>
        <p:spPr/>
        <p:txBody>
          <a:bodyPr/>
          <a:lstStyle/>
          <a:p>
            <a:r>
              <a:rPr lang="en-KE" dirty="0"/>
              <a:t>Thank you</a:t>
            </a:r>
          </a:p>
        </p:txBody>
      </p:sp>
      <p:sp>
        <p:nvSpPr>
          <p:cNvPr id="11" name="Subtitle 10">
            <a:extLst>
              <a:ext uri="{FF2B5EF4-FFF2-40B4-BE49-F238E27FC236}">
                <a16:creationId xmlns:a16="http://schemas.microsoft.com/office/drawing/2014/main" id="{9CE94AA6-6EB5-2C4B-9165-C62E78510433}"/>
              </a:ext>
            </a:extLst>
          </p:cNvPr>
          <p:cNvSpPr>
            <a:spLocks noGrp="1"/>
          </p:cNvSpPr>
          <p:nvPr>
            <p:ph type="subTitle" idx="1"/>
          </p:nvPr>
        </p:nvSpPr>
        <p:spPr/>
        <p:txBody>
          <a:bodyPr/>
          <a:lstStyle/>
          <a:p>
            <a:r>
              <a:rPr lang="en-KE" dirty="0"/>
              <a:t>soriko@mojaloop.io</a:t>
            </a:r>
          </a:p>
        </p:txBody>
      </p:sp>
      <p:sp>
        <p:nvSpPr>
          <p:cNvPr id="4" name="Slide Number Placeholder 3">
            <a:extLst>
              <a:ext uri="{FF2B5EF4-FFF2-40B4-BE49-F238E27FC236}">
                <a16:creationId xmlns:a16="http://schemas.microsoft.com/office/drawing/2014/main" id="{95E41085-1EEA-45AC-B7F2-067609105CDF}"/>
              </a:ext>
            </a:extLst>
          </p:cNvPr>
          <p:cNvSpPr>
            <a:spLocks noGrp="1"/>
          </p:cNvSpPr>
          <p:nvPr>
            <p:ph type="sldNum" sz="quarter" idx="12"/>
          </p:nvPr>
        </p:nvSpPr>
        <p:spPr/>
        <p:txBody>
          <a:bodyPr/>
          <a:lstStyle/>
          <a:p>
            <a:fld id="{20AF9D7A-5BEE-9245-944A-197F51D542D9}" type="slidenum">
              <a:rPr lang="en-US" smtClean="0"/>
              <a:pPr/>
              <a:t>13</a:t>
            </a:fld>
            <a:endParaRPr lang="en-US"/>
          </a:p>
        </p:txBody>
      </p:sp>
    </p:spTree>
    <p:extLst>
      <p:ext uri="{BB962C8B-B14F-4D97-AF65-F5344CB8AC3E}">
        <p14:creationId xmlns:p14="http://schemas.microsoft.com/office/powerpoint/2010/main" val="355641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7F3452-239D-4846-A416-FA40819CF630}"/>
              </a:ext>
            </a:extLst>
          </p:cNvPr>
          <p:cNvSpPr>
            <a:spLocks noGrp="1"/>
          </p:cNvSpPr>
          <p:nvPr>
            <p:ph type="ctrTitle"/>
          </p:nvPr>
        </p:nvSpPr>
        <p:spPr>
          <a:xfrm>
            <a:off x="1695847" y="4203903"/>
            <a:ext cx="12286059" cy="4519609"/>
          </a:xfrm>
        </p:spPr>
        <p:txBody>
          <a:bodyPr anchor="b">
            <a:normAutofit/>
          </a:bodyPr>
          <a:lstStyle/>
          <a:p>
            <a:r>
              <a:rPr lang="en-KE" dirty="0"/>
              <a:t>Looking back</a:t>
            </a:r>
          </a:p>
        </p:txBody>
      </p:sp>
      <p:sp>
        <p:nvSpPr>
          <p:cNvPr id="13" name="Subtitle 2">
            <a:extLst>
              <a:ext uri="{FF2B5EF4-FFF2-40B4-BE49-F238E27FC236}">
                <a16:creationId xmlns:a16="http://schemas.microsoft.com/office/drawing/2014/main" id="{79102490-CAD1-49A7-9B31-C93D7D3562C4}"/>
              </a:ext>
            </a:extLst>
          </p:cNvPr>
          <p:cNvSpPr>
            <a:spLocks noGrp="1"/>
          </p:cNvSpPr>
          <p:nvPr>
            <p:ph type="subTitle" idx="1"/>
          </p:nvPr>
        </p:nvSpPr>
        <p:spPr>
          <a:xfrm>
            <a:off x="1695847" y="9308787"/>
            <a:ext cx="14344253" cy="2310326"/>
          </a:xfrm>
        </p:spPr>
        <p:txBody>
          <a:bodyPr/>
          <a:lstStyle/>
          <a:p>
            <a:endParaRPr lang="en-US"/>
          </a:p>
        </p:txBody>
      </p:sp>
      <p:sp>
        <p:nvSpPr>
          <p:cNvPr id="4" name="Slide Number Placeholder 3">
            <a:extLst>
              <a:ext uri="{FF2B5EF4-FFF2-40B4-BE49-F238E27FC236}">
                <a16:creationId xmlns:a16="http://schemas.microsoft.com/office/drawing/2014/main" id="{93675C79-D208-2D42-AB48-AA9F8C8D7D31}"/>
              </a:ext>
            </a:extLst>
          </p:cNvPr>
          <p:cNvSpPr>
            <a:spLocks noGrp="1"/>
          </p:cNvSpPr>
          <p:nvPr>
            <p:ph type="sldNum" sz="quarter" idx="12"/>
          </p:nvPr>
        </p:nvSpPr>
        <p:spPr>
          <a:xfrm>
            <a:off x="17223443" y="12712701"/>
            <a:ext cx="5487114" cy="730250"/>
          </a:xfrm>
        </p:spPr>
        <p:txBody>
          <a:bodyPr anchor="ctr">
            <a:normAutofit/>
          </a:bodyPr>
          <a:lstStyle/>
          <a:p>
            <a:pPr>
              <a:spcAft>
                <a:spcPts val="600"/>
              </a:spcAft>
            </a:pPr>
            <a:fld id="{20AF9D7A-5BEE-9245-944A-197F51D542D9}" type="slidenum">
              <a:rPr lang="en-US" smtClean="0"/>
              <a:pPr>
                <a:spcAft>
                  <a:spcPts val="600"/>
                </a:spcAft>
              </a:pPr>
              <a:t>2</a:t>
            </a:fld>
            <a:endParaRPr lang="en-US"/>
          </a:p>
        </p:txBody>
      </p:sp>
    </p:spTree>
    <p:extLst>
      <p:ext uri="{BB962C8B-B14F-4D97-AF65-F5344CB8AC3E}">
        <p14:creationId xmlns:p14="http://schemas.microsoft.com/office/powerpoint/2010/main" val="290336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FCDE734-C002-4AAB-BC2A-1AE95BA3E796}"/>
              </a:ext>
            </a:extLst>
          </p:cNvPr>
          <p:cNvSpPr>
            <a:spLocks noGrp="1"/>
          </p:cNvSpPr>
          <p:nvPr>
            <p:ph type="title"/>
          </p:nvPr>
        </p:nvSpPr>
        <p:spPr>
          <a:xfrm>
            <a:off x="1676619" y="730251"/>
            <a:ext cx="21033938" cy="2651126"/>
          </a:xfrm>
        </p:spPr>
        <p:txBody>
          <a:bodyPr/>
          <a:lstStyle/>
          <a:p>
            <a:r>
              <a:rPr lang="en-US" dirty="0"/>
              <a:t>2020 Reflections</a:t>
            </a:r>
          </a:p>
        </p:txBody>
      </p:sp>
      <p:sp>
        <p:nvSpPr>
          <p:cNvPr id="4" name="Slide Number Placeholder 3">
            <a:extLst>
              <a:ext uri="{FF2B5EF4-FFF2-40B4-BE49-F238E27FC236}">
                <a16:creationId xmlns:a16="http://schemas.microsoft.com/office/drawing/2014/main" id="{F362390D-E867-C044-8B4A-1CC83D29EE17}"/>
              </a:ext>
            </a:extLst>
          </p:cNvPr>
          <p:cNvSpPr>
            <a:spLocks noGrp="1"/>
          </p:cNvSpPr>
          <p:nvPr>
            <p:ph type="sldNum" sz="quarter" idx="12"/>
          </p:nvPr>
        </p:nvSpPr>
        <p:spPr>
          <a:xfrm>
            <a:off x="17223443" y="12712701"/>
            <a:ext cx="5487114" cy="730250"/>
          </a:xfrm>
        </p:spPr>
        <p:txBody>
          <a:bodyPr anchor="ctr">
            <a:normAutofit/>
          </a:bodyPr>
          <a:lstStyle/>
          <a:p>
            <a:pPr>
              <a:spcAft>
                <a:spcPts val="600"/>
              </a:spcAft>
            </a:pPr>
            <a:fld id="{20AF9D7A-5BEE-9245-944A-197F51D542D9}" type="slidenum">
              <a:rPr lang="en-US" smtClean="0"/>
              <a:pPr>
                <a:spcAft>
                  <a:spcPts val="600"/>
                </a:spcAft>
              </a:pPr>
              <a:t>3</a:t>
            </a:fld>
            <a:endParaRPr lang="en-US"/>
          </a:p>
        </p:txBody>
      </p:sp>
      <p:graphicFrame>
        <p:nvGraphicFramePr>
          <p:cNvPr id="8" name="Content Placeholder 5">
            <a:extLst>
              <a:ext uri="{FF2B5EF4-FFF2-40B4-BE49-F238E27FC236}">
                <a16:creationId xmlns:a16="http://schemas.microsoft.com/office/drawing/2014/main" id="{F12BC761-9225-4B51-B20B-3216B75239D5}"/>
              </a:ext>
            </a:extLst>
          </p:cNvPr>
          <p:cNvGraphicFramePr>
            <a:graphicFrameLocks noGrp="1"/>
          </p:cNvGraphicFramePr>
          <p:nvPr>
            <p:ph idx="1"/>
            <p:extLst>
              <p:ext uri="{D42A27DB-BD31-4B8C-83A1-F6EECF244321}">
                <p14:modId xmlns:p14="http://schemas.microsoft.com/office/powerpoint/2010/main" val="544986050"/>
              </p:ext>
            </p:extLst>
          </p:nvPr>
        </p:nvGraphicFramePr>
        <p:xfrm>
          <a:off x="1676619" y="3651250"/>
          <a:ext cx="21033938" cy="8702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47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lstStyle/>
          <a:p>
            <a:r>
              <a:rPr lang="en-US" dirty="0"/>
              <a:t>Restructured Community Governance</a:t>
            </a:r>
          </a:p>
        </p:txBody>
      </p:sp>
      <p:sp>
        <p:nvSpPr>
          <p:cNvPr id="3" name="Content Placeholder 2">
            <a:extLst>
              <a:ext uri="{FF2B5EF4-FFF2-40B4-BE49-F238E27FC236}">
                <a16:creationId xmlns:a16="http://schemas.microsoft.com/office/drawing/2014/main" id="{574C0CF3-5874-49E7-8720-1C8E4CF97652}"/>
              </a:ext>
            </a:extLst>
          </p:cNvPr>
          <p:cNvSpPr>
            <a:spLocks noGrp="1"/>
          </p:cNvSpPr>
          <p:nvPr>
            <p:ph idx="1"/>
          </p:nvPr>
        </p:nvSpPr>
        <p:spPr/>
        <p:txBody>
          <a:bodyPr/>
          <a:lstStyle/>
          <a:p>
            <a:pPr>
              <a:lnSpc>
                <a:spcPct val="150000"/>
              </a:lnSpc>
            </a:pPr>
            <a:r>
              <a:rPr lang="en-US" dirty="0"/>
              <a:t>Community Council</a:t>
            </a:r>
          </a:p>
          <a:p>
            <a:pPr>
              <a:lnSpc>
                <a:spcPct val="150000"/>
              </a:lnSpc>
            </a:pPr>
            <a:r>
              <a:rPr lang="en-US" dirty="0"/>
              <a:t>Change Control Board &amp; Special Interest Groups (SIGs)</a:t>
            </a:r>
          </a:p>
          <a:p>
            <a:pPr>
              <a:lnSpc>
                <a:spcPct val="150000"/>
              </a:lnSpc>
            </a:pPr>
            <a:r>
              <a:rPr lang="en-US" dirty="0"/>
              <a:t>Design Authority</a:t>
            </a:r>
          </a:p>
          <a:p>
            <a:pPr>
              <a:lnSpc>
                <a:spcPct val="150000"/>
              </a:lnSpc>
            </a:pPr>
            <a:r>
              <a:rPr lang="en-US" dirty="0"/>
              <a:t>Product Council</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106669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7F3452-239D-4846-A416-FA40819CF630}"/>
              </a:ext>
            </a:extLst>
          </p:cNvPr>
          <p:cNvSpPr>
            <a:spLocks noGrp="1"/>
          </p:cNvSpPr>
          <p:nvPr>
            <p:ph type="ctrTitle"/>
          </p:nvPr>
        </p:nvSpPr>
        <p:spPr>
          <a:xfrm>
            <a:off x="1695847" y="4203903"/>
            <a:ext cx="12286059" cy="4519609"/>
          </a:xfrm>
        </p:spPr>
        <p:txBody>
          <a:bodyPr anchor="b">
            <a:normAutofit/>
          </a:bodyPr>
          <a:lstStyle/>
          <a:p>
            <a:r>
              <a:rPr lang="en-KE" dirty="0"/>
              <a:t>Looking ahead</a:t>
            </a:r>
          </a:p>
        </p:txBody>
      </p:sp>
      <p:sp>
        <p:nvSpPr>
          <p:cNvPr id="13" name="Subtitle 2">
            <a:extLst>
              <a:ext uri="{FF2B5EF4-FFF2-40B4-BE49-F238E27FC236}">
                <a16:creationId xmlns:a16="http://schemas.microsoft.com/office/drawing/2014/main" id="{79102490-CAD1-49A7-9B31-C93D7D3562C4}"/>
              </a:ext>
            </a:extLst>
          </p:cNvPr>
          <p:cNvSpPr>
            <a:spLocks noGrp="1"/>
          </p:cNvSpPr>
          <p:nvPr>
            <p:ph type="subTitle" idx="1"/>
          </p:nvPr>
        </p:nvSpPr>
        <p:spPr>
          <a:xfrm>
            <a:off x="1695847" y="9308787"/>
            <a:ext cx="14344253" cy="2310326"/>
          </a:xfrm>
        </p:spPr>
        <p:txBody>
          <a:bodyPr/>
          <a:lstStyle/>
          <a:p>
            <a:endParaRPr lang="en-US"/>
          </a:p>
        </p:txBody>
      </p:sp>
      <p:sp>
        <p:nvSpPr>
          <p:cNvPr id="4" name="Slide Number Placeholder 3">
            <a:extLst>
              <a:ext uri="{FF2B5EF4-FFF2-40B4-BE49-F238E27FC236}">
                <a16:creationId xmlns:a16="http://schemas.microsoft.com/office/drawing/2014/main" id="{93675C79-D208-2D42-AB48-AA9F8C8D7D31}"/>
              </a:ext>
            </a:extLst>
          </p:cNvPr>
          <p:cNvSpPr>
            <a:spLocks noGrp="1"/>
          </p:cNvSpPr>
          <p:nvPr>
            <p:ph type="sldNum" sz="quarter" idx="12"/>
          </p:nvPr>
        </p:nvSpPr>
        <p:spPr>
          <a:xfrm>
            <a:off x="17223443" y="12712701"/>
            <a:ext cx="5487114" cy="730250"/>
          </a:xfrm>
        </p:spPr>
        <p:txBody>
          <a:bodyPr anchor="ctr">
            <a:normAutofit/>
          </a:bodyPr>
          <a:lstStyle/>
          <a:p>
            <a:pPr>
              <a:spcAft>
                <a:spcPts val="600"/>
              </a:spcAft>
            </a:pPr>
            <a:fld id="{20AF9D7A-5BEE-9245-944A-197F51D542D9}" type="slidenum">
              <a:rPr lang="en-US" smtClean="0"/>
              <a:pPr>
                <a:spcAft>
                  <a:spcPts val="600"/>
                </a:spcAft>
              </a:pPr>
              <a:t>5</a:t>
            </a:fld>
            <a:endParaRPr lang="en-US"/>
          </a:p>
        </p:txBody>
      </p:sp>
    </p:spTree>
    <p:extLst>
      <p:ext uri="{BB962C8B-B14F-4D97-AF65-F5344CB8AC3E}">
        <p14:creationId xmlns:p14="http://schemas.microsoft.com/office/powerpoint/2010/main" val="417502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3545C6-0F6C-4FED-B9CA-64254B64BDC8}"/>
              </a:ext>
            </a:extLst>
          </p:cNvPr>
          <p:cNvSpPr>
            <a:spLocks noGrp="1"/>
          </p:cNvSpPr>
          <p:nvPr>
            <p:ph type="title"/>
          </p:nvPr>
        </p:nvSpPr>
        <p:spPr/>
        <p:txBody>
          <a:bodyPr/>
          <a:lstStyle/>
          <a:p>
            <a:r>
              <a:rPr lang="en-GB" dirty="0"/>
              <a:t>2021 will be the year of…</a:t>
            </a:r>
          </a:p>
        </p:txBody>
      </p:sp>
      <p:sp>
        <p:nvSpPr>
          <p:cNvPr id="5" name="Content Placeholder 4">
            <a:extLst>
              <a:ext uri="{FF2B5EF4-FFF2-40B4-BE49-F238E27FC236}">
                <a16:creationId xmlns:a16="http://schemas.microsoft.com/office/drawing/2014/main" id="{91837AC2-F953-4B03-8A83-1E21750B3078}"/>
              </a:ext>
            </a:extLst>
          </p:cNvPr>
          <p:cNvSpPr>
            <a:spLocks noGrp="1"/>
          </p:cNvSpPr>
          <p:nvPr>
            <p:ph idx="1"/>
          </p:nvPr>
        </p:nvSpPr>
        <p:spPr>
          <a:xfrm>
            <a:off x="1676619" y="3651250"/>
            <a:ext cx="8856893" cy="2782801"/>
          </a:xfrm>
        </p:spPr>
        <p:txBody>
          <a:bodyPr>
            <a:normAutofit/>
          </a:bodyPr>
          <a:lstStyle/>
          <a:p>
            <a:pPr marL="0" indent="0">
              <a:buNone/>
            </a:pPr>
            <a:r>
              <a:rPr lang="en-GB" sz="7100" dirty="0"/>
              <a:t>Removing Friction</a:t>
            </a:r>
          </a:p>
          <a:p>
            <a:pPr marL="0" indent="0">
              <a:buNone/>
            </a:pPr>
            <a:r>
              <a:rPr lang="en-GB" sz="4300" i="1" dirty="0"/>
              <a:t>… as measured by the marketing funnel steps</a:t>
            </a:r>
          </a:p>
        </p:txBody>
      </p:sp>
      <p:sp>
        <p:nvSpPr>
          <p:cNvPr id="6" name="Content Placeholder 4">
            <a:extLst>
              <a:ext uri="{FF2B5EF4-FFF2-40B4-BE49-F238E27FC236}">
                <a16:creationId xmlns:a16="http://schemas.microsoft.com/office/drawing/2014/main" id="{92555B34-8733-4816-A94A-F623C46BC0E0}"/>
              </a:ext>
            </a:extLst>
          </p:cNvPr>
          <p:cNvSpPr txBox="1">
            <a:spLocks/>
          </p:cNvSpPr>
          <p:nvPr/>
        </p:nvSpPr>
        <p:spPr>
          <a:xfrm>
            <a:off x="1422166" y="7643576"/>
            <a:ext cx="8666394" cy="5080012"/>
          </a:xfrm>
          <a:prstGeom prst="rect">
            <a:avLst/>
          </a:prstGeom>
        </p:spPr>
        <p:txBody>
          <a:bodyPr vert="horz" lIns="182880" tIns="91440" rIns="182880" bIns="91440" rtlCol="0">
            <a:normAutofit fontScale="77500" lnSpcReduction="20000"/>
          </a:bodyPr>
          <a:lst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7200" dirty="0"/>
              <a:t>Understanding and Resolving Gaps through the eyes of Adopters to enhance traction</a:t>
            </a:r>
          </a:p>
          <a:p>
            <a:pPr marL="0" indent="0" algn="ctr">
              <a:buNone/>
            </a:pPr>
            <a:r>
              <a:rPr lang="en-GB" sz="4800" i="1" dirty="0"/>
              <a:t>... As measured by no of APIs &amp; use cases being tested/reviewed at least to POC level, level of issues raised by adopters &amp; resolved, &amp; amount of code contributed back by POC projects</a:t>
            </a:r>
          </a:p>
        </p:txBody>
      </p:sp>
      <p:sp>
        <p:nvSpPr>
          <p:cNvPr id="7" name="Content Placeholder 4">
            <a:extLst>
              <a:ext uri="{FF2B5EF4-FFF2-40B4-BE49-F238E27FC236}">
                <a16:creationId xmlns:a16="http://schemas.microsoft.com/office/drawing/2014/main" id="{F7DE1E1D-A783-4C50-8522-63542A0CE85F}"/>
              </a:ext>
            </a:extLst>
          </p:cNvPr>
          <p:cNvSpPr txBox="1">
            <a:spLocks/>
          </p:cNvSpPr>
          <p:nvPr/>
        </p:nvSpPr>
        <p:spPr>
          <a:xfrm>
            <a:off x="11329532" y="7643576"/>
            <a:ext cx="12040966" cy="5080012"/>
          </a:xfrm>
          <a:prstGeom prst="rect">
            <a:avLst/>
          </a:prstGeom>
        </p:spPr>
        <p:txBody>
          <a:bodyPr vert="horz" lIns="182880" tIns="91440" rIns="182880" bIns="91440" rtlCol="0">
            <a:normAutofit lnSpcReduction="10000"/>
          </a:bodyPr>
          <a:lst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dirty="0"/>
              <a:t>Confidence in our claim of Trustworthy, Quality &amp; Credible</a:t>
            </a:r>
          </a:p>
          <a:p>
            <a:pPr marL="0" indent="0" algn="ctr">
              <a:buNone/>
            </a:pPr>
            <a:r>
              <a:rPr lang="en-GB" sz="4000" i="1" dirty="0"/>
              <a:t>… as measured performance statistics the main code branch, and no of deals/Sandboxes/POCs/larger scale deployments that are running real money by year end… and of organic press mentions by influencer/adopter community advocating </a:t>
            </a:r>
            <a:r>
              <a:rPr lang="en-GB" sz="4000" i="1" dirty="0" err="1"/>
              <a:t>mojaloop</a:t>
            </a:r>
            <a:endParaRPr lang="en-GB" sz="4000" i="1" dirty="0"/>
          </a:p>
        </p:txBody>
      </p:sp>
      <p:sp>
        <p:nvSpPr>
          <p:cNvPr id="9" name="Content Placeholder 4">
            <a:extLst>
              <a:ext uri="{FF2B5EF4-FFF2-40B4-BE49-F238E27FC236}">
                <a16:creationId xmlns:a16="http://schemas.microsoft.com/office/drawing/2014/main" id="{F9D1F12C-F9A0-4F4C-8CE1-1B7F7D9FA78F}"/>
              </a:ext>
            </a:extLst>
          </p:cNvPr>
          <p:cNvSpPr txBox="1">
            <a:spLocks/>
          </p:cNvSpPr>
          <p:nvPr/>
        </p:nvSpPr>
        <p:spPr>
          <a:xfrm>
            <a:off x="11543165" y="3339638"/>
            <a:ext cx="10817680" cy="5080012"/>
          </a:xfrm>
          <a:prstGeom prst="rect">
            <a:avLst/>
          </a:prstGeom>
        </p:spPr>
        <p:txBody>
          <a:bodyPr vert="horz" lIns="182880" tIns="91440" rIns="182880" bIns="91440" rtlCol="0">
            <a:normAutofit/>
          </a:bodyPr>
          <a:lst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dirty="0"/>
              <a:t>Cost Reduction</a:t>
            </a:r>
          </a:p>
          <a:p>
            <a:pPr marL="0" indent="0" algn="ctr">
              <a:buNone/>
            </a:pPr>
            <a:r>
              <a:rPr lang="en-GB" sz="4000" i="1" dirty="0"/>
              <a:t>… as measured by the checklist of manual steps to go from “yes” to running a sufficiently complete hub, and the monthly operational cost at low traffic levels</a:t>
            </a:r>
          </a:p>
        </p:txBody>
      </p:sp>
      <p:sp>
        <p:nvSpPr>
          <p:cNvPr id="10" name="TextBox 9">
            <a:extLst>
              <a:ext uri="{FF2B5EF4-FFF2-40B4-BE49-F238E27FC236}">
                <a16:creationId xmlns:a16="http://schemas.microsoft.com/office/drawing/2014/main" id="{5F905597-6482-4E05-9D43-C13A8FED747E}"/>
              </a:ext>
            </a:extLst>
          </p:cNvPr>
          <p:cNvSpPr txBox="1"/>
          <p:nvPr/>
        </p:nvSpPr>
        <p:spPr>
          <a:xfrm>
            <a:off x="12154027" y="12397165"/>
            <a:ext cx="11255772" cy="707886"/>
          </a:xfrm>
          <a:prstGeom prst="rect">
            <a:avLst/>
          </a:prstGeom>
          <a:noFill/>
        </p:spPr>
        <p:txBody>
          <a:bodyPr wrap="square">
            <a:spAutoFit/>
          </a:bodyPr>
          <a:lstStyle/>
          <a:p>
            <a:pPr algn="ctr"/>
            <a:r>
              <a:rPr lang="en-GB" sz="4000" b="1" i="1" dirty="0"/>
              <a:t>“Ready for Production”</a:t>
            </a:r>
          </a:p>
        </p:txBody>
      </p:sp>
    </p:spTree>
    <p:extLst>
      <p:ext uri="{BB962C8B-B14F-4D97-AF65-F5344CB8AC3E}">
        <p14:creationId xmlns:p14="http://schemas.microsoft.com/office/powerpoint/2010/main" val="414169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CF96-3F55-4B76-924E-AC77121F0794}"/>
              </a:ext>
            </a:extLst>
          </p:cNvPr>
          <p:cNvSpPr>
            <a:spLocks noGrp="1"/>
          </p:cNvSpPr>
          <p:nvPr>
            <p:ph type="title"/>
          </p:nvPr>
        </p:nvSpPr>
        <p:spPr/>
        <p:txBody>
          <a:bodyPr/>
          <a:lstStyle/>
          <a:p>
            <a:r>
              <a:rPr lang="en-US" dirty="0"/>
              <a:t>2021 Community Objectives</a:t>
            </a:r>
          </a:p>
        </p:txBody>
      </p:sp>
      <p:sp>
        <p:nvSpPr>
          <p:cNvPr id="3" name="Content Placeholder 2">
            <a:extLst>
              <a:ext uri="{FF2B5EF4-FFF2-40B4-BE49-F238E27FC236}">
                <a16:creationId xmlns:a16="http://schemas.microsoft.com/office/drawing/2014/main" id="{574C0CF3-5874-49E7-8720-1C8E4CF97652}"/>
              </a:ext>
            </a:extLst>
          </p:cNvPr>
          <p:cNvSpPr>
            <a:spLocks noGrp="1"/>
          </p:cNvSpPr>
          <p:nvPr>
            <p:ph idx="1"/>
          </p:nvPr>
        </p:nvSpPr>
        <p:spPr/>
        <p:txBody>
          <a:bodyPr/>
          <a:lstStyle/>
          <a:p>
            <a:pPr>
              <a:lnSpc>
                <a:spcPct val="150000"/>
              </a:lnSpc>
            </a:pPr>
            <a:r>
              <a:rPr lang="en-KE" dirty="0"/>
              <a:t>Reduce friction for adopters and contributors</a:t>
            </a:r>
            <a:endParaRPr lang="en-US" dirty="0"/>
          </a:p>
          <a:p>
            <a:pPr>
              <a:lnSpc>
                <a:spcPct val="150000"/>
              </a:lnSpc>
            </a:pPr>
            <a:r>
              <a:rPr lang="en-GB" dirty="0"/>
              <a:t>Attract and/or grow new constituencies of contributors</a:t>
            </a:r>
            <a:endParaRPr lang="en-KE" dirty="0"/>
          </a:p>
          <a:p>
            <a:pPr>
              <a:lnSpc>
                <a:spcPct val="150000"/>
              </a:lnSpc>
            </a:pPr>
            <a:r>
              <a:rPr lang="en-KE" dirty="0"/>
              <a:t>Diversify contributions</a:t>
            </a:r>
          </a:p>
          <a:p>
            <a:pPr>
              <a:lnSpc>
                <a:spcPct val="150000"/>
              </a:lnSpc>
            </a:pPr>
            <a:r>
              <a:rPr lang="en-KE" dirty="0"/>
              <a:t>Trust + Collaboration</a:t>
            </a:r>
          </a:p>
        </p:txBody>
      </p:sp>
      <p:sp>
        <p:nvSpPr>
          <p:cNvPr id="4" name="Slide Number Placeholder 3">
            <a:extLst>
              <a:ext uri="{FF2B5EF4-FFF2-40B4-BE49-F238E27FC236}">
                <a16:creationId xmlns:a16="http://schemas.microsoft.com/office/drawing/2014/main" id="{934E880A-7469-4E6E-BA8F-474B020D00BA}"/>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54064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ark, person, skiing, holding&#10;&#10;Description automatically generated">
            <a:extLst>
              <a:ext uri="{FF2B5EF4-FFF2-40B4-BE49-F238E27FC236}">
                <a16:creationId xmlns:a16="http://schemas.microsoft.com/office/drawing/2014/main" id="{7E18A17E-446B-6348-BFC5-D41E83FBA8A3}"/>
              </a:ext>
            </a:extLst>
          </p:cNvPr>
          <p:cNvPicPr>
            <a:picLocks noChangeAspect="1"/>
          </p:cNvPicPr>
          <p:nvPr/>
        </p:nvPicPr>
        <p:blipFill>
          <a:blip r:embed="rId21"/>
          <a:stretch>
            <a:fillRect/>
          </a:stretch>
        </p:blipFill>
        <p:spPr>
          <a:xfrm>
            <a:off x="973955" y="2327780"/>
            <a:ext cx="21778863" cy="11310076"/>
          </a:xfrm>
          <a:prstGeom prst="rect">
            <a:avLst/>
          </a:prstGeom>
        </p:spPr>
      </p:pic>
      <p:sp>
        <p:nvSpPr>
          <p:cNvPr id="5423" name="OTLSHAPE_TB_00000000000000000000000000000000_LeftEndCaps" hidden="1">
            <a:extLst>
              <a:ext uri="{FF2B5EF4-FFF2-40B4-BE49-F238E27FC236}">
                <a16:creationId xmlns:a16="http://schemas.microsoft.com/office/drawing/2014/main" id="{3C477BC2-10EC-4EE3-8DA3-16AF3B9DC27F}"/>
              </a:ext>
            </a:extLst>
          </p:cNvPr>
          <p:cNvSpPr txBox="1"/>
          <p:nvPr>
            <p:custDataLst>
              <p:tags r:id="rId2"/>
            </p:custDataLst>
          </p:nvPr>
        </p:nvSpPr>
        <p:spPr>
          <a:xfrm>
            <a:off x="511410" y="6200001"/>
            <a:ext cx="936154" cy="553998"/>
          </a:xfrm>
          <a:prstGeom prst="rect">
            <a:avLst/>
          </a:prstGeom>
          <a:noFill/>
        </p:spPr>
        <p:txBody>
          <a:bodyPr vert="horz" wrap="none" lIns="0" tIns="0" rIns="0" bIns="0" rtlCol="0" anchor="ctr" anchorCtr="0">
            <a:spAutoFit/>
          </a:bodyPr>
          <a:lstStyle/>
          <a:p>
            <a:pPr algn="ctr"/>
            <a:r>
              <a:rPr lang="en-US" sz="3600" b="1">
                <a:solidFill>
                  <a:srgbClr val="C0504D"/>
                </a:solidFill>
                <a:latin typeface="Calibri" panose="020F0502020204030204" pitchFamily="34" charset="0"/>
              </a:rPr>
              <a:t>2016</a:t>
            </a:r>
          </a:p>
        </p:txBody>
      </p:sp>
      <p:sp>
        <p:nvSpPr>
          <p:cNvPr id="5480" name="OTLSHAPE_T_5a184d61f5e2438db63ae5802af9b305_ShapePercentage" hidden="1">
            <a:extLst>
              <a:ext uri="{FF2B5EF4-FFF2-40B4-BE49-F238E27FC236}">
                <a16:creationId xmlns:a16="http://schemas.microsoft.com/office/drawing/2014/main" id="{BF8776D8-E3DC-48EB-9D56-B31C478F76C6}"/>
              </a:ext>
            </a:extLst>
          </p:cNvPr>
          <p:cNvSpPr/>
          <p:nvPr>
            <p:custDataLst>
              <p:tags r:id="rId3"/>
            </p:custDataLst>
          </p:nvPr>
        </p:nvSpPr>
        <p:spPr>
          <a:xfrm>
            <a:off x="3700727" y="789051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481" name="OTLSHAPE_T_5a184d61f5e2438db63ae5802af9b305_Duration" hidden="1">
            <a:extLst>
              <a:ext uri="{FF2B5EF4-FFF2-40B4-BE49-F238E27FC236}">
                <a16:creationId xmlns:a16="http://schemas.microsoft.com/office/drawing/2014/main" id="{413CA329-C2F6-472A-BD83-36A95A342E2B}"/>
              </a:ext>
            </a:extLst>
          </p:cNvPr>
          <p:cNvSpPr txBox="1"/>
          <p:nvPr>
            <p:custDataLst>
              <p:tags r:id="rId4"/>
            </p:custDataLst>
          </p:nvPr>
        </p:nvSpPr>
        <p:spPr>
          <a:xfrm>
            <a:off x="1587" y="7891647"/>
            <a:ext cx="914400" cy="307777"/>
          </a:xfrm>
          <a:prstGeom prst="rect">
            <a:avLst/>
          </a:prstGeom>
          <a:noFill/>
        </p:spPr>
        <p:txBody>
          <a:bodyPr vert="horz" wrap="square" lIns="0" tIns="0" rIns="0" bIns="0" rtlCol="0" anchor="ctr" anchorCtr="0">
            <a:spAutoFit/>
          </a:bodyPr>
          <a:lstStyle/>
          <a:p>
            <a:pPr algn="ctr"/>
            <a:r>
              <a:rPr lang="en-US" sz="2000">
                <a:solidFill>
                  <a:srgbClr val="C0504D"/>
                </a:solidFill>
                <a:latin typeface="Calibri" panose="020F0502020204030204" pitchFamily="34" charset="0"/>
              </a:rPr>
              <a:t>520 days</a:t>
            </a:r>
          </a:p>
        </p:txBody>
      </p:sp>
      <p:sp>
        <p:nvSpPr>
          <p:cNvPr id="5482" name="OTLSHAPE_T_5a184d61f5e2438db63ae5802af9b305_TextPercentage" hidden="1">
            <a:extLst>
              <a:ext uri="{FF2B5EF4-FFF2-40B4-BE49-F238E27FC236}">
                <a16:creationId xmlns:a16="http://schemas.microsoft.com/office/drawing/2014/main" id="{A75F4184-5D86-42A6-AA24-415A97B52610}"/>
              </a:ext>
            </a:extLst>
          </p:cNvPr>
          <p:cNvSpPr txBox="1"/>
          <p:nvPr>
            <p:custDataLst>
              <p:tags r:id="rId5"/>
            </p:custDataLst>
          </p:nvPr>
        </p:nvSpPr>
        <p:spPr>
          <a:xfrm>
            <a:off x="1587" y="8200561"/>
            <a:ext cx="0" cy="307777"/>
          </a:xfrm>
          <a:prstGeom prst="rect">
            <a:avLst/>
          </a:prstGeom>
          <a:noFill/>
        </p:spPr>
        <p:txBody>
          <a:bodyPr vert="horz" wrap="square" lIns="0" tIns="0" rIns="0" bIns="0" rtlCol="0" anchor="ctr" anchorCtr="0">
            <a:spAutoFit/>
          </a:bodyPr>
          <a:lstStyle/>
          <a:p>
            <a:pPr algn="ctr"/>
            <a:endParaRPr lang="en-US" sz="2000">
              <a:solidFill>
                <a:srgbClr val="C0504D"/>
              </a:solidFill>
              <a:latin typeface="Calibri" panose="020F0502020204030204" pitchFamily="34" charset="0"/>
            </a:endParaRPr>
          </a:p>
        </p:txBody>
      </p:sp>
      <p:sp>
        <p:nvSpPr>
          <p:cNvPr id="5483" name="OTLSHAPE_T_5a184d61f5e2438db63ae5802af9b305_JoinedDate" hidden="1">
            <a:extLst>
              <a:ext uri="{FF2B5EF4-FFF2-40B4-BE49-F238E27FC236}">
                <a16:creationId xmlns:a16="http://schemas.microsoft.com/office/drawing/2014/main" id="{5FDDCB39-5ACF-4D0D-A183-79DDFD735484}"/>
              </a:ext>
            </a:extLst>
          </p:cNvPr>
          <p:cNvSpPr txBox="1"/>
          <p:nvPr>
            <p:custDataLst>
              <p:tags r:id="rId6"/>
            </p:custDataLst>
          </p:nvPr>
        </p:nvSpPr>
        <p:spPr>
          <a:xfrm>
            <a:off x="1587" y="8200561"/>
            <a:ext cx="0" cy="307777"/>
          </a:xfrm>
          <a:prstGeom prst="rect">
            <a:avLst/>
          </a:prstGeom>
          <a:noFill/>
        </p:spPr>
        <p:txBody>
          <a:bodyPr vert="horz" wrap="square" lIns="0" tIns="0" rIns="0" bIns="0" rtlCol="0" anchor="ctr" anchorCtr="0">
            <a:spAutoFit/>
          </a:bodyPr>
          <a:lstStyle/>
          <a:p>
            <a:pPr algn="ctr"/>
            <a:endParaRPr lang="en-US" sz="2000">
              <a:solidFill>
                <a:srgbClr val="1F497E"/>
              </a:solidFill>
              <a:latin typeface="Calibri" panose="020F0502020204030204" pitchFamily="34" charset="0"/>
            </a:endParaRPr>
          </a:p>
        </p:txBody>
      </p:sp>
      <p:sp>
        <p:nvSpPr>
          <p:cNvPr id="5488" name="OTLSHAPE_T_0c43ef4a38ab46e5bbc576f52f3f63fc_ShapePercentage" hidden="1">
            <a:extLst>
              <a:ext uri="{FF2B5EF4-FFF2-40B4-BE49-F238E27FC236}">
                <a16:creationId xmlns:a16="http://schemas.microsoft.com/office/drawing/2014/main" id="{62009808-2287-4049-B066-3ECACED5324F}"/>
              </a:ext>
            </a:extLst>
          </p:cNvPr>
          <p:cNvSpPr/>
          <p:nvPr>
            <p:custDataLst>
              <p:tags r:id="rId7"/>
            </p:custDataLst>
          </p:nvPr>
        </p:nvSpPr>
        <p:spPr>
          <a:xfrm>
            <a:off x="9009925" y="842391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489" name="OTLSHAPE_T_0c43ef4a38ab46e5bbc576f52f3f63fc_Duration" hidden="1">
            <a:extLst>
              <a:ext uri="{FF2B5EF4-FFF2-40B4-BE49-F238E27FC236}">
                <a16:creationId xmlns:a16="http://schemas.microsoft.com/office/drawing/2014/main" id="{08EAEC47-D95A-4568-AB16-0ED4CCBCDF88}"/>
              </a:ext>
            </a:extLst>
          </p:cNvPr>
          <p:cNvSpPr txBox="1"/>
          <p:nvPr>
            <p:custDataLst>
              <p:tags r:id="rId8"/>
            </p:custDataLst>
          </p:nvPr>
        </p:nvSpPr>
        <p:spPr>
          <a:xfrm>
            <a:off x="1587" y="8425047"/>
            <a:ext cx="914400" cy="307777"/>
          </a:xfrm>
          <a:prstGeom prst="rect">
            <a:avLst/>
          </a:prstGeom>
          <a:noFill/>
        </p:spPr>
        <p:txBody>
          <a:bodyPr vert="horz" wrap="square" lIns="0" tIns="0" rIns="0" bIns="0" rtlCol="0" anchor="ctr" anchorCtr="0">
            <a:spAutoFit/>
          </a:bodyPr>
          <a:lstStyle/>
          <a:p>
            <a:pPr algn="ctr"/>
            <a:r>
              <a:rPr lang="en-US" sz="2000">
                <a:solidFill>
                  <a:srgbClr val="C0504D"/>
                </a:solidFill>
                <a:latin typeface="Calibri" panose="020F0502020204030204" pitchFamily="34" charset="0"/>
              </a:rPr>
              <a:t>368 days</a:t>
            </a:r>
          </a:p>
        </p:txBody>
      </p:sp>
      <p:sp>
        <p:nvSpPr>
          <p:cNvPr id="5490" name="OTLSHAPE_T_0c43ef4a38ab46e5bbc576f52f3f63fc_TextPercentage" hidden="1">
            <a:extLst>
              <a:ext uri="{FF2B5EF4-FFF2-40B4-BE49-F238E27FC236}">
                <a16:creationId xmlns:a16="http://schemas.microsoft.com/office/drawing/2014/main" id="{D4F079F6-84BC-47C4-8AC0-CF957FF57C18}"/>
              </a:ext>
            </a:extLst>
          </p:cNvPr>
          <p:cNvSpPr txBox="1"/>
          <p:nvPr>
            <p:custDataLst>
              <p:tags r:id="rId9"/>
            </p:custDataLst>
          </p:nvPr>
        </p:nvSpPr>
        <p:spPr>
          <a:xfrm>
            <a:off x="1587" y="8733961"/>
            <a:ext cx="0" cy="307777"/>
          </a:xfrm>
          <a:prstGeom prst="rect">
            <a:avLst/>
          </a:prstGeom>
          <a:noFill/>
        </p:spPr>
        <p:txBody>
          <a:bodyPr vert="horz" wrap="square" lIns="0" tIns="0" rIns="0" bIns="0" rtlCol="0" anchor="ctr" anchorCtr="0">
            <a:spAutoFit/>
          </a:bodyPr>
          <a:lstStyle/>
          <a:p>
            <a:pPr algn="ctr"/>
            <a:endParaRPr lang="en-US" sz="2000">
              <a:solidFill>
                <a:srgbClr val="C0504D"/>
              </a:solidFill>
              <a:latin typeface="Calibri" panose="020F0502020204030204" pitchFamily="34" charset="0"/>
            </a:endParaRPr>
          </a:p>
        </p:txBody>
      </p:sp>
      <p:sp>
        <p:nvSpPr>
          <p:cNvPr id="5491" name="OTLSHAPE_T_0c43ef4a38ab46e5bbc576f52f3f63fc_JoinedDate" hidden="1">
            <a:extLst>
              <a:ext uri="{FF2B5EF4-FFF2-40B4-BE49-F238E27FC236}">
                <a16:creationId xmlns:a16="http://schemas.microsoft.com/office/drawing/2014/main" id="{5F1B7871-4083-4079-99A3-3D4C0B60E5D9}"/>
              </a:ext>
            </a:extLst>
          </p:cNvPr>
          <p:cNvSpPr txBox="1"/>
          <p:nvPr>
            <p:custDataLst>
              <p:tags r:id="rId10"/>
            </p:custDataLst>
          </p:nvPr>
        </p:nvSpPr>
        <p:spPr>
          <a:xfrm>
            <a:off x="1587" y="8733961"/>
            <a:ext cx="0" cy="307777"/>
          </a:xfrm>
          <a:prstGeom prst="rect">
            <a:avLst/>
          </a:prstGeom>
          <a:noFill/>
        </p:spPr>
        <p:txBody>
          <a:bodyPr vert="horz" wrap="square" lIns="0" tIns="0" rIns="0" bIns="0" rtlCol="0" anchor="ctr" anchorCtr="0">
            <a:spAutoFit/>
          </a:bodyPr>
          <a:lstStyle/>
          <a:p>
            <a:pPr algn="ctr"/>
            <a:endParaRPr lang="en-US" sz="2000">
              <a:solidFill>
                <a:srgbClr val="1F497E"/>
              </a:solidFill>
              <a:latin typeface="Calibri" panose="020F0502020204030204" pitchFamily="34" charset="0"/>
            </a:endParaRPr>
          </a:p>
        </p:txBody>
      </p:sp>
      <p:sp>
        <p:nvSpPr>
          <p:cNvPr id="5496" name="OTLSHAPE_T_7f025863b5434f9ca6f083d56cac4820_ShapePercentage" hidden="1">
            <a:extLst>
              <a:ext uri="{FF2B5EF4-FFF2-40B4-BE49-F238E27FC236}">
                <a16:creationId xmlns:a16="http://schemas.microsoft.com/office/drawing/2014/main" id="{32C30CBC-A10C-4BD1-B4DE-BEE318728927}"/>
              </a:ext>
            </a:extLst>
          </p:cNvPr>
          <p:cNvSpPr/>
          <p:nvPr>
            <p:custDataLst>
              <p:tags r:id="rId11"/>
            </p:custDataLst>
          </p:nvPr>
        </p:nvSpPr>
        <p:spPr>
          <a:xfrm>
            <a:off x="12444195" y="895731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497" name="OTLSHAPE_T_7f025863b5434f9ca6f083d56cac4820_Duration" hidden="1">
            <a:extLst>
              <a:ext uri="{FF2B5EF4-FFF2-40B4-BE49-F238E27FC236}">
                <a16:creationId xmlns:a16="http://schemas.microsoft.com/office/drawing/2014/main" id="{B49C49C8-C5D3-4FDD-9C64-4FC3B0CCDD65}"/>
              </a:ext>
            </a:extLst>
          </p:cNvPr>
          <p:cNvSpPr txBox="1"/>
          <p:nvPr>
            <p:custDataLst>
              <p:tags r:id="rId12"/>
            </p:custDataLst>
          </p:nvPr>
        </p:nvSpPr>
        <p:spPr>
          <a:xfrm>
            <a:off x="1587" y="8958447"/>
            <a:ext cx="914400" cy="307777"/>
          </a:xfrm>
          <a:prstGeom prst="rect">
            <a:avLst/>
          </a:prstGeom>
          <a:noFill/>
        </p:spPr>
        <p:txBody>
          <a:bodyPr vert="horz" wrap="square" lIns="0" tIns="0" rIns="0" bIns="0" rtlCol="0" anchor="ctr" anchorCtr="0">
            <a:spAutoFit/>
          </a:bodyPr>
          <a:lstStyle/>
          <a:p>
            <a:pPr algn="ctr"/>
            <a:r>
              <a:rPr lang="en-US" sz="2000">
                <a:solidFill>
                  <a:srgbClr val="C0504D"/>
                </a:solidFill>
                <a:latin typeface="Calibri" panose="020F0502020204030204" pitchFamily="34" charset="0"/>
              </a:rPr>
              <a:t>362 days</a:t>
            </a:r>
          </a:p>
        </p:txBody>
      </p:sp>
      <p:sp>
        <p:nvSpPr>
          <p:cNvPr id="5498" name="OTLSHAPE_T_7f025863b5434f9ca6f083d56cac4820_TextPercentage" hidden="1">
            <a:extLst>
              <a:ext uri="{FF2B5EF4-FFF2-40B4-BE49-F238E27FC236}">
                <a16:creationId xmlns:a16="http://schemas.microsoft.com/office/drawing/2014/main" id="{9FFF1B5B-9589-43EC-A481-5888620CAA1A}"/>
              </a:ext>
            </a:extLst>
          </p:cNvPr>
          <p:cNvSpPr txBox="1"/>
          <p:nvPr>
            <p:custDataLst>
              <p:tags r:id="rId13"/>
            </p:custDataLst>
          </p:nvPr>
        </p:nvSpPr>
        <p:spPr>
          <a:xfrm>
            <a:off x="1587" y="9267361"/>
            <a:ext cx="0" cy="307777"/>
          </a:xfrm>
          <a:prstGeom prst="rect">
            <a:avLst/>
          </a:prstGeom>
          <a:noFill/>
        </p:spPr>
        <p:txBody>
          <a:bodyPr vert="horz" wrap="square" lIns="0" tIns="0" rIns="0" bIns="0" rtlCol="0" anchor="ctr" anchorCtr="0">
            <a:spAutoFit/>
          </a:bodyPr>
          <a:lstStyle/>
          <a:p>
            <a:pPr algn="ctr"/>
            <a:endParaRPr lang="en-US" sz="2000">
              <a:solidFill>
                <a:srgbClr val="C0504D"/>
              </a:solidFill>
              <a:latin typeface="Calibri" panose="020F0502020204030204" pitchFamily="34" charset="0"/>
            </a:endParaRPr>
          </a:p>
        </p:txBody>
      </p:sp>
      <p:sp>
        <p:nvSpPr>
          <p:cNvPr id="5499" name="OTLSHAPE_T_7f025863b5434f9ca6f083d56cac4820_JoinedDate" hidden="1">
            <a:extLst>
              <a:ext uri="{FF2B5EF4-FFF2-40B4-BE49-F238E27FC236}">
                <a16:creationId xmlns:a16="http://schemas.microsoft.com/office/drawing/2014/main" id="{7F4B9534-0345-4796-9536-530A3BB01D92}"/>
              </a:ext>
            </a:extLst>
          </p:cNvPr>
          <p:cNvSpPr txBox="1"/>
          <p:nvPr>
            <p:custDataLst>
              <p:tags r:id="rId14"/>
            </p:custDataLst>
          </p:nvPr>
        </p:nvSpPr>
        <p:spPr>
          <a:xfrm>
            <a:off x="1587" y="9267361"/>
            <a:ext cx="0" cy="307777"/>
          </a:xfrm>
          <a:prstGeom prst="rect">
            <a:avLst/>
          </a:prstGeom>
          <a:noFill/>
        </p:spPr>
        <p:txBody>
          <a:bodyPr vert="horz" wrap="square" lIns="0" tIns="0" rIns="0" bIns="0" rtlCol="0" anchor="ctr" anchorCtr="0">
            <a:spAutoFit/>
          </a:bodyPr>
          <a:lstStyle/>
          <a:p>
            <a:pPr algn="ctr"/>
            <a:endParaRPr lang="en-US" sz="2000">
              <a:solidFill>
                <a:srgbClr val="1F497E"/>
              </a:solidFill>
              <a:latin typeface="Calibri" panose="020F0502020204030204" pitchFamily="34" charset="0"/>
            </a:endParaRPr>
          </a:p>
        </p:txBody>
      </p:sp>
      <p:sp>
        <p:nvSpPr>
          <p:cNvPr id="5504" name="OTLSHAPE_T_c944ba8ae3644f2d864ca72448f0a3cb_ShapePercentage" hidden="1">
            <a:extLst>
              <a:ext uri="{FF2B5EF4-FFF2-40B4-BE49-F238E27FC236}">
                <a16:creationId xmlns:a16="http://schemas.microsoft.com/office/drawing/2014/main" id="{0A032E6E-4EA8-4518-A353-5D80F875F390}"/>
              </a:ext>
            </a:extLst>
          </p:cNvPr>
          <p:cNvSpPr/>
          <p:nvPr>
            <p:custDataLst>
              <p:tags r:id="rId15"/>
            </p:custDataLst>
          </p:nvPr>
        </p:nvSpPr>
        <p:spPr>
          <a:xfrm>
            <a:off x="15832051" y="949071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505" name="OTLSHAPE_T_c944ba8ae3644f2d864ca72448f0a3cb_Duration" hidden="1">
            <a:extLst>
              <a:ext uri="{FF2B5EF4-FFF2-40B4-BE49-F238E27FC236}">
                <a16:creationId xmlns:a16="http://schemas.microsoft.com/office/drawing/2014/main" id="{F5AC08B1-8DF1-4D2E-866F-5B53B6835548}"/>
              </a:ext>
            </a:extLst>
          </p:cNvPr>
          <p:cNvSpPr txBox="1"/>
          <p:nvPr>
            <p:custDataLst>
              <p:tags r:id="rId16"/>
            </p:custDataLst>
          </p:nvPr>
        </p:nvSpPr>
        <p:spPr>
          <a:xfrm>
            <a:off x="1587" y="9491847"/>
            <a:ext cx="914400" cy="307777"/>
          </a:xfrm>
          <a:prstGeom prst="rect">
            <a:avLst/>
          </a:prstGeom>
          <a:noFill/>
        </p:spPr>
        <p:txBody>
          <a:bodyPr vert="horz" wrap="square" lIns="0" tIns="0" rIns="0" bIns="0" rtlCol="0" anchor="ctr" anchorCtr="0">
            <a:spAutoFit/>
          </a:bodyPr>
          <a:lstStyle/>
          <a:p>
            <a:pPr algn="ctr"/>
            <a:r>
              <a:rPr lang="en-US" sz="2000">
                <a:solidFill>
                  <a:srgbClr val="C0504D"/>
                </a:solidFill>
                <a:latin typeface="Calibri" panose="020F0502020204030204" pitchFamily="34" charset="0"/>
              </a:rPr>
              <a:t>361 days</a:t>
            </a:r>
          </a:p>
        </p:txBody>
      </p:sp>
      <p:sp>
        <p:nvSpPr>
          <p:cNvPr id="5506" name="OTLSHAPE_T_c944ba8ae3644f2d864ca72448f0a3cb_TextPercentage" hidden="1">
            <a:extLst>
              <a:ext uri="{FF2B5EF4-FFF2-40B4-BE49-F238E27FC236}">
                <a16:creationId xmlns:a16="http://schemas.microsoft.com/office/drawing/2014/main" id="{EC7AE7E8-C87B-4718-961D-45852AF86F15}"/>
              </a:ext>
            </a:extLst>
          </p:cNvPr>
          <p:cNvSpPr txBox="1"/>
          <p:nvPr>
            <p:custDataLst>
              <p:tags r:id="rId17"/>
            </p:custDataLst>
          </p:nvPr>
        </p:nvSpPr>
        <p:spPr>
          <a:xfrm>
            <a:off x="1587" y="9800761"/>
            <a:ext cx="0" cy="307777"/>
          </a:xfrm>
          <a:prstGeom prst="rect">
            <a:avLst/>
          </a:prstGeom>
          <a:noFill/>
        </p:spPr>
        <p:txBody>
          <a:bodyPr vert="horz" wrap="square" lIns="0" tIns="0" rIns="0" bIns="0" rtlCol="0" anchor="ctr" anchorCtr="0">
            <a:spAutoFit/>
          </a:bodyPr>
          <a:lstStyle/>
          <a:p>
            <a:pPr algn="ctr"/>
            <a:endParaRPr lang="en-US" sz="2000">
              <a:solidFill>
                <a:srgbClr val="C0504D"/>
              </a:solidFill>
              <a:latin typeface="Calibri" panose="020F0502020204030204" pitchFamily="34" charset="0"/>
            </a:endParaRPr>
          </a:p>
        </p:txBody>
      </p:sp>
      <p:sp>
        <p:nvSpPr>
          <p:cNvPr id="5507" name="OTLSHAPE_T_c944ba8ae3644f2d864ca72448f0a3cb_JoinedDate" hidden="1">
            <a:extLst>
              <a:ext uri="{FF2B5EF4-FFF2-40B4-BE49-F238E27FC236}">
                <a16:creationId xmlns:a16="http://schemas.microsoft.com/office/drawing/2014/main" id="{BB6F0E40-85C5-4CCD-AFA1-14E229705AF0}"/>
              </a:ext>
            </a:extLst>
          </p:cNvPr>
          <p:cNvSpPr txBox="1"/>
          <p:nvPr>
            <p:custDataLst>
              <p:tags r:id="rId18"/>
            </p:custDataLst>
          </p:nvPr>
        </p:nvSpPr>
        <p:spPr>
          <a:xfrm>
            <a:off x="1587" y="9800761"/>
            <a:ext cx="0" cy="307777"/>
          </a:xfrm>
          <a:prstGeom prst="rect">
            <a:avLst/>
          </a:prstGeom>
          <a:noFill/>
        </p:spPr>
        <p:txBody>
          <a:bodyPr vert="horz" wrap="square" lIns="0" tIns="0" rIns="0" bIns="0" rtlCol="0" anchor="ctr" anchorCtr="0">
            <a:spAutoFit/>
          </a:bodyPr>
          <a:lstStyle/>
          <a:p>
            <a:pPr algn="ctr"/>
            <a:endParaRPr lang="en-US" sz="2000">
              <a:solidFill>
                <a:srgbClr val="1F497E"/>
              </a:solidFill>
              <a:latin typeface="Calibri" panose="020F0502020204030204" pitchFamily="34" charset="0"/>
            </a:endParaRPr>
          </a:p>
        </p:txBody>
      </p:sp>
      <p:sp>
        <p:nvSpPr>
          <p:cNvPr id="5" name="TextBox 4">
            <a:extLst>
              <a:ext uri="{FF2B5EF4-FFF2-40B4-BE49-F238E27FC236}">
                <a16:creationId xmlns:a16="http://schemas.microsoft.com/office/drawing/2014/main" id="{12ED930B-527E-D744-B952-DA569204FFD1}"/>
              </a:ext>
            </a:extLst>
          </p:cNvPr>
          <p:cNvSpPr txBox="1"/>
          <p:nvPr/>
        </p:nvSpPr>
        <p:spPr>
          <a:xfrm>
            <a:off x="2917908" y="9356428"/>
            <a:ext cx="1723549" cy="1200329"/>
          </a:xfrm>
          <a:prstGeom prst="rect">
            <a:avLst/>
          </a:prstGeom>
          <a:noFill/>
        </p:spPr>
        <p:txBody>
          <a:bodyPr wrap="none" rtlCol="0">
            <a:spAutoFit/>
          </a:bodyPr>
          <a:lstStyle/>
          <a:p>
            <a:pPr algn="ctr"/>
            <a:r>
              <a:rPr lang="en-US" sz="7200" b="1">
                <a:solidFill>
                  <a:schemeClr val="accent2"/>
                </a:solidFill>
              </a:rPr>
              <a:t>659</a:t>
            </a:r>
          </a:p>
        </p:txBody>
      </p:sp>
      <p:sp>
        <p:nvSpPr>
          <p:cNvPr id="6" name="TextBox 5">
            <a:extLst>
              <a:ext uri="{FF2B5EF4-FFF2-40B4-BE49-F238E27FC236}">
                <a16:creationId xmlns:a16="http://schemas.microsoft.com/office/drawing/2014/main" id="{32BD9866-9DD2-A34F-9CF1-51429ABF111F}"/>
              </a:ext>
            </a:extLst>
          </p:cNvPr>
          <p:cNvSpPr txBox="1"/>
          <p:nvPr/>
        </p:nvSpPr>
        <p:spPr>
          <a:xfrm>
            <a:off x="1842636" y="10934446"/>
            <a:ext cx="3874093" cy="954107"/>
          </a:xfrm>
          <a:prstGeom prst="rect">
            <a:avLst/>
          </a:prstGeom>
          <a:noFill/>
        </p:spPr>
        <p:txBody>
          <a:bodyPr wrap="square" rtlCol="0">
            <a:spAutoFit/>
          </a:bodyPr>
          <a:lstStyle/>
          <a:p>
            <a:pPr algn="ctr"/>
            <a:r>
              <a:rPr lang="en-US" sz="2800">
                <a:solidFill>
                  <a:schemeClr val="accent2"/>
                </a:solidFill>
              </a:rPr>
              <a:t>Participants and growing!</a:t>
            </a:r>
          </a:p>
        </p:txBody>
      </p:sp>
      <p:sp>
        <p:nvSpPr>
          <p:cNvPr id="26" name="TextBox 25">
            <a:extLst>
              <a:ext uri="{FF2B5EF4-FFF2-40B4-BE49-F238E27FC236}">
                <a16:creationId xmlns:a16="http://schemas.microsoft.com/office/drawing/2014/main" id="{E3952831-8348-7B42-83B0-EF7B5427D799}"/>
              </a:ext>
            </a:extLst>
          </p:cNvPr>
          <p:cNvSpPr txBox="1"/>
          <p:nvPr/>
        </p:nvSpPr>
        <p:spPr>
          <a:xfrm>
            <a:off x="10209685" y="9356428"/>
            <a:ext cx="697627" cy="1200329"/>
          </a:xfrm>
          <a:prstGeom prst="rect">
            <a:avLst/>
          </a:prstGeom>
          <a:noFill/>
        </p:spPr>
        <p:txBody>
          <a:bodyPr wrap="none" rtlCol="0">
            <a:spAutoFit/>
          </a:bodyPr>
          <a:lstStyle/>
          <a:p>
            <a:pPr algn="ctr"/>
            <a:r>
              <a:rPr lang="en-US" sz="7200" b="1">
                <a:solidFill>
                  <a:schemeClr val="accent2"/>
                </a:solidFill>
              </a:rPr>
              <a:t>6</a:t>
            </a:r>
          </a:p>
        </p:txBody>
      </p:sp>
      <p:sp>
        <p:nvSpPr>
          <p:cNvPr id="27" name="TextBox 26">
            <a:extLst>
              <a:ext uri="{FF2B5EF4-FFF2-40B4-BE49-F238E27FC236}">
                <a16:creationId xmlns:a16="http://schemas.microsoft.com/office/drawing/2014/main" id="{5B31A9E5-1D8E-9A4B-8351-62E3677986F4}"/>
              </a:ext>
            </a:extLst>
          </p:cNvPr>
          <p:cNvSpPr txBox="1"/>
          <p:nvPr/>
        </p:nvSpPr>
        <p:spPr>
          <a:xfrm>
            <a:off x="9103167" y="10934446"/>
            <a:ext cx="2910664" cy="523220"/>
          </a:xfrm>
          <a:prstGeom prst="rect">
            <a:avLst/>
          </a:prstGeom>
          <a:noFill/>
        </p:spPr>
        <p:txBody>
          <a:bodyPr wrap="square" rtlCol="0">
            <a:spAutoFit/>
          </a:bodyPr>
          <a:lstStyle/>
          <a:p>
            <a:pPr algn="ctr"/>
            <a:r>
              <a:rPr lang="en-US" sz="2800">
                <a:solidFill>
                  <a:schemeClr val="accent2"/>
                </a:solidFill>
              </a:rPr>
              <a:t>Continents</a:t>
            </a:r>
          </a:p>
        </p:txBody>
      </p:sp>
      <p:sp>
        <p:nvSpPr>
          <p:cNvPr id="28" name="TextBox 27">
            <a:extLst>
              <a:ext uri="{FF2B5EF4-FFF2-40B4-BE49-F238E27FC236}">
                <a16:creationId xmlns:a16="http://schemas.microsoft.com/office/drawing/2014/main" id="{1548D49C-9DD9-1C49-BC48-B0E59AF6348A}"/>
              </a:ext>
            </a:extLst>
          </p:cNvPr>
          <p:cNvSpPr txBox="1"/>
          <p:nvPr/>
        </p:nvSpPr>
        <p:spPr>
          <a:xfrm>
            <a:off x="15322698" y="9356428"/>
            <a:ext cx="1210588" cy="1200329"/>
          </a:xfrm>
          <a:prstGeom prst="rect">
            <a:avLst/>
          </a:prstGeom>
          <a:noFill/>
        </p:spPr>
        <p:txBody>
          <a:bodyPr wrap="none" rtlCol="0">
            <a:spAutoFit/>
          </a:bodyPr>
          <a:lstStyle/>
          <a:p>
            <a:pPr algn="ctr"/>
            <a:r>
              <a:rPr lang="en-US" sz="7200" b="1">
                <a:solidFill>
                  <a:schemeClr val="accent2"/>
                </a:solidFill>
              </a:rPr>
              <a:t>47</a:t>
            </a:r>
          </a:p>
        </p:txBody>
      </p:sp>
      <p:sp>
        <p:nvSpPr>
          <p:cNvPr id="29" name="TextBox 28">
            <a:extLst>
              <a:ext uri="{FF2B5EF4-FFF2-40B4-BE49-F238E27FC236}">
                <a16:creationId xmlns:a16="http://schemas.microsoft.com/office/drawing/2014/main" id="{90A6E3C6-5501-2745-B171-9CEC0C1B0382}"/>
              </a:ext>
            </a:extLst>
          </p:cNvPr>
          <p:cNvSpPr txBox="1"/>
          <p:nvPr/>
        </p:nvSpPr>
        <p:spPr>
          <a:xfrm>
            <a:off x="14472659" y="10934446"/>
            <a:ext cx="2910664" cy="523220"/>
          </a:xfrm>
          <a:prstGeom prst="rect">
            <a:avLst/>
          </a:prstGeom>
          <a:noFill/>
        </p:spPr>
        <p:txBody>
          <a:bodyPr wrap="square" rtlCol="0">
            <a:spAutoFit/>
          </a:bodyPr>
          <a:lstStyle/>
          <a:p>
            <a:pPr algn="ctr"/>
            <a:r>
              <a:rPr lang="en-US" sz="2800">
                <a:solidFill>
                  <a:schemeClr val="accent2"/>
                </a:solidFill>
              </a:rPr>
              <a:t>Countries</a:t>
            </a:r>
          </a:p>
        </p:txBody>
      </p:sp>
      <p:sp>
        <p:nvSpPr>
          <p:cNvPr id="19" name="TextBox 18">
            <a:extLst>
              <a:ext uri="{FF2B5EF4-FFF2-40B4-BE49-F238E27FC236}">
                <a16:creationId xmlns:a16="http://schemas.microsoft.com/office/drawing/2014/main" id="{0F0E15D3-614A-4F52-AFB7-4C422CAEEA33}"/>
              </a:ext>
            </a:extLst>
          </p:cNvPr>
          <p:cNvSpPr txBox="1"/>
          <p:nvPr/>
        </p:nvSpPr>
        <p:spPr>
          <a:xfrm>
            <a:off x="21127897" y="9347923"/>
            <a:ext cx="1210588" cy="1200329"/>
          </a:xfrm>
          <a:prstGeom prst="rect">
            <a:avLst/>
          </a:prstGeom>
          <a:noFill/>
        </p:spPr>
        <p:txBody>
          <a:bodyPr wrap="none" rtlCol="0">
            <a:spAutoFit/>
          </a:bodyPr>
          <a:lstStyle/>
          <a:p>
            <a:pPr algn="ctr"/>
            <a:r>
              <a:rPr lang="en-US" sz="7200" b="1">
                <a:solidFill>
                  <a:schemeClr val="accent2"/>
                </a:solidFill>
              </a:rPr>
              <a:t>10</a:t>
            </a:r>
          </a:p>
        </p:txBody>
      </p:sp>
      <p:sp>
        <p:nvSpPr>
          <p:cNvPr id="20" name="TextBox 19">
            <a:extLst>
              <a:ext uri="{FF2B5EF4-FFF2-40B4-BE49-F238E27FC236}">
                <a16:creationId xmlns:a16="http://schemas.microsoft.com/office/drawing/2014/main" id="{0E09AA1F-D6B2-4136-B77C-76BE81FBB480}"/>
              </a:ext>
            </a:extLst>
          </p:cNvPr>
          <p:cNvSpPr txBox="1"/>
          <p:nvPr/>
        </p:nvSpPr>
        <p:spPr>
          <a:xfrm>
            <a:off x="20562057" y="11008149"/>
            <a:ext cx="2910664" cy="1384995"/>
          </a:xfrm>
          <a:prstGeom prst="rect">
            <a:avLst/>
          </a:prstGeom>
          <a:noFill/>
        </p:spPr>
        <p:txBody>
          <a:bodyPr wrap="square" rtlCol="0">
            <a:spAutoFit/>
          </a:bodyPr>
          <a:lstStyle/>
          <a:p>
            <a:pPr algn="ctr"/>
            <a:r>
              <a:rPr lang="en-US" sz="2800" dirty="0">
                <a:solidFill>
                  <a:schemeClr val="accent2"/>
                </a:solidFill>
              </a:rPr>
              <a:t>Sponsor/</a:t>
            </a:r>
          </a:p>
          <a:p>
            <a:pPr algn="ctr"/>
            <a:r>
              <a:rPr lang="en-US" sz="2800" dirty="0">
                <a:solidFill>
                  <a:schemeClr val="accent2"/>
                </a:solidFill>
              </a:rPr>
              <a:t>Promoter</a:t>
            </a:r>
          </a:p>
          <a:p>
            <a:pPr algn="ctr"/>
            <a:r>
              <a:rPr lang="en-US" sz="2800" dirty="0">
                <a:solidFill>
                  <a:schemeClr val="accent2"/>
                </a:solidFill>
              </a:rPr>
              <a:t>Members</a:t>
            </a:r>
          </a:p>
        </p:txBody>
      </p:sp>
      <p:sp>
        <p:nvSpPr>
          <p:cNvPr id="2" name="Title 1">
            <a:extLst>
              <a:ext uri="{FF2B5EF4-FFF2-40B4-BE49-F238E27FC236}">
                <a16:creationId xmlns:a16="http://schemas.microsoft.com/office/drawing/2014/main" id="{471DCBDF-10E3-4A2F-BAC9-247DB4794D87}"/>
              </a:ext>
            </a:extLst>
          </p:cNvPr>
          <p:cNvSpPr>
            <a:spLocks noGrp="1"/>
          </p:cNvSpPr>
          <p:nvPr>
            <p:ph type="title"/>
          </p:nvPr>
        </p:nvSpPr>
        <p:spPr/>
        <p:txBody>
          <a:bodyPr/>
          <a:lstStyle/>
          <a:p>
            <a:pPr algn="ctr"/>
            <a:r>
              <a:rPr lang="en-US" dirty="0"/>
              <a:t>The Mojaloop Community</a:t>
            </a:r>
          </a:p>
        </p:txBody>
      </p:sp>
    </p:spTree>
    <p:custDataLst>
      <p:tags r:id="rId1"/>
    </p:custDataLst>
    <p:extLst>
      <p:ext uri="{BB962C8B-B14F-4D97-AF65-F5344CB8AC3E}">
        <p14:creationId xmlns:p14="http://schemas.microsoft.com/office/powerpoint/2010/main" val="62897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BBC7-6CEC-2840-B4DF-48A78DAB9561}"/>
              </a:ext>
            </a:extLst>
          </p:cNvPr>
          <p:cNvSpPr>
            <a:spLocks noGrp="1"/>
          </p:cNvSpPr>
          <p:nvPr>
            <p:ph type="title"/>
          </p:nvPr>
        </p:nvSpPr>
        <p:spPr/>
        <p:txBody>
          <a:bodyPr/>
          <a:lstStyle/>
          <a:p>
            <a:r>
              <a:rPr lang="en-KE" dirty="0"/>
              <a:t>Who’s in our community?</a:t>
            </a:r>
          </a:p>
        </p:txBody>
      </p:sp>
      <p:sp>
        <p:nvSpPr>
          <p:cNvPr id="3" name="Content Placeholder 2">
            <a:extLst>
              <a:ext uri="{FF2B5EF4-FFF2-40B4-BE49-F238E27FC236}">
                <a16:creationId xmlns:a16="http://schemas.microsoft.com/office/drawing/2014/main" id="{E111A0C6-864D-1A4D-9A33-4660AB1EF0AF}"/>
              </a:ext>
            </a:extLst>
          </p:cNvPr>
          <p:cNvSpPr>
            <a:spLocks noGrp="1"/>
          </p:cNvSpPr>
          <p:nvPr>
            <p:ph idx="1"/>
          </p:nvPr>
        </p:nvSpPr>
        <p:spPr/>
        <p:txBody>
          <a:bodyPr>
            <a:normAutofit/>
          </a:bodyPr>
          <a:lstStyle/>
          <a:p>
            <a:pPr fontAlgn="base">
              <a:lnSpc>
                <a:spcPct val="170000"/>
              </a:lnSpc>
            </a:pPr>
            <a:r>
              <a:rPr lang="en-GB" dirty="0"/>
              <a:t>Solution vendors and System Integration companies building products compatible to Mojaloop API &amp; Core Hub </a:t>
            </a:r>
          </a:p>
          <a:p>
            <a:pPr fontAlgn="base">
              <a:lnSpc>
                <a:spcPct val="170000"/>
              </a:lnSpc>
            </a:pPr>
            <a:r>
              <a:rPr lang="en-GB" dirty="0"/>
              <a:t>Training and consultancy organizations supporting the ecosystem</a:t>
            </a:r>
          </a:p>
        </p:txBody>
      </p:sp>
      <p:sp>
        <p:nvSpPr>
          <p:cNvPr id="4" name="Slide Number Placeholder 3">
            <a:extLst>
              <a:ext uri="{FF2B5EF4-FFF2-40B4-BE49-F238E27FC236}">
                <a16:creationId xmlns:a16="http://schemas.microsoft.com/office/drawing/2014/main" id="{7A4E06DA-B380-8140-9B35-F8A7B0F6A719}"/>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3975574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TdGFuZGFyZCIsIlZlcnNpb24iOnsiJGlkIjoiMiIsIlZlcnNpb24iOiIzLjIuMCIsIk9yaWdpbmFsQXNzZW1ibHlWZXJzaW9uIjoiMy4wMC4wNy4wMCIsIkVkaXRpb24iOiJQcm8iLCJJc1BsdXNFZGl0aW9uIjp0cnVlLCJJc1Byb0VkaXRpb24iOnRydWV9LCJFZmZlY3QiOjE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eyIkaWQiOiI4MiIsIkRhdGVQYXJ0SXNWaXNpYmxlIjpmYWxzZSwiVGltZVBhcnRJc1Zpc2libGUiOmZhbHNlfX0sIklzVmlzaWJsZSI6dHJ1ZSwiUGFyZW50U3R5bGUiOm51bGx9LCJEZWZhdWx0VGFza1N0eWxlIjp7IiRpZCI6IjgzIiwiU2hhcGUiOjIsIlNoYXBlVGhpY2tuZXNzIjoxLCJEdXJhdGlvbkZvcm1hdCI6MCwiSW5jbHVkZU5vbldvcmtpbmdEYXlzSW5EdXJhdGlvbiI6dHJ1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S9kL3l5eXkiLCJTZXBhcmF0b3IiOiIvIiwiVXNlSW50ZXJuYXRpb25hbERhdGVGb3JtYXQiOmZhbHNlLCJEYXRlSXNWaXNpYmxlIjp0cnVlLCJUaW1lSXNWaXNpYmxlIjpmYWxzZSwiSG91ckRpZ2l0cyI6MCwiQW1QbURlc2lnbmF0b3IiOjAsIlRyaW0wME1pbnV0ZXMiOmZhbHNlLCJMYXN0S25vd25WaXNpYmlsaXR5U3RhdGUiOnsiJGlkIjoiMTI3IiwiRGF0ZVBhcnRJc1Zpc2libGUiOmZhbHNlLCJUaW1lUGFydElzVmlzaWJsZSI6ZmFsc2V9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SIsIkhlYWRlclN0eWxlIjp7IiRpZCI6IjEzNiIsIlRleHRTdHlsZSI6eyIkaWQiOiIxMzciLCJGb250U2V0dGluZ3MiOnsiJGlkIjoiMTM4IiwiRm9udFNpemUiOjEyLCJGb250TmFtZSI6IkNhbGlicmkiLCJJc0JvbGQiOmZhbHNlLCJJc0l0YWxpYyI6ZmFsc2UsIklzVW5kZXJsaW5lZCI6ZmFsc2UsIlBhcmVudFN0eWxlIjpudWxsfSwiQXV0b1NpemUiOjAsIkZvcmVncm91bmQiOnsiJGlkIjoiMTM5IiwiQ29sb3IiOnsiJGlkIjoiMTQw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0cnVlLCJXaWR0aCI6MC4wLCJIZWlnaHQiOjAuMCwiQm9yZGVyU3R5bGUiOm51bGwsIlBhcmVudFN0eWxlIjpudWxsfSwiUmVjdGFuZ2xlU3R5bGUiOnsiJGlkIjoiMTQzIiwiTWFyZ2luIjp7IiRpZCI6IjE0NCIsIlRvcCI6MCwiTGVmdCI6MCwiUmlnaHQiOjAsIkJvdHRvbSI6MH0sIlBhZGRpbmciOnsiJGlkIjoiMTQ1IiwiVG9wIjowLCJMZWZ0IjowLCJSaWdodCI6MCwiQm90dG9tIjowfSwiQmFja2dyb3VuZCI6eyIkaWQiOiIxNDYiLCJDb2xvciI6eyIkaWQiOiIxNDciLCJBIjoxMjcsIlIiOjkxLCJHIjoxNTUsIkIiOjIxM319LCJJc1Zpc2libGUiOnRydWUsIldpZHRoIjowLjAsIkhlaWdodCI6MC4wLCJCb3JkZXJTdHlsZSI6eyIkaWQiOiIxNDgiLCJMaW5lQ29sb3IiOnsiJGlkIjoiMTQ5IiwiJHR5cGUiOiJOTFJFLkNvbW1vbi5Eb20uU29saWRDb2xvckJydXNoLCBOTFJFLkNvbW1vbiIsIkNvbG9yIjp7IiRpZCI6IjE1MCIsIkEiOjI1NSwiUiI6MjU1LCJHIjowLCJCIjowfX0sIkxpbmVXZWlnaHQiOjAuMCwiTGluZVR5cGUiOjAsIlBhcmVudFN0eWxlIjpudWxsfSwiUGFyZW50U3R5bGUiOm51bGx9LCJNYXJnaW4iOnsiJGlkIjoiMTUxIiwiVG9wIjowLCJMZWZ0IjowLCJSaWdodCI6MCwiQm90dG9tIjowfSwiUGFkZGluZyI6eyIkaWQiOiIxNTIiLCJUb3AiOjAsIkxlZnQiOjAsIlJpZ2h0IjowLCJCb3R0b20iOjB9LCJCYWNrZ3JvdW5kIjpudWxsLCJJc1Zpc2libGUiOnRydWUsIldpZHRoIjowLjAsIkhlaWdodCI6MC4wLCJCb3JkZXJTdHlsZSI6bnVsbCwiUGFyZW50U3R5bGUiOm51bGx9LCJCYWNrZ3JvdW5kU3R5bGUiOnsiJGlkIjoiMTUzIiwiTWFyZ2luIjp7IiRpZCI6IjE1NCIsIlRvcCI6MCwiTGVmdCI6MCwiUmlnaHQiOjAsIkJvdHRvbSI6MH0sIlBhZGRpbmciOnsiJGlkIjoiMTU1IiwiVG9wIjowLCJMZWZ0IjowLCJSaWdodCI6MCwiQm90dG9tIjowfSwiQmFja2dyb3VuZCI6eyIkaWQiOiIxNTYiLCJDb2xvciI6eyIkaWQiOiIxNTciLCJBIjozOCwiUiI6OTEsIkciOjE1NSwiQiI6MjEzfX0sIklzVmlzaWJsZSI6dHJ1ZSwiV2lkdGgiOjAuMCwiSGVpZ2h0IjowLjAsIkJvcmRlclN0eWxlIjp7IiRpZCI6IjE1OCIsIkxpbmVDb2xvciI6eyIkaWQiOiIxNTkiLCIkdHlwZSI6Ik5MUkUuQ29tbW9uLkRvbS5Tb2xpZENvbG9yQnJ1c2gsIE5MUkUuQ29tbW9uIiwiQ29sb3IiOnsiJGlkIjoiMTYwIiwiQSI6MjU1LCJSIjoyNTUsIkciOjAsIkIiOjB9fSwiTGluZVdlaWdodCI6MC4wLCJMaW5lVHlwZSI6MCwiUGFyZW50U3R5bGUiOm51bGx9LCJQYXJlbnRTdHlsZSI6bnVsbH0sIklzQWJvdmVUaW1lYmFuZCI6ZmFsc2UsIk1hcmdpbiI6eyIkaWQiOiIxNjEiLCJUb3AiOjAsIkxlZnQiOjAsIlJpZ2h0IjowLCJCb3R0b20iOjB9LCJQYWRkaW5nIjp7IiRpZCI6IjE2MiIsIlRvcCI6MCwiTGVmdCI6MCwiUmlnaHQiOjAsIkJvdHRvbSI6MH0sIklzVmlzaWJsZSI6dHJ1ZSwiV2lkdGgiOjAuMCwiSGVpZ2h0IjowLjAsIkJvcmRlclN0eWxlIjpudWxsLCJQYXJlbnRTdHlsZSI6bnVsbH19LCJTY2FsZSI6eyIkaWQiOiIxNjMiLCJTdGFydERhdGUiOiIyMDE2LTA2LTMwVDAwOjAwOjAwIiwiRW5kRGF0ZSI6IjIwMjEtMDEtMjJUMjM6NTk6MDAiLCJGb3JtYXQiOiJNTU0iLCJUeXBlIjo0LCJBdXRvRGF0ZVJhbmdlIjp0cnVlLCJXb3JraW5nRGF5cyI6MTI3LCJUb2RheU1hcmtlclRleHQiOiJUb2RheSIsIkF1dG9TY2FsZVR5cGUiOmZhbHNlfSwiTWlsZXN0b25lcyI6W3siJGlkIjoiMTY0IiwiRGF0ZSI6IjIwMTYtMDYtMzBUMjM6NTk6MDBaIiwiU3R5bGUiOnsiJGlkIjoiMTY1IiwiU2hhcGUiOjIsIkNvbm5lY3Rvck1hcmdpbiI6eyIkcmVmIjoiNTQifSwiQ29ubmVjdG9yU3R5bGUiOnsiJGlkIjoiMTY2IiwiTGluZUNvbG9yIjp7IiRpZCI6IjE2NyIsIiR0eXBlIjoiTkxSRS5Db21tb24uRG9tLlNvbGlkQ29sb3JCcnVzaCwgTkxSRS5Db21tb24iLCJDb2xvciI6eyIkaWQiOiIxNjgiLCJBIjo4OSwiUiI6NjgsIkciOjg0LCJCIjoxMDZ9fSwiTGluZVdlaWdodCI6MS4wLCJMaW5lVHlwZSI6MCwiUGFyZW50U3R5bGUiOnsiJHJlZiI6IjU1In19LCJJc0JlbG93VGltZWJhbmQiOmZhbHNlLCJQb3NpdGlvbk9uVGFzayI6MCwiSGlkZURhdGUiOmZhbHNlLCJTaGFwZVNpemUiOjEsIlNwYWNpbmciOjIuMCwiUGFkZGluZyI6eyIkcmVmIjoiNTgifSwiU2hhcGVTdHlsZSI6eyIkaWQiOiIxNjkiLCJNYXJnaW4iOnsiJHJlZiI6IjYwIn0sIlBhZGRpbmciOnsiJHJlZiI6IjYxIn0sIkJhY2tncm91bmQiOnsiJGlkIjoiMTcwIiwiQ29sb3IiOnsiJGlkIjoiMTcxIiwiQSI6MjU1LCJSIjo2OCwiRyI6ODQsIkIiOjEwNn19LCJJc1Zpc2libGUiOnRydWUsIldpZHRoIjoxOC4wLCJIZWlnaHQiOjIwLjAsIkJvcmRlclN0eWxlIjp7IiRpZCI6IjE3MiIsIkxpbmVDb2xvciI6eyIkcmVmIjoiNjUifSwiTGluZVdlaWdodCI6MC4wLCJMaW5lVHlwZSI6MCwiUGFyZW50U3R5bGUiOnsiJHJlZiI6IjY0In19LCJQYXJlbnRTdHlsZSI6eyIkcmVmIjoiNTkifX0sIlRpdGxlU3R5bGUiOnsiJGlkIjoiMTczIiwiRm9udFNldHRpbmdzIjp7IiRpZCI6IjE3N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UiLCJMaW5lQ29sb3IiOm51bGwsIkxpbmVXZWlnaHQiOjAuMCwiTGluZVR5cGUiOjAsIlBhcmVudFN0eWxlIjpudWxsfSwiUGFyZW50U3R5bGUiOnsiJHJlZiI6IjY3In19LCJEYXRlU3R5bGUiOnsiJGlkIjoiMTc2IiwiRm9udFNldHRpbmdzIjp7IiRpZCI6IjE3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4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AsIklzQ3VzdG9tIjpmYWxzZX0sIkRhdGVGb3JtYXQiOnsiJHJlZiI6IjgxIn0sIlJlbGF0ZWRUYXNrSWQiOiIwMDAwMDAwMC0wMDAwLTAwMDAtMDAwMC0wMDAwMDAwMDAwMDAiLCJJZCI6IjhjYzFiYTYyLWJjOTItNDc5My05OWYzLTk5ZjFkYWFjOGQwNyIsIkltcG9ydElkIjpudWxsLCJUaXRsZSI6Ik9TUyBEZXZlbG9wbWVudCBQcm9qZWN0IEtpY2tvZmYgIiwiTm90ZSI6bnVsbCwiSHlwZXJsaW5rIjp7IiRpZCI6IjE3OSIsIkFkZHJlc3MiOm51bGwsIlN1YkFkZHJlc3MiOm51bGx9LCJJc0NoYW5nZWQiOmZhbHNlLCJJc05ldyI6ZmFsc2V9LHsiJGlkIjoiMTgwIiwiRGF0ZSI6IjIwMTYtMTEtMTlUMjM6NTk6MDBaIiwiU3R5bGUiOnsiJGlkIjoiMTgxIiwiU2hhcGUiOjIsIkNvbm5lY3Rvck1hcmdpbiI6eyIkcmVmIjoiNTQifSwiQ29ubmVjdG9yU3R5bGUiOnsiJGlkIjoiMTgyIiwiTGluZUNvbG9yIjp7IiRpZCI6IjE4MyIsIiR0eXBlIjoiTkxSRS5Db21tb24uRG9tLlNvbGlkQ29sb3JCcnVzaCwgTkxSRS5Db21tb24iLCJDb2xvciI6eyIkaWQiOiIxODQiLCJBIjo4OSwiUiI6MTEyLCJHIjoxNzMsIkIiOjcxfX0sIkxpbmVXZWlnaHQiOjEuMCwiTGluZVR5cGUiOjAsIlBhcmVudFN0eWxlIjp7IiRyZWYiOiI1NSJ9fSwiSXNCZWxvd1RpbWViYW5kIjpmYWxzZSwiUG9zaXRpb25PblRhc2siOjAsIkhpZGVEYXRlIjpmYWxzZSwiU2hhcGVTaXplIjoxLCJTcGFjaW5nIjoyLjAsIlBhZGRpbmciOnsiJHJlZiI6IjU4In0sIlNoYXBlU3R5bGUiOnsiJGlkIjoiMTg1IiwiTWFyZ2luIjp7IiRyZWYiOiI2MCJ9LCJQYWRkaW5nIjp7IiRyZWYiOiI2MSJ9LCJCYWNrZ3JvdW5kIjp7IiRpZCI6IjE4NiIsIkNvbG9yIjp7IiRpZCI6IjE4NyIsIkEiOjI1NSwiUiI6MTEyLCJHIjoxNzMsIkIiOjcxfX0sIklzVmlzaWJsZSI6dHJ1ZSwiV2lkdGgiOjE4LjAsIkhlaWdodCI6MjAuMCwiQm9yZGVyU3R5bGUiOnsiJGlkIjoiMTg4IiwiTGluZUNvbG9yIjp7IiRyZWYiOiI2NSJ9LCJMaW5lV2VpZ2h0IjowLjAsIkxpbmVUeXBlIjowLCJQYXJlbnRTdHlsZSI6eyIkcmVmIjoiNjQifX0sIlBhcmVudFN0eWxlIjp7IiRyZWYiOiI1OSJ9fSwiVGl0bGVTdHlsZSI6eyIkaWQiOiIxODkiLCJGb250U2V0dGluZ3MiOnsiJGlkIjoiMTkw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MSIsIkxpbmVDb2xvciI6bnVsbCwiTGluZVdlaWdodCI6MC4wLCJMaW5lVHlwZSI6MCwiUGFyZW50U3R5bGUiOm51bGx9LCJQYXJlbnRTdHlsZSI6eyIkcmVmIjoiNjcifX0sIkRhdGVTdHlsZSI6eyIkaWQiOiIxOTIiLCJGb250U2V0dGluZ3MiOnsiJGlkIjoiMTk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QiLCJMaW5lQ29sb3IiOm51bGwsIkxpbmVXZWlnaHQiOjAuMCwiTGluZVR5cGUiOjAsIlBhcmVudFN0eWxlIjpudWxsfSwiUGFyZW50U3R5bGUiOnsiJHJlZiI6Ijc0In19LCJEYXRlRm9ybWF0Ijp7IiRyZWYiOiI4MSJ9LCJJc1Zpc2libGUiOnRydWUsIlBhcmVudFN0eWxlIjp7IiRyZWYiOiI1MyJ9fSwiSW5kZXgiOjIsIlBlcmNlbnRhZ2VDb21wbGV0ZSI6bnVsbCwiUG9zaXRpb24iOnsiUmF0aW8iOjAuMCwiSXNDdXN0b20iOmZhbHNlfSwiRGF0ZUZvcm1hdCI6eyIkcmVmIjoiODEifSwiUmVsYXRlZFRhc2tJZCI6IjAwMDAwMDAwLTAwMDAtMDAwMC0wMDAwLTAwMDAwMDAwMDAwMCIsIklkIjoiMDUxYTMyZTQtZmYwZS00NzIyLTkzODAtNjY5ZGU2NGZlNWFiIiwiSW1wb3J0SWQiOm51bGwsIlRpdGxlIjoiT3BlbiBBUEkgU3BlY2lmaWNhdGlvbiBQcm9qZWN0IEtpY2tvZmYiLCJOb3RlIjpudWxsLCJIeXBlcmxpbmsiOnsiJGlkIjoiMTk1IiwiQWRkcmVzcyI6bnVsbCwiU3ViQWRkcmVzcyI6bnVsbH0sIklzQ2hhbmdlZCI6ZmFsc2UsIklzTmV3IjpmYWxzZX0seyIkaWQiOiIxOTYiLCJEYXRlIjoiMjAxNy0xMC0xNlQyMzo1OTowMFoiLCJTdHlsZSI6eyIkaWQiOiIxOTciLCJTaGFwZSI6MiwiQ29ubmVjdG9yTWFyZ2luIjp7IiRyZWYiOiI1NCJ9LCJDb25uZWN0b3JTdHlsZSI6eyIkaWQiOiIxOTgiLCJMaW5lQ29sb3IiOnsiJGlkIjoiMTk5IiwiJHR5cGUiOiJOTFJFLkNvbW1vbi5Eb20uU29saWRDb2xvckJydXNoLCBOTFJFLkNvbW1vbiIsIkNvbG9yIjp7IiRpZCI6IjIwMCIsIkEiOjg5LCJSIjoxMTIsIkciOjE3MywiQiI6NzF9fSwiTGluZVdlaWdodCI6MS4wLCJMaW5lVHlwZSI6MCwiUGFyZW50U3R5bGUiOnsiJHJlZiI6IjU1In19LCJJc0JlbG93VGltZWJhbmQiOmZhbHNlLCJQb3NpdGlvbk9uVGFzayI6MCwiSGlkZURhdGUiOmZhbHNlLCJTaGFwZVNpemUiOjEsIlNwYWNpbmciOjIuMCwiUGFkZGluZyI6eyIkcmVmIjoiNTgifSwiU2hhcGVTdHlsZSI6eyIkaWQiOiIyMDEiLCJNYXJnaW4iOnsiJHJlZiI6IjYwIn0sIlBhZGRpbmciOnsiJHJlZiI6IjYxIn0sIkJhY2tncm91bmQiOnsiJGlkIjoiMjAyIiwiQ29sb3IiOnsiJGlkIjoiMjAzIiwiQSI6MjU1LCJSIjoyLCJHIjoxNzgsIkIiOjIzOH19LCJJc1Zpc2libGUiOnRydWUsIldpZHRoIjoxOC4wLCJIZWlnaHQiOjIwLjAsIkJvcmRlclN0eWxlIjp7IiRpZCI6IjIwNCIsIkxpbmVDb2xvciI6eyIkcmVmIjoiNjUifSwiTGluZVdlaWdodCI6MC4wLCJMaW5lVHlwZSI6MCwiUGFyZW50U3R5bGUiOnsiJHJlZiI6IjY0In19LCJQYXJlbnRTdHlsZSI6eyIkcmVmIjoiNTkifX0sIlRpdGxlU3R5bGUiOnsiJGlkIjoiMjA1IiwiRm9udFNldHRpbmdzIjp7IiRpZCI6IjIw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MDciLCJMaW5lQ29sb3IiOm51bGwsIkxpbmVXZWlnaHQiOjAuMCwiTGluZVR5cGUiOjAsIlBhcmVudFN0eWxlIjpudWxsfSwiUGFyZW50U3R5bGUiOnsiJHJlZiI6IjY3In19LCJEYXRlU3R5bGUiOnsiJGlkIjoiMjA4IiwiRm9udFNldHRpbmdzIjp7IiRpZCI6IjIw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w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AsIklzQ3VzdG9tIjpmYWxzZX0sIkRhdGVGb3JtYXQiOnsiJHJlZiI6IjgxIn0sIlJlbGF0ZWRUYXNrSWQiOiIwMDAwMDAwMC0wMDAwLTAwMDAtMDAwMC0wMDAwMDAwMDAwMDAiLCJJZCI6IjlmODYwZjhkLTY1ZWUtNGFhYy04NTAzLTlmMzBjMmZmY2YzMyIsIkltcG9ydElkIjpudWxsLCJUaXRsZSI6IlNJQk9TIE9TUyBMYXVuY2giLCJOb3RlIjpudWxsLCJIeXBlcmxpbmsiOnsiJGlkIjoiMjExIiwiQWRkcmVzcyI6bnVsbCwiU3ViQWRkcmVzcyI6bnVsbH0sIklzQ2hhbmdlZCI6ZmFsc2UsIklzTmV3IjpmYWxzZX0seyIkaWQiOiIyMTIiLCJEYXRlIjoiMjAxOC0wMi0xNFQyMzo1OTowMFoiLCJTdHlsZSI6eyIkaWQiOiIyMTMiLCJTaGFwZSI6MiwiQ29ubmVjdG9yTWFyZ2luIjp7IiRyZWYiOiI1NCJ9LCJDb25uZWN0b3JTdHlsZSI6eyIkaWQiOiIyMTQiLCJMaW5lQ29sb3IiOnsiJGlkIjoiMjE1IiwiJHR5cGUiOiJOTFJFLkNvbW1vbi5Eb20uU29saWRDb2xvckJydXNoLCBOTFJFLkNvbW1vbiIsIkNvbG9yIjp7IiRpZCI6IjIxNiIsIkEiOjg5LCJSIjoyMzcsIkciOjEyNSwiQiI6NDl9fSwiTGluZVdlaWdodCI6MS4wLCJMaW5lVHlwZSI6MCwiUGFyZW50U3R5bGUiOnsiJHJlZiI6IjU1In19LCJJc0JlbG93VGltZWJhbmQiOmZhbHNlLCJQb3NpdGlvbk9uVGFzayI6MCwiSGlkZURhdGUiOmZhbHNlLCJTaGFwZVNpemUiOjEsIlNwYWNpbmciOjIuMCwiUGFkZGluZyI6eyIkcmVmIjoiNTgifSwiU2hhcGVTdHlsZSI6eyIkaWQiOiIyMTciLCJNYXJnaW4iOnsiJHJlZiI6IjYwIn0sIlBhZGRpbmciOnsiJHJlZiI6IjYxIn0sIkJhY2tncm91bmQiOnsiJGlkIjoiMjE4IiwiQ29sb3IiOnsiJGlkIjoiMjE5IiwiQSI6MjU1LCJSIjoxMTEsIkciOjQ5LCJCIjoxNTJ9fSwiSXNWaXNpYmxlIjp0cnVlLCJXaWR0aCI6MTguMCwiSGVpZ2h0IjoyMC4wLCJCb3JkZXJTdHlsZSI6eyIkaWQiOiIyMjAiLCJMaW5lQ29sb3IiOnsiJHJlZiI6IjY1In0sIkxpbmVXZWlnaHQiOjAuMCwiTGluZVR5cGUiOjAsIlBhcmVudFN0eWxlIjp7IiRyZWYiOiI2NCJ9fSwiUGFyZW50U3R5bGUiOnsiJHJlZiI6IjU5In19LCJUaXRsZVN0eWxlIjp7IiRpZCI6IjIyMSIsIkZvbnRTZXR0aW5ncyI6eyIkaWQiOiIyMj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IzIiwiTGluZUNvbG9yIjpudWxsLCJMaW5lV2VpZ2h0IjowLjAsIkxpbmVUeXBlIjowLCJQYXJlbnRTdHlsZSI6bnVsbH0sIlBhcmVudFN0eWxlIjp7IiRyZWYiOiI2NyJ9fSwiRGF0ZVN0eWxlIjp7IiRpZCI6IjIyNCIsIkZvbnRTZXR0aW5ncyI6eyIkaWQiOiIyMj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NiIsIkxpbmVDb2xvciI6bnVsbCwiTGluZVdlaWdodCI6MC4wLCJMaW5lVHlwZSI6MCwiUGFyZW50U3R5bGUiOm51bGx9LCJQYXJlbnRTdHlsZSI6eyIkcmVmIjoiNzQifX0sIkRhdGVGb3JtYXQiOnsiJHJlZiI6IjgxIn0sIklzVmlzaWJsZSI6dHJ1ZSwiUGFyZW50U3R5bGUiOnsiJHJlZiI6IjUzIn19LCJJbmRleCI6NCwiUGVyY2VudGFnZUNvbXBsZXRlIjpudWxsLCJQb3NpdGlvbiI6eyJSYXRpbyI6MC4wLCJJc0N1c3RvbSI6ZmFsc2V9LCJEYXRlRm9ybWF0Ijp7IiRyZWYiOiI4MSJ9LCJSZWxhdGVkVGFza0lkIjoiMDAwMDAwMDAtMDAwMC0wMDAwLTAwMDAtMDAwMDAwMDAwMDAwIiwiSWQiOiIyYjE0N2M0OC0zMzlmLTQzNDgtOTJhNS1lZjE4MzZlYTM1OTciLCJJbXBvcnRJZCI6bnVsbCwiVGl0bGUiOiJBUEkgMS4wIFNwZWNpZmljYXRpb24gTGF1bmNoIiwiTm90ZSI6bnVsbCwiSHlwZXJsaW5rIjp7IiRpZCI6IjIyNyIsIkFkZHJlc3MiOm51bGwsIlN1YkFkZHJlc3MiOm51bGx9LCJJc0NoYW5nZWQiOmZhbHNlLCJJc05ldyI6ZmFsc2V9LHsiJGlkIjoiMjI4IiwiRGF0ZSI6IjIwMTgtMDQtMDFUMDA6MDA6MDBaIiwiU3R5bGUiOnsiJGlkIjoiMjI5IiwiU2hhcGUiOjIsIkNvbm5lY3Rvck1hcmdpbiI6eyIkcmVmIjoiNTQifSwiQ29ubmVjdG9yU3R5bGUiOnsiJGlkIjoiMjMw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zMSIsIk1hcmdpbiI6eyIkcmVmIjoiNjAifSwiUGFkZGluZyI6eyIkcmVmIjoiNjEifSwiQmFja2dyb3VuZCI6eyIkaWQiOiIyMzIiLCJDb2xvciI6eyIkaWQiOiIyMzMiLCJBIjoyNTUsIlIiOjQ3LCJHIjo1NCwiQiI6MTUzfX0sIklzVmlzaWJsZSI6dHJ1ZSwiV2lkdGgiOjE4LjAsIkhlaWdodCI6MjAuMCwiQm9yZGVyU3R5bGUiOnsiJGlkIjoiMjM0IiwiTGluZUNvbG9yIjp7IiRyZWYiOiI2NSJ9LCJMaW5lV2VpZ2h0IjowLjAsIkxpbmVUeXBlIjowLCJQYXJlbnRTdHlsZSI6bnVsbH0sIlBhcmVudFN0eWxlIjpudWxsfSwiVGl0bGVTdHlsZSI6eyIkaWQiOiIyMzUiLCJGb250U2V0dGluZ3MiOnsiJGlkIjoiMjM2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zNyIsIkxpbmVDb2xvciI6bnVsbCwiTGluZVdlaWdodCI6MC4wLCJMaW5lVHlwZSI6MCwiUGFyZW50U3R5bGUiOm51bGx9LCJQYXJlbnRTdHlsZSI6bnVsbH0sIkRhdGVTdHlsZSI6eyIkaWQiOiIyMzgiLCJGb250U2V0dGluZ3MiOnsiJGlkIjoiMjM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DA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UmVsYXRlZFRhc2tJZCI6IjAwMDAwMDAwLTAwMDAtMDAwMC0wMDAwLTAwMDAwMDAwMDAwMCIsIklkIjoiNTVlN2U3MzAtMzE3YS00ZDA3LWFiODAtN2EyNDRiMGFlYzQxIiwiSW1wb3J0SWQiOm51bGwsIlRpdGxlIjoiRmlyc3QgQ29tbXVuaXR5IE1lZXRpbmcgaW4gSm9oYW5uZXNidXJnIiwiTm90ZSI6bnVsbCwiSHlwZXJsaW5rIjp7IiRpZCI6IjI0MSIsIkFkZHJlc3MiOm51bGwsIlN1YkFkZHJlc3MiOm51bGx9LCJJc0NoYW5nZWQiOmZhbHNlLCJJc05ldyI6ZmFsc2V9LHsiJGlkIjoiMjQyIiwiRGF0ZSI6IjIwMTgtMTEtMjJUMDA6MDA6MDBaIiwiU3R5bGUiOnsiJGlkIjoiMjQzIiwiU2hhcGUiOjIsIkNvbm5lY3Rvck1hcmdpbiI6eyIkcmVmIjoiNTQifSwiQ29ubmVjdG9yU3R5bGUiOnsiJGlkIjoiMjQ0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0NSIsIk1hcmdpbiI6eyIkcmVmIjoiNjAifSwiUGFkZGluZyI6eyIkcmVmIjoiNjEifSwiQmFja2dyb3VuZCI6eyIkaWQiOiIyNDYiLCJDb2xvciI6eyIkaWQiOiIyNDciLCJBIjoyNTUsIlIiOjE1MCwiRyI6MjE0LCJCIjo2Nn19LCJJc1Zpc2libGUiOnRydWUsIldpZHRoIjoxOC4wLCJIZWlnaHQiOjIwLjAsIkJvcmRlclN0eWxlIjp7IiRpZCI6IjI0OCIsIkxpbmVDb2xvciI6eyIkcmVmIjoiNjUifSwiTGluZVdlaWdodCI6MC4wLCJMaW5lVHlwZSI6MCwiUGFyZW50U3R5bGUiOm51bGx9LCJQYXJlbnRTdHlsZSI6bnVsbH0sIlRpdGxlU3R5bGUiOnsiJGlkIjoiMjQ5IiwiRm9udFNldHRpbmdzIjp7IiRpZCI6IjI1MC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TEiLCJMaW5lQ29sb3IiOm51bGwsIkxpbmVXZWlnaHQiOjAuMCwiTGluZVR5cGUiOjAsIlBhcmVudFN0eWxlIjpudWxsfSwiUGFyZW50U3R5bGUiOm51bGx9LCJEYXRlU3R5bGUiOnsiJGlkIjoiMjUyIiwiRm9udFNldHRpbmdzIjp7IiRpZCI6IjI1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0IiwiTGluZUNvbG9yIjpudWxsLCJMaW5lV2VpZ2h0IjowLjAsIkxpbmVUeXBlIjowLCJQYXJlbnRTdHlsZSI6bnVsbH0sIlBhcmVudFN0eWxlIjpudWxsfSwiRGF0ZUZvcm1hdCI6eyIkcmVmIjoiODEifSwiSXNWaXNpYmxlIjp0cnVlLCJQYXJlbnRTdHlsZSI6bnVsbH0sIkluZGV4Ijo5LCJQZXJjZW50YWdlQ29tcGxldGUiOm51bGwsIlBvc2l0aW9uIjp7IlJhdGlvIjowLjAsIklzQ3VzdG9tIjpmYWxzZX0sIkRhdGVGb3JtYXQiOnsiJHJlZiI6IjgxIn0sIlJlbGF0ZWRUYXNrSWQiOiIwMDAwMDAwMC0wMDAwLTAwMDAtMDAwMC0wMDAwMDAwMDAwMDAiLCJJZCI6ImM4N2UwNTZjLTdhM2ItNDI3Yy04NWJhLWJjODljMmFhYTY0MyIsIkltcG9ydElkIjpudWxsLCJUaXRsZSI6Ik1vd2FsaTogT3JhbmdlIGFuZCBNVE4gbGF1bmNoIHBhbi1BZnJpY2FuIG1vYmlsZSBtb25leSBpbnRlcm9wZXJhYmlsaXR5IiwiTm90ZSI6bnVsbCwiSHlwZXJsaW5rIjp7IiRpZCI6IjI1NSIsIkFkZHJlc3MiOm51bGwsIlN1YkFkZHJlc3MiOm51bGx9LCJJc0NoYW5nZWQiOmZhbHNlLCJJc05ldyI6ZmFsc2V9LHsiJGlkIjoiMjU2IiwiRGF0ZSI6IjIwMTktMDItMTRUMjM6NTk6MDBaIiwiU3R5bGUiOnsiJGlkIjoiMjU3IiwiU2hhcGUiOjIsIkNvbm5lY3Rvck1hcmdpbiI6eyIkcmVmIjoiNTQifSwiQ29ubmVjdG9yU3R5bGUiOnsiJGlkIjoiMjU4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1OSIsIk1hcmdpbiI6eyIkcmVmIjoiNjAifSwiUGFkZGluZyI6eyIkcmVmIjoiNjEifSwiQmFja2dyb3VuZCI6eyIkaWQiOiIyNjAiLCJDb2xvciI6eyIkaWQiOiIyNjEiLCJBIjoyNTUsIlIiOjE5NSwiRyI6MTY0LCJCIjoxMTZ9fSwiSXNWaXNpYmxlIjp0cnVlLCJXaWR0aCI6MTguMCwiSGVpZ2h0IjoyMC4wLCJCb3JkZXJTdHlsZSI6eyIkaWQiOiIyNjIiLCJMaW5lQ29sb3IiOnsiJHJlZiI6IjY1In0sIkxpbmVXZWlnaHQiOjAuMCwiTGluZVR5cGUiOjAsIlBhcmVudFN0eWxlIjpudWxsfSwiUGFyZW50U3R5bGUiOm51bGx9LCJUaXRsZVN0eWxlIjp7IiRpZCI6IjI2MyIsIkZvbnRTZXR0aW5ncyI6eyIkaWQiOiIyNjQ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Y1IiwiTGluZUNvbG9yIjpudWxsLCJMaW5lV2VpZ2h0IjowLjAsIkxpbmVUeXBlIjowLCJQYXJlbnRTdHlsZSI6bnVsbH0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2OCIsIkxpbmVDb2xvciI6bnVsbCwiTGluZVdlaWdodCI6MC4wLCJMaW5lVHlwZSI6MCwiUGFyZW50U3R5bGUiOm51bGx9LCJQYXJlbnRTdHlsZSI6bnVsbH0sIkRhdGVGb3JtYXQiOnsiJHJlZiI6IjgxIn0sIklzVmlzaWJsZSI6dHJ1ZSwiUGFyZW50U3R5bGUiOm51bGx9LCJJbmRleCI6MTEsIlBlcmNlbnRhZ2VDb21wbGV0ZSI6bnVsbCwiUG9zaXRpb24iOnsiUmF0aW8iOjAuMCwiSXNDdXN0b20iOmZhbHNlfSwiRGF0ZUZvcm1hdCI6eyIkcmVmIjoiODEifSwiUmVsYXRlZFRhc2tJZCI6IjAwMDAwMDAwLTAwMDAtMDAwMC0wMDAwLTAwMDAwMDAwMDAwMCIsIklkIjoiYjkxMTNlZWYtOTkzMC00OTY0LWE4NWUtMTM3NmU3ZDMwNWY1IiwiSW1wb3J0SWQiOm51bGwsIlRpdGxlIjoiVElQczogQmFuayBvZiBUYW56YW5pYSBsYXVuY2hlcyBzaW5nbGUgcGF5bWVudCBzeXN0ZW1cciIsIk5vdGUiOm51bGwsIkh5cGVybGluayI6eyIkaWQiOiIyNjkiLCJBZGRyZXNzIjpudWxsLCJTdWJBZGRyZXNzIjpudWxsfSwiSXNDaGFuZ2VkIjpmYWxzZSwiSXNOZXciOmZhbHNlfSx7IiRpZCI6IjI3MCIsIkRhdGUiOiIyMDIwLTA1LTA2VDIzOjU5OjAwWiIsIlN0eWxlIjp7IiRpZCI6IjI3MSIsIlNoYXBlIjoyLCJDb25uZWN0b3JNYXJnaW4iOnsiJHJlZiI6IjU0In0sIkNvbm5lY3RvclN0eWxlIjp7IiRpZCI6IjI3Mi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NzMiLCJNYXJnaW4iOnsiJHJlZiI6IjYwIn0sIlBhZGRpbmciOnsiJHJlZiI6IjYxIn0sIkJhY2tncm91bmQiOnsiJGlkIjoiMjc0IiwiQ29sb3IiOnsiJGlkIjoiMjc1IiwiQSI6MjU1LCJSIjoxOTUsIkciOjE2NCwiQiI6MTE2fX0sIklzVmlzaWJsZSI6dHJ1ZSwiV2lkdGgiOjE4LjAsIkhlaWdodCI6MjAuMCwiQm9yZGVyU3R5bGUiOnsiJGlkIjoiMjc2IiwiTGluZUNvbG9yIjp7IiRyZWYiOiI2NSJ9LCJMaW5lV2VpZ2h0IjowLjAsIkxpbmVUeXBlIjowLCJQYXJlbnRTdHlsZSI6bnVsbH0sIlBhcmVudFN0eWxlIjpudWxsfSwiVGl0bGVTdHlsZSI6eyIkaWQiOiIyNzciLCJGb250U2V0dGluZ3MiOnsiJGlkIjoiMjc4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3OSIsIkxpbmVDb2xvciI6bnVsbCwiTGluZVdlaWdodCI6MC4wLCJMaW5lVHlwZSI6MCwiUGFyZW50U3R5bGUiOm51bGx9LCJQYXJlbnRTdHlsZSI6bnVsbH0sIkRhdGVTdHlsZSI6eyIkaWQiOiIyODAiLCJGb250U2V0dGluZ3MiOnsiJGlkIjoiMj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DIiLCJMaW5lQ29sb3IiOm51bGwsIkxpbmVXZWlnaHQiOjAuMCwiTGluZVR5cGUiOjAsIlBhcmVudFN0eWxlIjpudWxsfSwiUGFyZW50U3R5bGUiOm51bGx9LCJEYXRlRm9ybWF0Ijp7IiRyZWYiOiI4MSJ9LCJJc1Zpc2libGUiOnRydWUsIlBhcmVudFN0eWxlIjpudWxsfSwiSW5kZXgiOjEyLCJQZXJjZW50YWdlQ29tcGxldGUiOm51bGwsIlBvc2l0aW9uIjp7IlJhdGlvIjowLjAsIklzQ3VzdG9tIjpmYWxzZX0sIkRhdGVGb3JtYXQiOnsiJHJlZiI6IjgxIn0sIlJlbGF0ZWRUYXNrSWQiOiIwMDAwMDAwMC0wMDAwLTAwMDAtMDAwMC0wMDAwMDAwMDAwMDAiLCJJZCI6IjVjOGRmNzRhLTg0ODEtNGI0Ny1iNTkzLTMyZDNmZjc0ZWQxNSIsIkltcG9ydElkIjpudWxsLCJUaXRsZSI6Ik1vamFsb29wIEZvdW5kYXRpb24gTGF1bmNoIiwiTm90ZSI6bnVsbCwiSHlwZXJsaW5rIjp7IiRpZCI6IjI4MyIsIkFkZHJlc3MiOm51bGwsIlN1YkFkZHJlc3MiOm51bGx9LCJJc0NoYW5nZWQiOmZhbHNlLCJJc05ldyI6ZmFsc2V9XSwiVGFza3MiOlt7IiRpZCI6IjI4NCIsIkdyb3VwTmFtZSI6bnVsbCwiU3RhcnREYXRlIjoiMjAxNi0wNi0zMFQwMDowMDowMFoiLCJFbmREYXRlIjoiMjAxNy0xMi0wMVQyMzo1OTowMFoiLCJQZXJjZW50YWdlQ29tcGxldGUiOm51bGwsIlN0eWxlIjp7IiRpZCI6IjI4NSIsIlNoYXBlIjoyLCJTaGFwZVRoaWNrbmVzcyI6MSwiRHVyYXRpb25Gb3JtYXQiOjAsIkluY2x1ZGVOb25Xb3JraW5nRGF5c0luRHVyYXRpb24iOnRydWUsIlBlcmNlbnRhZ2VDb21wbGV0ZVN0eWxlIjp7IiRpZCI6IjI4NiIsIkZvbnRTZXR0aW5ncyI6eyIkaWQiOiIyODc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4OCIsIkxpbmVDb2xvciI6bnVsbCwiTGluZVdlaWdodCI6MC4wLCJMaW5lVHlwZSI6MCwiUGFyZW50U3R5bGUiOm51bGx9LCJQYXJlbnRTdHlsZSI6eyIkcmVmIjoiODQifX0sIkR1cmF0aW9uU3R5bGUiOnsiJGlkIjoiMjg5IiwiRm9udFNldHRpbmdzIjp7IiRpZCI6IjI5M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kxIiwiTGluZUNvbG9yIjpudWxsLCJMaW5lV2VpZ2h0IjowLjAsIkxpbmVUeXBlIjowLCJQYXJlbnRTdHlsZSI6bnVsbH0sIlBhcmVudFN0eWxlIjp7IiRyZWYiOiI5MSJ9fSwiSG9yaXpvbnRhbENvbm5lY3RvclN0eWxlIjp7IiRpZCI6IjI5MiIsIkxpbmVDb2xvciI6eyIkcmVmIjoiOTkifSwiTGluZVdlaWdodCI6MS4wLCJMaW5lVHlwZSI6MCwiUGFyZW50U3R5bGUiOnsiJHJlZiI6Ijk4In19LCJWZXJ0aWNhbENvbm5lY3RvclN0eWxlIjp7IiRpZCI6IjI5MyIsIkxpbmVDb2xvciI6eyIkcmVmIjoiMTAyIn0sIkxpbmVXZWlnaHQiOjAuMCwiTGluZVR5cGUiOjAsIlBhcmVudFN0eWxlIjp7IiRyZWYiOiIxMDE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k0IiwiTWFyZ2luIjp7IiRyZWYiOiIxMDUifSwiUGFkZGluZyI6eyIkcmVmIjoiMTA2In0sIkJhY2tncm91bmQiOnsiJGlkIjoiMjk1IiwiQ29sb3IiOnsiJGlkIjoiMjk2IiwiQSI6MjU1LCJSIjoyLCJHIjoxNzgsIkIiOjIzOH19LCJJc1Zpc2libGUiOnRydWUsIldpZHRoIjowLjAsIkhlaWdodCI6MTYuMCwiQm9yZGVyU3R5bGUiOnsiJGlkIjoiMjk3IiwiTGluZUNvbG9yIjp7IiRyZWYiOiIxMTAifSwiTGluZVdlaWdodCI6MC4wLCJMaW5lVHlwZSI6MCwiUGFyZW50U3R5bGUiOnsiJHJlZiI6IjEwOSJ9fSwiUGFyZW50U3R5bGUiOnsiJHJlZiI6IjEwNCJ9fSwiVGl0bGVTdHlsZSI6eyIkaWQiOiIyOTgiLCJGb250U2V0dGluZ3MiOnsiJGlkIjoiMjk5IiwiRm9udFNpemUiOjEx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AwIiwiTGluZUNvbG9yIjpudWxsLCJMaW5lV2VpZ2h0IjowLjAsIkxpbmVUeXBlIjowLCJQYXJlbnRTdHlsZSI6bnVsbH0sIlBhcmVudFN0eWxlIjp7IiRyZWYiOiIxMTIifX0sIkRhdGVTdHlsZSI6eyIkaWQiOiIzMDEiLCJGb250U2V0dGluZ3MiOnsiJGlkIjoiMzAyIiwiRm9udFNpemUiOjEwLCJGb250TmFtZSI6IkNhbGlicmk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wMyIsIkxpbmVDb2xvciI6bnVsbCwiTGluZVdlaWdodCI6MC4wLCJMaW5lVHlwZSI6MCwiUGFyZW50U3R5bGUiOm51bGx9LCJQYXJlbnRTdHlsZSI6eyIkcmVmIjoiMTE5In19LCJEYXRlRm9ybWF0Ijp7IiRyZWYiOiIxMjYifSwiSXNWaXNpYmxlIjp0cnVlLCJQYXJlbnRTdHlsZSI6eyIkcmVmIjoiODMifX0sIkluZGV4Ijo1LCJTbWFydER1cmF0aW9uQWN0aXZhdGVkIjpmYWxzZSwiRGF0ZUZvcm1hdCI6eyIkcmVmIjoiMTI2In0sIklkIjoiNWExODRkNjEtZjVlMi00MzhkLWI2M2EtZTU4MDJhZjliMzA1IiwiSW1wb3J0SWQiOm51bGwsIlRpdGxlIjoiUGhhc2UgT25lIiwiTm90ZSI6bnVsbCwiSHlwZXJsaW5rIjp7IiRpZCI6IjMwNCIsIkFkZHJlc3MiOm51bGwsIlN1YkFkZHJlc3MiOm51bGx9LCJJc0NoYW5nZWQiOmZhbHNlLCJJc05ldyI6ZmFsc2V9LHsiJGlkIjoiMzA1IiwiR3JvdXBOYW1lIjpudWxsLCJTdGFydERhdGUiOiIyMDE4LTAxLTIzVDAwOjAwOjAwWiIsIkVuZERhdGUiOiIyMDE5LTAxLTI1VDIzOjU5OjAwWiIsIlBlcmNlbnRhZ2VDb21wbGV0ZSI6bnVsbCwiU3R5bGUiOnsiJGlkIjoiMzA2IiwiU2hhcGUiOjIsIlNoYXBlVGhpY2tuZXNzIjoxLCJEdXJhdGlvbkZvcm1hdCI6MCwiSW5jbHVkZU5vbldvcmtpbmdEYXlzSW5EdXJhdGlvbiI6dHJ1ZSwiUGVyY2VudGFnZUNvbXBsZXRlU3R5bGUiOnsiJGlkIjoiMzA3IiwiRm9udFNldHRpbmdzIjp7IiRpZCI6IjMwO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A5IiwiTGluZUNvbG9yIjpudWxsLCJMaW5lV2VpZ2h0IjowLjAsIkxpbmVUeXBlIjowLCJQYXJlbnRTdHlsZSI6bnVsbH0sIlBhcmVudFN0eWxlIjp7IiRyZWYiOiI4NCJ9fSwiRHVyYXRpb25TdHlsZSI6eyIkaWQiOiIzMTAiLCJGb250U2V0dGluZ3MiOnsiJGlkIjoiMzEx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TIiLCJMaW5lQ29sb3IiOm51bGwsIkxpbmVXZWlnaHQiOjAuMCwiTGluZVR5cGUiOjAsIlBhcmVudFN0eWxlIjpudWxsfSwiUGFyZW50U3R5bGUiOnsiJHJlZiI6IjkxIn19LCJIb3Jpem9udGFsQ29ubmVjdG9yU3R5bGUiOnsiJGlkIjoiMzEzIiwiTGluZUNvbG9yIjp7IiRyZWYiOiI5OSJ9LCJMaW5lV2VpZ2h0IjoxLjAsIkxpbmVUeXBlIjowLCJQYXJlbnRTdHlsZSI6eyIkcmVmIjoiOTgifX0sIlZlcnRpY2FsQ29ubmVjdG9yU3R5bGUiOnsiJGlkIjoiMzE0IiwiTGluZUNvbG9yIjp7IiRyZWYiOiIxMDIifSwiTGluZVdlaWdodCI6MC4wLCJMaW5lVHlwZSI6MCwiUGFyZW50U3R5bGUiOnsiJHJlZiI6IjEwMS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TUiLCJNYXJnaW4iOnsiJHJlZiI6IjEwNSJ9LCJQYWRkaW5nIjp7IiRyZWYiOiIxMDYifSwiQmFja2dyb3VuZCI6eyIkaWQiOiIzMTYiLCJDb2xvciI6eyIkaWQiOiIzMTciLCJBIjoyNTUsIlIiOjExMSwiRyI6NDksIkIiOjE1Mn19LCJJc1Zpc2libGUiOnRydWUsIldpZHRoIjowLjAsIkhlaWdodCI6MTYuMCwiQm9yZGVyU3R5bGUiOnsiJGlkIjoiMzE4IiwiTGluZUNvbG9yIjp7IiRyZWYiOiIxMTAifSwiTGluZVdlaWdodCI6MC4wLCJMaW5lVHlwZSI6MCwiUGFyZW50U3R5bGUiOnsiJHJlZiI6IjEwOSJ9fSwiUGFyZW50U3R5bGUiOnsiJHJlZiI6IjEwNCJ9fSwiVGl0bGVTdHlsZSI6eyIkaWQiOiIzMTkiLCJGb250U2V0dGluZ3MiOnsiJGlkIjoiMzIwIiwiRm9udFNpemUiOjEx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IxIiwiTGluZUNvbG9yIjpudWxsLCJMaW5lV2VpZ2h0IjowLjAsIkxpbmVUeXBlIjowLCJQYXJlbnRTdHlsZSI6bnVsbH0sIlBhcmVudFN0eWxlIjp7IiRyZWYiOiIxMTIifX0sIkRhdGVTdHlsZSI6eyIkaWQiOiIzMjIiLCJGb250U2V0dGluZ3MiOnsiJGlkIjoiMzIzIiwiRm9udFNpemUiOjEwLCJGb250TmFtZSI6IkNhbGlicmk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yNCIsIkxpbmVDb2xvciI6bnVsbCwiTGluZVdlaWdodCI6MC4wLCJMaW5lVHlwZSI6MCwiUGFyZW50U3R5bGUiOm51bGx9LCJQYXJlbnRTdHlsZSI6eyIkcmVmIjoiMTE5In19LCJEYXRlRm9ybWF0Ijp7IiRyZWYiOiIxMjYifSwiSXNWaXNpYmxlIjp0cnVlLCJQYXJlbnRTdHlsZSI6eyIkcmVmIjoiODMifX0sIkluZGV4Ijo2LCJTbWFydER1cmF0aW9uQWN0aXZhdGVkIjpmYWxzZSwiRGF0ZUZvcm1hdCI6eyIkcmVmIjoiMTI2In0sIklkIjoiMGM0M2VmNGEtMzhhYi00NmU1LWJiYzUtNzZmNTJmM2Y2M2ZjIiwiSW1wb3J0SWQiOm51bGwsIlRpdGxlIjoiUGhhc2UgVHdvIiwiTm90ZSI6bnVsbCwiSHlwZXJsaW5rIjp7IiRpZCI6IjMyNSIsIkFkZHJlc3MiOm51bGwsIlN1YkFkZHJlc3MiOm51bGx9LCJJc0NoYW5nZWQiOmZhbHNlLCJJc05ldyI6ZmFsc2V9LHsiJGlkIjoiMzI2IiwiR3JvdXBOYW1lIjpudWxsLCJTdGFydERhdGUiOiIyMDE5LTAxLTI4VDAwOjAwOjAwWiIsIkVuZERhdGUiOiIyMDIwLTAxLTI0VDIzOjU5OjAwWiIsIlBlcmNlbnRhZ2VDb21wbGV0ZSI6bnVsbCwiU3R5bGUiOnsiJGlkIjoiMzI3IiwiU2hhcGUiOjIsIlNoYXBlVGhpY2tuZXNzIjoxLCJEdXJhdGlvbkZvcm1hdCI6MCwiSW5jbHVkZU5vbldvcmtpbmdEYXlzSW5EdXJhdGlvbiI6dHJ1ZSwiUGVyY2VudGFnZUNvbXBsZXRlU3R5bGUiOnsiJGlkIjoiMzI4IiwiRm9udFNldHRpbmdzIjp7IiRpZCI6IjMyOS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MwIiwiTGluZUNvbG9yIjpudWxsLCJMaW5lV2VpZ2h0IjowLjAsIkxpbmVUeXBlIjowLCJQYXJlbnRTdHlsZSI6bnVsbH0sIlBhcmVudFN0eWxlIjp7IiRyZWYiOiI4NCJ9fSwiRHVyYXRpb25TdHlsZSI6eyIkaWQiOiIzMzEiLCJGb250U2V0dGluZ3MiOnsiJGlkIjoiMzMy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zMiLCJMaW5lQ29sb3IiOm51bGwsIkxpbmVXZWlnaHQiOjAuMCwiTGluZVR5cGUiOjAsIlBhcmVudFN0eWxlIjpudWxsfSwiUGFyZW50U3R5bGUiOnsiJHJlZiI6IjkxIn19LCJIb3Jpem9udGFsQ29ubmVjdG9yU3R5bGUiOnsiJGlkIjoiMzM0IiwiTGluZUNvbG9yIjp7IiRyZWYiOiI5OSJ9LCJMaW5lV2VpZ2h0IjoxLjAsIkxpbmVUeXBlIjowLCJQYXJlbnRTdHlsZSI6eyIkcmVmIjoiOTgifX0sIlZlcnRpY2FsQ29ubmVjdG9yU3R5bGUiOnsiJGlkIjoiMzM1IiwiTGluZUNvbG9yIjp7IiRyZWYiOiIxMDIifSwiTGluZVdlaWdodCI6MC4wLCJMaW5lVHlwZSI6MCwiUGFyZW50U3R5bGUiOnsiJHJlZiI6IjEwMS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zYiLCJNYXJnaW4iOnsiJHJlZiI6IjEwNSJ9LCJQYWRkaW5nIjp7IiRyZWYiOiIxMDYifSwiQmFja2dyb3VuZCI6eyIkaWQiOiIzMzciLCJDb2xvciI6eyIkaWQiOiIzMzgiLCJBIjoyNTUsIlIiOjExNSwiRyI6MTY4LCJCIjoxNjl9fSwiSXNWaXNpYmxlIjp0cnVlLCJXaWR0aCI6MC4wLCJIZWlnaHQiOjE2LjAsIkJvcmRlclN0eWxlIjp7IiRpZCI6IjMzOSIsIkxpbmVDb2xvciI6eyIkcmVmIjoiMTEwIn0sIkxpbmVXZWlnaHQiOjAuMCwiTGluZVR5cGUiOjAsIlBhcmVudFN0eWxlIjp7IiRyZWYiOiIxMDkifX0sIlBhcmVudFN0eWxlIjp7IiRyZWYiOiIxMDQifX0sIlRpdGxlU3R5bGUiOnsiJGlkIjoiMzQwIiwiRm9udFNldHRpbmdzIjp7IiRpZCI6IjM0MSIsIkZvbnRTaXplIjoxMS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0MiIsIkxpbmVDb2xvciI6bnVsbCwiTGluZVdlaWdodCI6MC4wLCJMaW5lVHlwZSI6MCwiUGFyZW50U3R5bGUiOm51bGx9LCJQYXJlbnRTdHlsZSI6eyIkcmVmIjoiMTEyIn19LCJEYXRlU3R5bGUiOnsiJGlkIjoiMzQzIiwiRm9udFNldHRpbmdzIjp7IiRpZCI6IjM0NCIsIkZvbnRTaXplIjoxMCwiRm9udE5hbWUiOiJDYWxpYnJp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DUiLCJMaW5lQ29sb3IiOm51bGwsIkxpbmVXZWlnaHQiOjAuMCwiTGluZVR5cGUiOjAsIlBhcmVudFN0eWxlIjpudWxsfSwiUGFyZW50U3R5bGUiOnsiJHJlZiI6IjExOSJ9fSwiRGF0ZUZvcm1hdCI6eyIkcmVmIjoiMTI2In0sIklzVmlzaWJsZSI6dHJ1ZSwiUGFyZW50U3R5bGUiOnsiJHJlZiI6IjgzIn19LCJJbmRleCI6NywiU21hcnREdXJhdGlvbkFjdGl2YXRlZCI6ZmFsc2UsIkRhdGVGb3JtYXQiOnsiJHJlZiI6IjEyNiJ9LCJJZCI6IjdmMDI1ODYzLWI1NDMtNGY5Yy1hNmYwLTgzZDU2Y2FjNDgyMCIsIkltcG9ydElkIjpudWxsLCJUaXRsZSI6IlBoYXNlIFRocmVlIiwiTm90ZSI6bnVsbCwiSHlwZXJsaW5rIjp7IiRpZCI6IjM0NiIsIkFkZHJlc3MiOm51bGwsIlN1YkFkZHJlc3MiOm51bGx9LCJJc0NoYW5nZWQiOmZhbHNlLCJJc05ldyI6ZmFsc2V9LHsiJGlkIjoiMzQ3IiwiR3JvdXBOYW1lIjpudWxsLCJTdGFydERhdGUiOiIyMDIwLTAxLTI3VDIzOjU5OjAwWiIsIkVuZERhdGUiOiIyMDIxLTAxLTIyVDIzOjU5OjAwWiIsIlBlcmNlbnRhZ2VDb21wbGV0ZSI6bnVsbCwiU3R5bGUiOnsiJGlkIjoiMzQ4IiwiU2hhcGUiOjIsIlNoYXBlVGhpY2tuZXNzIjoxLCJEdXJhdGlvbkZvcm1hdCI6MCwiSW5jbHVkZU5vbldvcmtpbmdEYXlzSW5EdXJhdGlvbiI6ZmFsc2UsIlBlcmNlbnRhZ2VDb21wbGV0ZVN0eWxlIjp7IiRpZCI6IjM0OSIsIkZvbnRTZXR0aW5ncyI6eyIkaWQiOiIzNT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1MSIsIkxpbmVDb2xvciI6bnVsbCwiTGluZVdlaWdodCI6MC4wLCJMaW5lVHlwZSI6MCwiUGFyZW50U3R5bGUiOm51bGx9LCJQYXJlbnRTdHlsZSI6bnVsbH0sIkR1cmF0aW9uU3R5bGUiOnsiJGlkIjoiMzUyIiwiRm9udFNldHRpbmdzIjp7IiRpZCI6IjM1M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U0IiwiTGluZUNvbG9yIjpudWxsLCJMaW5lV2VpZ2h0IjowLjAsIkxpbmVUeXBlIjowLCJQYXJlbnRTdHlsZSI6bnVsbH0sIlBhcmVudFN0eWxlIjpudWxsfSwiSG9yaXpvbnRhbENvbm5lY3RvclN0eWxlIjp7IiRpZCI6IjM1NSIsIkxpbmVDb2xvciI6eyIkcmVmIjoiOTkifSwiTGluZVdlaWdodCI6MS4wLCJMaW5lVHlwZSI6MCwiUGFyZW50U3R5bGUiOm51bGx9LCJWZXJ0aWNhbENvbm5lY3RvclN0eWxlIjp7IiRpZCI6IjM1NiIsIkxpbmVDb2xvciI6eyIkcmVmIjoiMTAy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NTciLCJNYXJnaW4iOnsiJHJlZiI6IjEwNSJ9LCJQYWRkaW5nIjp7IiRyZWYiOiIxMDYifSwiQmFja2dyb3VuZCI6eyIkaWQiOiIzNTgiLCJDb2xvciI6eyIkaWQiOiIzNTkiLCJBIjoyNTUsIlIiOjE1MCwiRyI6MjE0LCJCIjo2Nn19LCJJc1Zpc2libGUiOnRydWUsIldpZHRoIjowLjAsIkhlaWdodCI6MTYuMCwiQm9yZGVyU3R5bGUiOnsiJGlkIjoiMzYwIiwiTGluZUNvbG9yIjp7IiRyZWYiOiIxMTAifSwiTGluZVdlaWdodCI6MC4wLCJMaW5lVHlwZSI6MCwiUGFyZW50U3R5bGUiOm51bGx9LCJQYXJlbnRTdHlsZSI6bnVsbH0sIlRpdGxlU3R5bGUiOnsiJGlkIjoiMzYxIiwiRm9udFNldHRpbmdzIjp7IiRpZCI6IjM2Mi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YzIiwiTGluZUNvbG9yIjpudWxsLCJMaW5lV2VpZ2h0IjowLjAsIkxpbmVUeXBlIjowLCJQYXJlbnRTdHlsZSI6bnVsbH0sIlBhcmVudFN0eWxlIjpudWxsfSwiRGF0ZVN0eWxlIjp7IiRpZCI6IjM2NCIsIkZvbnRTZXR0aW5ncyI6eyIkaWQiOiIzNjU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jYiLCJMaW5lQ29sb3IiOm51bGwsIkxpbmVXZWlnaHQiOjAuMCwiTGluZVR5cGUiOjAsIlBhcmVudFN0eWxlIjpudWxsfSwiUGFyZW50U3R5bGUiOm51bGx9LCJEYXRlRm9ybWF0Ijp7IiRyZWYiOiIxMjYifSwiSXNWaXNpYmxlIjp0cnVlLCJQYXJlbnRTdHlsZSI6bnVsbH0sIkluZGV4IjoxMCwiU21hcnREdXJhdGlvbkFjdGl2YXRlZCI6ZmFsc2UsIkRhdGVGb3JtYXQiOnsiJHJlZiI6IjEyNiJ9LCJJZCI6ImM5NDRiYThhLWUzNjQtNGYyZC04NjRjLWE3MjQ0OGYwYTNjYiIsIkltcG9ydElkIjpudWxsLCJUaXRsZSI6IlBoYXNlIEZvdXIiLCJOb3RlIjpudWxsLCJIeXBlcmxpbmsiOnsiJGlkIjoiMzY3IiwiQWRkcmVzcyI6bnVsbCwiU3ViQWRkcmVzcyI6bnVsbH0sIklzQ2hhbmdlZCI6ZmFsc2UsIklzTmV3IjpmYWxzZX1dLCJTd2ltbGFuZXMiOltdLCJNc1Byb2plY3RJdGVtc1RyZWUiOnsiJGlkIjoiMzY4IiwiUm9vdCI6eyJJbXBvcnRJZCI6bnVsbCwiSXNJbXBvcnRlZCI6ZmFsc2UsIkNoaWxkcmVuIjpbXX19LCJNZXRhZGF0YSI6eyIkaWQiOiIzNjkiLCJSZWNlbnRDb2xvcnNDb2xsZWN0aW9uIjoiW1wiI0ZGOTZENjQyXCIsXCIjRkZDM0E0NzRcIixcIiNGRjczQThBOVwiLFwiI0ZGMkYzNjk5XCIsXCIjRkY2RjMxOThcIixcIiNGRjAyQjJFRVwiXSJ9LCJTZXR0aW5ncyI6eyIkaWQiOiIzNzAiLCJJbXBhT3B0aW9ucyI6eyIkaWQiOiIzNzE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zNzIiLCJVc2VUaW1lIjpmYWxzZSwiV29ya0RheVN0YXJ0IjoiMDA6MDA6MDAiLCJXb3JrRGF5RW5kIjoiMjM6NTk6MDAifSwiTGFzdFVzZWRUZW1wbGF0ZUlkIjoiNzM1NWI2MzMtYWM2Ni00NTI4LThiNGQtMjk5ZmFlZGM5ZWU5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jaloop Convening PPT Template" id="{FEEB90F3-1469-2940-8C0B-06C55F724CE3}" vid="{C2DBABAA-425D-4342-86DC-909C2B33FC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3EE3664A-EA3C-4E18-894D-9B94C9B30BD7}">
  <ds:schemaRefs>
    <ds:schemaRef ds:uri="6354f033-77ec-451f-a4b1-89785309665d"/>
    <ds:schemaRef ds:uri="af12d3ca-d309-4d9b-872e-f669d895b0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D56013-FFA3-4AA5-BFCF-7C4A0141612A}">
  <ds:schemaRefs>
    <ds:schemaRef ds:uri="http://schemas.microsoft.com/office/2006/metadata/properties"/>
    <ds:schemaRef ds:uri="http://www.w3.org/XML/1998/namespace"/>
    <ds:schemaRef ds:uri="af12d3ca-d309-4d9b-872e-f669d895b06e"/>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6354f033-77ec-451f-a4b1-89785309665d"/>
  </ds:schemaRefs>
</ds:datastoreItem>
</file>

<file path=docProps/app.xml><?xml version="1.0" encoding="utf-8"?>
<Properties xmlns="http://schemas.openxmlformats.org/officeDocument/2006/extended-properties" xmlns:vt="http://schemas.openxmlformats.org/officeDocument/2006/docPropsVTypes">
  <Template>Office Theme</Template>
  <TotalTime>115</TotalTime>
  <Words>533</Words>
  <Application>Microsoft Macintosh PowerPoint</Application>
  <PresentationFormat>Custom</PresentationFormat>
  <Paragraphs>88</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Community Update</vt:lpstr>
      <vt:lpstr>Looking back</vt:lpstr>
      <vt:lpstr>2020 Reflections</vt:lpstr>
      <vt:lpstr>Restructured Community Governance</vt:lpstr>
      <vt:lpstr>Looking ahead</vt:lpstr>
      <vt:lpstr>2021 will be the year of…</vt:lpstr>
      <vt:lpstr>2021 Community Objectives</vt:lpstr>
      <vt:lpstr>The Mojaloop Community</vt:lpstr>
      <vt:lpstr>Who’s in our community?</vt:lpstr>
      <vt:lpstr>Who else do we want in our community?</vt:lpstr>
      <vt:lpstr>Engage</vt:lpstr>
      <vt:lpstr>Happy Hour Wednesday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Update</dc:title>
  <dc:creator>Simeon Oriko</dc:creator>
  <cp:lastModifiedBy>Simeon Oriko</cp:lastModifiedBy>
  <cp:revision>9</cp:revision>
  <dcterms:created xsi:type="dcterms:W3CDTF">2021-01-26T09:56:56Z</dcterms:created>
  <dcterms:modified xsi:type="dcterms:W3CDTF">2021-01-26T11:52:31Z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