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24387175" cy="13716000"/>
  <p:notesSz cx="6858000" cy="9144000"/>
  <p:embeddedFontLst>
    <p:embeddedFont>
      <p:font typeface="Calibri" panose="020F0502020204030204"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71mdtIxTEnTvu5hvVpeIWRcACd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70685A-EDB4-46FC-89DC-BEC747A4B20B}">
  <a:tblStyle styleId="{2870685A-EDB4-46FC-89DC-BEC747A4B2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94"/>
    <p:restoredTop sz="94694"/>
  </p:normalViewPr>
  <p:slideViewPr>
    <p:cSldViewPr snapToGrid="0" snapToObjects="1">
      <p:cViewPr varScale="1">
        <p:scale>
          <a:sx n="74" d="100"/>
          <a:sy n="74" d="100"/>
        </p:scale>
        <p:origin x="240"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ec991da93_0_1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Hi Everybody,</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Welcome and thank you for joining the TigerBeetle update in lovely ZanzibaRRRRR!!!</a:t>
            </a:r>
            <a:endParaRPr/>
          </a:p>
          <a:p>
            <a:pPr marL="0" lvl="0" indent="0" algn="l" rtl="0">
              <a:lnSpc>
                <a:spcPct val="100000"/>
              </a:lnSpc>
              <a:spcBef>
                <a:spcPts val="0"/>
              </a:spcBef>
              <a:spcAft>
                <a:spcPts val="0"/>
              </a:spcAft>
              <a:buSzPts val="1400"/>
              <a:buNone/>
            </a:pPr>
            <a:r>
              <a:rPr lang="en-US"/>
              <a:t>I hope you all had a good lunch and filled up with coffee for the TigerBeetle update.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Myself (Jason) and Tseli will be doing the presentation today.</a:t>
            </a:r>
            <a:endParaRPr/>
          </a:p>
          <a:p>
            <a:pPr marL="0" lvl="0" indent="0" algn="l" rtl="0">
              <a:lnSpc>
                <a:spcPct val="100000"/>
              </a:lnSpc>
              <a:spcBef>
                <a:spcPts val="0"/>
              </a:spcBef>
              <a:spcAft>
                <a:spcPts val="0"/>
              </a:spcAft>
              <a:buSzPts val="1400"/>
              <a:buNone/>
            </a:pPr>
            <a:endParaRPr/>
          </a:p>
        </p:txBody>
      </p:sp>
      <p:sp>
        <p:nvSpPr>
          <p:cNvPr id="87" name="Google Shape;87;g10ec991da93_0_1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1b34f3f95d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sz="2000" b="1" u="sng"/>
              <a:t>Business drivers</a:t>
            </a:r>
            <a:endParaRPr/>
          </a:p>
          <a:p>
            <a:pPr marL="0" lvl="0" indent="0" algn="l" rtl="0">
              <a:spcBef>
                <a:spcPts val="0"/>
              </a:spcBef>
              <a:spcAft>
                <a:spcPts val="0"/>
              </a:spcAft>
              <a:buNone/>
            </a:pPr>
            <a:r>
              <a:rPr lang="en-US"/>
              <a:t>Why are we doing this work, and what will be the impact thereof.</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sz="2000" b="1" u="sng"/>
              <a:t>PI-19 progress</a:t>
            </a:r>
            <a:endParaRPr/>
          </a:p>
          <a:p>
            <a:pPr marL="0" lvl="0" indent="0" algn="l" rtl="0">
              <a:spcBef>
                <a:spcPts val="0"/>
              </a:spcBef>
              <a:spcAft>
                <a:spcPts val="0"/>
              </a:spcAft>
              <a:buNone/>
            </a:pPr>
            <a:r>
              <a:rPr lang="en-US"/>
              <a:t>The progress that has been made thus far..</a:t>
            </a:r>
            <a:endParaRPr/>
          </a:p>
          <a:p>
            <a:pPr marL="0" lvl="0" indent="0" algn="l" rtl="0">
              <a:spcBef>
                <a:spcPts val="0"/>
              </a:spcBef>
              <a:spcAft>
                <a:spcPts val="0"/>
              </a:spcAft>
              <a:buNone/>
            </a:pPr>
            <a:endParaRPr/>
          </a:p>
          <a:p>
            <a:pPr marL="0" lvl="0" indent="0" algn="l" rtl="0">
              <a:spcBef>
                <a:spcPts val="0"/>
              </a:spcBef>
              <a:spcAft>
                <a:spcPts val="0"/>
              </a:spcAft>
              <a:buNone/>
            </a:pPr>
            <a:r>
              <a:rPr lang="en-US" sz="2000" b="1" u="sng"/>
              <a:t>Constraints</a:t>
            </a:r>
            <a:endParaRPr/>
          </a:p>
          <a:p>
            <a:pPr marL="0" lvl="0" indent="0" algn="l" rtl="0">
              <a:spcBef>
                <a:spcPts val="0"/>
              </a:spcBef>
              <a:spcAft>
                <a:spcPts val="0"/>
              </a:spcAft>
              <a:buNone/>
            </a:pPr>
            <a:r>
              <a:rPr lang="en-US"/>
              <a:t>The current constraints we are working through.</a:t>
            </a:r>
            <a:endParaRPr/>
          </a:p>
          <a:p>
            <a:pPr marL="0" lvl="0" indent="0" algn="l" rtl="0">
              <a:spcBef>
                <a:spcPts val="0"/>
              </a:spcBef>
              <a:spcAft>
                <a:spcPts val="0"/>
              </a:spcAft>
              <a:buNone/>
            </a:pPr>
            <a:endParaRPr/>
          </a:p>
          <a:p>
            <a:pPr marL="0" lvl="0" indent="0" algn="l" rtl="0">
              <a:spcBef>
                <a:spcPts val="0"/>
              </a:spcBef>
              <a:spcAft>
                <a:spcPts val="0"/>
              </a:spcAft>
              <a:buNone/>
            </a:pPr>
            <a:r>
              <a:rPr lang="en-US" sz="2000" b="1" u="sng"/>
              <a:t>Demo</a:t>
            </a:r>
            <a:endParaRPr/>
          </a:p>
          <a:p>
            <a:pPr marL="0" lvl="0" indent="0" algn="l" rtl="0">
              <a:spcBef>
                <a:spcPts val="0"/>
              </a:spcBef>
              <a:spcAft>
                <a:spcPts val="0"/>
              </a:spcAft>
              <a:buNone/>
            </a:pPr>
            <a:r>
              <a:rPr lang="en-US"/>
              <a:t>A demo of settlement using TigerBeetle.</a:t>
            </a:r>
            <a:endParaRPr/>
          </a:p>
          <a:p>
            <a:pPr marL="0" lvl="0" indent="0" algn="l" rtl="0">
              <a:spcBef>
                <a:spcPts val="0"/>
              </a:spcBef>
              <a:spcAft>
                <a:spcPts val="0"/>
              </a:spcAft>
              <a:buNone/>
            </a:pPr>
            <a:endParaRPr/>
          </a:p>
          <a:p>
            <a:pPr marL="0" lvl="0" indent="0" algn="l" rtl="0">
              <a:spcBef>
                <a:spcPts val="0"/>
              </a:spcBef>
              <a:spcAft>
                <a:spcPts val="0"/>
              </a:spcAft>
              <a:buNone/>
            </a:pPr>
            <a:r>
              <a:rPr lang="en-US" sz="2000" b="1" u="sng"/>
              <a:t>Conclusion</a:t>
            </a:r>
            <a:endParaRPr/>
          </a:p>
          <a:p>
            <a:pPr marL="0" lvl="0" indent="0" algn="l" rtl="0">
              <a:spcBef>
                <a:spcPts val="0"/>
              </a:spcBef>
              <a:spcAft>
                <a:spcPts val="0"/>
              </a:spcAft>
              <a:buNone/>
            </a:pPr>
            <a:r>
              <a:rPr lang="en-US"/>
              <a:t>The next steps forward for Mojaloop and TigerBeetle</a:t>
            </a:r>
            <a:endParaRPr/>
          </a:p>
          <a:p>
            <a:pPr marL="0" lvl="0" indent="0" algn="l" rtl="0">
              <a:spcBef>
                <a:spcPts val="0"/>
              </a:spcBef>
              <a:spcAft>
                <a:spcPts val="0"/>
              </a:spcAft>
              <a:buClr>
                <a:schemeClr val="dk1"/>
              </a:buClr>
              <a:buSzPts val="1100"/>
              <a:buFont typeface="Arial"/>
              <a:buNone/>
            </a:pPr>
            <a:endParaRPr/>
          </a:p>
        </p:txBody>
      </p:sp>
      <p:sp>
        <p:nvSpPr>
          <p:cNvPr id="94" name="Google Shape;94;g11b34f3f95d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575a6ddb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100" b="1">
                <a:latin typeface="Arial"/>
                <a:ea typeface="Arial"/>
                <a:cs typeface="Arial"/>
                <a:sym typeface="Arial"/>
              </a:rPr>
              <a:t>Why are we doing this work?</a:t>
            </a:r>
            <a:endParaRPr sz="11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We drew inspiration from 2 areas:</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b="1">
                <a:latin typeface="Arial"/>
                <a:ea typeface="Arial"/>
                <a:cs typeface="Arial"/>
                <a:sym typeface="Arial"/>
              </a:rPr>
              <a:t>Performance POC</a:t>
            </a:r>
            <a:r>
              <a:rPr lang="en-US" sz="1100">
                <a:latin typeface="Arial"/>
                <a:ea typeface="Arial"/>
                <a:cs typeface="Arial"/>
                <a:sym typeface="Arial"/>
              </a:rPr>
              <a:t>: </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In 2020, one of the community workstreams reviewed the performance of the core services of a Mojaloop solution.</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One of the lessons learned was that the services that handle Transfers and Settlement are some of the most resource intensive.</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We learned that the application makes between 15 and 20 interactions with the database per transfer, and so the lesson was that higher transaction volumes would begin to require a greater allocation of storage, processing and network resources.</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b="1">
                <a:latin typeface="Arial"/>
                <a:ea typeface="Arial"/>
                <a:cs typeface="Arial"/>
                <a:sym typeface="Arial"/>
              </a:rPr>
              <a:t>The second point of inspiration was the Total Cost of Ownership for doing development work and running a Mojaloop switch</a:t>
            </a:r>
            <a:r>
              <a:rPr lang="en-US" sz="1100">
                <a:latin typeface="Arial"/>
                <a:ea typeface="Arial"/>
                <a:cs typeface="Arial"/>
                <a:sym typeface="Arial"/>
              </a:rPr>
              <a:t>: </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One of the challenges we had when setting up a Dev environment was that, when running a K8s cluster on a cloud service like AWS, the average monthly cost for AWS services begin to add up. </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For a development environment, the average cost was $10 to $15 for an AWS instance running </a:t>
            </a:r>
            <a:r>
              <a:rPr lang="en-US" sz="1100" b="1">
                <a:latin typeface="Arial"/>
                <a:ea typeface="Arial"/>
                <a:cs typeface="Arial"/>
                <a:sym typeface="Arial"/>
              </a:rPr>
              <a:t>only</a:t>
            </a:r>
            <a:r>
              <a:rPr lang="en-US" sz="1100">
                <a:latin typeface="Arial"/>
                <a:ea typeface="Arial"/>
                <a:cs typeface="Arial"/>
                <a:sym typeface="Arial"/>
              </a:rPr>
              <a:t> the services for Transfers and Settlement. We realised that the costs would begin to add up for several environments needed for development, QA, pre-Prod.</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So, our goal is to propose TigerBeetle as a high-throughput, low-latency database as a building blocks of the Mojaloop central services, where the impact is to:</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b="1">
                <a:latin typeface="Arial"/>
                <a:ea typeface="Arial"/>
                <a:cs typeface="Arial"/>
                <a:sym typeface="Arial"/>
              </a:rPr>
              <a:t>Impact:</a:t>
            </a:r>
            <a:endParaRPr sz="1100" b="1">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Reduce the data footprint that is required for storing transfers </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Reduce the network capacity that is required and improve latency for clearing and settlement. </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These two points should help us reduce the total cost of ownership as fairly low-spec (and therefore low cost) resources are needed for development, test and Prod environments.</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Improve developer experience by </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simplifying deployment to a single binary that has minimal OS dependencies</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Simplify implementation &amp; expertise required for adoption.</a:t>
            </a:r>
            <a:endParaRPr sz="1100">
              <a:latin typeface="Arial"/>
              <a:ea typeface="Arial"/>
              <a:cs typeface="Arial"/>
              <a:sym typeface="Arial"/>
            </a:endParaRPr>
          </a:p>
        </p:txBody>
      </p:sp>
      <p:sp>
        <p:nvSpPr>
          <p:cNvPr id="102" name="Google Shape;102;g12575a6ddb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5e8571c311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100" b="1">
                <a:latin typeface="Arial"/>
                <a:ea typeface="Arial"/>
                <a:cs typeface="Arial"/>
                <a:sym typeface="Arial"/>
              </a:rPr>
              <a:t>So, what have we covered in the previous PI?</a:t>
            </a:r>
            <a:endParaRPr sz="11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1. Updating the solution design document for Central-Settlement integration.</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2. We have also completed Dev work for the sttl integration.</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3. Regression testing is successful, this executes the 120 existing  integration tests and then we added 23 new test cases - golden path.</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4. We set out to collaborate with the vNext Build workstream to integrate TigerBeetle into 2 of the 3 functional areas that can use TigerBeetle. We just want to recognise the folks working on vNext Build workstream, including Goncalo and Pedro, for integrating TigerBeetle into the Participants BC &amp; the Accounts &amp; Balances BC in just under 200 lines of code. </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5. And then, finally we set out to give a demo of the Settlement service running TigerBeetle. - that is coming right up, with Jason.</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b="1">
                <a:latin typeface="Arial"/>
                <a:ea typeface="Arial"/>
                <a:cs typeface="Arial"/>
                <a:sym typeface="Arial"/>
              </a:rPr>
              <a:t>So, what does success look like?</a:t>
            </a:r>
            <a:endParaRPr sz="1100" b="1">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We have a fuller set of integration tests to run, including negative testing</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We want to quantify the overall performance impact for both clearing and settlement</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We’d also like to report on the impact on resource requirements and the cost of setup </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We look forward to the process with the DA and the Product Council so that we can receive review, feedback, guidance for this work to become a contribution in the code repo.</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Complete an Implementation Guide that documents the impl. steps for the current Prod. version and for vNext.</a:t>
            </a:r>
            <a:endParaRPr sz="1100">
              <a:latin typeface="Arial"/>
              <a:ea typeface="Arial"/>
              <a:cs typeface="Arial"/>
              <a:sym typeface="Arial"/>
            </a:endParaRPr>
          </a:p>
        </p:txBody>
      </p:sp>
      <p:sp>
        <p:nvSpPr>
          <p:cNvPr id="110" name="Google Shape;110;g15e8571c311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6218abd43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100">
                <a:latin typeface="Arial"/>
                <a:ea typeface="Arial"/>
                <a:cs typeface="Arial"/>
                <a:sym typeface="Arial"/>
              </a:rPr>
              <a:t>Two items in Development with the TigerBeetle are needed to complete our integration work:</a:t>
            </a:r>
            <a:endParaRPr sz="1100">
              <a:latin typeface="Arial"/>
              <a:ea typeface="Arial"/>
              <a:cs typeface="Arial"/>
              <a:sym typeface="Arial"/>
            </a:endParaRPr>
          </a:p>
          <a:p>
            <a:pPr marL="457200" lvl="0" indent="-298450" algn="l" rtl="0">
              <a:spcBef>
                <a:spcPts val="0"/>
              </a:spcBef>
              <a:spcAft>
                <a:spcPts val="0"/>
              </a:spcAft>
              <a:buClr>
                <a:schemeClr val="dk1"/>
              </a:buClr>
              <a:buSzPts val="1100"/>
              <a:buAutoNum type="arabicPeriod"/>
            </a:pPr>
            <a:r>
              <a:rPr lang="en-US" sz="1100">
                <a:latin typeface="Arial"/>
                <a:ea typeface="Arial"/>
                <a:cs typeface="Arial"/>
                <a:sym typeface="Arial"/>
              </a:rPr>
              <a:t>The first is making API calls available when TigerBeetle manages transaction timeouts. Our current workaround for the demo still relies on SQL for transaction timeouts.</a:t>
            </a:r>
            <a:endParaRPr sz="1100">
              <a:latin typeface="Arial"/>
              <a:ea typeface="Arial"/>
              <a:cs typeface="Arial"/>
              <a:sym typeface="Arial"/>
            </a:endParaRPr>
          </a:p>
          <a:p>
            <a:pPr marL="457200" lvl="0" indent="-298450" algn="l" rtl="0">
              <a:spcBef>
                <a:spcPts val="0"/>
              </a:spcBef>
              <a:spcAft>
                <a:spcPts val="0"/>
              </a:spcAft>
              <a:buClr>
                <a:schemeClr val="dk1"/>
              </a:buClr>
              <a:buSzPts val="1100"/>
              <a:buAutoNum type="arabicPeriod"/>
            </a:pPr>
            <a:r>
              <a:rPr lang="en-US" sz="1100">
                <a:latin typeface="Arial"/>
                <a:ea typeface="Arial"/>
                <a:cs typeface="Arial"/>
                <a:sym typeface="Arial"/>
              </a:rPr>
              <a:t>The 2nd item is richer query functionality beyond the current lookup based on transaction ID. Extended query capabilities will enable the settlement integration to rely on TigerBeetle only for data that currently resides in about 9 SQL tables. </a:t>
            </a:r>
            <a:endParaRPr sz="1100" b="1">
              <a:latin typeface="Arial"/>
              <a:ea typeface="Arial"/>
              <a:cs typeface="Arial"/>
              <a:sym typeface="Arial"/>
            </a:endParaRPr>
          </a:p>
        </p:txBody>
      </p:sp>
      <p:sp>
        <p:nvSpPr>
          <p:cNvPr id="123" name="Google Shape;123;g16218abd43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e8571c311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sz="2000" b="1" u="sng"/>
              <a:t>Settlement Process</a:t>
            </a:r>
            <a:endParaRPr sz="2000" b="1" u="sng"/>
          </a:p>
          <a:p>
            <a:pPr marL="0" lvl="0" indent="0" algn="l" rtl="0">
              <a:spcBef>
                <a:spcPts val="0"/>
              </a:spcBef>
              <a:spcAft>
                <a:spcPts val="0"/>
              </a:spcAft>
              <a:buClr>
                <a:schemeClr val="dk1"/>
              </a:buClr>
              <a:buSzPts val="1400"/>
              <a:buFont typeface="Arial"/>
              <a:buNone/>
            </a:pPr>
            <a:r>
              <a:rPr lang="en-US"/>
              <a:t>A quick recap of the Mojaloop settlement process and overview of the demo.</a:t>
            </a:r>
            <a:endParaRPr/>
          </a:p>
          <a:p>
            <a:pPr marL="0" lvl="0" indent="0" algn="l" rtl="0">
              <a:spcBef>
                <a:spcPts val="0"/>
              </a:spcBef>
              <a:spcAft>
                <a:spcPts val="0"/>
              </a:spcAft>
              <a:buClr>
                <a:schemeClr val="dk1"/>
              </a:buClr>
              <a:buSzPts val="1400"/>
              <a:buFont typeface="Arial"/>
              <a:buNone/>
            </a:pPr>
            <a:r>
              <a:rPr lang="en-US"/>
              <a:t>The initialize process for the integration test will create all the necessary initialization data as well as the accounts and environment configurations.</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a:t>We will then have 3x transactions, each allocated to a settlement window.</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a:t>Finally, we will go through the process of settling the cleared transactions. </a:t>
            </a:r>
            <a:endParaRPr/>
          </a:p>
          <a:p>
            <a:pPr marL="0" lvl="0" indent="0" algn="l" rtl="0">
              <a:spcBef>
                <a:spcPts val="0"/>
              </a:spcBef>
              <a:spcAft>
                <a:spcPts val="0"/>
              </a:spcAft>
              <a:buClr>
                <a:schemeClr val="dk1"/>
              </a:buClr>
              <a:buSzPts val="1400"/>
              <a:buFont typeface="Arial"/>
              <a:buNone/>
            </a:pPr>
            <a:r>
              <a:rPr lang="en-US"/>
              <a:t>The process involves, settlement account created, creating the settlement obligations and then finally, fulfilling the settlement obligations.</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chemeClr val="dk1"/>
              </a:buClr>
              <a:buSzPts val="1400"/>
              <a:buFont typeface="Arial"/>
              <a:buNone/>
            </a:pPr>
            <a:endParaRPr sz="2000" b="1" u="sng"/>
          </a:p>
          <a:p>
            <a:pPr marL="0" lvl="0" indent="0" algn="l" rtl="0">
              <a:lnSpc>
                <a:spcPct val="100000"/>
              </a:lnSpc>
              <a:spcBef>
                <a:spcPts val="0"/>
              </a:spcBef>
              <a:spcAft>
                <a:spcPts val="0"/>
              </a:spcAft>
              <a:buClr>
                <a:schemeClr val="dk1"/>
              </a:buClr>
              <a:buSzPts val="1400"/>
              <a:buFont typeface="Arial"/>
              <a:buNone/>
            </a:pPr>
            <a:endParaRPr sz="2000" b="1" u="sng"/>
          </a:p>
          <a:p>
            <a:pPr marL="0" lvl="0" indent="0" algn="l" rtl="0">
              <a:lnSpc>
                <a:spcPct val="100000"/>
              </a:lnSpc>
              <a:spcBef>
                <a:spcPts val="0"/>
              </a:spcBef>
              <a:spcAft>
                <a:spcPts val="0"/>
              </a:spcAft>
              <a:buClr>
                <a:schemeClr val="dk1"/>
              </a:buClr>
              <a:buSzPts val="1400"/>
              <a:buFont typeface="Arial"/>
              <a:buNone/>
            </a:pPr>
            <a:r>
              <a:rPr lang="en-US" sz="2000" b="1" u="sng"/>
              <a:t>Clearing</a:t>
            </a:r>
            <a:endParaRPr/>
          </a:p>
          <a:p>
            <a:pPr marL="0" lvl="0" indent="0" algn="l" rtl="0">
              <a:lnSpc>
                <a:spcPct val="100000"/>
              </a:lnSpc>
              <a:spcBef>
                <a:spcPts val="0"/>
              </a:spcBef>
              <a:spcAft>
                <a:spcPts val="0"/>
              </a:spcAft>
              <a:buClr>
                <a:schemeClr val="dk1"/>
              </a:buClr>
              <a:buSzPts val="1400"/>
              <a:buFont typeface="Arial"/>
              <a:buNone/>
            </a:pPr>
            <a:r>
              <a:rPr lang="en-US"/>
              <a:t>Before we can get to settlement, we first require cleared transactions that can be settled.</a:t>
            </a:r>
            <a:endParaRPr/>
          </a:p>
          <a:p>
            <a:pPr marL="0" lvl="0" indent="0" algn="l" rtl="0">
              <a:spcBef>
                <a:spcPts val="0"/>
              </a:spcBef>
              <a:spcAft>
                <a:spcPts val="0"/>
              </a:spcAft>
              <a:buClr>
                <a:schemeClr val="dk1"/>
              </a:buClr>
              <a:buSzPts val="1100"/>
              <a:buFont typeface="Arial"/>
              <a:buNone/>
            </a:pPr>
            <a:r>
              <a:rPr lang="en-US"/>
              <a:t>Settlement windows are associated with transfers during clearing</a:t>
            </a: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chemeClr val="dk1"/>
              </a:buClr>
              <a:buSzPts val="1400"/>
              <a:buFont typeface="Arial"/>
              <a:buNone/>
            </a:pPr>
            <a:r>
              <a:rPr lang="en-US" sz="2000" b="1" u="sng"/>
              <a:t>Trigger Settlement - triggerSettlementEvent</a:t>
            </a:r>
            <a:endParaRPr sz="2000" b="1" u="sng"/>
          </a:p>
          <a:p>
            <a:pPr marL="0" lvl="0" indent="0" algn="l" rtl="0">
              <a:lnSpc>
                <a:spcPct val="100000"/>
              </a:lnSpc>
              <a:spcBef>
                <a:spcPts val="0"/>
              </a:spcBef>
              <a:spcAft>
                <a:spcPts val="0"/>
              </a:spcAft>
              <a:buClr>
                <a:schemeClr val="dk1"/>
              </a:buClr>
              <a:buSzPts val="1100"/>
              <a:buFont typeface="Arial"/>
              <a:buNone/>
            </a:pPr>
            <a:r>
              <a:rPr lang="en-US"/>
              <a:t>The purpose of the trigger event, is to create the necessary Hub and DFSP accounts for settlement. Multiple settlement windows may be settled as part of a settlement event.</a:t>
            </a:r>
            <a:endParaRPr/>
          </a:p>
          <a:p>
            <a:pPr marL="0" lvl="0" indent="0" algn="l" rtl="0">
              <a:lnSpc>
                <a:spcPct val="100000"/>
              </a:lnSpc>
              <a:spcBef>
                <a:spcPts val="0"/>
              </a:spcBef>
              <a:spcAft>
                <a:spcPts val="0"/>
              </a:spcAft>
              <a:buClr>
                <a:schemeClr val="dk1"/>
              </a:buClr>
              <a:buSzPts val="1100"/>
              <a:buFont typeface="Arial"/>
              <a:buNone/>
            </a:pPr>
            <a:r>
              <a:rPr lang="en-US"/>
              <a:t>Settlement accounts are created for each applicable DFSP, along with the hub currency accounts, if they do not exist yet.</a:t>
            </a: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chemeClr val="dk1"/>
              </a:buClr>
              <a:buSzPts val="1400"/>
              <a:buFont typeface="Arial"/>
              <a:buNone/>
            </a:pPr>
            <a:r>
              <a:rPr lang="en-US" sz="2000" b="1" u="sng"/>
              <a:t>Update Settlement (putById)</a:t>
            </a:r>
            <a:endParaRPr sz="2000" b="1" u="sng"/>
          </a:p>
          <a:p>
            <a:pPr marL="0" lvl="0" indent="0" algn="l" rtl="0">
              <a:lnSpc>
                <a:spcPct val="100000"/>
              </a:lnSpc>
              <a:spcBef>
                <a:spcPts val="0"/>
              </a:spcBef>
              <a:spcAft>
                <a:spcPts val="0"/>
              </a:spcAft>
              <a:buClr>
                <a:schemeClr val="dk1"/>
              </a:buClr>
              <a:buSzPts val="1400"/>
              <a:buFont typeface="Arial"/>
              <a:buNone/>
            </a:pPr>
            <a:r>
              <a:rPr lang="en-US"/>
              <a:t>Update settlement will process and update the settlement, depending in what state the settlement is currently in.</a:t>
            </a:r>
            <a:endParaRPr/>
          </a:p>
          <a:p>
            <a:pPr marL="0" lvl="0" indent="0" algn="l" rtl="0">
              <a:lnSpc>
                <a:spcPct val="100000"/>
              </a:lnSpc>
              <a:spcBef>
                <a:spcPts val="0"/>
              </a:spcBef>
              <a:spcAft>
                <a:spcPts val="0"/>
              </a:spcAft>
              <a:buClr>
                <a:schemeClr val="dk1"/>
              </a:buClr>
              <a:buSzPts val="1400"/>
              <a:buFont typeface="Arial"/>
              <a:buNone/>
            </a:pPr>
            <a:r>
              <a:rPr lang="en-US"/>
              <a:t>For the events below, it is assumed that the settlement model configuration </a:t>
            </a:r>
            <a:r>
              <a:rPr lang="en-US" b="1"/>
              <a:t>autoPositionReset</a:t>
            </a:r>
            <a:r>
              <a:rPr lang="en-US"/>
              <a:t> is enabled.</a:t>
            </a: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chemeClr val="dk1"/>
              </a:buClr>
              <a:buSzPts val="1400"/>
              <a:buFont typeface="Arial"/>
              <a:buNone/>
            </a:pPr>
            <a:r>
              <a:rPr lang="en-US" sz="1500" b="1"/>
              <a:t>Prepare - settlementTransfersPrepare</a:t>
            </a:r>
            <a:endParaRPr sz="1500" b="1"/>
          </a:p>
          <a:p>
            <a:pPr marL="0" lvl="0" indent="0" algn="l" rtl="0">
              <a:lnSpc>
                <a:spcPct val="100000"/>
              </a:lnSpc>
              <a:spcBef>
                <a:spcPts val="0"/>
              </a:spcBef>
              <a:spcAft>
                <a:spcPts val="0"/>
              </a:spcAft>
              <a:buClr>
                <a:schemeClr val="dk1"/>
              </a:buClr>
              <a:buSzPts val="1400"/>
              <a:buFont typeface="Arial"/>
              <a:buNone/>
            </a:pPr>
            <a:r>
              <a:rPr lang="en-US"/>
              <a:t>The state of the settlement is currently in a PENDING_SETTLEMENT state. The prepare is responsible for creating the settlement obligation for Payer and Payee.</a:t>
            </a:r>
            <a:endParaRPr/>
          </a:p>
          <a:p>
            <a:pPr marL="0" lvl="0" indent="0" algn="l" rtl="0">
              <a:lnSpc>
                <a:spcPct val="100000"/>
              </a:lnSpc>
              <a:spcBef>
                <a:spcPts val="0"/>
              </a:spcBef>
              <a:spcAft>
                <a:spcPts val="0"/>
              </a:spcAft>
              <a:buClr>
                <a:schemeClr val="dk1"/>
              </a:buClr>
              <a:buSzPts val="1100"/>
              <a:buFont typeface="Arial"/>
              <a:buNone/>
            </a:pPr>
            <a:r>
              <a:rPr lang="en-US"/>
              <a:t>Hub account is debited, whilst DFSP settlement accounts are debited and credited </a:t>
            </a:r>
            <a:endParaRPr/>
          </a:p>
          <a:p>
            <a:pPr marL="0" lvl="0" indent="0" algn="l" rtl="0">
              <a:lnSpc>
                <a:spcPct val="100000"/>
              </a:lnSpc>
              <a:spcBef>
                <a:spcPts val="0"/>
              </a:spcBef>
              <a:spcAft>
                <a:spcPts val="0"/>
              </a:spcAft>
              <a:buClr>
                <a:schemeClr val="dk1"/>
              </a:buClr>
              <a:buSzPts val="1100"/>
              <a:buFont typeface="Arial"/>
              <a:buNone/>
            </a:pPr>
            <a:r>
              <a:rPr lang="en-US"/>
              <a:t>Duplicate records for transferParticipant is avoided by TigerBeetle built in functionality</a:t>
            </a: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chemeClr val="dk1"/>
              </a:buClr>
              <a:buSzPts val="1400"/>
              <a:buFont typeface="Arial"/>
              <a:buNone/>
            </a:pPr>
            <a:r>
              <a:rPr lang="en-US" sz="1500" b="1"/>
              <a:t>Reserve - settlementTransfersReserve</a:t>
            </a:r>
            <a:endParaRPr sz="1500" b="1"/>
          </a:p>
          <a:p>
            <a:pPr marL="0" lvl="0" indent="0" algn="l" rtl="0">
              <a:lnSpc>
                <a:spcPct val="100000"/>
              </a:lnSpc>
              <a:spcBef>
                <a:spcPts val="0"/>
              </a:spcBef>
              <a:spcAft>
                <a:spcPts val="0"/>
              </a:spcAft>
              <a:buClr>
                <a:schemeClr val="dk1"/>
              </a:buClr>
              <a:buSzPts val="1100"/>
              <a:buFont typeface="Arial"/>
              <a:buNone/>
            </a:pPr>
            <a:r>
              <a:rPr lang="en-US"/>
              <a:t>The settlement reservation will only be processed in the event of a “settlement net recipient” state (net amount after prepare was less than 0)</a:t>
            </a:r>
            <a:endParaRPr/>
          </a:p>
          <a:p>
            <a:pPr marL="0" lvl="0" indent="0" algn="l" rtl="0">
              <a:lnSpc>
                <a:spcPct val="100000"/>
              </a:lnSpc>
              <a:spcBef>
                <a:spcPts val="0"/>
              </a:spcBef>
              <a:spcAft>
                <a:spcPts val="0"/>
              </a:spcAft>
              <a:buClr>
                <a:schemeClr val="dk1"/>
              </a:buClr>
              <a:buSzPts val="1100"/>
              <a:buFont typeface="Arial"/>
              <a:buNone/>
            </a:pPr>
            <a:r>
              <a:rPr lang="en-US"/>
              <a:t>Limit check against the net debit cap is verified at this stage if </a:t>
            </a:r>
            <a:r>
              <a:rPr lang="en-US" b="1"/>
              <a:t>requireLiquidityCheck</a:t>
            </a:r>
            <a:r>
              <a:rPr lang="en-US"/>
              <a:t> feature is enabled.</a:t>
            </a:r>
            <a:endParaRPr/>
          </a:p>
          <a:p>
            <a:pPr marL="0" lvl="0" indent="0" algn="l" rtl="0">
              <a:lnSpc>
                <a:spcPct val="100000"/>
              </a:lnSpc>
              <a:spcBef>
                <a:spcPts val="0"/>
              </a:spcBef>
              <a:spcAft>
                <a:spcPts val="0"/>
              </a:spcAft>
              <a:buClr>
                <a:schemeClr val="dk1"/>
              </a:buClr>
              <a:buSzPts val="1100"/>
              <a:buFont typeface="Arial"/>
              <a:buNone/>
            </a:pPr>
            <a:r>
              <a:rPr lang="en-US"/>
              <a:t>A 2-Phase TigerBeetle settlement transfer is performed against the Hub and DFSP settlement accounts.</a:t>
            </a:r>
            <a:endParaRPr/>
          </a:p>
          <a:p>
            <a:pPr marL="0" lvl="0" indent="0" algn="l" rtl="0">
              <a:lnSpc>
                <a:spcPct val="100000"/>
              </a:lnSpc>
              <a:spcBef>
                <a:spcPts val="0"/>
              </a:spcBef>
              <a:spcAft>
                <a:spcPts val="0"/>
              </a:spcAft>
              <a:buClr>
                <a:schemeClr val="dk1"/>
              </a:buClr>
              <a:buSzPts val="1100"/>
              <a:buFont typeface="Arial"/>
              <a:buNone/>
            </a:pPr>
            <a:r>
              <a:rPr lang="en-US"/>
              <a:t>TigerBeetle calculates the available balance based on the pending/posted credit and debit balances for Position and Settlement accounts for each participant</a:t>
            </a: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chemeClr val="dk1"/>
              </a:buClr>
              <a:buSzPts val="1400"/>
              <a:buFont typeface="Arial"/>
              <a:buNone/>
            </a:pPr>
            <a:r>
              <a:rPr lang="en-US" sz="1500" b="1"/>
              <a:t>Commit - settlementTransfersCommit</a:t>
            </a:r>
            <a:endParaRPr sz="1500" b="1"/>
          </a:p>
          <a:p>
            <a:pPr marL="0" lvl="0" indent="0" algn="l" rtl="0">
              <a:lnSpc>
                <a:spcPct val="100000"/>
              </a:lnSpc>
              <a:spcBef>
                <a:spcPts val="0"/>
              </a:spcBef>
              <a:spcAft>
                <a:spcPts val="0"/>
              </a:spcAft>
              <a:buClr>
                <a:schemeClr val="dk1"/>
              </a:buClr>
              <a:buSzPts val="1100"/>
              <a:buFont typeface="Arial"/>
              <a:buNone/>
            </a:pPr>
            <a:r>
              <a:rPr lang="en-US"/>
              <a:t>The pending transfer created as part of the reservation step, will now be committed to effect the reserved and committed balances for the Hub and DFSP accounts.</a:t>
            </a:r>
            <a:endParaRPr/>
          </a:p>
          <a:p>
            <a:pPr marL="0" lvl="0" indent="0" algn="l" rtl="0">
              <a:lnSpc>
                <a:spcPct val="100000"/>
              </a:lnSpc>
              <a:spcBef>
                <a:spcPts val="0"/>
              </a:spcBef>
              <a:spcAft>
                <a:spcPts val="0"/>
              </a:spcAft>
              <a:buClr>
                <a:schemeClr val="dk1"/>
              </a:buClr>
              <a:buSzPts val="1100"/>
              <a:buFont typeface="Arial"/>
              <a:buNone/>
            </a:pPr>
            <a:r>
              <a:rPr lang="en-US"/>
              <a:t>The available balance for the participant is restored - settlement account credit and debit balance are 0</a:t>
            </a:r>
            <a:endParaRPr/>
          </a:p>
          <a:p>
            <a:pPr marL="0" lvl="0" indent="0" algn="l" rtl="0">
              <a:lnSpc>
                <a:spcPct val="100000"/>
              </a:lnSpc>
              <a:spcBef>
                <a:spcPts val="0"/>
              </a:spcBef>
              <a:spcAft>
                <a:spcPts val="0"/>
              </a:spcAft>
              <a:buClr>
                <a:schemeClr val="dk1"/>
              </a:buClr>
              <a:buSzPts val="1100"/>
              <a:buFont typeface="Arial"/>
              <a:buNone/>
            </a:pPr>
            <a:r>
              <a:rPr lang="en-US"/>
              <a:t>Settlement status will be updated in the MySQL tables</a:t>
            </a: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sz="1500" b="1" u="sng"/>
              <a:t>Demo Breakdown</a:t>
            </a:r>
            <a:endParaRPr u="sng"/>
          </a:p>
          <a:p>
            <a:pPr marL="0" lvl="0" indent="0" algn="l" rtl="0">
              <a:spcBef>
                <a:spcPts val="0"/>
              </a:spcBef>
              <a:spcAft>
                <a:spcPts val="0"/>
              </a:spcAft>
              <a:buClr>
                <a:schemeClr val="dk1"/>
              </a:buClr>
              <a:buSzPts val="1100"/>
              <a:buFont typeface="Arial"/>
              <a:buNone/>
            </a:pPr>
            <a:r>
              <a:rPr lang="en-US"/>
              <a:t>Settlement models, currently bilateral net/deferred and multilateral deferred is supported, however, additional configurations may be made for the settlement models, which is kept in MySQL.</a:t>
            </a:r>
            <a:endParaRPr/>
          </a:p>
          <a:p>
            <a:pPr marL="0" lvl="0" indent="0" algn="l" rtl="0">
              <a:spcBef>
                <a:spcPts val="0"/>
              </a:spcBef>
              <a:spcAft>
                <a:spcPts val="0"/>
              </a:spcAft>
              <a:buClr>
                <a:schemeClr val="dk1"/>
              </a:buClr>
              <a:buSzPts val="1100"/>
              <a:buFont typeface="Arial"/>
              <a:buNone/>
            </a:pPr>
            <a:r>
              <a:rPr lang="en-US"/>
              <a:t>triggerSettlementEvent - Multiple settlement windows may be settled in a single settlement, the window being processed here is window 1. The reason data for the settlement event is kept in MySQL, along with the created date-time and settlement model being applied. In future, the settlementWindowId will be used as range query lookups.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Clr>
                <a:schemeClr val="dk1"/>
              </a:buClr>
              <a:buSzPts val="1400"/>
              <a:buFont typeface="Arial"/>
              <a:buNone/>
            </a:pPr>
            <a:endParaRPr/>
          </a:p>
        </p:txBody>
      </p:sp>
      <p:sp>
        <p:nvSpPr>
          <p:cNvPr id="131" name="Google Shape;131;g15e8571c311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b47a05fda_0_2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sz="2000" b="1" u="sng"/>
              <a:t>Init Environment</a:t>
            </a:r>
            <a:endParaRPr/>
          </a:p>
          <a:p>
            <a:pPr marL="0" lvl="0" indent="0" algn="l" rtl="0">
              <a:spcBef>
                <a:spcPts val="0"/>
              </a:spcBef>
              <a:spcAft>
                <a:spcPts val="0"/>
              </a:spcAft>
              <a:buClr>
                <a:schemeClr val="dk1"/>
              </a:buClr>
              <a:buSzPts val="1400"/>
              <a:buFont typeface="Arial"/>
              <a:buNone/>
            </a:pPr>
            <a:r>
              <a:rPr lang="en-US"/>
              <a:t>Building of central-settlement docker image, running the Docker MySQL, CL, MJL-API etc. containers, Database initialization.</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sz="2000" b="1" u="sng"/>
              <a:t>Integration Tests Starting with 3x Clearing Transfers</a:t>
            </a:r>
            <a:endParaRPr/>
          </a:p>
          <a:p>
            <a:pPr marL="0" lvl="0" indent="0" algn="l" rtl="0">
              <a:spcBef>
                <a:spcPts val="0"/>
              </a:spcBef>
              <a:spcAft>
                <a:spcPts val="0"/>
              </a:spcAft>
              <a:buClr>
                <a:schemeClr val="dk1"/>
              </a:buClr>
              <a:buSzPts val="1400"/>
              <a:buFont typeface="Arial"/>
              <a:buNone/>
            </a:pPr>
            <a:r>
              <a:rPr lang="en-US"/>
              <a:t>Health Check, 3 transfers, 1 Euro and 2 USD</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sz="2000" b="1" u="sng"/>
              <a:t>TigerBeetle Pre-Checks with Settlement Window, Content and Aggregation Data</a:t>
            </a:r>
            <a:endParaRPr/>
          </a:p>
          <a:p>
            <a:pPr marL="0" lvl="0" indent="0" algn="l" rtl="0">
              <a:spcBef>
                <a:spcPts val="0"/>
              </a:spcBef>
              <a:spcAft>
                <a:spcPts val="0"/>
              </a:spcAft>
              <a:buClr>
                <a:schemeClr val="dk1"/>
              </a:buClr>
              <a:buSzPts val="1400"/>
              <a:buFont typeface="Arial"/>
              <a:buNone/>
            </a:pPr>
            <a:r>
              <a:rPr lang="en-US"/>
              <a:t>Integration check to verify all TigerBeetle configurations are correct. Create the settlement Window, Content and Aggression Data.</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sz="2000" b="1" u="sng"/>
              <a:t>Event - triggerSettlementEvent</a:t>
            </a:r>
            <a:endParaRPr/>
          </a:p>
          <a:p>
            <a:pPr marL="0" lvl="0" indent="0" algn="l" rtl="0">
              <a:spcBef>
                <a:spcPts val="0"/>
              </a:spcBef>
              <a:spcAft>
                <a:spcPts val="0"/>
              </a:spcAft>
              <a:buClr>
                <a:schemeClr val="dk1"/>
              </a:buClr>
              <a:buSzPts val="1400"/>
              <a:buFont typeface="Arial"/>
              <a:buNone/>
            </a:pPr>
            <a:r>
              <a:rPr lang="en-US"/>
              <a:t>Create Hub Mutlilateral / Recon and DFSP Accounts. PENDING_SETTLEMENT status</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sz="2000" b="1" u="sng"/>
              <a:t>Event - settlementTransfersPrepare</a:t>
            </a:r>
            <a:endParaRPr/>
          </a:p>
          <a:p>
            <a:pPr marL="0" lvl="0" indent="0" algn="l" rtl="0">
              <a:spcBef>
                <a:spcPts val="0"/>
              </a:spcBef>
              <a:spcAft>
                <a:spcPts val="0"/>
              </a:spcAft>
              <a:buClr>
                <a:schemeClr val="dk1"/>
              </a:buClr>
              <a:buSzPts val="1400"/>
              <a:buFont typeface="Arial"/>
              <a:buNone/>
            </a:pPr>
            <a:r>
              <a:rPr lang="en-US"/>
              <a:t>Create settlement obligation for Payer and Payee. PS_TRANSFERS_RECORDED status</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sz="2000" b="1" u="sng"/>
              <a:t>Event - settlementTransfersReserve</a:t>
            </a:r>
            <a:endParaRPr/>
          </a:p>
          <a:p>
            <a:pPr marL="0" lvl="0" indent="0" algn="l" rtl="0">
              <a:spcBef>
                <a:spcPts val="0"/>
              </a:spcBef>
              <a:spcAft>
                <a:spcPts val="0"/>
              </a:spcAft>
              <a:buClr>
                <a:schemeClr val="dk1"/>
              </a:buClr>
              <a:buSzPts val="1400"/>
              <a:buFont typeface="Arial"/>
              <a:buNone/>
            </a:pPr>
            <a:r>
              <a:rPr lang="en-US"/>
              <a:t>Settlement event to fulfill Payee’s settlement obligation, as well as perform Net Debit Cap check to ensure DFSP is within hub limits. PS_TRANSFERS_RESERVED status</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sz="2000" b="1" u="sng"/>
              <a:t>Event - settlementTransfersCommit</a:t>
            </a:r>
            <a:endParaRPr/>
          </a:p>
          <a:p>
            <a:pPr marL="0" lvl="0" indent="0" algn="l" rtl="0">
              <a:spcBef>
                <a:spcPts val="0"/>
              </a:spcBef>
              <a:spcAft>
                <a:spcPts val="0"/>
              </a:spcAft>
              <a:buClr>
                <a:schemeClr val="dk1"/>
              </a:buClr>
              <a:buSzPts val="1400"/>
              <a:buFont typeface="Arial"/>
              <a:buNone/>
            </a:pPr>
            <a:r>
              <a:rPr lang="en-US"/>
              <a:t>Settlement event to fulfill Payers settlement obligation. PS_TRANSFERS_COMMITTED, whilst settlement is in a SETTLED status</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r>
              <a:rPr lang="en-US" sz="2000" b="1" u="sng"/>
              <a:t>Teardown</a:t>
            </a:r>
            <a:endParaRPr/>
          </a:p>
          <a:p>
            <a:pPr marL="0" lvl="0" indent="0" algn="l" rtl="0">
              <a:spcBef>
                <a:spcPts val="0"/>
              </a:spcBef>
              <a:spcAft>
                <a:spcPts val="0"/>
              </a:spcAft>
              <a:buClr>
                <a:schemeClr val="dk1"/>
              </a:buClr>
              <a:buSzPts val="1400"/>
              <a:buFont typeface="Arial"/>
              <a:buNone/>
            </a:pPr>
            <a:r>
              <a:rPr lang="en-US"/>
              <a:t>Other transfers for USD, test cases passed, teardown of docker environment</a:t>
            </a: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Clr>
                <a:schemeClr val="dk1"/>
              </a:buClr>
              <a:buSzPts val="1400"/>
              <a:buFont typeface="Arial"/>
              <a:buNone/>
            </a:pPr>
            <a:endParaRPr/>
          </a:p>
        </p:txBody>
      </p:sp>
      <p:sp>
        <p:nvSpPr>
          <p:cNvPr id="178" name="Google Shape;178;g11b47a05fda_0_2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e8571c311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100">
              <a:latin typeface="Arial"/>
              <a:ea typeface="Arial"/>
              <a:cs typeface="Arial"/>
              <a:sym typeface="Arial"/>
            </a:endParaRPr>
          </a:p>
        </p:txBody>
      </p:sp>
      <p:sp>
        <p:nvSpPr>
          <p:cNvPr id="188" name="Google Shape;188;g15e8571c311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0ec991da93_0_3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g10ec991da93_0_3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g10ec991da93_0_3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pic>
        <p:nvPicPr>
          <p:cNvPr id="15" name="Google Shape;15;g10ec991da93_0_175"/>
          <p:cNvPicPr preferRelativeResize="0"/>
          <p:nvPr/>
        </p:nvPicPr>
        <p:blipFill rotWithShape="1">
          <a:blip r:embed="rId2">
            <a:alphaModFix/>
          </a:blip>
          <a:srcRect/>
          <a:stretch/>
        </p:blipFill>
        <p:spPr>
          <a:xfrm>
            <a:off x="1587" y="0"/>
            <a:ext cx="24384000" cy="13716000"/>
          </a:xfrm>
          <a:prstGeom prst="rect">
            <a:avLst/>
          </a:prstGeom>
          <a:noFill/>
          <a:ln>
            <a:noFill/>
          </a:ln>
        </p:spPr>
      </p:pic>
      <p:sp>
        <p:nvSpPr>
          <p:cNvPr id="16" name="Google Shape;16;g10ec991da93_0_175"/>
          <p:cNvSpPr/>
          <p:nvPr/>
        </p:nvSpPr>
        <p:spPr>
          <a:xfrm>
            <a:off x="861219" y="3595738"/>
            <a:ext cx="25129909" cy="8531688"/>
          </a:xfrm>
          <a:custGeom>
            <a:avLst/>
            <a:gdLst/>
            <a:ahLst/>
            <a:cxnLst/>
            <a:rect l="l" t="t" r="r" b="b"/>
            <a:pathLst>
              <a:path w="25129909" h="8531688" extrusionOk="0">
                <a:moveTo>
                  <a:pt x="570174" y="0"/>
                </a:moveTo>
                <a:lnTo>
                  <a:pt x="15632987" y="0"/>
                </a:lnTo>
                <a:lnTo>
                  <a:pt x="15628709" y="84726"/>
                </a:lnTo>
                <a:cubicBezTo>
                  <a:pt x="15628709" y="1923455"/>
                  <a:pt x="17119293" y="3414040"/>
                  <a:pt x="18958023" y="3414040"/>
                </a:cubicBezTo>
                <a:cubicBezTo>
                  <a:pt x="20796753" y="3414040"/>
                  <a:pt x="22287337" y="1923455"/>
                  <a:pt x="22287337" y="84726"/>
                </a:cubicBezTo>
                <a:lnTo>
                  <a:pt x="22283059" y="0"/>
                </a:lnTo>
                <a:lnTo>
                  <a:pt x="24559737" y="0"/>
                </a:lnTo>
                <a:cubicBezTo>
                  <a:pt x="24874633" y="0"/>
                  <a:pt x="25129909" y="255275"/>
                  <a:pt x="25129909" y="570173"/>
                </a:cubicBezTo>
                <a:lnTo>
                  <a:pt x="25129909" y="7961515"/>
                </a:lnTo>
                <a:cubicBezTo>
                  <a:pt x="25129909" y="8276413"/>
                  <a:pt x="24874633" y="8531688"/>
                  <a:pt x="24559737" y="8531688"/>
                </a:cubicBezTo>
                <a:lnTo>
                  <a:pt x="570174" y="8531688"/>
                </a:lnTo>
                <a:cubicBezTo>
                  <a:pt x="255275" y="8531688"/>
                  <a:pt x="0" y="8276413"/>
                  <a:pt x="0" y="7961515"/>
                </a:cubicBezTo>
                <a:lnTo>
                  <a:pt x="0" y="570173"/>
                </a:lnTo>
                <a:cubicBezTo>
                  <a:pt x="0" y="255275"/>
                  <a:pt x="255275" y="0"/>
                  <a:pt x="570174" y="0"/>
                </a:cubicBezTo>
                <a:close/>
              </a:path>
            </a:pathLst>
          </a:custGeom>
          <a:solidFill>
            <a:schemeClr val="accent1">
              <a:alpha val="8862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17" name="Google Shape;17;g10ec991da93_0_175"/>
          <p:cNvSpPr txBox="1">
            <a:spLocks noGrp="1"/>
          </p:cNvSpPr>
          <p:nvPr>
            <p:ph type="ctrTitle"/>
          </p:nvPr>
        </p:nvSpPr>
        <p:spPr>
          <a:xfrm>
            <a:off x="1695847" y="4203903"/>
            <a:ext cx="12286200" cy="4519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2000"/>
              <a:buFont typeface="Arial"/>
              <a:buNone/>
              <a:defRPr sz="120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g10ec991da93_0_175"/>
          <p:cNvSpPr txBox="1">
            <a:spLocks noGrp="1"/>
          </p:cNvSpPr>
          <p:nvPr>
            <p:ph type="subTitle" idx="1"/>
          </p:nvPr>
        </p:nvSpPr>
        <p:spPr>
          <a:xfrm>
            <a:off x="1695847" y="9308787"/>
            <a:ext cx="14344200" cy="23103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a:endParaRPr/>
          </a:p>
        </p:txBody>
      </p:sp>
      <p:sp>
        <p:nvSpPr>
          <p:cNvPr id="19" name="Google Shape;19;g10ec991da93_0_175"/>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g10ec991da93_0_175"/>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g10ec991da93_0_175"/>
          <p:cNvPicPr preferRelativeResize="0"/>
          <p:nvPr/>
        </p:nvPicPr>
        <p:blipFill rotWithShape="1">
          <a:blip r:embed="rId3">
            <a:alphaModFix/>
          </a:blip>
          <a:srcRect/>
          <a:stretch/>
        </p:blipFill>
        <p:spPr>
          <a:xfrm>
            <a:off x="17205779" y="913387"/>
            <a:ext cx="5226926" cy="54174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
        <p:nvSpPr>
          <p:cNvPr id="82" name="Google Shape;82;g10ec991da93_0_242"/>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g10ec991da93_0_242"/>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84" name="Google Shape;84;g10ec991da93_0_242"/>
          <p:cNvPicPr preferRelativeResize="0"/>
          <p:nvPr/>
        </p:nvPicPr>
        <p:blipFill rotWithShape="1">
          <a:blip r:embed="rId2">
            <a:alphaModFix/>
          </a:blip>
          <a:srcRect/>
          <a:stretch/>
        </p:blipFill>
        <p:spPr>
          <a:xfrm>
            <a:off x="21491356" y="730251"/>
            <a:ext cx="2438400" cy="25273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22"/>
        <p:cNvGrpSpPr/>
        <p:nvPr/>
      </p:nvGrpSpPr>
      <p:grpSpPr>
        <a:xfrm>
          <a:off x="0" y="0"/>
          <a:ext cx="0" cy="0"/>
          <a:chOff x="0" y="0"/>
          <a:chExt cx="0" cy="0"/>
        </a:xfrm>
      </p:grpSpPr>
      <p:pic>
        <p:nvPicPr>
          <p:cNvPr id="23" name="Google Shape;23;g10ec991da93_0_183"/>
          <p:cNvPicPr preferRelativeResize="0"/>
          <p:nvPr/>
        </p:nvPicPr>
        <p:blipFill rotWithShape="1">
          <a:blip r:embed="rId2">
            <a:alphaModFix/>
          </a:blip>
          <a:srcRect/>
          <a:stretch/>
        </p:blipFill>
        <p:spPr>
          <a:xfrm>
            <a:off x="1587" y="0"/>
            <a:ext cx="24384003" cy="13716000"/>
          </a:xfrm>
          <a:prstGeom prst="rect">
            <a:avLst/>
          </a:prstGeom>
          <a:noFill/>
          <a:ln>
            <a:noFill/>
          </a:ln>
        </p:spPr>
      </p:pic>
      <p:sp>
        <p:nvSpPr>
          <p:cNvPr id="24" name="Google Shape;24;g10ec991da93_0_183"/>
          <p:cNvSpPr/>
          <p:nvPr/>
        </p:nvSpPr>
        <p:spPr>
          <a:xfrm>
            <a:off x="50103" y="564204"/>
            <a:ext cx="24387176" cy="5466945"/>
          </a:xfrm>
          <a:custGeom>
            <a:avLst/>
            <a:gdLst/>
            <a:ahLst/>
            <a:cxnLst/>
            <a:rect l="l" t="t" r="r" b="b"/>
            <a:pathLst>
              <a:path w="24387176" h="5466945" extrusionOk="0">
                <a:moveTo>
                  <a:pt x="0" y="0"/>
                </a:moveTo>
                <a:lnTo>
                  <a:pt x="21570558" y="0"/>
                </a:lnTo>
                <a:lnTo>
                  <a:pt x="21515138" y="41442"/>
                </a:lnTo>
                <a:cubicBezTo>
                  <a:pt x="21097466" y="386136"/>
                  <a:pt x="20831244" y="907783"/>
                  <a:pt x="20831244" y="1491610"/>
                </a:cubicBezTo>
                <a:cubicBezTo>
                  <a:pt x="20831244" y="2529525"/>
                  <a:pt x="21672640" y="3370921"/>
                  <a:pt x="22710556" y="3370921"/>
                </a:cubicBezTo>
                <a:cubicBezTo>
                  <a:pt x="23424124" y="3370921"/>
                  <a:pt x="24044804" y="2973230"/>
                  <a:pt x="24363046" y="2387401"/>
                </a:cubicBezTo>
                <a:lnTo>
                  <a:pt x="24387176" y="2337309"/>
                </a:lnTo>
                <a:lnTo>
                  <a:pt x="24387176" y="5466945"/>
                </a:lnTo>
                <a:lnTo>
                  <a:pt x="0" y="5466945"/>
                </a:lnTo>
                <a:close/>
              </a:path>
            </a:pathLst>
          </a:custGeom>
          <a:solidFill>
            <a:schemeClr val="lt1">
              <a:alpha val="7176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 name="Google Shape;25;g10ec991da93_0_183"/>
          <p:cNvSpPr txBox="1">
            <a:spLocks noGrp="1"/>
          </p:cNvSpPr>
          <p:nvPr>
            <p:ph type="title"/>
          </p:nvPr>
        </p:nvSpPr>
        <p:spPr>
          <a:xfrm>
            <a:off x="1676619" y="730251"/>
            <a:ext cx="18869400" cy="2651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10ec991da93_0_183"/>
          <p:cNvSpPr txBox="1">
            <a:spLocks noGrp="1"/>
          </p:cNvSpPr>
          <p:nvPr>
            <p:ph type="body" idx="1"/>
          </p:nvPr>
        </p:nvSpPr>
        <p:spPr>
          <a:xfrm>
            <a:off x="1676619" y="3651250"/>
            <a:ext cx="21033900" cy="8702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7" name="Google Shape;27;g10ec991da93_0_183"/>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g10ec991da93_0_183"/>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g10ec991da93_0_183"/>
          <p:cNvPicPr preferRelativeResize="0"/>
          <p:nvPr/>
        </p:nvPicPr>
        <p:blipFill rotWithShape="1">
          <a:blip r:embed="rId3">
            <a:alphaModFix/>
          </a:blip>
          <a:srcRect/>
          <a:stretch/>
        </p:blipFill>
        <p:spPr>
          <a:xfrm>
            <a:off x="21491356" y="730251"/>
            <a:ext cx="2438400" cy="25273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g10ec991da93_0_230"/>
          <p:cNvSpPr txBox="1">
            <a:spLocks noGrp="1"/>
          </p:cNvSpPr>
          <p:nvPr>
            <p:ph type="title"/>
          </p:nvPr>
        </p:nvSpPr>
        <p:spPr>
          <a:xfrm>
            <a:off x="1676619" y="730251"/>
            <a:ext cx="19261200" cy="2651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g10ec991da93_0_230"/>
          <p:cNvSpPr txBox="1">
            <a:spLocks noGrp="1"/>
          </p:cNvSpPr>
          <p:nvPr>
            <p:ph type="body" idx="1"/>
          </p:nvPr>
        </p:nvSpPr>
        <p:spPr>
          <a:xfrm>
            <a:off x="1676618" y="3651250"/>
            <a:ext cx="10364400" cy="8702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3" name="Google Shape;33;g10ec991da93_0_230"/>
          <p:cNvSpPr txBox="1">
            <a:spLocks noGrp="1"/>
          </p:cNvSpPr>
          <p:nvPr>
            <p:ph type="body" idx="2"/>
          </p:nvPr>
        </p:nvSpPr>
        <p:spPr>
          <a:xfrm>
            <a:off x="12346008" y="3651250"/>
            <a:ext cx="10364400" cy="8702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4" name="Google Shape;34;g10ec991da93_0_230"/>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g10ec991da93_0_230"/>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6" name="Google Shape;36;g10ec991da93_0_230"/>
          <p:cNvPicPr preferRelativeResize="0"/>
          <p:nvPr/>
        </p:nvPicPr>
        <p:blipFill rotWithShape="1">
          <a:blip r:embed="rId2">
            <a:alphaModFix/>
          </a:blip>
          <a:srcRect/>
          <a:stretch/>
        </p:blipFill>
        <p:spPr>
          <a:xfrm>
            <a:off x="21491356" y="730251"/>
            <a:ext cx="2438400" cy="25273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7"/>
        <p:cNvGrpSpPr/>
        <p:nvPr/>
      </p:nvGrpSpPr>
      <p:grpSpPr>
        <a:xfrm>
          <a:off x="0" y="0"/>
          <a:ext cx="0" cy="0"/>
          <a:chOff x="0" y="0"/>
          <a:chExt cx="0" cy="0"/>
        </a:xfrm>
      </p:grpSpPr>
      <p:sp>
        <p:nvSpPr>
          <p:cNvPr id="38" name="Google Shape;38;g10ec991da93_0_200"/>
          <p:cNvSpPr/>
          <p:nvPr/>
        </p:nvSpPr>
        <p:spPr>
          <a:xfrm>
            <a:off x="861219" y="3595738"/>
            <a:ext cx="25129800" cy="8531700"/>
          </a:xfrm>
          <a:prstGeom prst="roundRect">
            <a:avLst>
              <a:gd name="adj" fmla="val 6683"/>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39" name="Google Shape;39;g10ec991da93_0_200"/>
          <p:cNvSpPr txBox="1">
            <a:spLocks noGrp="1"/>
          </p:cNvSpPr>
          <p:nvPr>
            <p:ph type="ctrTitle"/>
          </p:nvPr>
        </p:nvSpPr>
        <p:spPr>
          <a:xfrm>
            <a:off x="1695847" y="4203903"/>
            <a:ext cx="12286200" cy="4519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2000"/>
              <a:buFont typeface="Arial"/>
              <a:buNone/>
              <a:defRPr sz="120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g10ec991da93_0_200"/>
          <p:cNvSpPr txBox="1">
            <a:spLocks noGrp="1"/>
          </p:cNvSpPr>
          <p:nvPr>
            <p:ph type="subTitle" idx="1"/>
          </p:nvPr>
        </p:nvSpPr>
        <p:spPr>
          <a:xfrm>
            <a:off x="1695847" y="9308787"/>
            <a:ext cx="14344200" cy="23103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a:endParaRPr/>
          </a:p>
        </p:txBody>
      </p:sp>
      <p:sp>
        <p:nvSpPr>
          <p:cNvPr id="41" name="Google Shape;41;g10ec991da93_0_200"/>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g10ec991da93_0_200"/>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g10ec991da93_0_200"/>
          <p:cNvSpPr/>
          <p:nvPr/>
        </p:nvSpPr>
        <p:spPr>
          <a:xfrm>
            <a:off x="16183637" y="9013230"/>
            <a:ext cx="3257700" cy="3257700"/>
          </a:xfrm>
          <a:prstGeom prst="ellipse">
            <a:avLst/>
          </a:prstGeom>
          <a:noFill/>
          <a:ln w="146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 name="Google Shape;44;g10ec991da93_0_200"/>
          <p:cNvSpPr/>
          <p:nvPr/>
        </p:nvSpPr>
        <p:spPr>
          <a:xfrm>
            <a:off x="21320100" y="4425142"/>
            <a:ext cx="3608700" cy="3608700"/>
          </a:xfrm>
          <a:prstGeom prst="ellipse">
            <a:avLst/>
          </a:prstGeom>
          <a:noFill/>
          <a:ln w="152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 name="Google Shape;45;g10ec991da93_0_200"/>
          <p:cNvSpPr/>
          <p:nvPr/>
        </p:nvSpPr>
        <p:spPr>
          <a:xfrm>
            <a:off x="17762247" y="5257042"/>
            <a:ext cx="5917500" cy="5917500"/>
          </a:xfrm>
          <a:prstGeom prst="ellipse">
            <a:avLst/>
          </a:prstGeom>
          <a:noFill/>
          <a:ln w="152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 name="Google Shape;46;g10ec991da93_0_200"/>
          <p:cNvSpPr/>
          <p:nvPr/>
        </p:nvSpPr>
        <p:spPr>
          <a:xfrm>
            <a:off x="16489928" y="351150"/>
            <a:ext cx="6658500" cy="66585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7" name="Google Shape;47;g10ec991da93_0_200"/>
          <p:cNvPicPr preferRelativeResize="0"/>
          <p:nvPr/>
        </p:nvPicPr>
        <p:blipFill rotWithShape="1">
          <a:blip r:embed="rId2">
            <a:alphaModFix/>
          </a:blip>
          <a:srcRect/>
          <a:stretch/>
        </p:blipFill>
        <p:spPr>
          <a:xfrm>
            <a:off x="17205779" y="906822"/>
            <a:ext cx="5226926" cy="541749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g10ec991da93_0_191"/>
          <p:cNvSpPr txBox="1">
            <a:spLocks noGrp="1"/>
          </p:cNvSpPr>
          <p:nvPr>
            <p:ph type="title"/>
          </p:nvPr>
        </p:nvSpPr>
        <p:spPr>
          <a:xfrm>
            <a:off x="1679795" y="730251"/>
            <a:ext cx="19052700" cy="2651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g10ec991da93_0_191"/>
          <p:cNvSpPr txBox="1">
            <a:spLocks noGrp="1"/>
          </p:cNvSpPr>
          <p:nvPr>
            <p:ph type="body" idx="1"/>
          </p:nvPr>
        </p:nvSpPr>
        <p:spPr>
          <a:xfrm>
            <a:off x="1679796" y="3362326"/>
            <a:ext cx="10317000" cy="16479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000"/>
              </a:spcBef>
              <a:spcAft>
                <a:spcPts val="0"/>
              </a:spcAft>
              <a:buClr>
                <a:schemeClr val="dk1"/>
              </a:buClr>
              <a:buSzPts val="4800"/>
              <a:buNone/>
              <a:defRPr sz="4800" b="1"/>
            </a:lvl1pPr>
            <a:lvl2pPr marL="914400" lvl="1" indent="-228600" algn="l">
              <a:lnSpc>
                <a:spcPct val="90000"/>
              </a:lnSpc>
              <a:spcBef>
                <a:spcPts val="1000"/>
              </a:spcBef>
              <a:spcAft>
                <a:spcPts val="0"/>
              </a:spcAft>
              <a:buClr>
                <a:schemeClr val="dk1"/>
              </a:buClr>
              <a:buSzPts val="4000"/>
              <a:buNone/>
              <a:defRPr sz="4000" b="1"/>
            </a:lvl2pPr>
            <a:lvl3pPr marL="1371600" lvl="2" indent="-228600" algn="l">
              <a:lnSpc>
                <a:spcPct val="90000"/>
              </a:lnSpc>
              <a:spcBef>
                <a:spcPts val="1000"/>
              </a:spcBef>
              <a:spcAft>
                <a:spcPts val="0"/>
              </a:spcAft>
              <a:buClr>
                <a:schemeClr val="dk1"/>
              </a:buClr>
              <a:buSzPts val="3600"/>
              <a:buNone/>
              <a:defRPr sz="3600" b="1"/>
            </a:lvl3pPr>
            <a:lvl4pPr marL="1828800" lvl="3" indent="-228600" algn="l">
              <a:lnSpc>
                <a:spcPct val="90000"/>
              </a:lnSpc>
              <a:spcBef>
                <a:spcPts val="1000"/>
              </a:spcBef>
              <a:spcAft>
                <a:spcPts val="0"/>
              </a:spcAft>
              <a:buClr>
                <a:schemeClr val="dk1"/>
              </a:buClr>
              <a:buSzPts val="3200"/>
              <a:buNone/>
              <a:defRPr sz="3200" b="1"/>
            </a:lvl4pPr>
            <a:lvl5pPr marL="2286000" lvl="4" indent="-228600" algn="l">
              <a:lnSpc>
                <a:spcPct val="90000"/>
              </a:lnSpc>
              <a:spcBef>
                <a:spcPts val="1000"/>
              </a:spcBef>
              <a:spcAft>
                <a:spcPts val="0"/>
              </a:spcAft>
              <a:buClr>
                <a:schemeClr val="dk1"/>
              </a:buClr>
              <a:buSzPts val="3200"/>
              <a:buNone/>
              <a:defRPr sz="3200" b="1"/>
            </a:lvl5pPr>
            <a:lvl6pPr marL="2743200" lvl="5" indent="-228600" algn="l">
              <a:lnSpc>
                <a:spcPct val="90000"/>
              </a:lnSpc>
              <a:spcBef>
                <a:spcPts val="1000"/>
              </a:spcBef>
              <a:spcAft>
                <a:spcPts val="0"/>
              </a:spcAft>
              <a:buClr>
                <a:schemeClr val="dk1"/>
              </a:buClr>
              <a:buSzPts val="3200"/>
              <a:buNone/>
              <a:defRPr sz="3200" b="1"/>
            </a:lvl6pPr>
            <a:lvl7pPr marL="3200400" lvl="6" indent="-228600" algn="l">
              <a:lnSpc>
                <a:spcPct val="90000"/>
              </a:lnSpc>
              <a:spcBef>
                <a:spcPts val="1000"/>
              </a:spcBef>
              <a:spcAft>
                <a:spcPts val="0"/>
              </a:spcAft>
              <a:buClr>
                <a:schemeClr val="dk1"/>
              </a:buClr>
              <a:buSzPts val="3200"/>
              <a:buNone/>
              <a:defRPr sz="3200" b="1"/>
            </a:lvl7pPr>
            <a:lvl8pPr marL="3657600" lvl="7" indent="-228600" algn="l">
              <a:lnSpc>
                <a:spcPct val="90000"/>
              </a:lnSpc>
              <a:spcBef>
                <a:spcPts val="1000"/>
              </a:spcBef>
              <a:spcAft>
                <a:spcPts val="0"/>
              </a:spcAft>
              <a:buClr>
                <a:schemeClr val="dk1"/>
              </a:buClr>
              <a:buSzPts val="3200"/>
              <a:buNone/>
              <a:defRPr sz="3200" b="1"/>
            </a:lvl8pPr>
            <a:lvl9pPr marL="4114800" lvl="8" indent="-228600" algn="l">
              <a:lnSpc>
                <a:spcPct val="90000"/>
              </a:lnSpc>
              <a:spcBef>
                <a:spcPts val="1000"/>
              </a:spcBef>
              <a:spcAft>
                <a:spcPts val="0"/>
              </a:spcAft>
              <a:buClr>
                <a:schemeClr val="dk1"/>
              </a:buClr>
              <a:buSzPts val="3200"/>
              <a:buNone/>
              <a:defRPr sz="3200" b="1"/>
            </a:lvl9pPr>
          </a:lstStyle>
          <a:p>
            <a:endParaRPr/>
          </a:p>
        </p:txBody>
      </p:sp>
      <p:sp>
        <p:nvSpPr>
          <p:cNvPr id="51" name="Google Shape;51;g10ec991da93_0_191"/>
          <p:cNvSpPr txBox="1">
            <a:spLocks noGrp="1"/>
          </p:cNvSpPr>
          <p:nvPr>
            <p:ph type="body" idx="2"/>
          </p:nvPr>
        </p:nvSpPr>
        <p:spPr>
          <a:xfrm>
            <a:off x="1679796" y="5010150"/>
            <a:ext cx="10317000" cy="736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52" name="Google Shape;52;g10ec991da93_0_191"/>
          <p:cNvSpPr txBox="1">
            <a:spLocks noGrp="1"/>
          </p:cNvSpPr>
          <p:nvPr>
            <p:ph type="body" idx="3"/>
          </p:nvPr>
        </p:nvSpPr>
        <p:spPr>
          <a:xfrm>
            <a:off x="12346007" y="3362326"/>
            <a:ext cx="10367700" cy="16479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000"/>
              </a:spcBef>
              <a:spcAft>
                <a:spcPts val="0"/>
              </a:spcAft>
              <a:buClr>
                <a:schemeClr val="dk1"/>
              </a:buClr>
              <a:buSzPts val="4800"/>
              <a:buNone/>
              <a:defRPr sz="4800" b="1"/>
            </a:lvl1pPr>
            <a:lvl2pPr marL="914400" lvl="1" indent="-228600" algn="l">
              <a:lnSpc>
                <a:spcPct val="90000"/>
              </a:lnSpc>
              <a:spcBef>
                <a:spcPts val="1000"/>
              </a:spcBef>
              <a:spcAft>
                <a:spcPts val="0"/>
              </a:spcAft>
              <a:buClr>
                <a:schemeClr val="dk1"/>
              </a:buClr>
              <a:buSzPts val="4000"/>
              <a:buNone/>
              <a:defRPr sz="4000" b="1"/>
            </a:lvl2pPr>
            <a:lvl3pPr marL="1371600" lvl="2" indent="-228600" algn="l">
              <a:lnSpc>
                <a:spcPct val="90000"/>
              </a:lnSpc>
              <a:spcBef>
                <a:spcPts val="1000"/>
              </a:spcBef>
              <a:spcAft>
                <a:spcPts val="0"/>
              </a:spcAft>
              <a:buClr>
                <a:schemeClr val="dk1"/>
              </a:buClr>
              <a:buSzPts val="3600"/>
              <a:buNone/>
              <a:defRPr sz="3600" b="1"/>
            </a:lvl3pPr>
            <a:lvl4pPr marL="1828800" lvl="3" indent="-228600" algn="l">
              <a:lnSpc>
                <a:spcPct val="90000"/>
              </a:lnSpc>
              <a:spcBef>
                <a:spcPts val="1000"/>
              </a:spcBef>
              <a:spcAft>
                <a:spcPts val="0"/>
              </a:spcAft>
              <a:buClr>
                <a:schemeClr val="dk1"/>
              </a:buClr>
              <a:buSzPts val="3200"/>
              <a:buNone/>
              <a:defRPr sz="3200" b="1"/>
            </a:lvl4pPr>
            <a:lvl5pPr marL="2286000" lvl="4" indent="-228600" algn="l">
              <a:lnSpc>
                <a:spcPct val="90000"/>
              </a:lnSpc>
              <a:spcBef>
                <a:spcPts val="1000"/>
              </a:spcBef>
              <a:spcAft>
                <a:spcPts val="0"/>
              </a:spcAft>
              <a:buClr>
                <a:schemeClr val="dk1"/>
              </a:buClr>
              <a:buSzPts val="3200"/>
              <a:buNone/>
              <a:defRPr sz="3200" b="1"/>
            </a:lvl5pPr>
            <a:lvl6pPr marL="2743200" lvl="5" indent="-228600" algn="l">
              <a:lnSpc>
                <a:spcPct val="90000"/>
              </a:lnSpc>
              <a:spcBef>
                <a:spcPts val="1000"/>
              </a:spcBef>
              <a:spcAft>
                <a:spcPts val="0"/>
              </a:spcAft>
              <a:buClr>
                <a:schemeClr val="dk1"/>
              </a:buClr>
              <a:buSzPts val="3200"/>
              <a:buNone/>
              <a:defRPr sz="3200" b="1"/>
            </a:lvl6pPr>
            <a:lvl7pPr marL="3200400" lvl="6" indent="-228600" algn="l">
              <a:lnSpc>
                <a:spcPct val="90000"/>
              </a:lnSpc>
              <a:spcBef>
                <a:spcPts val="1000"/>
              </a:spcBef>
              <a:spcAft>
                <a:spcPts val="0"/>
              </a:spcAft>
              <a:buClr>
                <a:schemeClr val="dk1"/>
              </a:buClr>
              <a:buSzPts val="3200"/>
              <a:buNone/>
              <a:defRPr sz="3200" b="1"/>
            </a:lvl7pPr>
            <a:lvl8pPr marL="3657600" lvl="7" indent="-228600" algn="l">
              <a:lnSpc>
                <a:spcPct val="90000"/>
              </a:lnSpc>
              <a:spcBef>
                <a:spcPts val="1000"/>
              </a:spcBef>
              <a:spcAft>
                <a:spcPts val="0"/>
              </a:spcAft>
              <a:buClr>
                <a:schemeClr val="dk1"/>
              </a:buClr>
              <a:buSzPts val="3200"/>
              <a:buNone/>
              <a:defRPr sz="3200" b="1"/>
            </a:lvl8pPr>
            <a:lvl9pPr marL="4114800" lvl="8" indent="-228600" algn="l">
              <a:lnSpc>
                <a:spcPct val="90000"/>
              </a:lnSpc>
              <a:spcBef>
                <a:spcPts val="1000"/>
              </a:spcBef>
              <a:spcAft>
                <a:spcPts val="0"/>
              </a:spcAft>
              <a:buClr>
                <a:schemeClr val="dk1"/>
              </a:buClr>
              <a:buSzPts val="3200"/>
              <a:buNone/>
              <a:defRPr sz="3200" b="1"/>
            </a:lvl9pPr>
          </a:lstStyle>
          <a:p>
            <a:endParaRPr/>
          </a:p>
        </p:txBody>
      </p:sp>
      <p:sp>
        <p:nvSpPr>
          <p:cNvPr id="53" name="Google Shape;53;g10ec991da93_0_191"/>
          <p:cNvSpPr txBox="1">
            <a:spLocks noGrp="1"/>
          </p:cNvSpPr>
          <p:nvPr>
            <p:ph type="body" idx="4"/>
          </p:nvPr>
        </p:nvSpPr>
        <p:spPr>
          <a:xfrm>
            <a:off x="12346007" y="5010150"/>
            <a:ext cx="10367700" cy="736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54" name="Google Shape;54;g10ec991da93_0_191"/>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g10ec991da93_0_191"/>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g10ec991da93_0_191"/>
          <p:cNvPicPr preferRelativeResize="0"/>
          <p:nvPr/>
        </p:nvPicPr>
        <p:blipFill rotWithShape="1">
          <a:blip r:embed="rId2">
            <a:alphaModFix/>
          </a:blip>
          <a:srcRect/>
          <a:stretch/>
        </p:blipFill>
        <p:spPr>
          <a:xfrm>
            <a:off x="21491356" y="730251"/>
            <a:ext cx="2438400" cy="25273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7"/>
        <p:cNvGrpSpPr/>
        <p:nvPr/>
      </p:nvGrpSpPr>
      <p:grpSpPr>
        <a:xfrm>
          <a:off x="0" y="0"/>
          <a:ext cx="0" cy="0"/>
          <a:chOff x="0" y="0"/>
          <a:chExt cx="0" cy="0"/>
        </a:xfrm>
      </p:grpSpPr>
      <p:sp>
        <p:nvSpPr>
          <p:cNvPr id="58" name="Google Shape;58;g10ec991da93_0_211"/>
          <p:cNvSpPr txBox="1">
            <a:spLocks noGrp="1"/>
          </p:cNvSpPr>
          <p:nvPr>
            <p:ph type="title"/>
          </p:nvPr>
        </p:nvSpPr>
        <p:spPr>
          <a:xfrm>
            <a:off x="1676619" y="730251"/>
            <a:ext cx="18914400" cy="2651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g10ec991da93_0_211"/>
          <p:cNvSpPr txBox="1">
            <a:spLocks noGrp="1"/>
          </p:cNvSpPr>
          <p:nvPr>
            <p:ph type="body" idx="1"/>
          </p:nvPr>
        </p:nvSpPr>
        <p:spPr>
          <a:xfrm>
            <a:off x="1676619" y="3651250"/>
            <a:ext cx="21033900" cy="8702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60" name="Google Shape;60;g10ec991da93_0_211"/>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g10ec991da93_0_211"/>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2" name="Google Shape;62;g10ec991da93_0_211"/>
          <p:cNvPicPr preferRelativeResize="0"/>
          <p:nvPr/>
        </p:nvPicPr>
        <p:blipFill rotWithShape="1">
          <a:blip r:embed="rId2">
            <a:alphaModFix/>
          </a:blip>
          <a:srcRect/>
          <a:stretch/>
        </p:blipFill>
        <p:spPr>
          <a:xfrm>
            <a:off x="21491356" y="730251"/>
            <a:ext cx="2438400" cy="25273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g10ec991da93_0_217"/>
          <p:cNvSpPr txBox="1">
            <a:spLocks noGrp="1"/>
          </p:cNvSpPr>
          <p:nvPr>
            <p:ph type="title"/>
          </p:nvPr>
        </p:nvSpPr>
        <p:spPr>
          <a:xfrm>
            <a:off x="1663917" y="3419477"/>
            <a:ext cx="13936800" cy="5705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2000"/>
              <a:buFont typeface="Arial"/>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g10ec991da93_0_217"/>
          <p:cNvSpPr txBox="1">
            <a:spLocks noGrp="1"/>
          </p:cNvSpPr>
          <p:nvPr>
            <p:ph type="body" idx="1"/>
          </p:nvPr>
        </p:nvSpPr>
        <p:spPr>
          <a:xfrm>
            <a:off x="1663917" y="9178927"/>
            <a:ext cx="21033900" cy="30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rgbClr val="888888"/>
              </a:buClr>
              <a:buSzPts val="4800"/>
              <a:buNone/>
              <a:defRPr sz="4800">
                <a:solidFill>
                  <a:srgbClr val="888888"/>
                </a:solidFill>
              </a:defRPr>
            </a:lvl1pPr>
            <a:lvl2pPr marL="914400" lvl="1" indent="-228600" algn="l">
              <a:lnSpc>
                <a:spcPct val="90000"/>
              </a:lnSpc>
              <a:spcBef>
                <a:spcPts val="1000"/>
              </a:spcBef>
              <a:spcAft>
                <a:spcPts val="0"/>
              </a:spcAft>
              <a:buClr>
                <a:srgbClr val="888888"/>
              </a:buClr>
              <a:buSzPts val="4000"/>
              <a:buNone/>
              <a:defRPr sz="4000">
                <a:solidFill>
                  <a:srgbClr val="888888"/>
                </a:solidFill>
              </a:defRPr>
            </a:lvl2pPr>
            <a:lvl3pPr marL="1371600" lvl="2" indent="-228600" algn="l">
              <a:lnSpc>
                <a:spcPct val="90000"/>
              </a:lnSpc>
              <a:spcBef>
                <a:spcPts val="1000"/>
              </a:spcBef>
              <a:spcAft>
                <a:spcPts val="0"/>
              </a:spcAft>
              <a:buClr>
                <a:srgbClr val="888888"/>
              </a:buClr>
              <a:buSzPts val="3600"/>
              <a:buNone/>
              <a:defRPr sz="3600">
                <a:solidFill>
                  <a:srgbClr val="888888"/>
                </a:solidFill>
              </a:defRPr>
            </a:lvl3pPr>
            <a:lvl4pPr marL="1828800" lvl="3" indent="-228600" algn="l">
              <a:lnSpc>
                <a:spcPct val="90000"/>
              </a:lnSpc>
              <a:spcBef>
                <a:spcPts val="1000"/>
              </a:spcBef>
              <a:spcAft>
                <a:spcPts val="0"/>
              </a:spcAft>
              <a:buClr>
                <a:srgbClr val="888888"/>
              </a:buClr>
              <a:buSzPts val="3200"/>
              <a:buNone/>
              <a:defRPr sz="3200">
                <a:solidFill>
                  <a:srgbClr val="888888"/>
                </a:solidFill>
              </a:defRPr>
            </a:lvl4pPr>
            <a:lvl5pPr marL="2286000" lvl="4" indent="-228600" algn="l">
              <a:lnSpc>
                <a:spcPct val="90000"/>
              </a:lnSpc>
              <a:spcBef>
                <a:spcPts val="1000"/>
              </a:spcBef>
              <a:spcAft>
                <a:spcPts val="0"/>
              </a:spcAft>
              <a:buClr>
                <a:srgbClr val="888888"/>
              </a:buClr>
              <a:buSzPts val="3200"/>
              <a:buNone/>
              <a:defRPr sz="3200">
                <a:solidFill>
                  <a:srgbClr val="888888"/>
                </a:solidFill>
              </a:defRPr>
            </a:lvl5pPr>
            <a:lvl6pPr marL="2743200" lvl="5" indent="-228600" algn="l">
              <a:lnSpc>
                <a:spcPct val="90000"/>
              </a:lnSpc>
              <a:spcBef>
                <a:spcPts val="1000"/>
              </a:spcBef>
              <a:spcAft>
                <a:spcPts val="0"/>
              </a:spcAft>
              <a:buClr>
                <a:srgbClr val="888888"/>
              </a:buClr>
              <a:buSzPts val="3200"/>
              <a:buNone/>
              <a:defRPr sz="3200">
                <a:solidFill>
                  <a:srgbClr val="888888"/>
                </a:solidFill>
              </a:defRPr>
            </a:lvl6pPr>
            <a:lvl7pPr marL="3200400" lvl="6" indent="-228600" algn="l">
              <a:lnSpc>
                <a:spcPct val="90000"/>
              </a:lnSpc>
              <a:spcBef>
                <a:spcPts val="1000"/>
              </a:spcBef>
              <a:spcAft>
                <a:spcPts val="0"/>
              </a:spcAft>
              <a:buClr>
                <a:srgbClr val="888888"/>
              </a:buClr>
              <a:buSzPts val="3200"/>
              <a:buNone/>
              <a:defRPr sz="3200">
                <a:solidFill>
                  <a:srgbClr val="888888"/>
                </a:solidFill>
              </a:defRPr>
            </a:lvl7pPr>
            <a:lvl8pPr marL="3657600" lvl="7" indent="-228600" algn="l">
              <a:lnSpc>
                <a:spcPct val="90000"/>
              </a:lnSpc>
              <a:spcBef>
                <a:spcPts val="1000"/>
              </a:spcBef>
              <a:spcAft>
                <a:spcPts val="0"/>
              </a:spcAft>
              <a:buClr>
                <a:srgbClr val="888888"/>
              </a:buClr>
              <a:buSzPts val="3200"/>
              <a:buNone/>
              <a:defRPr sz="3200">
                <a:solidFill>
                  <a:srgbClr val="888888"/>
                </a:solidFill>
              </a:defRPr>
            </a:lvl8pPr>
            <a:lvl9pPr marL="4114800" lvl="8" indent="-228600" algn="l">
              <a:lnSpc>
                <a:spcPct val="90000"/>
              </a:lnSpc>
              <a:spcBef>
                <a:spcPts val="1000"/>
              </a:spcBef>
              <a:spcAft>
                <a:spcPts val="0"/>
              </a:spcAft>
              <a:buClr>
                <a:srgbClr val="888888"/>
              </a:buClr>
              <a:buSzPts val="3200"/>
              <a:buNone/>
              <a:defRPr sz="3200">
                <a:solidFill>
                  <a:srgbClr val="888888"/>
                </a:solidFill>
              </a:defRPr>
            </a:lvl9pPr>
          </a:lstStyle>
          <a:p>
            <a:endParaRPr/>
          </a:p>
        </p:txBody>
      </p:sp>
      <p:sp>
        <p:nvSpPr>
          <p:cNvPr id="66" name="Google Shape;66;g10ec991da93_0_217"/>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g10ec991da93_0_217"/>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8" name="Google Shape;68;g10ec991da93_0_217"/>
          <p:cNvPicPr preferRelativeResize="0"/>
          <p:nvPr/>
        </p:nvPicPr>
        <p:blipFill rotWithShape="1">
          <a:blip r:embed="rId2">
            <a:alphaModFix/>
          </a:blip>
          <a:srcRect/>
          <a:stretch/>
        </p:blipFill>
        <p:spPr>
          <a:xfrm>
            <a:off x="17205779" y="794856"/>
            <a:ext cx="5226926" cy="541749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69"/>
        <p:cNvGrpSpPr/>
        <p:nvPr/>
      </p:nvGrpSpPr>
      <p:grpSpPr>
        <a:xfrm>
          <a:off x="0" y="0"/>
          <a:ext cx="0" cy="0"/>
          <a:chOff x="0" y="0"/>
          <a:chExt cx="0" cy="0"/>
        </a:xfrm>
      </p:grpSpPr>
      <p:pic>
        <p:nvPicPr>
          <p:cNvPr id="70" name="Google Shape;70;g10ec991da93_0_223"/>
          <p:cNvPicPr preferRelativeResize="0"/>
          <p:nvPr/>
        </p:nvPicPr>
        <p:blipFill rotWithShape="1">
          <a:blip r:embed="rId2">
            <a:alphaModFix/>
          </a:blip>
          <a:srcRect/>
          <a:stretch/>
        </p:blipFill>
        <p:spPr>
          <a:xfrm>
            <a:off x="1587" y="0"/>
            <a:ext cx="24384003" cy="13716000"/>
          </a:xfrm>
          <a:prstGeom prst="rect">
            <a:avLst/>
          </a:prstGeom>
          <a:noFill/>
          <a:ln>
            <a:noFill/>
          </a:ln>
        </p:spPr>
      </p:pic>
      <p:sp>
        <p:nvSpPr>
          <p:cNvPr id="71" name="Google Shape;71;g10ec991da93_0_223"/>
          <p:cNvSpPr txBox="1">
            <a:spLocks noGrp="1"/>
          </p:cNvSpPr>
          <p:nvPr>
            <p:ph type="title"/>
          </p:nvPr>
        </p:nvSpPr>
        <p:spPr>
          <a:xfrm>
            <a:off x="1663917" y="3419477"/>
            <a:ext cx="14645100" cy="5705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2000"/>
              <a:buFont typeface="Arial"/>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g10ec991da93_0_223"/>
          <p:cNvSpPr txBox="1">
            <a:spLocks noGrp="1"/>
          </p:cNvSpPr>
          <p:nvPr>
            <p:ph type="body" idx="1"/>
          </p:nvPr>
        </p:nvSpPr>
        <p:spPr>
          <a:xfrm>
            <a:off x="1663917" y="9178927"/>
            <a:ext cx="21033900" cy="30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rgbClr val="888888"/>
              </a:buClr>
              <a:buSzPts val="4800"/>
              <a:buNone/>
              <a:defRPr sz="4800">
                <a:solidFill>
                  <a:srgbClr val="888888"/>
                </a:solidFill>
              </a:defRPr>
            </a:lvl1pPr>
            <a:lvl2pPr marL="914400" lvl="1" indent="-228600" algn="l">
              <a:lnSpc>
                <a:spcPct val="90000"/>
              </a:lnSpc>
              <a:spcBef>
                <a:spcPts val="1000"/>
              </a:spcBef>
              <a:spcAft>
                <a:spcPts val="0"/>
              </a:spcAft>
              <a:buClr>
                <a:srgbClr val="888888"/>
              </a:buClr>
              <a:buSzPts val="4000"/>
              <a:buNone/>
              <a:defRPr sz="4000">
                <a:solidFill>
                  <a:srgbClr val="888888"/>
                </a:solidFill>
              </a:defRPr>
            </a:lvl2pPr>
            <a:lvl3pPr marL="1371600" lvl="2" indent="-228600" algn="l">
              <a:lnSpc>
                <a:spcPct val="90000"/>
              </a:lnSpc>
              <a:spcBef>
                <a:spcPts val="1000"/>
              </a:spcBef>
              <a:spcAft>
                <a:spcPts val="0"/>
              </a:spcAft>
              <a:buClr>
                <a:srgbClr val="888888"/>
              </a:buClr>
              <a:buSzPts val="3600"/>
              <a:buNone/>
              <a:defRPr sz="3600">
                <a:solidFill>
                  <a:srgbClr val="888888"/>
                </a:solidFill>
              </a:defRPr>
            </a:lvl3pPr>
            <a:lvl4pPr marL="1828800" lvl="3" indent="-228600" algn="l">
              <a:lnSpc>
                <a:spcPct val="90000"/>
              </a:lnSpc>
              <a:spcBef>
                <a:spcPts val="1000"/>
              </a:spcBef>
              <a:spcAft>
                <a:spcPts val="0"/>
              </a:spcAft>
              <a:buClr>
                <a:srgbClr val="888888"/>
              </a:buClr>
              <a:buSzPts val="3200"/>
              <a:buNone/>
              <a:defRPr sz="3200">
                <a:solidFill>
                  <a:srgbClr val="888888"/>
                </a:solidFill>
              </a:defRPr>
            </a:lvl4pPr>
            <a:lvl5pPr marL="2286000" lvl="4" indent="-228600" algn="l">
              <a:lnSpc>
                <a:spcPct val="90000"/>
              </a:lnSpc>
              <a:spcBef>
                <a:spcPts val="1000"/>
              </a:spcBef>
              <a:spcAft>
                <a:spcPts val="0"/>
              </a:spcAft>
              <a:buClr>
                <a:srgbClr val="888888"/>
              </a:buClr>
              <a:buSzPts val="3200"/>
              <a:buNone/>
              <a:defRPr sz="3200">
                <a:solidFill>
                  <a:srgbClr val="888888"/>
                </a:solidFill>
              </a:defRPr>
            </a:lvl5pPr>
            <a:lvl6pPr marL="2743200" lvl="5" indent="-228600" algn="l">
              <a:lnSpc>
                <a:spcPct val="90000"/>
              </a:lnSpc>
              <a:spcBef>
                <a:spcPts val="1000"/>
              </a:spcBef>
              <a:spcAft>
                <a:spcPts val="0"/>
              </a:spcAft>
              <a:buClr>
                <a:srgbClr val="888888"/>
              </a:buClr>
              <a:buSzPts val="3200"/>
              <a:buNone/>
              <a:defRPr sz="3200">
                <a:solidFill>
                  <a:srgbClr val="888888"/>
                </a:solidFill>
              </a:defRPr>
            </a:lvl6pPr>
            <a:lvl7pPr marL="3200400" lvl="6" indent="-228600" algn="l">
              <a:lnSpc>
                <a:spcPct val="90000"/>
              </a:lnSpc>
              <a:spcBef>
                <a:spcPts val="1000"/>
              </a:spcBef>
              <a:spcAft>
                <a:spcPts val="0"/>
              </a:spcAft>
              <a:buClr>
                <a:srgbClr val="888888"/>
              </a:buClr>
              <a:buSzPts val="3200"/>
              <a:buNone/>
              <a:defRPr sz="3200">
                <a:solidFill>
                  <a:srgbClr val="888888"/>
                </a:solidFill>
              </a:defRPr>
            </a:lvl7pPr>
            <a:lvl8pPr marL="3657600" lvl="7" indent="-228600" algn="l">
              <a:lnSpc>
                <a:spcPct val="90000"/>
              </a:lnSpc>
              <a:spcBef>
                <a:spcPts val="1000"/>
              </a:spcBef>
              <a:spcAft>
                <a:spcPts val="0"/>
              </a:spcAft>
              <a:buClr>
                <a:srgbClr val="888888"/>
              </a:buClr>
              <a:buSzPts val="3200"/>
              <a:buNone/>
              <a:defRPr sz="3200">
                <a:solidFill>
                  <a:srgbClr val="888888"/>
                </a:solidFill>
              </a:defRPr>
            </a:lvl8pPr>
            <a:lvl9pPr marL="4114800" lvl="8" indent="-228600" algn="l">
              <a:lnSpc>
                <a:spcPct val="90000"/>
              </a:lnSpc>
              <a:spcBef>
                <a:spcPts val="1000"/>
              </a:spcBef>
              <a:spcAft>
                <a:spcPts val="0"/>
              </a:spcAft>
              <a:buClr>
                <a:srgbClr val="888888"/>
              </a:buClr>
              <a:buSzPts val="3200"/>
              <a:buNone/>
              <a:defRPr sz="3200">
                <a:solidFill>
                  <a:srgbClr val="888888"/>
                </a:solidFill>
              </a:defRPr>
            </a:lvl9pPr>
          </a:lstStyle>
          <a:p>
            <a:endParaRPr/>
          </a:p>
        </p:txBody>
      </p:sp>
      <p:sp>
        <p:nvSpPr>
          <p:cNvPr id="73" name="Google Shape;73;g10ec991da93_0_223"/>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10ec991da93_0_223"/>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5" name="Google Shape;75;g10ec991da93_0_223"/>
          <p:cNvPicPr preferRelativeResize="0"/>
          <p:nvPr/>
        </p:nvPicPr>
        <p:blipFill rotWithShape="1">
          <a:blip r:embed="rId3">
            <a:alphaModFix/>
          </a:blip>
          <a:srcRect/>
          <a:stretch/>
        </p:blipFill>
        <p:spPr>
          <a:xfrm>
            <a:off x="17205779" y="794856"/>
            <a:ext cx="5226926" cy="541749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g10ec991da93_0_237"/>
          <p:cNvSpPr txBox="1">
            <a:spLocks noGrp="1"/>
          </p:cNvSpPr>
          <p:nvPr>
            <p:ph type="title"/>
          </p:nvPr>
        </p:nvSpPr>
        <p:spPr>
          <a:xfrm>
            <a:off x="1676619" y="730251"/>
            <a:ext cx="19093200" cy="2651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g10ec991da93_0_237"/>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g10ec991da93_0_237"/>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80" name="Google Shape;80;g10ec991da93_0_237"/>
          <p:cNvPicPr preferRelativeResize="0"/>
          <p:nvPr/>
        </p:nvPicPr>
        <p:blipFill rotWithShape="1">
          <a:blip r:embed="rId2">
            <a:alphaModFix/>
          </a:blip>
          <a:srcRect/>
          <a:stretch/>
        </p:blipFill>
        <p:spPr>
          <a:xfrm>
            <a:off x="21491356" y="730251"/>
            <a:ext cx="2438400" cy="25273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10ec991da93_0_170"/>
          <p:cNvSpPr txBox="1">
            <a:spLocks noGrp="1"/>
          </p:cNvSpPr>
          <p:nvPr>
            <p:ph type="title"/>
          </p:nvPr>
        </p:nvSpPr>
        <p:spPr>
          <a:xfrm>
            <a:off x="1676619" y="730251"/>
            <a:ext cx="21033900" cy="2651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8800"/>
              <a:buFont typeface="Arial"/>
              <a:buNone/>
              <a:defRPr sz="88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g10ec991da93_0_170"/>
          <p:cNvSpPr txBox="1">
            <a:spLocks noGrp="1"/>
          </p:cNvSpPr>
          <p:nvPr>
            <p:ph type="body" idx="1"/>
          </p:nvPr>
        </p:nvSpPr>
        <p:spPr>
          <a:xfrm>
            <a:off x="1676619" y="3651250"/>
            <a:ext cx="21033900" cy="8702700"/>
          </a:xfrm>
          <a:prstGeom prst="rect">
            <a:avLst/>
          </a:prstGeom>
          <a:noFill/>
          <a:ln>
            <a:noFill/>
          </a:ln>
        </p:spPr>
        <p:txBody>
          <a:bodyPr spcFirstLastPara="1" wrap="square" lIns="91425" tIns="45700" rIns="91425" bIns="45700" anchor="t" anchorCtr="0">
            <a:normAutofit/>
          </a:bodyPr>
          <a:lstStyle>
            <a:lvl1pPr marL="457200" marR="0" lvl="0" indent="-584200" algn="l" rtl="0">
              <a:lnSpc>
                <a:spcPct val="90000"/>
              </a:lnSpc>
              <a:spcBef>
                <a:spcPts val="200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12" name="Google Shape;12;g10ec991da93_0_170"/>
          <p:cNvSpPr txBox="1">
            <a:spLocks noGrp="1"/>
          </p:cNvSpPr>
          <p:nvPr>
            <p:ph type="ftr" idx="11"/>
          </p:nvPr>
        </p:nvSpPr>
        <p:spPr>
          <a:xfrm>
            <a:off x="8078252" y="12712701"/>
            <a:ext cx="8230800" cy="730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2400" b="0" i="0" u="none" strike="noStrike" cap="none">
                <a:solidFill>
                  <a:srgbClr val="005A8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g10ec991da93_0_170"/>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hyperlink" Target="http://drive.google.com/file/d/1a7NesrbntvHyxzCpsIk7X6Hd7abJ6tpX/view" TargetMode="External"/><Relationship Id="rId4" Type="http://schemas.openxmlformats.org/officeDocument/2006/relationships/hyperlink" Target="https://drive.google.com/file/d/1a7NesrbntvHyxzCpsIk7X6Hd7abJ6tpX/view?usp=shari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10ec991da93_0_164"/>
          <p:cNvSpPr txBox="1">
            <a:spLocks noGrp="1"/>
          </p:cNvSpPr>
          <p:nvPr>
            <p:ph type="ctrTitle"/>
          </p:nvPr>
        </p:nvSpPr>
        <p:spPr>
          <a:xfrm>
            <a:off x="1695850" y="4203900"/>
            <a:ext cx="14579400" cy="4519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12000"/>
              <a:buFont typeface="Arial"/>
              <a:buNone/>
            </a:pPr>
            <a:r>
              <a:rPr lang="en-US" sz="9000"/>
              <a:t>Mojaloop - TigerBeetle</a:t>
            </a:r>
            <a:endParaRPr sz="9000"/>
          </a:p>
          <a:p>
            <a:pPr marL="0" lvl="0" indent="0" algn="l" rtl="0">
              <a:lnSpc>
                <a:spcPct val="90000"/>
              </a:lnSpc>
              <a:spcBef>
                <a:spcPts val="0"/>
              </a:spcBef>
              <a:spcAft>
                <a:spcPts val="0"/>
              </a:spcAft>
              <a:buClr>
                <a:schemeClr val="lt1"/>
              </a:buClr>
              <a:buSzPts val="12000"/>
              <a:buFont typeface="Arial"/>
              <a:buNone/>
            </a:pPr>
            <a:r>
              <a:rPr lang="en-US" sz="9000"/>
              <a:t>Integration</a:t>
            </a:r>
            <a:endParaRPr sz="9000"/>
          </a:p>
        </p:txBody>
      </p:sp>
      <p:sp>
        <p:nvSpPr>
          <p:cNvPr id="90" name="Google Shape;90;g10ec991da93_0_164"/>
          <p:cNvSpPr txBox="1">
            <a:spLocks noGrp="1"/>
          </p:cNvSpPr>
          <p:nvPr>
            <p:ph type="subTitle" idx="1"/>
          </p:nvPr>
        </p:nvSpPr>
        <p:spPr>
          <a:xfrm>
            <a:off x="1695850" y="9308775"/>
            <a:ext cx="14344200" cy="2726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4800"/>
              <a:buNone/>
            </a:pPr>
            <a:r>
              <a:rPr lang="en-US" b="1"/>
              <a:t>PI-20 Community Meeting</a:t>
            </a:r>
            <a:endParaRPr b="1"/>
          </a:p>
          <a:p>
            <a:pPr marL="0" lvl="0" indent="0" algn="l" rtl="0">
              <a:lnSpc>
                <a:spcPct val="100000"/>
              </a:lnSpc>
              <a:spcBef>
                <a:spcPts val="1000"/>
              </a:spcBef>
              <a:spcAft>
                <a:spcPts val="0"/>
              </a:spcAft>
              <a:buClr>
                <a:schemeClr val="lt1"/>
              </a:buClr>
              <a:buSzPts val="4800"/>
              <a:buNone/>
            </a:pPr>
            <a:r>
              <a:rPr lang="en-US" sz="4500"/>
              <a:t>26 October 2022</a:t>
            </a:r>
            <a:endParaRPr sz="4500"/>
          </a:p>
          <a:p>
            <a:pPr marL="0" lvl="0" indent="0" algn="l" rtl="0">
              <a:lnSpc>
                <a:spcPct val="100000"/>
              </a:lnSpc>
              <a:spcBef>
                <a:spcPts val="0"/>
              </a:spcBef>
              <a:spcAft>
                <a:spcPts val="0"/>
              </a:spcAft>
              <a:buClr>
                <a:schemeClr val="lt1"/>
              </a:buClr>
              <a:buSzPts val="4800"/>
              <a:buNone/>
            </a:pPr>
            <a:r>
              <a:rPr lang="en-US" sz="4500"/>
              <a:t>Jason Bruwer, Matseliso Thabane</a:t>
            </a:r>
            <a:endParaRPr sz="4500"/>
          </a:p>
        </p:txBody>
      </p:sp>
      <p:sp>
        <p:nvSpPr>
          <p:cNvPr id="91" name="Google Shape;91;g10ec991da93_0_164"/>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11b34f3f95d_0_6"/>
          <p:cNvSpPr txBox="1">
            <a:spLocks noGrp="1"/>
          </p:cNvSpPr>
          <p:nvPr>
            <p:ph type="title"/>
          </p:nvPr>
        </p:nvSpPr>
        <p:spPr>
          <a:xfrm>
            <a:off x="1676619" y="730251"/>
            <a:ext cx="188694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8800"/>
              <a:buFont typeface="Arial"/>
              <a:buNone/>
            </a:pPr>
            <a:r>
              <a:rPr lang="en-US"/>
              <a:t>Agenda</a:t>
            </a:r>
            <a:endParaRPr/>
          </a:p>
        </p:txBody>
      </p:sp>
      <p:sp>
        <p:nvSpPr>
          <p:cNvPr id="97" name="Google Shape;97;g11b34f3f95d_0_6"/>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2</a:t>
            </a:fld>
            <a:endParaRPr/>
          </a:p>
        </p:txBody>
      </p:sp>
      <p:sp>
        <p:nvSpPr>
          <p:cNvPr id="98" name="Google Shape;98;g11b34f3f95d_0_6"/>
          <p:cNvSpPr txBox="1">
            <a:spLocks noGrp="1"/>
          </p:cNvSpPr>
          <p:nvPr>
            <p:ph type="body" idx="1"/>
          </p:nvPr>
        </p:nvSpPr>
        <p:spPr>
          <a:xfrm>
            <a:off x="1676619" y="3651250"/>
            <a:ext cx="21033900" cy="8702700"/>
          </a:xfrm>
          <a:prstGeom prst="rect">
            <a:avLst/>
          </a:prstGeom>
          <a:noFill/>
          <a:ln>
            <a:noFill/>
          </a:ln>
        </p:spPr>
        <p:txBody>
          <a:bodyPr spcFirstLastPara="1" wrap="square" lIns="457200" tIns="45700" rIns="91425" bIns="45700" anchor="t" anchorCtr="0">
            <a:normAutofit/>
          </a:bodyPr>
          <a:lstStyle/>
          <a:p>
            <a:pPr marL="457200" lvl="0" indent="-450850" algn="l" rtl="0">
              <a:lnSpc>
                <a:spcPct val="100000"/>
              </a:lnSpc>
              <a:spcBef>
                <a:spcPts val="2000"/>
              </a:spcBef>
              <a:spcAft>
                <a:spcPts val="0"/>
              </a:spcAft>
              <a:buSzPts val="5500"/>
              <a:buAutoNum type="arabicPeriod"/>
            </a:pPr>
            <a:r>
              <a:rPr lang="en-US" sz="5500"/>
              <a:t>Business Drivers</a:t>
            </a:r>
            <a:endParaRPr sz="5500"/>
          </a:p>
          <a:p>
            <a:pPr marL="457200" lvl="0" indent="-450850" algn="l" rtl="0">
              <a:lnSpc>
                <a:spcPct val="100000"/>
              </a:lnSpc>
              <a:spcBef>
                <a:spcPts val="2000"/>
              </a:spcBef>
              <a:spcAft>
                <a:spcPts val="0"/>
              </a:spcAft>
              <a:buSzPts val="5500"/>
              <a:buAutoNum type="arabicPeriod"/>
            </a:pPr>
            <a:r>
              <a:rPr lang="en-US" sz="5500"/>
              <a:t>PI-19 Progress</a:t>
            </a:r>
            <a:endParaRPr sz="5500"/>
          </a:p>
          <a:p>
            <a:pPr marL="457200" lvl="0" indent="-450850" algn="l" rtl="0">
              <a:lnSpc>
                <a:spcPct val="100000"/>
              </a:lnSpc>
              <a:spcBef>
                <a:spcPts val="2000"/>
              </a:spcBef>
              <a:spcAft>
                <a:spcPts val="0"/>
              </a:spcAft>
              <a:buSzPts val="5500"/>
              <a:buAutoNum type="arabicPeriod"/>
            </a:pPr>
            <a:r>
              <a:rPr lang="en-US" sz="5500"/>
              <a:t>Constraints</a:t>
            </a:r>
            <a:endParaRPr sz="5500"/>
          </a:p>
          <a:p>
            <a:pPr marL="457200" lvl="0" indent="-450850" algn="l" rtl="0">
              <a:lnSpc>
                <a:spcPct val="100000"/>
              </a:lnSpc>
              <a:spcBef>
                <a:spcPts val="2000"/>
              </a:spcBef>
              <a:spcAft>
                <a:spcPts val="0"/>
              </a:spcAft>
              <a:buSzPts val="5500"/>
              <a:buAutoNum type="arabicPeriod"/>
            </a:pPr>
            <a:r>
              <a:rPr lang="en-US" sz="5500"/>
              <a:t>Demo (Settlement)</a:t>
            </a:r>
            <a:endParaRPr sz="5500"/>
          </a:p>
          <a:p>
            <a:pPr marL="457200" lvl="0" indent="-520700" algn="l" rtl="0">
              <a:lnSpc>
                <a:spcPct val="100000"/>
              </a:lnSpc>
              <a:spcBef>
                <a:spcPts val="2000"/>
              </a:spcBef>
              <a:spcAft>
                <a:spcPts val="0"/>
              </a:spcAft>
              <a:buSzPts val="5500"/>
              <a:buAutoNum type="arabicPeriod"/>
            </a:pPr>
            <a:r>
              <a:rPr lang="en-US" sz="5500"/>
              <a:t>Next steps &amp; Questions</a:t>
            </a:r>
            <a:endParaRPr sz="5500"/>
          </a:p>
        </p:txBody>
      </p:sp>
      <p:sp>
        <p:nvSpPr>
          <p:cNvPr id="99" name="Google Shape;99;g11b34f3f95d_0_6"/>
          <p:cNvSpPr txBox="1">
            <a:spLocks noGrp="1"/>
          </p:cNvSpPr>
          <p:nvPr>
            <p:ph type="sldNum" idx="12"/>
          </p:nvPr>
        </p:nvSpPr>
        <p:spPr>
          <a:xfrm>
            <a:off x="6489383" y="12712700"/>
            <a:ext cx="11408400" cy="730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400"/>
              <a:buNone/>
            </a:pPr>
            <a:r>
              <a:rPr lang="en-US"/>
              <a:t>Mojaloop - TigerBeetle Integration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2575a6ddb4_0_0"/>
          <p:cNvSpPr txBox="1">
            <a:spLocks noGrp="1"/>
          </p:cNvSpPr>
          <p:nvPr>
            <p:ph type="title"/>
          </p:nvPr>
        </p:nvSpPr>
        <p:spPr>
          <a:xfrm>
            <a:off x="1676619" y="730251"/>
            <a:ext cx="188694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8800"/>
              <a:buFont typeface="Arial"/>
              <a:buNone/>
            </a:pPr>
            <a:r>
              <a:rPr lang="en-US"/>
              <a:t>Business Drivers</a:t>
            </a:r>
            <a:endParaRPr/>
          </a:p>
        </p:txBody>
      </p:sp>
      <p:sp>
        <p:nvSpPr>
          <p:cNvPr id="105" name="Google Shape;105;g12575a6ddb4_0_0"/>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3</a:t>
            </a:fld>
            <a:endParaRPr/>
          </a:p>
        </p:txBody>
      </p:sp>
      <p:sp>
        <p:nvSpPr>
          <p:cNvPr id="106" name="Google Shape;106;g12575a6ddb4_0_0"/>
          <p:cNvSpPr txBox="1">
            <a:spLocks noGrp="1"/>
          </p:cNvSpPr>
          <p:nvPr>
            <p:ph type="body" idx="1"/>
          </p:nvPr>
        </p:nvSpPr>
        <p:spPr>
          <a:xfrm>
            <a:off x="1676619" y="3651250"/>
            <a:ext cx="21033900" cy="8702700"/>
          </a:xfrm>
          <a:prstGeom prst="rect">
            <a:avLst/>
          </a:prstGeom>
          <a:noFill/>
          <a:ln>
            <a:noFill/>
          </a:ln>
        </p:spPr>
        <p:txBody>
          <a:bodyPr spcFirstLastPara="1" wrap="square" lIns="457200" tIns="45700" rIns="91425" bIns="45700" anchor="t" anchorCtr="0">
            <a:normAutofit/>
          </a:bodyPr>
          <a:lstStyle/>
          <a:p>
            <a:pPr marL="457200" lvl="0" indent="-577850" algn="l" rtl="0">
              <a:lnSpc>
                <a:spcPct val="100000"/>
              </a:lnSpc>
              <a:spcBef>
                <a:spcPts val="2000"/>
              </a:spcBef>
              <a:spcAft>
                <a:spcPts val="0"/>
              </a:spcAft>
              <a:buSzPts val="5500"/>
              <a:buAutoNum type="arabicPeriod"/>
            </a:pPr>
            <a:r>
              <a:rPr lang="en-US" sz="5500"/>
              <a:t>Why are we doing this work?</a:t>
            </a:r>
            <a:endParaRPr sz="5500"/>
          </a:p>
          <a:p>
            <a:pPr marL="914400" lvl="1" indent="-577850" algn="l" rtl="0">
              <a:lnSpc>
                <a:spcPct val="100000"/>
              </a:lnSpc>
              <a:spcBef>
                <a:spcPts val="0"/>
              </a:spcBef>
              <a:spcAft>
                <a:spcPts val="0"/>
              </a:spcAft>
              <a:buSzPts val="5500"/>
              <a:buChar char="•"/>
            </a:pPr>
            <a:r>
              <a:rPr lang="en-US" sz="5500"/>
              <a:t>Performance</a:t>
            </a:r>
            <a:endParaRPr sz="5500"/>
          </a:p>
          <a:p>
            <a:pPr marL="914400" lvl="1" indent="-577850" algn="l" rtl="0">
              <a:lnSpc>
                <a:spcPct val="100000"/>
              </a:lnSpc>
              <a:spcBef>
                <a:spcPts val="0"/>
              </a:spcBef>
              <a:spcAft>
                <a:spcPts val="0"/>
              </a:spcAft>
              <a:buSzPts val="5500"/>
              <a:buChar char="•"/>
            </a:pPr>
            <a:r>
              <a:rPr lang="en-US" sz="5500"/>
              <a:t>Cost</a:t>
            </a:r>
            <a:endParaRPr sz="5500"/>
          </a:p>
          <a:p>
            <a:pPr marL="457200" lvl="0" indent="0" algn="l" rtl="0">
              <a:lnSpc>
                <a:spcPct val="100000"/>
              </a:lnSpc>
              <a:spcBef>
                <a:spcPts val="2000"/>
              </a:spcBef>
              <a:spcAft>
                <a:spcPts val="0"/>
              </a:spcAft>
              <a:buNone/>
            </a:pPr>
            <a:endParaRPr sz="5500"/>
          </a:p>
          <a:p>
            <a:pPr marL="457200" lvl="0" indent="-577850" algn="l" rtl="0">
              <a:lnSpc>
                <a:spcPct val="100000"/>
              </a:lnSpc>
              <a:spcBef>
                <a:spcPts val="2000"/>
              </a:spcBef>
              <a:spcAft>
                <a:spcPts val="0"/>
              </a:spcAft>
              <a:buSzPts val="5500"/>
              <a:buAutoNum type="arabicPeriod"/>
            </a:pPr>
            <a:r>
              <a:rPr lang="en-US" sz="5500"/>
              <a:t>Impact of work: </a:t>
            </a:r>
            <a:endParaRPr sz="5500"/>
          </a:p>
          <a:p>
            <a:pPr marL="1371600" lvl="2" indent="-577850" algn="l" rtl="0">
              <a:lnSpc>
                <a:spcPct val="100000"/>
              </a:lnSpc>
              <a:spcBef>
                <a:spcPts val="0"/>
              </a:spcBef>
              <a:spcAft>
                <a:spcPts val="0"/>
              </a:spcAft>
              <a:buSzPts val="5500"/>
              <a:buChar char="•"/>
            </a:pPr>
            <a:r>
              <a:rPr lang="en-US" sz="5500"/>
              <a:t>Business</a:t>
            </a:r>
            <a:endParaRPr sz="5500"/>
          </a:p>
          <a:p>
            <a:pPr marL="1371600" lvl="2" indent="-577850" algn="l" rtl="0">
              <a:lnSpc>
                <a:spcPct val="100000"/>
              </a:lnSpc>
              <a:spcBef>
                <a:spcPts val="0"/>
              </a:spcBef>
              <a:spcAft>
                <a:spcPts val="0"/>
              </a:spcAft>
              <a:buSzPts val="5500"/>
              <a:buChar char="•"/>
            </a:pPr>
            <a:r>
              <a:rPr lang="en-US" sz="5500"/>
              <a:t>Development</a:t>
            </a:r>
            <a:endParaRPr sz="5500"/>
          </a:p>
        </p:txBody>
      </p:sp>
      <p:sp>
        <p:nvSpPr>
          <p:cNvPr id="107" name="Google Shape;107;g12575a6ddb4_0_0"/>
          <p:cNvSpPr txBox="1">
            <a:spLocks noGrp="1"/>
          </p:cNvSpPr>
          <p:nvPr>
            <p:ph type="sldNum" idx="12"/>
          </p:nvPr>
        </p:nvSpPr>
        <p:spPr>
          <a:xfrm>
            <a:off x="6641783" y="12865100"/>
            <a:ext cx="11408400" cy="730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400"/>
              <a:buNone/>
            </a:pPr>
            <a:r>
              <a:rPr lang="en-US"/>
              <a:t>Mojaloop - TigerBeetle Integration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5e8571c311_0_1"/>
          <p:cNvSpPr txBox="1">
            <a:spLocks noGrp="1"/>
          </p:cNvSpPr>
          <p:nvPr>
            <p:ph type="title"/>
          </p:nvPr>
        </p:nvSpPr>
        <p:spPr>
          <a:xfrm>
            <a:off x="1676619" y="730251"/>
            <a:ext cx="188694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8800"/>
              <a:buFont typeface="Arial"/>
              <a:buNone/>
            </a:pPr>
            <a:r>
              <a:rPr lang="en-US"/>
              <a:t>PI-19 Goals &amp; Progress</a:t>
            </a:r>
            <a:endParaRPr/>
          </a:p>
        </p:txBody>
      </p:sp>
      <p:graphicFrame>
        <p:nvGraphicFramePr>
          <p:cNvPr id="113" name="Google Shape;113;g15e8571c311_0_1"/>
          <p:cNvGraphicFramePr/>
          <p:nvPr/>
        </p:nvGraphicFramePr>
        <p:xfrm>
          <a:off x="1828800" y="3651285"/>
          <a:ext cx="21033900" cy="7187321"/>
        </p:xfrm>
        <a:graphic>
          <a:graphicData uri="http://schemas.openxmlformats.org/drawingml/2006/table">
            <a:tbl>
              <a:tblPr>
                <a:noFill/>
                <a:tableStyleId>{2870685A-EDB4-46FC-89DC-BEC747A4B20B}</a:tableStyleId>
              </a:tblPr>
              <a:tblGrid>
                <a:gridCol w="2325775">
                  <a:extLst>
                    <a:ext uri="{9D8B030D-6E8A-4147-A177-3AD203B41FA5}">
                      <a16:colId xmlns:a16="http://schemas.microsoft.com/office/drawing/2014/main" val="20000"/>
                    </a:ext>
                  </a:extLst>
                </a:gridCol>
                <a:gridCol w="8867275">
                  <a:extLst>
                    <a:ext uri="{9D8B030D-6E8A-4147-A177-3AD203B41FA5}">
                      <a16:colId xmlns:a16="http://schemas.microsoft.com/office/drawing/2014/main" val="20001"/>
                    </a:ext>
                  </a:extLst>
                </a:gridCol>
                <a:gridCol w="9840850">
                  <a:extLst>
                    <a:ext uri="{9D8B030D-6E8A-4147-A177-3AD203B41FA5}">
                      <a16:colId xmlns:a16="http://schemas.microsoft.com/office/drawing/2014/main" val="20002"/>
                    </a:ext>
                  </a:extLst>
                </a:gridCol>
              </a:tblGrid>
              <a:tr h="984750">
                <a:tc>
                  <a:txBody>
                    <a:bodyPr/>
                    <a:lstStyle/>
                    <a:p>
                      <a:pPr marL="0" lvl="0" indent="0" algn="l" rtl="0">
                        <a:spcBef>
                          <a:spcPts val="0"/>
                        </a:spcBef>
                        <a:spcAft>
                          <a:spcPts val="0"/>
                        </a:spcAft>
                        <a:buNone/>
                      </a:pPr>
                      <a:r>
                        <a:rPr lang="en-US" sz="2600" b="1">
                          <a:solidFill>
                            <a:schemeClr val="lt1"/>
                          </a:solidFill>
                        </a:rPr>
                        <a:t>Goal</a:t>
                      </a:r>
                      <a:endParaRPr sz="2600" b="1">
                        <a:solidFill>
                          <a:schemeClr val="lt1"/>
                        </a:solidFill>
                      </a:endParaRPr>
                    </a:p>
                  </a:txBody>
                  <a:tcPr marL="91425" marR="91425" marT="91425" marB="91425">
                    <a:solidFill>
                      <a:srgbClr val="005A83"/>
                    </a:solidFill>
                  </a:tcPr>
                </a:tc>
                <a:tc gridSpan="2">
                  <a:txBody>
                    <a:bodyPr/>
                    <a:lstStyle/>
                    <a:p>
                      <a:pPr marL="0" lvl="0" indent="0" algn="l" rtl="0">
                        <a:spcBef>
                          <a:spcPts val="1000"/>
                        </a:spcBef>
                        <a:spcAft>
                          <a:spcPts val="0"/>
                        </a:spcAft>
                        <a:buNone/>
                      </a:pPr>
                      <a:r>
                        <a:rPr lang="en-US" sz="4000" b="1"/>
                        <a:t>Integrate TigerBeetle into Mojaloop</a:t>
                      </a:r>
                      <a:endParaRPr sz="4000" b="1"/>
                    </a:p>
                  </a:txBody>
                  <a:tcPr marL="91425" marR="91425" marT="91425" marB="91425"/>
                </a:tc>
                <a:tc hMerge="1">
                  <a:txBody>
                    <a:bodyPr/>
                    <a:lstStyle/>
                    <a:p>
                      <a:endParaRPr lang="en-NL"/>
                    </a:p>
                  </a:txBody>
                  <a:tcPr/>
                </a:tc>
                <a:extLst>
                  <a:ext uri="{0D108BD9-81ED-4DB2-BD59-A6C34878D82A}">
                    <a16:rowId xmlns:a16="http://schemas.microsoft.com/office/drawing/2014/main" val="10000"/>
                  </a:ext>
                </a:extLst>
              </a:tr>
              <a:tr h="1857325">
                <a:tc>
                  <a:txBody>
                    <a:bodyPr/>
                    <a:lstStyle/>
                    <a:p>
                      <a:pPr marL="0" lvl="0" indent="0" algn="l" rtl="0">
                        <a:spcBef>
                          <a:spcPts val="0"/>
                        </a:spcBef>
                        <a:spcAft>
                          <a:spcPts val="0"/>
                        </a:spcAft>
                        <a:buNone/>
                      </a:pPr>
                      <a:r>
                        <a:rPr lang="en-US" sz="2600" b="1">
                          <a:solidFill>
                            <a:schemeClr val="lt1"/>
                          </a:solidFill>
                        </a:rPr>
                        <a:t>Key Objectives</a:t>
                      </a:r>
                      <a:endParaRPr sz="2600" b="1">
                        <a:solidFill>
                          <a:schemeClr val="lt1"/>
                        </a:solidFill>
                      </a:endParaRPr>
                    </a:p>
                  </a:txBody>
                  <a:tcPr marL="91425" marR="91425" marT="91425" marB="91425">
                    <a:solidFill>
                      <a:srgbClr val="005A83"/>
                    </a:solidFill>
                  </a:tcPr>
                </a:tc>
                <a:tc>
                  <a:txBody>
                    <a:bodyPr/>
                    <a:lstStyle/>
                    <a:p>
                      <a:pPr marL="320040" lvl="0" indent="-184150" algn="l" rtl="0">
                        <a:lnSpc>
                          <a:spcPct val="115000"/>
                        </a:lnSpc>
                        <a:spcBef>
                          <a:spcPts val="0"/>
                        </a:spcBef>
                        <a:spcAft>
                          <a:spcPts val="0"/>
                        </a:spcAft>
                        <a:buSzPts val="2900"/>
                        <a:buAutoNum type="arabicPeriod"/>
                      </a:pPr>
                      <a:r>
                        <a:rPr lang="en-US" sz="2900">
                          <a:solidFill>
                            <a:schemeClr val="dk1"/>
                          </a:solidFill>
                        </a:rPr>
                        <a:t>Design document </a:t>
                      </a:r>
                      <a:endParaRPr sz="2900"/>
                    </a:p>
                    <a:p>
                      <a:pPr marL="320040" lvl="0" indent="-184150" algn="l" rtl="0">
                        <a:lnSpc>
                          <a:spcPct val="115000"/>
                        </a:lnSpc>
                        <a:spcBef>
                          <a:spcPts val="0"/>
                        </a:spcBef>
                        <a:spcAft>
                          <a:spcPts val="0"/>
                        </a:spcAft>
                        <a:buSzPts val="2900"/>
                        <a:buAutoNum type="arabicPeriod"/>
                      </a:pPr>
                      <a:r>
                        <a:rPr lang="en-US" sz="2900"/>
                        <a:t>Development for Central-Settlement </a:t>
                      </a:r>
                      <a:endParaRPr sz="2900"/>
                    </a:p>
                    <a:p>
                      <a:pPr marL="320040" lvl="0" indent="-184150" algn="l" rtl="0">
                        <a:lnSpc>
                          <a:spcPct val="115000"/>
                        </a:lnSpc>
                        <a:spcBef>
                          <a:spcPts val="0"/>
                        </a:spcBef>
                        <a:spcAft>
                          <a:spcPts val="0"/>
                        </a:spcAft>
                        <a:buSzPts val="2900"/>
                        <a:buAutoNum type="arabicPeriod"/>
                      </a:pPr>
                      <a:r>
                        <a:rPr lang="en-US" sz="2900">
                          <a:solidFill>
                            <a:schemeClr val="dk1"/>
                          </a:solidFill>
                        </a:rPr>
                        <a:t>Regression </a:t>
                      </a:r>
                      <a:r>
                        <a:rPr lang="en-US" sz="2900"/>
                        <a:t>&amp; integration tests</a:t>
                      </a:r>
                      <a:endParaRPr sz="2900"/>
                    </a:p>
                  </a:txBody>
                  <a:tcPr marL="91425" marR="91425" marT="91425" marB="91425">
                    <a:solidFill>
                      <a:srgbClr val="FFF2CC"/>
                    </a:solidFill>
                  </a:tcPr>
                </a:tc>
                <a:tc>
                  <a:txBody>
                    <a:bodyPr/>
                    <a:lstStyle/>
                    <a:p>
                      <a:pPr marL="548640" lvl="0" indent="-412750" algn="l" rtl="0">
                        <a:lnSpc>
                          <a:spcPct val="115000"/>
                        </a:lnSpc>
                        <a:spcBef>
                          <a:spcPts val="0"/>
                        </a:spcBef>
                        <a:spcAft>
                          <a:spcPts val="0"/>
                        </a:spcAft>
                        <a:buSzPts val="2900"/>
                        <a:buAutoNum type="arabicPeriod" startAt="4"/>
                      </a:pPr>
                      <a:r>
                        <a:rPr lang="en-US" sz="2900">
                          <a:solidFill>
                            <a:schemeClr val="dk1"/>
                          </a:solidFill>
                        </a:rPr>
                        <a:t>Integrate into vNext *</a:t>
                      </a:r>
                      <a:endParaRPr sz="2900">
                        <a:solidFill>
                          <a:schemeClr val="dk1"/>
                        </a:solidFill>
                      </a:endParaRPr>
                    </a:p>
                    <a:p>
                      <a:pPr marL="548640" lvl="0" indent="-412750" algn="l" rtl="0">
                        <a:lnSpc>
                          <a:spcPct val="115000"/>
                        </a:lnSpc>
                        <a:spcBef>
                          <a:spcPts val="0"/>
                        </a:spcBef>
                        <a:spcAft>
                          <a:spcPts val="0"/>
                        </a:spcAft>
                        <a:buSzPts val="2900"/>
                        <a:buAutoNum type="arabicPeriod" startAt="4"/>
                      </a:pPr>
                      <a:r>
                        <a:rPr lang="en-US" sz="2900"/>
                        <a:t>Demonstrate settlement </a:t>
                      </a:r>
                      <a:r>
                        <a:rPr lang="en-US" sz="2400"/>
                        <a:t>(*</a:t>
                      </a:r>
                      <a:r>
                        <a:rPr lang="en-US" sz="2400" i="1"/>
                        <a:t>workaround</a:t>
                      </a:r>
                      <a:r>
                        <a:rPr lang="en-US" sz="2400"/>
                        <a:t>)</a:t>
                      </a:r>
                      <a:endParaRPr sz="2900"/>
                    </a:p>
                  </a:txBody>
                  <a:tcPr marL="91425" marR="91425" marT="91425" marB="91425">
                    <a:solidFill>
                      <a:srgbClr val="FFF2CC"/>
                    </a:solidFill>
                  </a:tcPr>
                </a:tc>
                <a:extLst>
                  <a:ext uri="{0D108BD9-81ED-4DB2-BD59-A6C34878D82A}">
                    <a16:rowId xmlns:a16="http://schemas.microsoft.com/office/drawing/2014/main" val="10001"/>
                  </a:ext>
                </a:extLst>
              </a:tr>
              <a:tr h="1544150">
                <a:tc>
                  <a:txBody>
                    <a:bodyPr/>
                    <a:lstStyle/>
                    <a:p>
                      <a:pPr marL="0" lvl="0" indent="0" algn="l" rtl="0">
                        <a:spcBef>
                          <a:spcPts val="0"/>
                        </a:spcBef>
                        <a:spcAft>
                          <a:spcPts val="0"/>
                        </a:spcAft>
                        <a:buNone/>
                      </a:pPr>
                      <a:r>
                        <a:rPr lang="en-US" sz="2600" b="1">
                          <a:solidFill>
                            <a:schemeClr val="lt1"/>
                          </a:solidFill>
                        </a:rPr>
                        <a:t>Roadmap &amp; Risks / Issues</a:t>
                      </a:r>
                      <a:endParaRPr sz="2600" b="1">
                        <a:solidFill>
                          <a:schemeClr val="lt1"/>
                        </a:solidFill>
                      </a:endParaRPr>
                    </a:p>
                  </a:txBody>
                  <a:tcPr marL="91425" marR="91425" marT="91425" marB="91425">
                    <a:solidFill>
                      <a:srgbClr val="005A83"/>
                    </a:solidFill>
                  </a:tcPr>
                </a:tc>
                <a:tc>
                  <a:txBody>
                    <a:bodyPr/>
                    <a:lstStyle/>
                    <a:p>
                      <a:pPr marL="0" lvl="0" indent="0" algn="l" rtl="0">
                        <a:lnSpc>
                          <a:spcPct val="115000"/>
                        </a:lnSpc>
                        <a:spcBef>
                          <a:spcPts val="0"/>
                        </a:spcBef>
                        <a:spcAft>
                          <a:spcPts val="0"/>
                        </a:spcAft>
                        <a:buNone/>
                      </a:pPr>
                      <a:r>
                        <a:rPr lang="en-US" sz="2900" b="1"/>
                        <a:t>Roadmap</a:t>
                      </a:r>
                      <a:endParaRPr sz="2900"/>
                    </a:p>
                    <a:p>
                      <a:pPr marL="457200" lvl="0" indent="-412750" algn="l" rtl="0">
                        <a:lnSpc>
                          <a:spcPct val="115000"/>
                        </a:lnSpc>
                        <a:spcBef>
                          <a:spcPts val="0"/>
                        </a:spcBef>
                        <a:spcAft>
                          <a:spcPts val="0"/>
                        </a:spcAft>
                        <a:buSzPts val="2900"/>
                        <a:buChar char="●"/>
                      </a:pPr>
                      <a:r>
                        <a:rPr lang="en-US" sz="2900"/>
                        <a:t>Remove </a:t>
                      </a:r>
                      <a:r>
                        <a:rPr lang="en-US" sz="2900">
                          <a:solidFill>
                            <a:schemeClr val="dk1"/>
                          </a:solidFill>
                        </a:rPr>
                        <a:t>data </a:t>
                      </a:r>
                      <a:r>
                        <a:rPr lang="en-US" sz="2900"/>
                        <a:t>duplicated in SQL</a:t>
                      </a:r>
                      <a:endParaRPr sz="2900"/>
                    </a:p>
                    <a:p>
                      <a:pPr marL="457200" lvl="0" indent="-412750" algn="l" rtl="0">
                        <a:lnSpc>
                          <a:spcPct val="115000"/>
                        </a:lnSpc>
                        <a:spcBef>
                          <a:spcPts val="0"/>
                        </a:spcBef>
                        <a:spcAft>
                          <a:spcPts val="0"/>
                        </a:spcAft>
                        <a:buSzPts val="2900"/>
                        <a:buChar char="●"/>
                      </a:pPr>
                      <a:r>
                        <a:rPr lang="en-US" sz="2900"/>
                        <a:t>Integration review for Production readiness</a:t>
                      </a:r>
                      <a:endParaRPr sz="2900"/>
                    </a:p>
                  </a:txBody>
                  <a:tcPr marL="91425" marR="91425" marT="91425" marB="91425">
                    <a:solidFill>
                      <a:srgbClr val="E6B8AF"/>
                    </a:solidFill>
                  </a:tcPr>
                </a:tc>
                <a:tc>
                  <a:txBody>
                    <a:bodyPr/>
                    <a:lstStyle/>
                    <a:p>
                      <a:pPr marL="0" lvl="0" indent="0" algn="l" rtl="0">
                        <a:lnSpc>
                          <a:spcPct val="115000"/>
                        </a:lnSpc>
                        <a:spcBef>
                          <a:spcPts val="0"/>
                        </a:spcBef>
                        <a:spcAft>
                          <a:spcPts val="0"/>
                        </a:spcAft>
                        <a:buNone/>
                      </a:pPr>
                      <a:r>
                        <a:rPr lang="en-US" sz="2900" b="1"/>
                        <a:t>Risks / Issues</a:t>
                      </a:r>
                      <a:r>
                        <a:rPr lang="en-US" sz="2900"/>
                        <a:t> </a:t>
                      </a:r>
                      <a:endParaRPr sz="2900"/>
                    </a:p>
                    <a:p>
                      <a:pPr marL="457200" marR="0" lvl="0" indent="-412750" algn="l" rtl="0">
                        <a:lnSpc>
                          <a:spcPct val="115000"/>
                        </a:lnSpc>
                        <a:spcBef>
                          <a:spcPts val="0"/>
                        </a:spcBef>
                        <a:spcAft>
                          <a:spcPts val="0"/>
                        </a:spcAft>
                        <a:buSzPts val="2900"/>
                        <a:buChar char="●"/>
                      </a:pPr>
                      <a:r>
                        <a:rPr lang="en-US" sz="2900"/>
                        <a:t>TigerBeetle production readiness</a:t>
                      </a:r>
                      <a:endParaRPr sz="2900"/>
                    </a:p>
                  </a:txBody>
                  <a:tcPr marL="91425" marR="91425" marT="91425" marB="91425">
                    <a:solidFill>
                      <a:srgbClr val="E6B8AF"/>
                    </a:solidFill>
                  </a:tcPr>
                </a:tc>
                <a:extLst>
                  <a:ext uri="{0D108BD9-81ED-4DB2-BD59-A6C34878D82A}">
                    <a16:rowId xmlns:a16="http://schemas.microsoft.com/office/drawing/2014/main" val="10002"/>
                  </a:ext>
                </a:extLst>
              </a:tr>
              <a:tr h="2497650">
                <a:tc>
                  <a:txBody>
                    <a:bodyPr/>
                    <a:lstStyle/>
                    <a:p>
                      <a:pPr marL="0" lvl="0" indent="0" algn="l" rtl="0">
                        <a:spcBef>
                          <a:spcPts val="0"/>
                        </a:spcBef>
                        <a:spcAft>
                          <a:spcPts val="0"/>
                        </a:spcAft>
                        <a:buNone/>
                      </a:pPr>
                      <a:r>
                        <a:rPr lang="en-US" sz="2600" b="1">
                          <a:solidFill>
                            <a:schemeClr val="lt1"/>
                          </a:solidFill>
                        </a:rPr>
                        <a:t>Define Success</a:t>
                      </a:r>
                      <a:endParaRPr sz="2600" b="1">
                        <a:solidFill>
                          <a:schemeClr val="lt1"/>
                        </a:solidFill>
                      </a:endParaRPr>
                    </a:p>
                  </a:txBody>
                  <a:tcPr marL="91425" marR="91425" marT="91425" marB="91425">
                    <a:solidFill>
                      <a:srgbClr val="005A83"/>
                    </a:solidFill>
                  </a:tcPr>
                </a:tc>
                <a:tc gridSpan="2">
                  <a:txBody>
                    <a:bodyPr/>
                    <a:lstStyle/>
                    <a:p>
                      <a:pPr marL="457200" lvl="0" indent="-412750" algn="l" rtl="0">
                        <a:lnSpc>
                          <a:spcPct val="115000"/>
                        </a:lnSpc>
                        <a:spcBef>
                          <a:spcPts val="0"/>
                        </a:spcBef>
                        <a:spcAft>
                          <a:spcPts val="0"/>
                        </a:spcAft>
                        <a:buClr>
                          <a:schemeClr val="dk1"/>
                        </a:buClr>
                        <a:buSzPts val="2900"/>
                        <a:buChar char="●"/>
                      </a:pPr>
                      <a:r>
                        <a:rPr lang="en-US" sz="2900">
                          <a:solidFill>
                            <a:schemeClr val="dk1"/>
                          </a:solidFill>
                        </a:rPr>
                        <a:t>Add full test suite</a:t>
                      </a:r>
                      <a:endParaRPr sz="2900">
                        <a:solidFill>
                          <a:schemeClr val="dk1"/>
                        </a:solidFill>
                      </a:endParaRPr>
                    </a:p>
                    <a:p>
                      <a:pPr marL="457200" lvl="0" indent="-412750" algn="l" rtl="0">
                        <a:lnSpc>
                          <a:spcPct val="115000"/>
                        </a:lnSpc>
                        <a:spcBef>
                          <a:spcPts val="0"/>
                        </a:spcBef>
                        <a:spcAft>
                          <a:spcPts val="0"/>
                        </a:spcAft>
                        <a:buClr>
                          <a:schemeClr val="dk1"/>
                        </a:buClr>
                        <a:buSzPts val="2900"/>
                        <a:buChar char="●"/>
                      </a:pPr>
                      <a:r>
                        <a:rPr lang="en-US" sz="2900">
                          <a:solidFill>
                            <a:schemeClr val="dk1"/>
                          </a:solidFill>
                        </a:rPr>
                        <a:t>Complete implementation guide</a:t>
                      </a:r>
                      <a:endParaRPr sz="2900">
                        <a:solidFill>
                          <a:schemeClr val="dk1"/>
                        </a:solidFill>
                      </a:endParaRPr>
                    </a:p>
                    <a:p>
                      <a:pPr marL="457200" lvl="0" indent="-412750" algn="l" rtl="0">
                        <a:lnSpc>
                          <a:spcPct val="115000"/>
                        </a:lnSpc>
                        <a:spcBef>
                          <a:spcPts val="0"/>
                        </a:spcBef>
                        <a:spcAft>
                          <a:spcPts val="0"/>
                        </a:spcAft>
                        <a:buClr>
                          <a:schemeClr val="dk1"/>
                        </a:buClr>
                        <a:buSzPts val="2900"/>
                        <a:buChar char="●"/>
                      </a:pPr>
                      <a:r>
                        <a:rPr lang="en-US" sz="2900">
                          <a:solidFill>
                            <a:schemeClr val="dk1"/>
                          </a:solidFill>
                        </a:rPr>
                        <a:t>Quantify settlement performance</a:t>
                      </a:r>
                      <a:endParaRPr sz="2900">
                        <a:solidFill>
                          <a:schemeClr val="dk1"/>
                        </a:solidFill>
                      </a:endParaRPr>
                    </a:p>
                    <a:p>
                      <a:pPr marL="457200" lvl="0" indent="-412750" algn="l" rtl="0">
                        <a:lnSpc>
                          <a:spcPct val="115000"/>
                        </a:lnSpc>
                        <a:spcBef>
                          <a:spcPts val="0"/>
                        </a:spcBef>
                        <a:spcAft>
                          <a:spcPts val="0"/>
                        </a:spcAft>
                        <a:buClr>
                          <a:schemeClr val="dk1"/>
                        </a:buClr>
                        <a:buSzPts val="2900"/>
                        <a:buChar char="●"/>
                      </a:pPr>
                      <a:r>
                        <a:rPr lang="en-US" sz="2900">
                          <a:solidFill>
                            <a:schemeClr val="dk1"/>
                          </a:solidFill>
                        </a:rPr>
                        <a:t>Report total cost of ownership impact</a:t>
                      </a:r>
                      <a:endParaRPr sz="2900">
                        <a:solidFill>
                          <a:schemeClr val="dk1"/>
                        </a:solidFill>
                      </a:endParaRPr>
                    </a:p>
                    <a:p>
                      <a:pPr marL="457200" lvl="0" indent="-412750" algn="l" rtl="0">
                        <a:lnSpc>
                          <a:spcPct val="115000"/>
                        </a:lnSpc>
                        <a:spcBef>
                          <a:spcPts val="0"/>
                        </a:spcBef>
                        <a:spcAft>
                          <a:spcPts val="0"/>
                        </a:spcAft>
                        <a:buClr>
                          <a:schemeClr val="dk1"/>
                        </a:buClr>
                        <a:buSzPts val="2900"/>
                        <a:buChar char="●"/>
                      </a:pPr>
                      <a:r>
                        <a:rPr lang="en-US" sz="2900">
                          <a:solidFill>
                            <a:schemeClr val="dk1"/>
                          </a:solidFill>
                        </a:rPr>
                        <a:t>DA, Product Council &amp; community review &amp; approval process</a:t>
                      </a:r>
                      <a:endParaRPr sz="2900">
                        <a:solidFill>
                          <a:schemeClr val="dk1"/>
                        </a:solidFill>
                      </a:endParaRPr>
                    </a:p>
                  </a:txBody>
                  <a:tcPr marL="91425" marR="91425" marT="91425" marB="91425">
                    <a:solidFill>
                      <a:srgbClr val="A2C4C9"/>
                    </a:solidFill>
                  </a:tcPr>
                </a:tc>
                <a:tc hMerge="1">
                  <a:txBody>
                    <a:bodyPr/>
                    <a:lstStyle/>
                    <a:p>
                      <a:endParaRPr lang="en-NL"/>
                    </a:p>
                  </a:txBody>
                  <a:tcPr/>
                </a:tc>
                <a:extLst>
                  <a:ext uri="{0D108BD9-81ED-4DB2-BD59-A6C34878D82A}">
                    <a16:rowId xmlns:a16="http://schemas.microsoft.com/office/drawing/2014/main" val="10003"/>
                  </a:ext>
                </a:extLst>
              </a:tr>
            </a:tbl>
          </a:graphicData>
        </a:graphic>
      </p:graphicFrame>
      <p:sp>
        <p:nvSpPr>
          <p:cNvPr id="114" name="Google Shape;114;g15e8571c311_0_1"/>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4</a:t>
            </a:fld>
            <a:endParaRPr/>
          </a:p>
        </p:txBody>
      </p:sp>
      <p:sp>
        <p:nvSpPr>
          <p:cNvPr id="115" name="Google Shape;115;g15e8571c311_0_1"/>
          <p:cNvSpPr txBox="1">
            <a:spLocks noGrp="1"/>
          </p:cNvSpPr>
          <p:nvPr>
            <p:ph type="sldNum" idx="12"/>
          </p:nvPr>
        </p:nvSpPr>
        <p:spPr>
          <a:xfrm>
            <a:off x="6489383" y="12712700"/>
            <a:ext cx="11408400" cy="730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400"/>
              <a:buNone/>
            </a:pPr>
            <a:r>
              <a:rPr lang="en-US"/>
              <a:t>Mojaloop - TigerBeetle Integration</a:t>
            </a:r>
            <a:endParaRPr/>
          </a:p>
        </p:txBody>
      </p:sp>
      <p:pic>
        <p:nvPicPr>
          <p:cNvPr id="116" name="Google Shape;116;g15e8571c311_0_1"/>
          <p:cNvPicPr preferRelativeResize="0"/>
          <p:nvPr/>
        </p:nvPicPr>
        <p:blipFill rotWithShape="1">
          <a:blip r:embed="rId3">
            <a:alphaModFix/>
          </a:blip>
          <a:srcRect t="-15670" b="15670"/>
          <a:stretch/>
        </p:blipFill>
        <p:spPr>
          <a:xfrm>
            <a:off x="10638450" y="4561113"/>
            <a:ext cx="486401" cy="486400"/>
          </a:xfrm>
          <a:prstGeom prst="rect">
            <a:avLst/>
          </a:prstGeom>
          <a:noFill/>
          <a:ln>
            <a:noFill/>
          </a:ln>
        </p:spPr>
      </p:pic>
      <p:pic>
        <p:nvPicPr>
          <p:cNvPr id="117" name="Google Shape;117;g15e8571c311_0_1"/>
          <p:cNvPicPr preferRelativeResize="0"/>
          <p:nvPr/>
        </p:nvPicPr>
        <p:blipFill>
          <a:blip r:embed="rId3">
            <a:alphaModFix/>
          </a:blip>
          <a:stretch>
            <a:fillRect/>
          </a:stretch>
        </p:blipFill>
        <p:spPr>
          <a:xfrm>
            <a:off x="10638450" y="5213774"/>
            <a:ext cx="486401" cy="486400"/>
          </a:xfrm>
          <a:prstGeom prst="rect">
            <a:avLst/>
          </a:prstGeom>
          <a:noFill/>
          <a:ln>
            <a:noFill/>
          </a:ln>
        </p:spPr>
      </p:pic>
      <p:pic>
        <p:nvPicPr>
          <p:cNvPr id="118" name="Google Shape;118;g15e8571c311_0_1"/>
          <p:cNvPicPr preferRelativeResize="0"/>
          <p:nvPr/>
        </p:nvPicPr>
        <p:blipFill>
          <a:blip r:embed="rId4">
            <a:alphaModFix/>
          </a:blip>
          <a:stretch>
            <a:fillRect/>
          </a:stretch>
        </p:blipFill>
        <p:spPr>
          <a:xfrm>
            <a:off x="19887220" y="5288280"/>
            <a:ext cx="486400" cy="486020"/>
          </a:xfrm>
          <a:prstGeom prst="rect">
            <a:avLst/>
          </a:prstGeom>
          <a:noFill/>
          <a:ln>
            <a:noFill/>
          </a:ln>
        </p:spPr>
      </p:pic>
      <p:pic>
        <p:nvPicPr>
          <p:cNvPr id="119" name="Google Shape;119;g15e8571c311_0_1"/>
          <p:cNvPicPr preferRelativeResize="0"/>
          <p:nvPr/>
        </p:nvPicPr>
        <p:blipFill>
          <a:blip r:embed="rId4">
            <a:alphaModFix/>
          </a:blip>
          <a:stretch>
            <a:fillRect/>
          </a:stretch>
        </p:blipFill>
        <p:spPr>
          <a:xfrm>
            <a:off x="19888200" y="4715256"/>
            <a:ext cx="486400" cy="486020"/>
          </a:xfrm>
          <a:prstGeom prst="rect">
            <a:avLst/>
          </a:prstGeom>
          <a:noFill/>
          <a:ln>
            <a:noFill/>
          </a:ln>
        </p:spPr>
      </p:pic>
      <p:pic>
        <p:nvPicPr>
          <p:cNvPr id="120" name="Google Shape;120;g15e8571c311_0_1"/>
          <p:cNvPicPr preferRelativeResize="0"/>
          <p:nvPr/>
        </p:nvPicPr>
        <p:blipFill>
          <a:blip r:embed="rId3">
            <a:alphaModFix/>
          </a:blip>
          <a:stretch>
            <a:fillRect/>
          </a:stretch>
        </p:blipFill>
        <p:spPr>
          <a:xfrm>
            <a:off x="10634472" y="5788152"/>
            <a:ext cx="486401" cy="48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16218abd438_0_0"/>
          <p:cNvSpPr txBox="1">
            <a:spLocks noGrp="1"/>
          </p:cNvSpPr>
          <p:nvPr>
            <p:ph type="title"/>
          </p:nvPr>
        </p:nvSpPr>
        <p:spPr>
          <a:xfrm>
            <a:off x="1676619" y="730251"/>
            <a:ext cx="188694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8800"/>
              <a:buFont typeface="Arial"/>
              <a:buNone/>
            </a:pPr>
            <a:r>
              <a:rPr lang="en-US"/>
              <a:t>Constraints</a:t>
            </a:r>
            <a:endParaRPr/>
          </a:p>
        </p:txBody>
      </p:sp>
      <p:sp>
        <p:nvSpPr>
          <p:cNvPr id="126" name="Google Shape;126;g16218abd438_0_0"/>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5</a:t>
            </a:fld>
            <a:endParaRPr/>
          </a:p>
        </p:txBody>
      </p:sp>
      <p:sp>
        <p:nvSpPr>
          <p:cNvPr id="127" name="Google Shape;127;g16218abd438_0_0"/>
          <p:cNvSpPr txBox="1">
            <a:spLocks noGrp="1"/>
          </p:cNvSpPr>
          <p:nvPr>
            <p:ph type="body" idx="1"/>
          </p:nvPr>
        </p:nvSpPr>
        <p:spPr>
          <a:xfrm>
            <a:off x="1676619" y="3651250"/>
            <a:ext cx="21033900" cy="8702700"/>
          </a:xfrm>
          <a:prstGeom prst="rect">
            <a:avLst/>
          </a:prstGeom>
          <a:noFill/>
          <a:ln>
            <a:noFill/>
          </a:ln>
        </p:spPr>
        <p:txBody>
          <a:bodyPr spcFirstLastPara="1" wrap="square" lIns="457200" tIns="45700" rIns="91425" bIns="45700" anchor="t" anchorCtr="0">
            <a:normAutofit/>
          </a:bodyPr>
          <a:lstStyle/>
          <a:p>
            <a:pPr marL="457200" lvl="0" indent="-577850" algn="l" rtl="0">
              <a:lnSpc>
                <a:spcPct val="115000"/>
              </a:lnSpc>
              <a:spcBef>
                <a:spcPts val="2000"/>
              </a:spcBef>
              <a:spcAft>
                <a:spcPts val="0"/>
              </a:spcAft>
              <a:buSzPts val="5500"/>
              <a:buAutoNum type="arabicPeriod"/>
            </a:pPr>
            <a:r>
              <a:rPr lang="en-US" sz="5500"/>
              <a:t>Need to expose TigerBeetle Transfer timeouts via API (</a:t>
            </a:r>
            <a:r>
              <a:rPr lang="en-US" sz="5500" i="1"/>
              <a:t>beta</a:t>
            </a:r>
            <a:r>
              <a:rPr lang="en-US" sz="5500"/>
              <a:t>).</a:t>
            </a:r>
            <a:r>
              <a:rPr lang="en-US" sz="5000"/>
              <a:t> </a:t>
            </a:r>
            <a:r>
              <a:rPr lang="en-US" sz="5500"/>
              <a:t>Currently dependent on SQL for Transfer timeouts.</a:t>
            </a:r>
            <a:endParaRPr sz="5500"/>
          </a:p>
          <a:p>
            <a:pPr marL="457200" lvl="0" indent="0" algn="l" rtl="0">
              <a:lnSpc>
                <a:spcPct val="115000"/>
              </a:lnSpc>
              <a:spcBef>
                <a:spcPts val="2000"/>
              </a:spcBef>
              <a:spcAft>
                <a:spcPts val="0"/>
              </a:spcAft>
              <a:buNone/>
            </a:pPr>
            <a:endParaRPr sz="5500"/>
          </a:p>
          <a:p>
            <a:pPr marL="457200" lvl="0" indent="-577850" algn="l" rtl="0">
              <a:lnSpc>
                <a:spcPct val="115000"/>
              </a:lnSpc>
              <a:spcBef>
                <a:spcPts val="2000"/>
              </a:spcBef>
              <a:spcAft>
                <a:spcPts val="0"/>
              </a:spcAft>
              <a:buSzPts val="5500"/>
              <a:buAutoNum type="arabicPeriod"/>
            </a:pPr>
            <a:r>
              <a:rPr lang="en-US" sz="5500"/>
              <a:t>Remove data duplicated in TigerBeetle &amp; SQL by introducing TigerBeetle range queries.</a:t>
            </a:r>
            <a:endParaRPr sz="4500"/>
          </a:p>
        </p:txBody>
      </p:sp>
      <p:sp>
        <p:nvSpPr>
          <p:cNvPr id="128" name="Google Shape;128;g16218abd438_0_0"/>
          <p:cNvSpPr txBox="1">
            <a:spLocks noGrp="1"/>
          </p:cNvSpPr>
          <p:nvPr>
            <p:ph type="sldNum" idx="12"/>
          </p:nvPr>
        </p:nvSpPr>
        <p:spPr>
          <a:xfrm>
            <a:off x="6641783" y="12865100"/>
            <a:ext cx="11408400" cy="730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400"/>
              <a:buNone/>
            </a:pPr>
            <a:r>
              <a:rPr lang="en-US"/>
              <a:t>Mojaloop - TigerBeetle Integration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5e8571c311_0_21"/>
          <p:cNvSpPr/>
          <p:nvPr/>
        </p:nvSpPr>
        <p:spPr>
          <a:xfrm>
            <a:off x="5122107" y="4143450"/>
            <a:ext cx="4087500" cy="7807200"/>
          </a:xfrm>
          <a:prstGeom prst="rect">
            <a:avLst/>
          </a:prstGeom>
          <a:noFill/>
          <a:ln w="9525" cap="flat" cmpd="sng">
            <a:solidFill>
              <a:srgbClr val="A3338D"/>
            </a:solidFill>
            <a:prstDash val="solid"/>
            <a:round/>
            <a:headEnd type="none" w="sm" len="sm"/>
            <a:tailEnd type="none" w="sm" len="sm"/>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134" name="Google Shape;134;g15e8571c311_0_21"/>
          <p:cNvSpPr txBox="1">
            <a:spLocks noGrp="1"/>
          </p:cNvSpPr>
          <p:nvPr>
            <p:ph type="title"/>
          </p:nvPr>
        </p:nvSpPr>
        <p:spPr>
          <a:xfrm>
            <a:off x="1676624" y="730250"/>
            <a:ext cx="160947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Settlement Process</a:t>
            </a:r>
            <a:endParaRPr/>
          </a:p>
        </p:txBody>
      </p:sp>
      <p:sp>
        <p:nvSpPr>
          <p:cNvPr id="135" name="Google Shape;135;g15e8571c311_0_21"/>
          <p:cNvSpPr/>
          <p:nvPr/>
        </p:nvSpPr>
        <p:spPr>
          <a:xfrm>
            <a:off x="6935449" y="7817242"/>
            <a:ext cx="176700" cy="153600"/>
          </a:xfrm>
          <a:prstGeom prst="triangle">
            <a:avLst>
              <a:gd name="adj" fmla="val 50000"/>
            </a:avLst>
          </a:prstGeom>
          <a:solidFill>
            <a:srgbClr val="FFFFFF"/>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136" name="Google Shape;136;g15e8571c311_0_21"/>
          <p:cNvSpPr/>
          <p:nvPr/>
        </p:nvSpPr>
        <p:spPr>
          <a:xfrm rot="10800000" flipH="1">
            <a:off x="5122107" y="4143388"/>
            <a:ext cx="4087500" cy="338400"/>
          </a:xfrm>
          <a:prstGeom prst="rect">
            <a:avLst/>
          </a:prstGeom>
          <a:solidFill>
            <a:srgbClr val="A3338D"/>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137" name="Google Shape;137;g15e8571c311_0_21"/>
          <p:cNvSpPr txBox="1"/>
          <p:nvPr/>
        </p:nvSpPr>
        <p:spPr>
          <a:xfrm>
            <a:off x="5122098" y="4481786"/>
            <a:ext cx="4087500" cy="2114400"/>
          </a:xfrm>
          <a:prstGeom prst="rect">
            <a:avLst/>
          </a:prstGeom>
          <a:noFill/>
          <a:ln w="9525" cap="flat" cmpd="sng">
            <a:solidFill>
              <a:srgbClr val="A3338D"/>
            </a:solidFill>
            <a:prstDash val="solid"/>
            <a:round/>
            <a:headEnd type="none" w="sm" len="sm"/>
            <a:tailEnd type="none" w="sm" len="sm"/>
          </a:ln>
        </p:spPr>
        <p:txBody>
          <a:bodyPr spcFirstLastPara="1" wrap="square" lIns="243800" tIns="243800" rIns="243800" bIns="243800" anchor="ctr" anchorCtr="0">
            <a:noAutofit/>
          </a:bodyPr>
          <a:lstStyle/>
          <a:p>
            <a:pPr marL="0" lvl="0" indent="0" algn="ctr" rtl="0">
              <a:spcBef>
                <a:spcPts val="0"/>
              </a:spcBef>
              <a:spcAft>
                <a:spcPts val="0"/>
              </a:spcAft>
              <a:buNone/>
            </a:pPr>
            <a:r>
              <a:rPr lang="en-US" sz="3000" b="1">
                <a:solidFill>
                  <a:srgbClr val="A3338D"/>
                </a:solidFill>
                <a:latin typeface="Roboto"/>
                <a:ea typeface="Roboto"/>
                <a:cs typeface="Roboto"/>
                <a:sym typeface="Roboto"/>
              </a:rPr>
              <a:t>Clearing</a:t>
            </a:r>
            <a:endParaRPr sz="2500">
              <a:solidFill>
                <a:srgbClr val="A3338D"/>
              </a:solidFill>
              <a:latin typeface="Roboto"/>
              <a:ea typeface="Roboto"/>
              <a:cs typeface="Roboto"/>
              <a:sym typeface="Roboto"/>
            </a:endParaRPr>
          </a:p>
        </p:txBody>
      </p:sp>
      <p:cxnSp>
        <p:nvCxnSpPr>
          <p:cNvPr id="138" name="Google Shape;138;g15e8571c311_0_21"/>
          <p:cNvCxnSpPr/>
          <p:nvPr/>
        </p:nvCxnSpPr>
        <p:spPr>
          <a:xfrm rot="10800000">
            <a:off x="6491388" y="7011216"/>
            <a:ext cx="0" cy="4929000"/>
          </a:xfrm>
          <a:prstGeom prst="straightConnector1">
            <a:avLst/>
          </a:prstGeom>
          <a:noFill/>
          <a:ln w="9525" cap="flat" cmpd="sng">
            <a:solidFill>
              <a:srgbClr val="0944A1"/>
            </a:solidFill>
            <a:prstDash val="dot"/>
            <a:round/>
            <a:headEnd type="none" w="sm" len="sm"/>
            <a:tailEnd type="none" w="sm" len="sm"/>
          </a:ln>
          <a:effectLst>
            <a:reflection endPos="30000" dist="38100" dir="5400000" fadeDir="5400012" sy="-100000" algn="bl" rotWithShape="0"/>
          </a:effectLst>
        </p:spPr>
      </p:cxnSp>
      <p:cxnSp>
        <p:nvCxnSpPr>
          <p:cNvPr id="139" name="Google Shape;139;g15e8571c311_0_21"/>
          <p:cNvCxnSpPr/>
          <p:nvPr/>
        </p:nvCxnSpPr>
        <p:spPr>
          <a:xfrm rot="10800000">
            <a:off x="7853305" y="7011216"/>
            <a:ext cx="0" cy="4929000"/>
          </a:xfrm>
          <a:prstGeom prst="straightConnector1">
            <a:avLst/>
          </a:prstGeom>
          <a:noFill/>
          <a:ln w="9525" cap="flat" cmpd="sng">
            <a:solidFill>
              <a:srgbClr val="0944A1"/>
            </a:solidFill>
            <a:prstDash val="dot"/>
            <a:round/>
            <a:headEnd type="none" w="sm" len="sm"/>
            <a:tailEnd type="none" w="sm" len="sm"/>
          </a:ln>
          <a:effectLst>
            <a:reflection endPos="30000" dist="38100" dir="5400000" fadeDir="5400012" sy="-100000" algn="bl" rotWithShape="0"/>
          </a:effectLst>
        </p:spPr>
      </p:cxnSp>
      <p:cxnSp>
        <p:nvCxnSpPr>
          <p:cNvPr id="140" name="Google Shape;140;g15e8571c311_0_21"/>
          <p:cNvCxnSpPr/>
          <p:nvPr/>
        </p:nvCxnSpPr>
        <p:spPr>
          <a:xfrm rot="10800000">
            <a:off x="9215222" y="7011216"/>
            <a:ext cx="0" cy="4929000"/>
          </a:xfrm>
          <a:prstGeom prst="straightConnector1">
            <a:avLst/>
          </a:prstGeom>
          <a:noFill/>
          <a:ln w="9525" cap="flat" cmpd="sng">
            <a:solidFill>
              <a:srgbClr val="0944A1"/>
            </a:solidFill>
            <a:prstDash val="dot"/>
            <a:round/>
            <a:headEnd type="none" w="sm" len="sm"/>
            <a:tailEnd type="none" w="sm" len="sm"/>
          </a:ln>
          <a:effectLst>
            <a:reflection endPos="30000" dist="38100" dir="5400000" fadeDir="5400012" sy="-100000" algn="bl" rotWithShape="0"/>
          </a:effectLst>
        </p:spPr>
      </p:cxnSp>
      <p:sp>
        <p:nvSpPr>
          <p:cNvPr id="141" name="Google Shape;141;g15e8571c311_0_21"/>
          <p:cNvSpPr/>
          <p:nvPr/>
        </p:nvSpPr>
        <p:spPr>
          <a:xfrm>
            <a:off x="9214175" y="4143475"/>
            <a:ext cx="13645500" cy="7807200"/>
          </a:xfrm>
          <a:prstGeom prst="rect">
            <a:avLst/>
          </a:prstGeom>
          <a:noFill/>
          <a:ln w="9525" cap="flat" cmpd="sng">
            <a:solidFill>
              <a:schemeClr val="accent3"/>
            </a:solidFill>
            <a:prstDash val="solid"/>
            <a:round/>
            <a:headEnd type="none" w="sm" len="sm"/>
            <a:tailEnd type="none" w="sm" len="sm"/>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142" name="Google Shape;142;g15e8571c311_0_21"/>
          <p:cNvSpPr/>
          <p:nvPr/>
        </p:nvSpPr>
        <p:spPr>
          <a:xfrm rot="10800000" flipH="1">
            <a:off x="9214175" y="4143400"/>
            <a:ext cx="13587000" cy="338400"/>
          </a:xfrm>
          <a:prstGeom prst="rect">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143" name="Google Shape;143;g15e8571c311_0_21"/>
          <p:cNvSpPr txBox="1"/>
          <p:nvPr/>
        </p:nvSpPr>
        <p:spPr>
          <a:xfrm>
            <a:off x="9214175" y="4481800"/>
            <a:ext cx="13582500" cy="2114400"/>
          </a:xfrm>
          <a:prstGeom prst="rect">
            <a:avLst/>
          </a:prstGeom>
          <a:noFill/>
          <a:ln w="9525" cap="flat" cmpd="sng">
            <a:solidFill>
              <a:schemeClr val="accent3"/>
            </a:solidFill>
            <a:prstDash val="solid"/>
            <a:round/>
            <a:headEnd type="none" w="sm" len="sm"/>
            <a:tailEnd type="none" w="sm" len="sm"/>
          </a:ln>
        </p:spPr>
        <p:txBody>
          <a:bodyPr spcFirstLastPara="1" wrap="square" lIns="243800" tIns="243800" rIns="243800" bIns="243800" anchor="ctr" anchorCtr="0">
            <a:noAutofit/>
          </a:bodyPr>
          <a:lstStyle/>
          <a:p>
            <a:pPr marL="0" lvl="0" indent="0" algn="ctr" rtl="0">
              <a:spcBef>
                <a:spcPts val="0"/>
              </a:spcBef>
              <a:spcAft>
                <a:spcPts val="0"/>
              </a:spcAft>
              <a:buNone/>
            </a:pPr>
            <a:r>
              <a:rPr lang="en-US" sz="3000" b="1">
                <a:solidFill>
                  <a:schemeClr val="accent3"/>
                </a:solidFill>
                <a:latin typeface="Roboto"/>
                <a:ea typeface="Roboto"/>
                <a:cs typeface="Roboto"/>
                <a:sym typeface="Roboto"/>
              </a:rPr>
              <a:t>Settlement</a:t>
            </a:r>
            <a:endParaRPr sz="3000" b="1">
              <a:solidFill>
                <a:schemeClr val="accent3"/>
              </a:solidFill>
              <a:latin typeface="Roboto"/>
              <a:ea typeface="Roboto"/>
              <a:cs typeface="Roboto"/>
              <a:sym typeface="Roboto"/>
            </a:endParaRPr>
          </a:p>
        </p:txBody>
      </p:sp>
      <p:cxnSp>
        <p:nvCxnSpPr>
          <p:cNvPr id="144" name="Google Shape;144;g15e8571c311_0_21"/>
          <p:cNvCxnSpPr/>
          <p:nvPr/>
        </p:nvCxnSpPr>
        <p:spPr>
          <a:xfrm rot="10800000">
            <a:off x="10583428" y="7011216"/>
            <a:ext cx="0" cy="4929000"/>
          </a:xfrm>
          <a:prstGeom prst="straightConnector1">
            <a:avLst/>
          </a:prstGeom>
          <a:noFill/>
          <a:ln w="9525" cap="flat" cmpd="sng">
            <a:solidFill>
              <a:srgbClr val="0C58D3"/>
            </a:solidFill>
            <a:prstDash val="dot"/>
            <a:round/>
            <a:headEnd type="none" w="sm" len="sm"/>
            <a:tailEnd type="none" w="sm" len="sm"/>
          </a:ln>
        </p:spPr>
      </p:cxnSp>
      <p:cxnSp>
        <p:nvCxnSpPr>
          <p:cNvPr id="145" name="Google Shape;145;g15e8571c311_0_21"/>
          <p:cNvCxnSpPr/>
          <p:nvPr/>
        </p:nvCxnSpPr>
        <p:spPr>
          <a:xfrm rot="10800000">
            <a:off x="11945345" y="7011216"/>
            <a:ext cx="0" cy="4929000"/>
          </a:xfrm>
          <a:prstGeom prst="straightConnector1">
            <a:avLst/>
          </a:prstGeom>
          <a:noFill/>
          <a:ln w="9525" cap="flat" cmpd="sng">
            <a:solidFill>
              <a:srgbClr val="0C58D3"/>
            </a:solidFill>
            <a:prstDash val="dot"/>
            <a:round/>
            <a:headEnd type="none" w="sm" len="sm"/>
            <a:tailEnd type="none" w="sm" len="sm"/>
          </a:ln>
        </p:spPr>
      </p:cxnSp>
      <p:cxnSp>
        <p:nvCxnSpPr>
          <p:cNvPr id="146" name="Google Shape;146;g15e8571c311_0_21"/>
          <p:cNvCxnSpPr/>
          <p:nvPr/>
        </p:nvCxnSpPr>
        <p:spPr>
          <a:xfrm rot="10800000">
            <a:off x="13307262" y="7011216"/>
            <a:ext cx="0" cy="4929000"/>
          </a:xfrm>
          <a:prstGeom prst="straightConnector1">
            <a:avLst/>
          </a:prstGeom>
          <a:noFill/>
          <a:ln w="9525" cap="flat" cmpd="sng">
            <a:solidFill>
              <a:srgbClr val="0C58D3"/>
            </a:solidFill>
            <a:prstDash val="dot"/>
            <a:round/>
            <a:headEnd type="none" w="sm" len="sm"/>
            <a:tailEnd type="none" w="sm" len="sm"/>
          </a:ln>
        </p:spPr>
      </p:cxnSp>
      <p:sp>
        <p:nvSpPr>
          <p:cNvPr id="147" name="Google Shape;147;g15e8571c311_0_21"/>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6</a:t>
            </a:fld>
            <a:endParaRPr/>
          </a:p>
        </p:txBody>
      </p:sp>
      <p:sp>
        <p:nvSpPr>
          <p:cNvPr id="148" name="Google Shape;148;g15e8571c311_0_21"/>
          <p:cNvSpPr txBox="1">
            <a:spLocks noGrp="1"/>
          </p:cNvSpPr>
          <p:nvPr>
            <p:ph type="sldNum" idx="12"/>
          </p:nvPr>
        </p:nvSpPr>
        <p:spPr>
          <a:xfrm>
            <a:off x="6489383" y="12712700"/>
            <a:ext cx="11408400" cy="730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400"/>
              <a:buNone/>
            </a:pPr>
            <a:r>
              <a:rPr lang="en-US"/>
              <a:t>Mojaloop - TigerBeetle Integration</a:t>
            </a:r>
            <a:endParaRPr/>
          </a:p>
        </p:txBody>
      </p:sp>
      <p:sp>
        <p:nvSpPr>
          <p:cNvPr id="149" name="Google Shape;149;g15e8571c311_0_21"/>
          <p:cNvSpPr/>
          <p:nvPr/>
        </p:nvSpPr>
        <p:spPr>
          <a:xfrm>
            <a:off x="5127616" y="7015890"/>
            <a:ext cx="4087500" cy="552900"/>
          </a:xfrm>
          <a:prstGeom prst="rect">
            <a:avLst/>
          </a:prstGeom>
          <a:solidFill>
            <a:srgbClr val="A3338D"/>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a:solidFill>
                  <a:srgbClr val="FFFFFF"/>
                </a:solidFill>
                <a:latin typeface="Roboto"/>
                <a:ea typeface="Roboto"/>
                <a:cs typeface="Roboto"/>
                <a:sym typeface="Roboto"/>
              </a:rPr>
              <a:t>Cleared transfers allocated  to a </a:t>
            </a:r>
            <a:r>
              <a:rPr lang="en-US" sz="1700" b="1">
                <a:solidFill>
                  <a:srgbClr val="FFFFFF"/>
                </a:solidFill>
                <a:latin typeface="Courier New"/>
                <a:ea typeface="Courier New"/>
                <a:cs typeface="Courier New"/>
                <a:sym typeface="Courier New"/>
              </a:rPr>
              <a:t>settlementWindow</a:t>
            </a:r>
            <a:endParaRPr sz="1700" b="1">
              <a:solidFill>
                <a:srgbClr val="FFFFFF"/>
              </a:solidFill>
              <a:latin typeface="Courier New"/>
              <a:ea typeface="Courier New"/>
              <a:cs typeface="Courier New"/>
              <a:sym typeface="Courier New"/>
            </a:endParaRPr>
          </a:p>
        </p:txBody>
      </p:sp>
      <p:sp>
        <p:nvSpPr>
          <p:cNvPr id="150" name="Google Shape;150;g15e8571c311_0_21"/>
          <p:cNvSpPr/>
          <p:nvPr/>
        </p:nvSpPr>
        <p:spPr>
          <a:xfrm>
            <a:off x="1968624" y="11322405"/>
            <a:ext cx="176700" cy="153600"/>
          </a:xfrm>
          <a:prstGeom prst="triangle">
            <a:avLst>
              <a:gd name="adj" fmla="val 50000"/>
            </a:avLst>
          </a:prstGeom>
          <a:solidFill>
            <a:srgbClr val="FFFFFF"/>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151" name="Google Shape;151;g15e8571c311_0_21"/>
          <p:cNvSpPr/>
          <p:nvPr/>
        </p:nvSpPr>
        <p:spPr>
          <a:xfrm>
            <a:off x="1032833" y="4143425"/>
            <a:ext cx="4092900" cy="7807200"/>
          </a:xfrm>
          <a:prstGeom prst="rect">
            <a:avLst/>
          </a:prstGeom>
          <a:noFill/>
          <a:ln w="9525" cap="flat" cmpd="sng">
            <a:solidFill>
              <a:srgbClr val="45818E"/>
            </a:solidFill>
            <a:prstDash val="solid"/>
            <a:round/>
            <a:headEnd type="none" w="sm" len="sm"/>
            <a:tailEnd type="none" w="sm" len="sm"/>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152" name="Google Shape;152;g15e8571c311_0_21"/>
          <p:cNvSpPr/>
          <p:nvPr/>
        </p:nvSpPr>
        <p:spPr>
          <a:xfrm rot="10800000" flipH="1">
            <a:off x="1028327" y="4148625"/>
            <a:ext cx="4092900" cy="338400"/>
          </a:xfrm>
          <a:prstGeom prst="rect">
            <a:avLst/>
          </a:prstGeom>
          <a:solidFill>
            <a:srgbClr val="45818E"/>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153" name="Google Shape;153;g15e8571c311_0_21"/>
          <p:cNvSpPr txBox="1"/>
          <p:nvPr/>
        </p:nvSpPr>
        <p:spPr>
          <a:xfrm>
            <a:off x="1028323" y="4487023"/>
            <a:ext cx="4092900" cy="2114400"/>
          </a:xfrm>
          <a:prstGeom prst="rect">
            <a:avLst/>
          </a:prstGeom>
          <a:noFill/>
          <a:ln w="9525" cap="flat" cmpd="sng">
            <a:solidFill>
              <a:srgbClr val="45818E"/>
            </a:solidFill>
            <a:prstDash val="solid"/>
            <a:round/>
            <a:headEnd type="none" w="sm" len="sm"/>
            <a:tailEnd type="none" w="sm" len="sm"/>
          </a:ln>
        </p:spPr>
        <p:txBody>
          <a:bodyPr spcFirstLastPara="1" wrap="square" lIns="243800" tIns="243800" rIns="243800" bIns="243800" anchor="ctr" anchorCtr="0">
            <a:noAutofit/>
          </a:bodyPr>
          <a:lstStyle/>
          <a:p>
            <a:pPr marL="0" lvl="0" indent="0" algn="ctr" rtl="0">
              <a:spcBef>
                <a:spcPts val="0"/>
              </a:spcBef>
              <a:spcAft>
                <a:spcPts val="0"/>
              </a:spcAft>
              <a:buNone/>
            </a:pPr>
            <a:r>
              <a:rPr lang="en-US" sz="3000" b="1">
                <a:solidFill>
                  <a:srgbClr val="45818E"/>
                </a:solidFill>
                <a:latin typeface="Roboto"/>
                <a:ea typeface="Roboto"/>
                <a:cs typeface="Roboto"/>
                <a:sym typeface="Roboto"/>
              </a:rPr>
              <a:t>Initialize</a:t>
            </a:r>
            <a:endParaRPr sz="3000" b="1">
              <a:solidFill>
                <a:srgbClr val="45818E"/>
              </a:solidFill>
              <a:latin typeface="Roboto"/>
              <a:ea typeface="Roboto"/>
              <a:cs typeface="Roboto"/>
              <a:sym typeface="Roboto"/>
            </a:endParaRPr>
          </a:p>
        </p:txBody>
      </p:sp>
      <p:cxnSp>
        <p:nvCxnSpPr>
          <p:cNvPr id="154" name="Google Shape;154;g15e8571c311_0_21"/>
          <p:cNvCxnSpPr/>
          <p:nvPr/>
        </p:nvCxnSpPr>
        <p:spPr>
          <a:xfrm rot="10800000">
            <a:off x="3759523" y="7015841"/>
            <a:ext cx="0" cy="4929600"/>
          </a:xfrm>
          <a:prstGeom prst="straightConnector1">
            <a:avLst/>
          </a:prstGeom>
          <a:noFill/>
          <a:ln w="9525" cap="flat" cmpd="sng">
            <a:solidFill>
              <a:srgbClr val="0E65F0"/>
            </a:solidFill>
            <a:prstDash val="dot"/>
            <a:round/>
            <a:headEnd type="none" w="sm" len="sm"/>
            <a:tailEnd type="none" w="sm" len="sm"/>
          </a:ln>
        </p:spPr>
      </p:cxnSp>
      <p:cxnSp>
        <p:nvCxnSpPr>
          <p:cNvPr id="155" name="Google Shape;155;g15e8571c311_0_21"/>
          <p:cNvCxnSpPr/>
          <p:nvPr/>
        </p:nvCxnSpPr>
        <p:spPr>
          <a:xfrm rot="10800000">
            <a:off x="2397606" y="7015841"/>
            <a:ext cx="0" cy="4929600"/>
          </a:xfrm>
          <a:prstGeom prst="straightConnector1">
            <a:avLst/>
          </a:prstGeom>
          <a:noFill/>
          <a:ln w="9525" cap="flat" cmpd="sng">
            <a:solidFill>
              <a:srgbClr val="0E65F0"/>
            </a:solidFill>
            <a:prstDash val="dot"/>
            <a:round/>
            <a:headEnd type="none" w="sm" len="sm"/>
            <a:tailEnd type="none" w="sm" len="sm"/>
          </a:ln>
        </p:spPr>
      </p:cxnSp>
      <p:cxnSp>
        <p:nvCxnSpPr>
          <p:cNvPr id="156" name="Google Shape;156;g15e8571c311_0_21"/>
          <p:cNvCxnSpPr/>
          <p:nvPr/>
        </p:nvCxnSpPr>
        <p:spPr>
          <a:xfrm rot="10800000">
            <a:off x="5110890" y="7015841"/>
            <a:ext cx="0" cy="4929600"/>
          </a:xfrm>
          <a:prstGeom prst="straightConnector1">
            <a:avLst/>
          </a:prstGeom>
          <a:noFill/>
          <a:ln w="9525" cap="flat" cmpd="sng">
            <a:solidFill>
              <a:srgbClr val="0E65F0"/>
            </a:solidFill>
            <a:prstDash val="dot"/>
            <a:round/>
            <a:headEnd type="none" w="sm" len="sm"/>
            <a:tailEnd type="none" w="sm" len="sm"/>
          </a:ln>
        </p:spPr>
      </p:cxnSp>
      <p:sp>
        <p:nvSpPr>
          <p:cNvPr id="157" name="Google Shape;157;g15e8571c311_0_21"/>
          <p:cNvSpPr/>
          <p:nvPr/>
        </p:nvSpPr>
        <p:spPr>
          <a:xfrm>
            <a:off x="1046375" y="7015850"/>
            <a:ext cx="1364700" cy="552900"/>
          </a:xfrm>
          <a:prstGeom prst="rect">
            <a:avLst/>
          </a:prstGeom>
          <a:solidFill>
            <a:srgbClr val="45818E"/>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a:solidFill>
                  <a:srgbClr val="FFFFFF"/>
                </a:solidFill>
                <a:latin typeface="Roboto"/>
                <a:ea typeface="Roboto"/>
                <a:cs typeface="Roboto"/>
                <a:sym typeface="Roboto"/>
              </a:rPr>
              <a:t>Setup</a:t>
            </a:r>
            <a:endParaRPr sz="1700">
              <a:solidFill>
                <a:srgbClr val="FFFFFF"/>
              </a:solidFill>
              <a:latin typeface="Roboto"/>
              <a:ea typeface="Roboto"/>
              <a:cs typeface="Roboto"/>
              <a:sym typeface="Roboto"/>
            </a:endParaRPr>
          </a:p>
        </p:txBody>
      </p:sp>
      <p:sp>
        <p:nvSpPr>
          <p:cNvPr id="158" name="Google Shape;158;g15e8571c311_0_21"/>
          <p:cNvSpPr/>
          <p:nvPr/>
        </p:nvSpPr>
        <p:spPr>
          <a:xfrm>
            <a:off x="2408350" y="7568750"/>
            <a:ext cx="1364700" cy="552900"/>
          </a:xfrm>
          <a:prstGeom prst="rect">
            <a:avLst/>
          </a:prstGeom>
          <a:solidFill>
            <a:srgbClr val="45818E"/>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a:solidFill>
                  <a:srgbClr val="FFFFFF"/>
                </a:solidFill>
                <a:latin typeface="Roboto"/>
                <a:ea typeface="Roboto"/>
                <a:cs typeface="Roboto"/>
                <a:sym typeface="Roboto"/>
              </a:rPr>
              <a:t>Config</a:t>
            </a:r>
            <a:endParaRPr sz="1700">
              <a:solidFill>
                <a:srgbClr val="FFFFFF"/>
              </a:solidFill>
              <a:latin typeface="Roboto"/>
              <a:ea typeface="Roboto"/>
              <a:cs typeface="Roboto"/>
              <a:sym typeface="Roboto"/>
            </a:endParaRPr>
          </a:p>
        </p:txBody>
      </p:sp>
      <p:sp>
        <p:nvSpPr>
          <p:cNvPr id="159" name="Google Shape;159;g15e8571c311_0_21"/>
          <p:cNvSpPr/>
          <p:nvPr/>
        </p:nvSpPr>
        <p:spPr>
          <a:xfrm>
            <a:off x="3761125" y="8121650"/>
            <a:ext cx="1364700" cy="552900"/>
          </a:xfrm>
          <a:prstGeom prst="rect">
            <a:avLst/>
          </a:prstGeom>
          <a:solidFill>
            <a:srgbClr val="45818E"/>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a:solidFill>
                  <a:srgbClr val="FFFFFF"/>
                </a:solidFill>
                <a:latin typeface="Roboto"/>
                <a:ea typeface="Roboto"/>
                <a:cs typeface="Roboto"/>
                <a:sym typeface="Roboto"/>
              </a:rPr>
              <a:t>Test Data</a:t>
            </a:r>
            <a:endParaRPr sz="1700">
              <a:solidFill>
                <a:srgbClr val="FFFFFF"/>
              </a:solidFill>
              <a:latin typeface="Roboto"/>
              <a:ea typeface="Roboto"/>
              <a:cs typeface="Roboto"/>
              <a:sym typeface="Roboto"/>
            </a:endParaRPr>
          </a:p>
        </p:txBody>
      </p:sp>
      <p:sp>
        <p:nvSpPr>
          <p:cNvPr id="160" name="Google Shape;160;g15e8571c311_0_21"/>
          <p:cNvSpPr/>
          <p:nvPr/>
        </p:nvSpPr>
        <p:spPr>
          <a:xfrm>
            <a:off x="9215200" y="7015900"/>
            <a:ext cx="2730300" cy="552900"/>
          </a:xfrm>
          <a:prstGeom prst="rect">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u="sng">
                <a:solidFill>
                  <a:srgbClr val="FFFFFF"/>
                </a:solidFill>
                <a:latin typeface="Roboto"/>
                <a:ea typeface="Roboto"/>
                <a:cs typeface="Roboto"/>
                <a:sym typeface="Roboto"/>
              </a:rPr>
              <a:t>Trigger</a:t>
            </a:r>
            <a:r>
              <a:rPr lang="en-US" sz="1700">
                <a:solidFill>
                  <a:srgbClr val="FFFFFF"/>
                </a:solidFill>
                <a:latin typeface="Roboto"/>
                <a:ea typeface="Roboto"/>
                <a:cs typeface="Roboto"/>
                <a:sym typeface="Roboto"/>
              </a:rPr>
              <a:t> - Create </a:t>
            </a:r>
            <a:r>
              <a:rPr lang="en-US" sz="1700" b="1">
                <a:solidFill>
                  <a:srgbClr val="FFFFFF"/>
                </a:solidFill>
                <a:latin typeface="Roboto"/>
                <a:ea typeface="Roboto"/>
                <a:cs typeface="Roboto"/>
                <a:sym typeface="Roboto"/>
              </a:rPr>
              <a:t>accounts</a:t>
            </a:r>
            <a:endParaRPr sz="1700" b="1">
              <a:solidFill>
                <a:srgbClr val="FFFFFF"/>
              </a:solidFill>
              <a:latin typeface="Roboto"/>
              <a:ea typeface="Roboto"/>
              <a:cs typeface="Roboto"/>
              <a:sym typeface="Roboto"/>
            </a:endParaRPr>
          </a:p>
        </p:txBody>
      </p:sp>
      <p:cxnSp>
        <p:nvCxnSpPr>
          <p:cNvPr id="161" name="Google Shape;161;g15e8571c311_0_21"/>
          <p:cNvCxnSpPr/>
          <p:nvPr/>
        </p:nvCxnSpPr>
        <p:spPr>
          <a:xfrm rot="10800000">
            <a:off x="14681640" y="7016141"/>
            <a:ext cx="0" cy="4929000"/>
          </a:xfrm>
          <a:prstGeom prst="straightConnector1">
            <a:avLst/>
          </a:prstGeom>
          <a:noFill/>
          <a:ln w="9525" cap="flat" cmpd="sng">
            <a:solidFill>
              <a:srgbClr val="0C58D3"/>
            </a:solidFill>
            <a:prstDash val="dot"/>
            <a:round/>
            <a:headEnd type="none" w="sm" len="sm"/>
            <a:tailEnd type="none" w="sm" len="sm"/>
          </a:ln>
        </p:spPr>
      </p:cxnSp>
      <p:cxnSp>
        <p:nvCxnSpPr>
          <p:cNvPr id="162" name="Google Shape;162;g15e8571c311_0_21"/>
          <p:cNvCxnSpPr/>
          <p:nvPr/>
        </p:nvCxnSpPr>
        <p:spPr>
          <a:xfrm rot="10800000">
            <a:off x="16043557" y="7016141"/>
            <a:ext cx="0" cy="4929000"/>
          </a:xfrm>
          <a:prstGeom prst="straightConnector1">
            <a:avLst/>
          </a:prstGeom>
          <a:noFill/>
          <a:ln w="9525" cap="flat" cmpd="sng">
            <a:solidFill>
              <a:srgbClr val="0C58D3"/>
            </a:solidFill>
            <a:prstDash val="dot"/>
            <a:round/>
            <a:headEnd type="none" w="sm" len="sm"/>
            <a:tailEnd type="none" w="sm" len="sm"/>
          </a:ln>
        </p:spPr>
      </p:cxnSp>
      <p:cxnSp>
        <p:nvCxnSpPr>
          <p:cNvPr id="163" name="Google Shape;163;g15e8571c311_0_21"/>
          <p:cNvCxnSpPr/>
          <p:nvPr/>
        </p:nvCxnSpPr>
        <p:spPr>
          <a:xfrm rot="10800000">
            <a:off x="17405474" y="7016141"/>
            <a:ext cx="0" cy="4929000"/>
          </a:xfrm>
          <a:prstGeom prst="straightConnector1">
            <a:avLst/>
          </a:prstGeom>
          <a:noFill/>
          <a:ln w="9525" cap="flat" cmpd="sng">
            <a:solidFill>
              <a:srgbClr val="0C58D3"/>
            </a:solidFill>
            <a:prstDash val="dot"/>
            <a:round/>
            <a:headEnd type="none" w="sm" len="sm"/>
            <a:tailEnd type="none" w="sm" len="sm"/>
          </a:ln>
        </p:spPr>
      </p:cxnSp>
      <p:cxnSp>
        <p:nvCxnSpPr>
          <p:cNvPr id="164" name="Google Shape;164;g15e8571c311_0_21"/>
          <p:cNvCxnSpPr/>
          <p:nvPr/>
        </p:nvCxnSpPr>
        <p:spPr>
          <a:xfrm rot="10800000">
            <a:off x="18767403" y="7016141"/>
            <a:ext cx="0" cy="4929000"/>
          </a:xfrm>
          <a:prstGeom prst="straightConnector1">
            <a:avLst/>
          </a:prstGeom>
          <a:noFill/>
          <a:ln w="9525" cap="flat" cmpd="sng">
            <a:solidFill>
              <a:srgbClr val="0C58D3"/>
            </a:solidFill>
            <a:prstDash val="dot"/>
            <a:round/>
            <a:headEnd type="none" w="sm" len="sm"/>
            <a:tailEnd type="none" w="sm" len="sm"/>
          </a:ln>
        </p:spPr>
      </p:cxnSp>
      <p:cxnSp>
        <p:nvCxnSpPr>
          <p:cNvPr id="165" name="Google Shape;165;g15e8571c311_0_21"/>
          <p:cNvCxnSpPr/>
          <p:nvPr/>
        </p:nvCxnSpPr>
        <p:spPr>
          <a:xfrm rot="10800000">
            <a:off x="20129320" y="7016141"/>
            <a:ext cx="0" cy="4929000"/>
          </a:xfrm>
          <a:prstGeom prst="straightConnector1">
            <a:avLst/>
          </a:prstGeom>
          <a:noFill/>
          <a:ln w="9525" cap="flat" cmpd="sng">
            <a:solidFill>
              <a:srgbClr val="0C58D3"/>
            </a:solidFill>
            <a:prstDash val="dot"/>
            <a:round/>
            <a:headEnd type="none" w="sm" len="sm"/>
            <a:tailEnd type="none" w="sm" len="sm"/>
          </a:ln>
        </p:spPr>
      </p:cxnSp>
      <p:cxnSp>
        <p:nvCxnSpPr>
          <p:cNvPr id="166" name="Google Shape;166;g15e8571c311_0_21"/>
          <p:cNvCxnSpPr/>
          <p:nvPr/>
        </p:nvCxnSpPr>
        <p:spPr>
          <a:xfrm rot="10800000">
            <a:off x="21491237" y="7016141"/>
            <a:ext cx="0" cy="4929000"/>
          </a:xfrm>
          <a:prstGeom prst="straightConnector1">
            <a:avLst/>
          </a:prstGeom>
          <a:noFill/>
          <a:ln w="9525" cap="flat" cmpd="sng">
            <a:solidFill>
              <a:srgbClr val="0C58D3"/>
            </a:solidFill>
            <a:prstDash val="dot"/>
            <a:round/>
            <a:headEnd type="none" w="sm" len="sm"/>
            <a:tailEnd type="none" w="sm" len="sm"/>
          </a:ln>
        </p:spPr>
      </p:cxnSp>
      <p:sp>
        <p:nvSpPr>
          <p:cNvPr id="167" name="Google Shape;167;g15e8571c311_0_21"/>
          <p:cNvSpPr/>
          <p:nvPr/>
        </p:nvSpPr>
        <p:spPr>
          <a:xfrm>
            <a:off x="11939050" y="7568750"/>
            <a:ext cx="2730300" cy="552900"/>
          </a:xfrm>
          <a:prstGeom prst="rect">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u="sng">
                <a:solidFill>
                  <a:srgbClr val="FFFFFF"/>
                </a:solidFill>
                <a:latin typeface="Roboto"/>
                <a:ea typeface="Roboto"/>
                <a:cs typeface="Roboto"/>
                <a:sym typeface="Roboto"/>
              </a:rPr>
              <a:t>Prepare</a:t>
            </a:r>
            <a:r>
              <a:rPr lang="en-US" sz="1700">
                <a:solidFill>
                  <a:srgbClr val="FFFFFF"/>
                </a:solidFill>
                <a:latin typeface="Roboto"/>
                <a:ea typeface="Roboto"/>
                <a:cs typeface="Roboto"/>
                <a:sym typeface="Roboto"/>
              </a:rPr>
              <a:t> - Create settlement </a:t>
            </a:r>
            <a:r>
              <a:rPr lang="en-US" sz="1700" b="1">
                <a:solidFill>
                  <a:srgbClr val="FFFFFF"/>
                </a:solidFill>
                <a:latin typeface="Roboto"/>
                <a:ea typeface="Roboto"/>
                <a:cs typeface="Roboto"/>
                <a:sym typeface="Roboto"/>
              </a:rPr>
              <a:t>obligations</a:t>
            </a:r>
            <a:endParaRPr sz="1700" b="1">
              <a:solidFill>
                <a:srgbClr val="FFFFFF"/>
              </a:solidFill>
              <a:latin typeface="Roboto"/>
              <a:ea typeface="Roboto"/>
              <a:cs typeface="Roboto"/>
              <a:sym typeface="Roboto"/>
            </a:endParaRPr>
          </a:p>
        </p:txBody>
      </p:sp>
      <p:sp>
        <p:nvSpPr>
          <p:cNvPr id="168" name="Google Shape;168;g15e8571c311_0_21"/>
          <p:cNvSpPr/>
          <p:nvPr/>
        </p:nvSpPr>
        <p:spPr>
          <a:xfrm>
            <a:off x="14672175" y="8121650"/>
            <a:ext cx="2730300" cy="552900"/>
          </a:xfrm>
          <a:prstGeom prst="rect">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u="sng">
                <a:solidFill>
                  <a:srgbClr val="FFFFFF"/>
                </a:solidFill>
                <a:latin typeface="Roboto"/>
                <a:ea typeface="Roboto"/>
                <a:cs typeface="Roboto"/>
                <a:sym typeface="Roboto"/>
              </a:rPr>
              <a:t>Reserve</a:t>
            </a:r>
            <a:r>
              <a:rPr lang="en-US" sz="1700">
                <a:solidFill>
                  <a:srgbClr val="FFFFFF"/>
                </a:solidFill>
                <a:latin typeface="Roboto"/>
                <a:ea typeface="Roboto"/>
                <a:cs typeface="Roboto"/>
                <a:sym typeface="Roboto"/>
              </a:rPr>
              <a:t> - </a:t>
            </a:r>
            <a:r>
              <a:rPr lang="en-US" sz="1700" b="1">
                <a:solidFill>
                  <a:srgbClr val="FFFFFF"/>
                </a:solidFill>
                <a:latin typeface="Roboto"/>
                <a:ea typeface="Roboto"/>
                <a:cs typeface="Roboto"/>
                <a:sym typeface="Roboto"/>
              </a:rPr>
              <a:t>PAYEE</a:t>
            </a:r>
            <a:r>
              <a:rPr lang="en-US" sz="1700">
                <a:solidFill>
                  <a:srgbClr val="FFFFFF"/>
                </a:solidFill>
                <a:latin typeface="Roboto"/>
                <a:ea typeface="Roboto"/>
                <a:cs typeface="Roboto"/>
                <a:sym typeface="Roboto"/>
              </a:rPr>
              <a:t> fulfils</a:t>
            </a:r>
            <a:r>
              <a:rPr lang="en-US" sz="1700" b="1">
                <a:solidFill>
                  <a:srgbClr val="FFFFFF"/>
                </a:solidFill>
                <a:latin typeface="Roboto"/>
                <a:ea typeface="Roboto"/>
                <a:cs typeface="Roboto"/>
                <a:sym typeface="Roboto"/>
              </a:rPr>
              <a:t> </a:t>
            </a:r>
            <a:r>
              <a:rPr lang="en-US" sz="1700">
                <a:solidFill>
                  <a:srgbClr val="FFFFFF"/>
                </a:solidFill>
                <a:latin typeface="Roboto"/>
                <a:ea typeface="Roboto"/>
                <a:cs typeface="Roboto"/>
                <a:sym typeface="Roboto"/>
              </a:rPr>
              <a:t>obligation</a:t>
            </a:r>
            <a:endParaRPr sz="1700">
              <a:solidFill>
                <a:srgbClr val="FFFFFF"/>
              </a:solidFill>
              <a:latin typeface="Roboto"/>
              <a:ea typeface="Roboto"/>
              <a:cs typeface="Roboto"/>
              <a:sym typeface="Roboto"/>
            </a:endParaRPr>
          </a:p>
        </p:txBody>
      </p:sp>
      <p:sp>
        <p:nvSpPr>
          <p:cNvPr id="169" name="Google Shape;169;g15e8571c311_0_21"/>
          <p:cNvSpPr/>
          <p:nvPr/>
        </p:nvSpPr>
        <p:spPr>
          <a:xfrm>
            <a:off x="17405450" y="8674550"/>
            <a:ext cx="2730300" cy="552900"/>
          </a:xfrm>
          <a:prstGeom prst="rect">
            <a:avLst/>
          </a:prstGeom>
          <a:solidFill>
            <a:schemeClr val="accent3"/>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u="sng">
                <a:solidFill>
                  <a:srgbClr val="FFFFFF"/>
                </a:solidFill>
                <a:latin typeface="Roboto"/>
                <a:ea typeface="Roboto"/>
                <a:cs typeface="Roboto"/>
                <a:sym typeface="Roboto"/>
              </a:rPr>
              <a:t>Commit</a:t>
            </a:r>
            <a:r>
              <a:rPr lang="en-US" sz="1700">
                <a:solidFill>
                  <a:srgbClr val="FFFFFF"/>
                </a:solidFill>
                <a:latin typeface="Roboto"/>
                <a:ea typeface="Roboto"/>
                <a:cs typeface="Roboto"/>
                <a:sym typeface="Roboto"/>
              </a:rPr>
              <a:t> - </a:t>
            </a:r>
            <a:r>
              <a:rPr lang="en-US" sz="1700" b="1">
                <a:solidFill>
                  <a:srgbClr val="FFFFFF"/>
                </a:solidFill>
                <a:latin typeface="Roboto"/>
                <a:ea typeface="Roboto"/>
                <a:cs typeface="Roboto"/>
                <a:sym typeface="Roboto"/>
              </a:rPr>
              <a:t>PAYER</a:t>
            </a:r>
            <a:r>
              <a:rPr lang="en-US" sz="1700">
                <a:solidFill>
                  <a:srgbClr val="FFFFFF"/>
                </a:solidFill>
                <a:latin typeface="Roboto"/>
                <a:ea typeface="Roboto"/>
                <a:cs typeface="Roboto"/>
                <a:sym typeface="Roboto"/>
              </a:rPr>
              <a:t> fulfils obligation</a:t>
            </a:r>
            <a:endParaRPr sz="1700">
              <a:solidFill>
                <a:srgbClr val="FFFFFF"/>
              </a:solidFill>
              <a:latin typeface="Roboto"/>
              <a:ea typeface="Roboto"/>
              <a:cs typeface="Roboto"/>
              <a:sym typeface="Roboto"/>
            </a:endParaRPr>
          </a:p>
        </p:txBody>
      </p:sp>
      <p:sp>
        <p:nvSpPr>
          <p:cNvPr id="170" name="Google Shape;170;g15e8571c311_0_21"/>
          <p:cNvSpPr txBox="1"/>
          <p:nvPr/>
        </p:nvSpPr>
        <p:spPr>
          <a:xfrm>
            <a:off x="11511825" y="6521450"/>
            <a:ext cx="2219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i="1">
                <a:solidFill>
                  <a:schemeClr val="dk1"/>
                </a:solidFill>
              </a:rPr>
              <a:t>PENDING</a:t>
            </a:r>
            <a:br>
              <a:rPr lang="en-US" sz="1200" b="1" i="1">
                <a:solidFill>
                  <a:schemeClr val="dk1"/>
                </a:solidFill>
              </a:rPr>
            </a:br>
            <a:r>
              <a:rPr lang="en-US" sz="1200" b="1" i="1">
                <a:solidFill>
                  <a:schemeClr val="dk1"/>
                </a:solidFill>
              </a:rPr>
              <a:t>_SETTLEMENT</a:t>
            </a:r>
            <a:endParaRPr sz="1200" b="1" i="1">
              <a:solidFill>
                <a:schemeClr val="dk1"/>
              </a:solidFill>
            </a:endParaRPr>
          </a:p>
        </p:txBody>
      </p:sp>
      <p:sp>
        <p:nvSpPr>
          <p:cNvPr id="171" name="Google Shape;171;g15e8571c311_0_21"/>
          <p:cNvSpPr txBox="1"/>
          <p:nvPr/>
        </p:nvSpPr>
        <p:spPr>
          <a:xfrm>
            <a:off x="14381275" y="7074350"/>
            <a:ext cx="119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i="1">
                <a:solidFill>
                  <a:schemeClr val="dk1"/>
                </a:solidFill>
              </a:rPr>
              <a:t>TRANSFERS_RECORDED</a:t>
            </a:r>
            <a:endParaRPr sz="1200" b="1" i="1">
              <a:solidFill>
                <a:schemeClr val="dk1"/>
              </a:solidFill>
            </a:endParaRPr>
          </a:p>
        </p:txBody>
      </p:sp>
      <p:sp>
        <p:nvSpPr>
          <p:cNvPr id="172" name="Google Shape;172;g15e8571c311_0_21"/>
          <p:cNvSpPr txBox="1"/>
          <p:nvPr/>
        </p:nvSpPr>
        <p:spPr>
          <a:xfrm>
            <a:off x="17250771" y="7647175"/>
            <a:ext cx="119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i="1"/>
              <a:t>TRANSFERS_RESERVED</a:t>
            </a:r>
            <a:endParaRPr sz="1200" b="1" i="1"/>
          </a:p>
        </p:txBody>
      </p:sp>
      <p:sp>
        <p:nvSpPr>
          <p:cNvPr id="173" name="Google Shape;173;g15e8571c311_0_21"/>
          <p:cNvSpPr txBox="1"/>
          <p:nvPr/>
        </p:nvSpPr>
        <p:spPr>
          <a:xfrm>
            <a:off x="20113649" y="8200075"/>
            <a:ext cx="119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i="1">
                <a:solidFill>
                  <a:schemeClr val="dk1"/>
                </a:solidFill>
              </a:rPr>
              <a:t>TRANSFERS_COMMITTED</a:t>
            </a:r>
            <a:endParaRPr sz="1200" b="1" i="1">
              <a:solidFill>
                <a:schemeClr val="dk1"/>
              </a:solidFill>
            </a:endParaRPr>
          </a:p>
        </p:txBody>
      </p:sp>
      <p:sp>
        <p:nvSpPr>
          <p:cNvPr id="174" name="Google Shape;174;g15e8571c311_0_21"/>
          <p:cNvSpPr txBox="1"/>
          <p:nvPr/>
        </p:nvSpPr>
        <p:spPr>
          <a:xfrm>
            <a:off x="21971075" y="8885875"/>
            <a:ext cx="1041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i="1">
                <a:solidFill>
                  <a:schemeClr val="accent3"/>
                </a:solidFill>
              </a:rPr>
              <a:t>SETTLED</a:t>
            </a:r>
            <a:endParaRPr sz="1200" b="1" i="1">
              <a:solidFill>
                <a:schemeClr val="accent3"/>
              </a:solidFill>
            </a:endParaRPr>
          </a:p>
        </p:txBody>
      </p:sp>
      <p:sp>
        <p:nvSpPr>
          <p:cNvPr id="175" name="Google Shape;175;g15e8571c311_0_21"/>
          <p:cNvSpPr/>
          <p:nvPr/>
        </p:nvSpPr>
        <p:spPr>
          <a:xfrm>
            <a:off x="20129325" y="9247375"/>
            <a:ext cx="2730300" cy="552900"/>
          </a:xfrm>
          <a:prstGeom prst="rect">
            <a:avLst/>
          </a:prstGeom>
          <a:noFill/>
          <a:ln w="9525" cap="flat" cmpd="sng">
            <a:solidFill>
              <a:schemeClr val="accent3"/>
            </a:solidFill>
            <a:prstDash val="dot"/>
            <a:round/>
            <a:headEnd type="none" w="sm" len="sm"/>
            <a:tailEnd type="none" w="sm" len="sm"/>
          </a:ln>
        </p:spPr>
        <p:txBody>
          <a:bodyPr spcFirstLastPara="1" wrap="square" lIns="243800" tIns="243800" rIns="243800" bIns="243800" anchor="ctr" anchorCtr="0">
            <a:noAutofit/>
          </a:bodyPr>
          <a:lstStyle/>
          <a:p>
            <a:pPr marL="0" lvl="0" indent="0" algn="l" rtl="0">
              <a:spcBef>
                <a:spcPts val="0"/>
              </a:spcBef>
              <a:spcAft>
                <a:spcPts val="0"/>
              </a:spcAft>
              <a:buNone/>
            </a:pPr>
            <a:r>
              <a:rPr lang="en-US" sz="1700" i="1" dirty="0">
                <a:solidFill>
                  <a:schemeClr val="accent3"/>
                </a:solidFill>
                <a:latin typeface="Roboto"/>
                <a:ea typeface="Roboto"/>
                <a:cs typeface="Roboto"/>
                <a:sym typeface="Roboto"/>
              </a:rPr>
              <a:t>Transfers committed &amp; settlement closed</a:t>
            </a:r>
            <a:endParaRPr sz="1700" i="1" dirty="0">
              <a:solidFill>
                <a:schemeClr val="accent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1b47a05fda_0_206"/>
          <p:cNvSpPr txBox="1">
            <a:spLocks noGrp="1"/>
          </p:cNvSpPr>
          <p:nvPr>
            <p:ph type="title"/>
          </p:nvPr>
        </p:nvSpPr>
        <p:spPr>
          <a:xfrm>
            <a:off x="1676619" y="730251"/>
            <a:ext cx="192612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a:t>Demo - Clearing &amp; Settlement</a:t>
            </a:r>
            <a:endParaRPr/>
          </a:p>
        </p:txBody>
      </p:sp>
      <p:sp>
        <p:nvSpPr>
          <p:cNvPr id="181" name="Google Shape;181;g11b47a05fda_0_206"/>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7</a:t>
            </a:fld>
            <a:endParaRPr/>
          </a:p>
        </p:txBody>
      </p:sp>
      <p:sp>
        <p:nvSpPr>
          <p:cNvPr id="182" name="Google Shape;182;g11b47a05fda_0_206"/>
          <p:cNvSpPr txBox="1">
            <a:spLocks noGrp="1"/>
          </p:cNvSpPr>
          <p:nvPr>
            <p:ph type="sldNum" idx="12"/>
          </p:nvPr>
        </p:nvSpPr>
        <p:spPr>
          <a:xfrm>
            <a:off x="6489383" y="12712700"/>
            <a:ext cx="11408400" cy="730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400"/>
              <a:buNone/>
            </a:pPr>
            <a:r>
              <a:rPr lang="en-US"/>
              <a:t>Mojaloop - TigerBeetle Integration</a:t>
            </a:r>
            <a:endParaRPr/>
          </a:p>
        </p:txBody>
      </p:sp>
      <p:pic>
        <p:nvPicPr>
          <p:cNvPr id="183" name="Google Shape;183;g11b47a05fda_0_206"/>
          <p:cNvPicPr preferRelativeResize="0"/>
          <p:nvPr/>
        </p:nvPicPr>
        <p:blipFill>
          <a:blip r:embed="rId3">
            <a:alphaModFix/>
          </a:blip>
          <a:stretch>
            <a:fillRect/>
          </a:stretch>
        </p:blipFill>
        <p:spPr>
          <a:xfrm>
            <a:off x="204854" y="11971146"/>
            <a:ext cx="1471775" cy="1471750"/>
          </a:xfrm>
          <a:prstGeom prst="rect">
            <a:avLst/>
          </a:prstGeom>
          <a:noFill/>
          <a:ln>
            <a:noFill/>
          </a:ln>
        </p:spPr>
      </p:pic>
      <p:sp>
        <p:nvSpPr>
          <p:cNvPr id="184" name="Google Shape;184;g11b47a05fda_0_206"/>
          <p:cNvSpPr txBox="1"/>
          <p:nvPr/>
        </p:nvSpPr>
        <p:spPr>
          <a:xfrm>
            <a:off x="7001025" y="11243800"/>
            <a:ext cx="10385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u="sng">
                <a:solidFill>
                  <a:schemeClr val="hlink"/>
                </a:solidFill>
                <a:hlinkClick r:id="rId4"/>
              </a:rPr>
              <a:t>https://drive.google.com/file/d/1a7NesrbntvHyxzCpsIk7X6Hd7abJ6tpX/view?usp=sharing</a:t>
            </a:r>
            <a:endParaRPr sz="1900"/>
          </a:p>
        </p:txBody>
      </p:sp>
      <p:pic>
        <p:nvPicPr>
          <p:cNvPr id="185" name="Google Shape;185;g11b47a05fda_0_206" title="FullScreenRecord Take 04.mov">
            <a:hlinkClick r:id="rId5"/>
          </p:cNvPr>
          <p:cNvPicPr preferRelativeResize="0"/>
          <p:nvPr/>
        </p:nvPicPr>
        <p:blipFill>
          <a:blip r:embed="rId6">
            <a:alphaModFix/>
          </a:blip>
          <a:stretch>
            <a:fillRect/>
          </a:stretch>
        </p:blipFill>
        <p:spPr>
          <a:xfrm>
            <a:off x="6501563" y="3253749"/>
            <a:ext cx="9611326" cy="7208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15e8571c311_0_32"/>
          <p:cNvSpPr txBox="1">
            <a:spLocks noGrp="1"/>
          </p:cNvSpPr>
          <p:nvPr>
            <p:ph type="title"/>
          </p:nvPr>
        </p:nvSpPr>
        <p:spPr>
          <a:xfrm>
            <a:off x="1676619" y="730251"/>
            <a:ext cx="18869400" cy="265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8800"/>
              <a:buFont typeface="Arial"/>
              <a:buNone/>
            </a:pPr>
            <a:r>
              <a:rPr lang="en-US"/>
              <a:t>Next Steps</a:t>
            </a:r>
            <a:endParaRPr/>
          </a:p>
        </p:txBody>
      </p:sp>
      <p:sp>
        <p:nvSpPr>
          <p:cNvPr id="191" name="Google Shape;191;g15e8571c311_0_32"/>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8</a:t>
            </a:fld>
            <a:endParaRPr/>
          </a:p>
        </p:txBody>
      </p:sp>
      <p:sp>
        <p:nvSpPr>
          <p:cNvPr id="192" name="Google Shape;192;g15e8571c311_0_32"/>
          <p:cNvSpPr txBox="1">
            <a:spLocks noGrp="1"/>
          </p:cNvSpPr>
          <p:nvPr>
            <p:ph type="body" idx="1"/>
          </p:nvPr>
        </p:nvSpPr>
        <p:spPr>
          <a:xfrm>
            <a:off x="1676619" y="3651250"/>
            <a:ext cx="21033900" cy="8702700"/>
          </a:xfrm>
          <a:prstGeom prst="rect">
            <a:avLst/>
          </a:prstGeom>
          <a:noFill/>
          <a:ln>
            <a:noFill/>
          </a:ln>
        </p:spPr>
        <p:txBody>
          <a:bodyPr spcFirstLastPara="1" wrap="square" lIns="457200" tIns="45700" rIns="91425" bIns="45700" anchor="t" anchorCtr="0">
            <a:normAutofit/>
          </a:bodyPr>
          <a:lstStyle/>
          <a:p>
            <a:pPr marL="457200" lvl="0" indent="-577850" algn="l" rtl="0">
              <a:lnSpc>
                <a:spcPct val="115000"/>
              </a:lnSpc>
              <a:spcBef>
                <a:spcPts val="2000"/>
              </a:spcBef>
              <a:spcAft>
                <a:spcPts val="0"/>
              </a:spcAft>
              <a:buSzPts val="5500"/>
              <a:buAutoNum type="arabicPeriod"/>
            </a:pPr>
            <a:r>
              <a:rPr lang="en-US" sz="5500"/>
              <a:t>Upgrade TigerBeetle to resolve the 2 constraints.</a:t>
            </a:r>
            <a:endParaRPr sz="5500"/>
          </a:p>
          <a:p>
            <a:pPr marL="457200" lvl="0" indent="0" algn="l" rtl="0">
              <a:lnSpc>
                <a:spcPct val="115000"/>
              </a:lnSpc>
              <a:spcBef>
                <a:spcPts val="2000"/>
              </a:spcBef>
              <a:spcAft>
                <a:spcPts val="0"/>
              </a:spcAft>
              <a:buNone/>
            </a:pPr>
            <a:endParaRPr sz="5500"/>
          </a:p>
          <a:p>
            <a:pPr marL="457200" lvl="0" indent="-577850" algn="l" rtl="0">
              <a:lnSpc>
                <a:spcPct val="115000"/>
              </a:lnSpc>
              <a:spcBef>
                <a:spcPts val="2000"/>
              </a:spcBef>
              <a:spcAft>
                <a:spcPts val="0"/>
              </a:spcAft>
              <a:buSzPts val="5500"/>
              <a:buAutoNum type="arabicPeriod"/>
            </a:pPr>
            <a:r>
              <a:rPr lang="en-US" sz="5500"/>
              <a:t>Complete settlement integration &amp; expand testing.</a:t>
            </a:r>
            <a:endParaRPr sz="5500"/>
          </a:p>
          <a:p>
            <a:pPr marL="457200" lvl="0" indent="0" algn="l" rtl="0">
              <a:lnSpc>
                <a:spcPct val="115000"/>
              </a:lnSpc>
              <a:spcBef>
                <a:spcPts val="2000"/>
              </a:spcBef>
              <a:spcAft>
                <a:spcPts val="0"/>
              </a:spcAft>
              <a:buNone/>
            </a:pPr>
            <a:endParaRPr sz="5500"/>
          </a:p>
          <a:p>
            <a:pPr marL="457200" lvl="0" indent="-577850" algn="l" rtl="0">
              <a:lnSpc>
                <a:spcPct val="115000"/>
              </a:lnSpc>
              <a:spcBef>
                <a:spcPts val="2000"/>
              </a:spcBef>
              <a:spcAft>
                <a:spcPts val="0"/>
              </a:spcAft>
              <a:buSzPts val="5500"/>
              <a:buAutoNum type="arabicPeriod"/>
            </a:pPr>
            <a:r>
              <a:rPr lang="en-US" sz="5500"/>
              <a:t>Quantify performance.</a:t>
            </a:r>
            <a:endParaRPr sz="5500"/>
          </a:p>
          <a:p>
            <a:pPr marL="457200" lvl="0" indent="0" algn="l" rtl="0">
              <a:lnSpc>
                <a:spcPct val="115000"/>
              </a:lnSpc>
              <a:spcBef>
                <a:spcPts val="2000"/>
              </a:spcBef>
              <a:spcAft>
                <a:spcPts val="0"/>
              </a:spcAft>
              <a:buNone/>
            </a:pPr>
            <a:endParaRPr sz="5500"/>
          </a:p>
          <a:p>
            <a:pPr marL="457200" lvl="0" indent="-577850" algn="l" rtl="0">
              <a:lnSpc>
                <a:spcPct val="115000"/>
              </a:lnSpc>
              <a:spcBef>
                <a:spcPts val="2000"/>
              </a:spcBef>
              <a:spcAft>
                <a:spcPts val="0"/>
              </a:spcAft>
              <a:buSzPts val="5500"/>
              <a:buAutoNum type="arabicPeriod"/>
            </a:pPr>
            <a:r>
              <a:rPr lang="en-US" sz="5500"/>
              <a:t>Initiate community review process.</a:t>
            </a:r>
            <a:endParaRPr sz="5500"/>
          </a:p>
        </p:txBody>
      </p:sp>
      <p:sp>
        <p:nvSpPr>
          <p:cNvPr id="193" name="Google Shape;193;g15e8571c311_0_32"/>
          <p:cNvSpPr txBox="1">
            <a:spLocks noGrp="1"/>
          </p:cNvSpPr>
          <p:nvPr>
            <p:ph type="sldNum" idx="12"/>
          </p:nvPr>
        </p:nvSpPr>
        <p:spPr>
          <a:xfrm>
            <a:off x="6641783" y="12865100"/>
            <a:ext cx="11408400" cy="730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400"/>
              <a:buNone/>
            </a:pPr>
            <a:r>
              <a:rPr lang="en-US"/>
              <a:t>Mojaloop - TigerBeetle Integration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0ec991da93_0_394"/>
          <p:cNvSpPr txBox="1">
            <a:spLocks noGrp="1"/>
          </p:cNvSpPr>
          <p:nvPr>
            <p:ph type="ctrTitle"/>
          </p:nvPr>
        </p:nvSpPr>
        <p:spPr>
          <a:xfrm>
            <a:off x="1695847" y="4203903"/>
            <a:ext cx="12286200" cy="4519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12000"/>
              <a:buNone/>
            </a:pPr>
            <a:r>
              <a:rPr lang="en-US"/>
              <a:t>Thank you.</a:t>
            </a:r>
            <a:endParaRPr/>
          </a:p>
        </p:txBody>
      </p:sp>
      <p:sp>
        <p:nvSpPr>
          <p:cNvPr id="200" name="Google Shape;200;g10ec991da93_0_394"/>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400"/>
              <a:buFont typeface="Arial"/>
              <a:buNone/>
            </a:pPr>
            <a:fld id="{00000000-1234-1234-1234-123412341234}" type="slidenum">
              <a:rPr lang="en-US">
                <a:solidFill>
                  <a:schemeClr val="lt1"/>
                </a:solidFill>
              </a:rPr>
              <a:t>9</a:t>
            </a:fld>
            <a:endParaRPr>
              <a:solidFill>
                <a:schemeClr val="lt1"/>
              </a:solidFill>
            </a:endParaRPr>
          </a:p>
        </p:txBody>
      </p:sp>
    </p:spTree>
  </p:cSld>
  <p:clrMapOvr>
    <a:masterClrMapping/>
  </p:clrMapOvr>
</p:sld>
</file>

<file path=ppt/theme/theme1.xml><?xml version="1.0" encoding="utf-8"?>
<a:theme xmlns:a="http://schemas.openxmlformats.org/drawingml/2006/main"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1748</Words>
  <Application>Microsoft Macintosh PowerPoint</Application>
  <PresentationFormat>Custom</PresentationFormat>
  <Paragraphs>220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Arial</vt:lpstr>
      <vt:lpstr>Courier New</vt:lpstr>
      <vt:lpstr>Roboto</vt:lpstr>
      <vt:lpstr>Office Theme</vt:lpstr>
      <vt:lpstr>Mojaloop - TigerBeetle Integration</vt:lpstr>
      <vt:lpstr>Agenda</vt:lpstr>
      <vt:lpstr>Business Drivers</vt:lpstr>
      <vt:lpstr>PI-19 Goals &amp; Progress</vt:lpstr>
      <vt:lpstr>Constraints</vt:lpstr>
      <vt:lpstr>Settlement Process</vt:lpstr>
      <vt:lpstr>Demo - Clearing &amp; Settlement</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Mojaloop - TigerBeetle Integration</dc:title>
  <dc:creator>Jessie</dc:creator>
  <cp:lastModifiedBy>Jason Bruwer</cp:lastModifiedBy>
  <cp:revision>1</cp:revision>
  <dcterms:created xsi:type="dcterms:W3CDTF">2020-12-10T21:53:22Z</dcterms:created>
  <dcterms:modified xsi:type="dcterms:W3CDTF">2022-10-26T07:13:23Z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