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58" r:id="rId5"/>
    <p:sldId id="358" r:id="rId6"/>
    <p:sldId id="359" r:id="rId7"/>
    <p:sldId id="516" r:id="rId8"/>
    <p:sldId id="517" r:id="rId9"/>
    <p:sldId id="518" r:id="rId10"/>
    <p:sldId id="519" r:id="rId11"/>
    <p:sldId id="357" r:id="rId12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11"/>
    <p:restoredTop sz="95033" autoAdjust="0"/>
  </p:normalViewPr>
  <p:slideViewPr>
    <p:cSldViewPr snapToGrid="0" snapToObjects="1">
      <p:cViewPr varScale="1">
        <p:scale>
          <a:sx n="43" d="100"/>
          <a:sy n="43" d="100"/>
        </p:scale>
        <p:origin x="25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C1ED45-D031-B94A-BAB1-482F24228794}"/>
              </a:ext>
            </a:extLst>
          </p:cNvPr>
          <p:cNvSpPr>
            <a:spLocks noChangeAspect="1"/>
          </p:cNvSpPr>
          <p:nvPr userDrawn="1"/>
        </p:nvSpPr>
        <p:spPr>
          <a:xfrm>
            <a:off x="16183637" y="9013230"/>
            <a:ext cx="3257669" cy="3257669"/>
          </a:xfrm>
          <a:prstGeom prst="ellipse">
            <a:avLst/>
          </a:prstGeom>
          <a:noFill/>
          <a:ln w="14605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531EC2-BD07-9544-89FF-31AE4C23EC5E}"/>
              </a:ext>
            </a:extLst>
          </p:cNvPr>
          <p:cNvSpPr>
            <a:spLocks noChangeAspect="1"/>
          </p:cNvSpPr>
          <p:nvPr userDrawn="1"/>
        </p:nvSpPr>
        <p:spPr>
          <a:xfrm>
            <a:off x="21320100" y="4425142"/>
            <a:ext cx="3608615" cy="36086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B1EF47-5F45-A042-A683-AA31B481CD13}"/>
              </a:ext>
            </a:extLst>
          </p:cNvPr>
          <p:cNvSpPr>
            <a:spLocks noChangeAspect="1"/>
          </p:cNvSpPr>
          <p:nvPr userDrawn="1"/>
        </p:nvSpPr>
        <p:spPr>
          <a:xfrm>
            <a:off x="17762247" y="5257042"/>
            <a:ext cx="5917515" cy="59175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DE4030-1079-0643-B091-D5D05B6A1734}"/>
              </a:ext>
            </a:extLst>
          </p:cNvPr>
          <p:cNvSpPr>
            <a:spLocks noChangeAspect="1"/>
          </p:cNvSpPr>
          <p:nvPr userDrawn="1"/>
        </p:nvSpPr>
        <p:spPr>
          <a:xfrm>
            <a:off x="16489928" y="351150"/>
            <a:ext cx="6658628" cy="66586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522722A-C71E-C24E-832F-3645EE12FC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5779" y="906822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CEF126B-F56C-6046-9078-242D284DDA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67DCEFF5-0D7E-ED41-AB7F-7D0FBD83F9E6}"/>
              </a:ext>
            </a:extLst>
          </p:cNvPr>
          <p:cNvSpPr/>
          <p:nvPr userDrawn="1"/>
        </p:nvSpPr>
        <p:spPr>
          <a:xfrm>
            <a:off x="861219" y="3595738"/>
            <a:ext cx="25129909" cy="8531688"/>
          </a:xfrm>
          <a:custGeom>
            <a:avLst/>
            <a:gdLst>
              <a:gd name="connsiteX0" fmla="*/ 570174 w 25129909"/>
              <a:gd name="connsiteY0" fmla="*/ 0 h 8531688"/>
              <a:gd name="connsiteX1" fmla="*/ 15632987 w 25129909"/>
              <a:gd name="connsiteY1" fmla="*/ 0 h 8531688"/>
              <a:gd name="connsiteX2" fmla="*/ 15628709 w 25129909"/>
              <a:gd name="connsiteY2" fmla="*/ 84726 h 8531688"/>
              <a:gd name="connsiteX3" fmla="*/ 18958023 w 25129909"/>
              <a:gd name="connsiteY3" fmla="*/ 3414040 h 8531688"/>
              <a:gd name="connsiteX4" fmla="*/ 22287337 w 25129909"/>
              <a:gd name="connsiteY4" fmla="*/ 84726 h 8531688"/>
              <a:gd name="connsiteX5" fmla="*/ 22283059 w 25129909"/>
              <a:gd name="connsiteY5" fmla="*/ 0 h 8531688"/>
              <a:gd name="connsiteX6" fmla="*/ 24559737 w 25129909"/>
              <a:gd name="connsiteY6" fmla="*/ 0 h 8531688"/>
              <a:gd name="connsiteX7" fmla="*/ 25129909 w 25129909"/>
              <a:gd name="connsiteY7" fmla="*/ 570173 h 8531688"/>
              <a:gd name="connsiteX8" fmla="*/ 25129909 w 25129909"/>
              <a:gd name="connsiteY8" fmla="*/ 7961515 h 8531688"/>
              <a:gd name="connsiteX9" fmla="*/ 24559737 w 25129909"/>
              <a:gd name="connsiteY9" fmla="*/ 8531688 h 8531688"/>
              <a:gd name="connsiteX10" fmla="*/ 570174 w 25129909"/>
              <a:gd name="connsiteY10" fmla="*/ 8531688 h 8531688"/>
              <a:gd name="connsiteX11" fmla="*/ 0 w 25129909"/>
              <a:gd name="connsiteY11" fmla="*/ 7961515 h 8531688"/>
              <a:gd name="connsiteX12" fmla="*/ 0 w 25129909"/>
              <a:gd name="connsiteY12" fmla="*/ 570173 h 8531688"/>
              <a:gd name="connsiteX13" fmla="*/ 570174 w 25129909"/>
              <a:gd name="connsiteY13" fmla="*/ 0 h 85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129909" h="8531688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E0E56EE-00B1-6C4C-9C45-C68FA4C4DC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05779" y="913387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914314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0CA752F-4157-1F49-9BD9-6341ACA14C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33483-5DC1-4919-B94C-777794C8A7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17" name="Freeform 16">
            <a:extLst>
              <a:ext uri="{FF2B5EF4-FFF2-40B4-BE49-F238E27FC236}">
                <a16:creationId xmlns:a16="http://schemas.microsoft.com/office/drawing/2014/main" id="{962299F1-A818-E549-B104-1D7345A9E9C5}"/>
              </a:ext>
            </a:extLst>
          </p:cNvPr>
          <p:cNvSpPr/>
          <p:nvPr userDrawn="1"/>
        </p:nvSpPr>
        <p:spPr>
          <a:xfrm>
            <a:off x="50103" y="564204"/>
            <a:ext cx="24387176" cy="5466945"/>
          </a:xfrm>
          <a:custGeom>
            <a:avLst/>
            <a:gdLst>
              <a:gd name="connsiteX0" fmla="*/ 0 w 24387176"/>
              <a:gd name="connsiteY0" fmla="*/ 0 h 5466945"/>
              <a:gd name="connsiteX1" fmla="*/ 21570558 w 24387176"/>
              <a:gd name="connsiteY1" fmla="*/ 0 h 5466945"/>
              <a:gd name="connsiteX2" fmla="*/ 21515138 w 24387176"/>
              <a:gd name="connsiteY2" fmla="*/ 41442 h 5466945"/>
              <a:gd name="connsiteX3" fmla="*/ 20831244 w 24387176"/>
              <a:gd name="connsiteY3" fmla="*/ 1491610 h 5466945"/>
              <a:gd name="connsiteX4" fmla="*/ 22710556 w 24387176"/>
              <a:gd name="connsiteY4" fmla="*/ 3370921 h 5466945"/>
              <a:gd name="connsiteX5" fmla="*/ 24363046 w 24387176"/>
              <a:gd name="connsiteY5" fmla="*/ 2387401 h 5466945"/>
              <a:gd name="connsiteX6" fmla="*/ 24387176 w 24387176"/>
              <a:gd name="connsiteY6" fmla="*/ 2337309 h 5466945"/>
              <a:gd name="connsiteX7" fmla="*/ 24387176 w 24387176"/>
              <a:gd name="connsiteY7" fmla="*/ 5466945 h 5466945"/>
              <a:gd name="connsiteX8" fmla="*/ 0 w 24387176"/>
              <a:gd name="connsiteY8" fmla="*/ 5466945 h 546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7176" h="5466945">
                <a:moveTo>
                  <a:pt x="0" y="0"/>
                </a:moveTo>
                <a:lnTo>
                  <a:pt x="21570558" y="0"/>
                </a:lnTo>
                <a:lnTo>
                  <a:pt x="21515138" y="41442"/>
                </a:lnTo>
                <a:cubicBezTo>
                  <a:pt x="21097466" y="386136"/>
                  <a:pt x="20831244" y="907783"/>
                  <a:pt x="20831244" y="1491610"/>
                </a:cubicBezTo>
                <a:cubicBezTo>
                  <a:pt x="20831244" y="2529525"/>
                  <a:pt x="21672640" y="3370921"/>
                  <a:pt x="22710556" y="3370921"/>
                </a:cubicBezTo>
                <a:cubicBezTo>
                  <a:pt x="23424124" y="3370921"/>
                  <a:pt x="24044804" y="2973230"/>
                  <a:pt x="24363046" y="2387401"/>
                </a:cubicBezTo>
                <a:lnTo>
                  <a:pt x="24387176" y="2337309"/>
                </a:lnTo>
                <a:lnTo>
                  <a:pt x="24387176" y="5466945"/>
                </a:lnTo>
                <a:lnTo>
                  <a:pt x="0" y="5466945"/>
                </a:lnTo>
                <a:close/>
              </a:path>
            </a:pathLst>
          </a:cu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869389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23FA03B-5C37-DA48-8571-A149C824F6D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13936867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0BE23F3-E5CF-084E-8ACD-443D91AE88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5779" y="794856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1FDB6C-806C-4135-BCBC-52AC466F4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14645007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8A2998F-5049-1746-BAE0-89403B9259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05779" y="794856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9261275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61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372E2AF-0D5A-1246-B93A-D8631C6A62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2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19052825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1E68B05-1CE0-3A43-9D27-682D924BE4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7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9093324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0CA894B-6867-8D4E-B48A-8A4A1815F6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005A8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5A83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304FD-7CAF-4D06-B5AC-16FD175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9DCEEF3-E5A1-4316-AB50-E08E98AA6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588" y="5209776"/>
            <a:ext cx="21775410" cy="6077962"/>
          </a:xfrm>
        </p:spPr>
        <p:txBody>
          <a:bodyPr anchor="ctr">
            <a:noAutofit/>
          </a:bodyPr>
          <a:lstStyle/>
          <a:p>
            <a:pPr>
              <a:spcBef>
                <a:spcPts val="800"/>
              </a:spcBef>
              <a:buClr>
                <a:schemeClr val="bg1"/>
              </a:buClr>
              <a:buSzPct val="100000"/>
            </a:pPr>
            <a:br>
              <a:rPr lang="en-US" sz="6600" b="0" dirty="0">
                <a:cs typeface="Arial"/>
              </a:rPr>
            </a:br>
            <a:r>
              <a:rPr lang="en-US" sz="6600" b="0" dirty="0">
                <a:cs typeface="Arial"/>
              </a:rPr>
              <a:t>Mojaloop Planning </a:t>
            </a:r>
            <a:r>
              <a:rPr lang="en-US" sz="6600" b="0" dirty="0"/>
              <a:t>Day #4</a:t>
            </a:r>
            <a:br>
              <a:rPr lang="en-US" sz="6600" b="0" dirty="0"/>
            </a:br>
            <a:r>
              <a:rPr lang="en-US" sz="4400" b="0" dirty="0"/>
              <a:t>PI-18 Workstream Feedback Session – 27 April 2022</a:t>
            </a:r>
            <a:br>
              <a:rPr lang="en-US" sz="4800" b="0" dirty="0"/>
            </a:br>
            <a:br>
              <a:rPr lang="en-US" sz="4800" b="0" dirty="0"/>
            </a:br>
            <a:r>
              <a:rPr lang="en-US" sz="4000" b="0" dirty="0"/>
              <a:t>Presenters</a:t>
            </a:r>
            <a:br>
              <a:rPr lang="en-US" sz="4400" b="0" dirty="0"/>
            </a:br>
            <a:br>
              <a:rPr lang="en-US" sz="4800" b="0" dirty="0"/>
            </a:br>
            <a:r>
              <a:rPr lang="en-US" sz="3200" b="0" dirty="0">
                <a:solidFill>
                  <a:schemeClr val="bg1">
                    <a:lumMod val="95000"/>
                  </a:schemeClr>
                </a:solidFill>
              </a:rPr>
              <a:t>Kim Walters</a:t>
            </a:r>
            <a:br>
              <a:rPr lang="en-US" sz="3200" b="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sz="3200" b="0" dirty="0"/>
            </a:br>
            <a:br>
              <a:rPr lang="en-US" sz="3200" b="0" dirty="0"/>
            </a:br>
            <a:br>
              <a:rPr lang="en-US" sz="1400" dirty="0">
                <a:solidFill>
                  <a:srgbClr val="61E7F1"/>
                </a:solidFill>
              </a:rPr>
            </a:br>
            <a:endParaRPr lang="en-US" sz="6600" b="0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49015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24DD05-A416-4B77-83A5-0CDC89CB0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Mojaloop Orientation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064961-5F19-42B0-8BE6-1A672E57D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– a look back</a:t>
            </a:r>
          </a:p>
          <a:p>
            <a:r>
              <a:rPr lang="en-US" dirty="0"/>
              <a:t>Why open Source</a:t>
            </a:r>
          </a:p>
          <a:p>
            <a:r>
              <a:rPr lang="en-US" dirty="0"/>
              <a:t>Roadmap and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2A7B4-0C48-4272-AAC0-7F0FD37E6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68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0921-CA2E-40ED-B1B4-DD67ADA1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Open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57ED2-4582-4A2A-928C-BA65DA723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D5D69"/>
                </a:solidFill>
                <a:effectLst/>
                <a:latin typeface="Gotham Narr"/>
              </a:rPr>
              <a:t>Open source licensing encourages innovation through collaboration.</a:t>
            </a:r>
          </a:p>
          <a:p>
            <a:r>
              <a:rPr lang="en-US" b="0" i="0" dirty="0">
                <a:solidFill>
                  <a:srgbClr val="5D5D69"/>
                </a:solidFill>
                <a:effectLst/>
                <a:latin typeface="Gotham Narr"/>
              </a:rPr>
              <a:t>Open Source (w/ th</a:t>
            </a:r>
            <a:r>
              <a:rPr lang="en-US" dirty="0">
                <a:solidFill>
                  <a:srgbClr val="5D5D69"/>
                </a:solidFill>
                <a:latin typeface="Gotham Narr"/>
              </a:rPr>
              <a:t>e right community is)</a:t>
            </a:r>
            <a:r>
              <a:rPr lang="en-US" b="0" i="0" dirty="0">
                <a:solidFill>
                  <a:srgbClr val="5D5D69"/>
                </a:solidFill>
                <a:effectLst/>
                <a:latin typeface="Gotham Narr"/>
              </a:rPr>
              <a:t>:</a:t>
            </a:r>
          </a:p>
          <a:p>
            <a:pPr lvl="1"/>
            <a:r>
              <a:rPr lang="en-US" b="0" i="0" dirty="0">
                <a:solidFill>
                  <a:srgbClr val="5D5D69"/>
                </a:solidFill>
                <a:effectLst/>
                <a:latin typeface="Gotham Narr"/>
              </a:rPr>
              <a:t>Cost Effective</a:t>
            </a:r>
          </a:p>
          <a:p>
            <a:pPr lvl="1"/>
            <a:r>
              <a:rPr lang="en-US" dirty="0">
                <a:solidFill>
                  <a:srgbClr val="5D5D69"/>
                </a:solidFill>
                <a:latin typeface="Gotham Narr"/>
              </a:rPr>
              <a:t>Highly Reliable</a:t>
            </a:r>
          </a:p>
          <a:p>
            <a:pPr lvl="1"/>
            <a:r>
              <a:rPr lang="en-US" b="0" i="0" dirty="0">
                <a:solidFill>
                  <a:srgbClr val="5D5D69"/>
                </a:solidFill>
                <a:effectLst/>
                <a:latin typeface="Gotham Narr"/>
              </a:rPr>
              <a:t>Scalability</a:t>
            </a:r>
          </a:p>
          <a:p>
            <a:pPr lvl="1"/>
            <a:r>
              <a:rPr lang="en-US" b="0" i="0" dirty="0">
                <a:solidFill>
                  <a:srgbClr val="5D5D69"/>
                </a:solidFill>
                <a:effectLst/>
                <a:latin typeface="Gotham Narr"/>
              </a:rPr>
              <a:t>Secure</a:t>
            </a:r>
          </a:p>
          <a:p>
            <a:pPr lvl="1"/>
            <a:r>
              <a:rPr lang="en-US" b="0" i="0" dirty="0">
                <a:solidFill>
                  <a:srgbClr val="5D5D69"/>
                </a:solidFill>
                <a:effectLst/>
                <a:latin typeface="Gotham Narr"/>
              </a:rPr>
              <a:t>High Quality</a:t>
            </a:r>
          </a:p>
          <a:p>
            <a:r>
              <a:rPr lang="en-US" b="0" i="0" dirty="0">
                <a:solidFill>
                  <a:srgbClr val="5D5D69"/>
                </a:solidFill>
                <a:effectLst/>
                <a:latin typeface="Gotham Narr"/>
              </a:rPr>
              <a:t>Without it, many of the technologies we take for granted today would never have developed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05DB2-A92C-4125-87BC-E1DB31CC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7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 title="Year 4">
            <a:extLst>
              <a:ext uri="{FF2B5EF4-FFF2-40B4-BE49-F238E27FC236}">
                <a16:creationId xmlns:a16="http://schemas.microsoft.com/office/drawing/2014/main" id="{783D93EC-7B8B-45F6-B629-990B22856ACE}"/>
              </a:ext>
            </a:extLst>
          </p:cNvPr>
          <p:cNvGrpSpPr/>
          <p:nvPr/>
        </p:nvGrpSpPr>
        <p:grpSpPr>
          <a:xfrm>
            <a:off x="21745139" y="6071678"/>
            <a:ext cx="3566745" cy="843282"/>
            <a:chOff x="8481353" y="3119046"/>
            <a:chExt cx="3133180" cy="562188"/>
          </a:xfrm>
          <a:solidFill>
            <a:srgbClr val="00B0F0"/>
          </a:solidFill>
        </p:grpSpPr>
        <p:cxnSp>
          <p:nvCxnSpPr>
            <p:cNvPr id="139" name="Straight Connector 138" title="Q lines">
              <a:extLst>
                <a:ext uri="{FF2B5EF4-FFF2-40B4-BE49-F238E27FC236}">
                  <a16:creationId xmlns:a16="http://schemas.microsoft.com/office/drawing/2014/main" id="{2A6A2276-8201-41D0-9EF6-F36599033AE3}"/>
                </a:ext>
              </a:extLst>
            </p:cNvPr>
            <p:cNvCxnSpPr>
              <a:cxnSpLocks/>
            </p:cNvCxnSpPr>
            <p:nvPr/>
          </p:nvCxnSpPr>
          <p:spPr>
            <a:xfrm>
              <a:off x="10785757" y="3119046"/>
              <a:ext cx="0" cy="165471"/>
            </a:xfrm>
            <a:prstGeom prst="line">
              <a:avLst/>
            </a:prstGeom>
            <a:grpFill/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Arrow: Right 132" title="Year Arrow">
              <a:extLst>
                <a:ext uri="{FF2B5EF4-FFF2-40B4-BE49-F238E27FC236}">
                  <a16:creationId xmlns:a16="http://schemas.microsoft.com/office/drawing/2014/main" id="{63EE5F7D-B4A1-48B9-BAF2-7F360F4571BA}"/>
                </a:ext>
              </a:extLst>
            </p:cNvPr>
            <p:cNvSpPr/>
            <p:nvPr/>
          </p:nvSpPr>
          <p:spPr>
            <a:xfrm>
              <a:off x="8481353" y="3325978"/>
              <a:ext cx="3133180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ZA" sz="2400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141" name="Oval 140" title="Quarter Background Cirlce">
              <a:extLst>
                <a:ext uri="{FF2B5EF4-FFF2-40B4-BE49-F238E27FC236}">
                  <a16:creationId xmlns:a16="http://schemas.microsoft.com/office/drawing/2014/main" id="{474361C6-986C-4F31-90C9-287416315D6C}"/>
                </a:ext>
              </a:extLst>
            </p:cNvPr>
            <p:cNvSpPr/>
            <p:nvPr/>
          </p:nvSpPr>
          <p:spPr>
            <a:xfrm>
              <a:off x="10682502" y="3403274"/>
              <a:ext cx="211582" cy="2115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142" name="Oval 141" title="Quarter Background Cirlce">
              <a:extLst>
                <a:ext uri="{FF2B5EF4-FFF2-40B4-BE49-F238E27FC236}">
                  <a16:creationId xmlns:a16="http://schemas.microsoft.com/office/drawing/2014/main" id="{71F8E559-8D2B-49CD-A59C-5B642022A20E}"/>
                </a:ext>
              </a:extLst>
            </p:cNvPr>
            <p:cNvSpPr/>
            <p:nvPr/>
          </p:nvSpPr>
          <p:spPr>
            <a:xfrm>
              <a:off x="10031923" y="3403274"/>
              <a:ext cx="211582" cy="2115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143" name="Oval 142" title="Quarter Background Cirlce">
              <a:extLst>
                <a:ext uri="{FF2B5EF4-FFF2-40B4-BE49-F238E27FC236}">
                  <a16:creationId xmlns:a16="http://schemas.microsoft.com/office/drawing/2014/main" id="{D2BF5E11-D294-473C-B5E6-5CA27FD0B4D3}"/>
                </a:ext>
              </a:extLst>
            </p:cNvPr>
            <p:cNvSpPr/>
            <p:nvPr/>
          </p:nvSpPr>
          <p:spPr>
            <a:xfrm>
              <a:off x="9384678" y="3403274"/>
              <a:ext cx="211582" cy="2115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144" name="Oval 143" title="Quarter Background Cirlce">
              <a:extLst>
                <a:ext uri="{FF2B5EF4-FFF2-40B4-BE49-F238E27FC236}">
                  <a16:creationId xmlns:a16="http://schemas.microsoft.com/office/drawing/2014/main" id="{762C5940-AF75-4AE2-A2E6-8F679E781501}"/>
                </a:ext>
              </a:extLst>
            </p:cNvPr>
            <p:cNvSpPr/>
            <p:nvPr/>
          </p:nvSpPr>
          <p:spPr>
            <a:xfrm>
              <a:off x="8731634" y="3403274"/>
              <a:ext cx="211582" cy="2115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cxnSp>
          <p:nvCxnSpPr>
            <p:cNvPr id="145" name="Straight Connector 144" title="Q lines">
              <a:extLst>
                <a:ext uri="{FF2B5EF4-FFF2-40B4-BE49-F238E27FC236}">
                  <a16:creationId xmlns:a16="http://schemas.microsoft.com/office/drawing/2014/main" id="{3131717F-D229-4081-B527-F15632ACA82B}"/>
                </a:ext>
              </a:extLst>
            </p:cNvPr>
            <p:cNvCxnSpPr>
              <a:cxnSpLocks/>
            </p:cNvCxnSpPr>
            <p:nvPr/>
          </p:nvCxnSpPr>
          <p:spPr>
            <a:xfrm>
              <a:off x="10130964" y="3119046"/>
              <a:ext cx="0" cy="165471"/>
            </a:xfrm>
            <a:prstGeom prst="line">
              <a:avLst/>
            </a:prstGeom>
            <a:grpFill/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 title="Quarter Number">
              <a:extLst>
                <a:ext uri="{FF2B5EF4-FFF2-40B4-BE49-F238E27FC236}">
                  <a16:creationId xmlns:a16="http://schemas.microsoft.com/office/drawing/2014/main" id="{4FCB39E7-CDE0-4E25-ADB3-5CF374FD4F53}"/>
                </a:ext>
              </a:extLst>
            </p:cNvPr>
            <p:cNvSpPr txBox="1"/>
            <p:nvPr/>
          </p:nvSpPr>
          <p:spPr>
            <a:xfrm>
              <a:off x="8696830" y="3431169"/>
              <a:ext cx="288000" cy="144000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1371600"/>
              <a:r>
                <a:rPr lang="en-ZA" sz="1500" b="1" dirty="0">
                  <a:latin typeface="Trebuchet MS" panose="020B0603020202020204"/>
                </a:rPr>
                <a:t>Q1</a:t>
              </a:r>
              <a:endParaRPr lang="en-ZA" sz="1500" dirty="0">
                <a:latin typeface="Trebuchet MS" panose="020B0603020202020204"/>
              </a:endParaRPr>
            </a:p>
          </p:txBody>
        </p:sp>
        <p:sp>
          <p:nvSpPr>
            <p:cNvPr id="147" name="TextBox 146" title="Quarter Number">
              <a:extLst>
                <a:ext uri="{FF2B5EF4-FFF2-40B4-BE49-F238E27FC236}">
                  <a16:creationId xmlns:a16="http://schemas.microsoft.com/office/drawing/2014/main" id="{63C181DF-C5C3-47A9-A6AF-D0ACE105C3A6}"/>
                </a:ext>
              </a:extLst>
            </p:cNvPr>
            <p:cNvSpPr txBox="1"/>
            <p:nvPr/>
          </p:nvSpPr>
          <p:spPr>
            <a:xfrm>
              <a:off x="9344345" y="3431169"/>
              <a:ext cx="288000" cy="144000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1371600"/>
              <a:r>
                <a:rPr lang="en-ZA" sz="1500" b="1" dirty="0">
                  <a:latin typeface="Trebuchet MS" panose="020B0603020202020204"/>
                </a:rPr>
                <a:t>Q2</a:t>
              </a:r>
              <a:endParaRPr lang="en-ZA" sz="1500" dirty="0">
                <a:latin typeface="Trebuchet MS" panose="020B0603020202020204"/>
              </a:endParaRPr>
            </a:p>
          </p:txBody>
        </p:sp>
        <p:sp>
          <p:nvSpPr>
            <p:cNvPr id="148" name="TextBox 147" title="Quarter Number">
              <a:extLst>
                <a:ext uri="{FF2B5EF4-FFF2-40B4-BE49-F238E27FC236}">
                  <a16:creationId xmlns:a16="http://schemas.microsoft.com/office/drawing/2014/main" id="{E8BDCF12-32EC-4FF5-8833-CD40471B1990}"/>
                </a:ext>
              </a:extLst>
            </p:cNvPr>
            <p:cNvSpPr txBox="1"/>
            <p:nvPr/>
          </p:nvSpPr>
          <p:spPr>
            <a:xfrm>
              <a:off x="9991860" y="3431169"/>
              <a:ext cx="288000" cy="144000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1371600"/>
              <a:r>
                <a:rPr lang="en-ZA" sz="1500" b="1" dirty="0">
                  <a:latin typeface="Trebuchet MS" panose="020B0603020202020204"/>
                </a:rPr>
                <a:t>Q3</a:t>
              </a:r>
              <a:endParaRPr lang="en-ZA" sz="1500" dirty="0">
                <a:latin typeface="Trebuchet MS" panose="020B0603020202020204"/>
              </a:endParaRPr>
            </a:p>
          </p:txBody>
        </p:sp>
        <p:sp>
          <p:nvSpPr>
            <p:cNvPr id="149" name="TextBox 148" title="Quarter Number">
              <a:extLst>
                <a:ext uri="{FF2B5EF4-FFF2-40B4-BE49-F238E27FC236}">
                  <a16:creationId xmlns:a16="http://schemas.microsoft.com/office/drawing/2014/main" id="{D6B20356-4258-4EA1-80A8-25085EE692B9}"/>
                </a:ext>
              </a:extLst>
            </p:cNvPr>
            <p:cNvSpPr txBox="1"/>
            <p:nvPr/>
          </p:nvSpPr>
          <p:spPr>
            <a:xfrm>
              <a:off x="10639376" y="3431169"/>
              <a:ext cx="288000" cy="144000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1371600"/>
              <a:r>
                <a:rPr lang="en-ZA" sz="1500" b="1" dirty="0">
                  <a:latin typeface="Trebuchet MS" panose="020B0603020202020204"/>
                </a:rPr>
                <a:t>Q4</a:t>
              </a:r>
              <a:endParaRPr lang="en-ZA" sz="1500" dirty="0">
                <a:latin typeface="Trebuchet MS" panose="020B0603020202020204"/>
              </a:endParaRPr>
            </a:p>
          </p:txBody>
        </p:sp>
      </p:grpSp>
      <p:grpSp>
        <p:nvGrpSpPr>
          <p:cNvPr id="126" name="Group 125" title="Year 4">
            <a:extLst>
              <a:ext uri="{FF2B5EF4-FFF2-40B4-BE49-F238E27FC236}">
                <a16:creationId xmlns:a16="http://schemas.microsoft.com/office/drawing/2014/main" id="{CD94CA93-A8FA-4B44-8798-66514C51F6EC}"/>
              </a:ext>
            </a:extLst>
          </p:cNvPr>
          <p:cNvGrpSpPr/>
          <p:nvPr/>
        </p:nvGrpSpPr>
        <p:grpSpPr>
          <a:xfrm>
            <a:off x="18409919" y="6068323"/>
            <a:ext cx="3566745" cy="843282"/>
            <a:chOff x="8481353" y="3119046"/>
            <a:chExt cx="3133180" cy="562188"/>
          </a:xfrm>
          <a:solidFill>
            <a:srgbClr val="FFFF00"/>
          </a:solidFill>
        </p:grpSpPr>
        <p:cxnSp>
          <p:nvCxnSpPr>
            <p:cNvPr id="127" name="Straight Connector 126" title="Q lines">
              <a:extLst>
                <a:ext uri="{FF2B5EF4-FFF2-40B4-BE49-F238E27FC236}">
                  <a16:creationId xmlns:a16="http://schemas.microsoft.com/office/drawing/2014/main" id="{34ED3A38-86BA-468F-BD3D-50087BF808BF}"/>
                </a:ext>
              </a:extLst>
            </p:cNvPr>
            <p:cNvCxnSpPr>
              <a:cxnSpLocks/>
            </p:cNvCxnSpPr>
            <p:nvPr/>
          </p:nvCxnSpPr>
          <p:spPr>
            <a:xfrm>
              <a:off x="10785757" y="3119046"/>
              <a:ext cx="0" cy="165471"/>
            </a:xfrm>
            <a:prstGeom prst="line">
              <a:avLst/>
            </a:prstGeom>
            <a:grpFill/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Arrow: Right 132" title="Year Arrow">
              <a:extLst>
                <a:ext uri="{FF2B5EF4-FFF2-40B4-BE49-F238E27FC236}">
                  <a16:creationId xmlns:a16="http://schemas.microsoft.com/office/drawing/2014/main" id="{414B6BB3-8A23-4B2D-BC61-E77A4C0CACEA}"/>
                </a:ext>
              </a:extLst>
            </p:cNvPr>
            <p:cNvSpPr/>
            <p:nvPr/>
          </p:nvSpPr>
          <p:spPr>
            <a:xfrm>
              <a:off x="8481353" y="3325978"/>
              <a:ext cx="3133180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ZA" sz="2400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129" name="Oval 128" title="Quarter Background Cirlce">
              <a:extLst>
                <a:ext uri="{FF2B5EF4-FFF2-40B4-BE49-F238E27FC236}">
                  <a16:creationId xmlns:a16="http://schemas.microsoft.com/office/drawing/2014/main" id="{8F284E5F-B236-44B9-A624-381EEBFF36B3}"/>
                </a:ext>
              </a:extLst>
            </p:cNvPr>
            <p:cNvSpPr/>
            <p:nvPr/>
          </p:nvSpPr>
          <p:spPr>
            <a:xfrm>
              <a:off x="10682502" y="3403274"/>
              <a:ext cx="211582" cy="2115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130" name="Oval 129" title="Quarter Background Cirlce">
              <a:extLst>
                <a:ext uri="{FF2B5EF4-FFF2-40B4-BE49-F238E27FC236}">
                  <a16:creationId xmlns:a16="http://schemas.microsoft.com/office/drawing/2014/main" id="{559B7289-97F8-4EBF-B28E-AA1B8159A75F}"/>
                </a:ext>
              </a:extLst>
            </p:cNvPr>
            <p:cNvSpPr/>
            <p:nvPr/>
          </p:nvSpPr>
          <p:spPr>
            <a:xfrm>
              <a:off x="10031923" y="3403274"/>
              <a:ext cx="211582" cy="2115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131" name="Oval 130" title="Quarter Background Cirlce">
              <a:extLst>
                <a:ext uri="{FF2B5EF4-FFF2-40B4-BE49-F238E27FC236}">
                  <a16:creationId xmlns:a16="http://schemas.microsoft.com/office/drawing/2014/main" id="{49C54617-A128-4CF9-9080-8F36DC859CB3}"/>
                </a:ext>
              </a:extLst>
            </p:cNvPr>
            <p:cNvSpPr/>
            <p:nvPr/>
          </p:nvSpPr>
          <p:spPr>
            <a:xfrm>
              <a:off x="9384678" y="3403274"/>
              <a:ext cx="211582" cy="2115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132" name="Oval 131" title="Quarter Background Cirlce">
              <a:extLst>
                <a:ext uri="{FF2B5EF4-FFF2-40B4-BE49-F238E27FC236}">
                  <a16:creationId xmlns:a16="http://schemas.microsoft.com/office/drawing/2014/main" id="{9425E2A7-B048-42BF-9A34-A530D4506DCE}"/>
                </a:ext>
              </a:extLst>
            </p:cNvPr>
            <p:cNvSpPr/>
            <p:nvPr/>
          </p:nvSpPr>
          <p:spPr>
            <a:xfrm>
              <a:off x="8731634" y="3403274"/>
              <a:ext cx="211582" cy="2115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cxnSp>
          <p:nvCxnSpPr>
            <p:cNvPr id="133" name="Straight Connector 132" title="Q lines">
              <a:extLst>
                <a:ext uri="{FF2B5EF4-FFF2-40B4-BE49-F238E27FC236}">
                  <a16:creationId xmlns:a16="http://schemas.microsoft.com/office/drawing/2014/main" id="{FB12960A-11CD-43FB-95FD-18BC6B4FF757}"/>
                </a:ext>
              </a:extLst>
            </p:cNvPr>
            <p:cNvCxnSpPr>
              <a:cxnSpLocks/>
            </p:cNvCxnSpPr>
            <p:nvPr/>
          </p:nvCxnSpPr>
          <p:spPr>
            <a:xfrm>
              <a:off x="10130964" y="3119046"/>
              <a:ext cx="0" cy="165471"/>
            </a:xfrm>
            <a:prstGeom prst="line">
              <a:avLst/>
            </a:prstGeom>
            <a:grpFill/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 title="Quarter Number">
              <a:extLst>
                <a:ext uri="{FF2B5EF4-FFF2-40B4-BE49-F238E27FC236}">
                  <a16:creationId xmlns:a16="http://schemas.microsoft.com/office/drawing/2014/main" id="{CC6CA766-815B-4366-8F2A-C4060CD10216}"/>
                </a:ext>
              </a:extLst>
            </p:cNvPr>
            <p:cNvSpPr txBox="1"/>
            <p:nvPr/>
          </p:nvSpPr>
          <p:spPr>
            <a:xfrm>
              <a:off x="8696830" y="3431169"/>
              <a:ext cx="288000" cy="144000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1371600"/>
              <a:r>
                <a:rPr lang="en-ZA" sz="1500" b="1" dirty="0">
                  <a:latin typeface="Trebuchet MS" panose="020B0603020202020204"/>
                </a:rPr>
                <a:t>Q1</a:t>
              </a:r>
              <a:endParaRPr lang="en-ZA" sz="1500" dirty="0">
                <a:latin typeface="Trebuchet MS" panose="020B0603020202020204"/>
              </a:endParaRPr>
            </a:p>
          </p:txBody>
        </p:sp>
        <p:sp>
          <p:nvSpPr>
            <p:cNvPr id="135" name="TextBox 134" title="Quarter Number">
              <a:extLst>
                <a:ext uri="{FF2B5EF4-FFF2-40B4-BE49-F238E27FC236}">
                  <a16:creationId xmlns:a16="http://schemas.microsoft.com/office/drawing/2014/main" id="{52E3C8F6-FA48-413B-A20B-BFB4B71E02CD}"/>
                </a:ext>
              </a:extLst>
            </p:cNvPr>
            <p:cNvSpPr txBox="1"/>
            <p:nvPr/>
          </p:nvSpPr>
          <p:spPr>
            <a:xfrm>
              <a:off x="9344345" y="3431169"/>
              <a:ext cx="288000" cy="144000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1371600"/>
              <a:r>
                <a:rPr lang="en-ZA" sz="1500" b="1" dirty="0">
                  <a:latin typeface="Trebuchet MS" panose="020B0603020202020204"/>
                </a:rPr>
                <a:t>Q2</a:t>
              </a:r>
              <a:endParaRPr lang="en-ZA" sz="1500" dirty="0">
                <a:latin typeface="Trebuchet MS" panose="020B0603020202020204"/>
              </a:endParaRPr>
            </a:p>
          </p:txBody>
        </p:sp>
        <p:sp>
          <p:nvSpPr>
            <p:cNvPr id="136" name="TextBox 135" title="Quarter Number">
              <a:extLst>
                <a:ext uri="{FF2B5EF4-FFF2-40B4-BE49-F238E27FC236}">
                  <a16:creationId xmlns:a16="http://schemas.microsoft.com/office/drawing/2014/main" id="{A4077504-08D6-426E-A8B5-EA2FF3BD067E}"/>
                </a:ext>
              </a:extLst>
            </p:cNvPr>
            <p:cNvSpPr txBox="1"/>
            <p:nvPr/>
          </p:nvSpPr>
          <p:spPr>
            <a:xfrm>
              <a:off x="9991860" y="3431169"/>
              <a:ext cx="288000" cy="144000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1371600"/>
              <a:r>
                <a:rPr lang="en-ZA" sz="1500" b="1" dirty="0">
                  <a:latin typeface="Trebuchet MS" panose="020B0603020202020204"/>
                </a:rPr>
                <a:t>Q3</a:t>
              </a:r>
              <a:endParaRPr lang="en-ZA" sz="1500" dirty="0">
                <a:latin typeface="Trebuchet MS" panose="020B0603020202020204"/>
              </a:endParaRPr>
            </a:p>
          </p:txBody>
        </p:sp>
        <p:sp>
          <p:nvSpPr>
            <p:cNvPr id="137" name="TextBox 136" title="Quarter Number">
              <a:extLst>
                <a:ext uri="{FF2B5EF4-FFF2-40B4-BE49-F238E27FC236}">
                  <a16:creationId xmlns:a16="http://schemas.microsoft.com/office/drawing/2014/main" id="{F90F2046-96C9-4621-A29A-8B370316506A}"/>
                </a:ext>
              </a:extLst>
            </p:cNvPr>
            <p:cNvSpPr txBox="1"/>
            <p:nvPr/>
          </p:nvSpPr>
          <p:spPr>
            <a:xfrm>
              <a:off x="10639376" y="3431169"/>
              <a:ext cx="288000" cy="144000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1371600"/>
              <a:r>
                <a:rPr lang="en-ZA" sz="1500" b="1" dirty="0">
                  <a:latin typeface="Trebuchet MS" panose="020B0603020202020204"/>
                </a:rPr>
                <a:t>Q4</a:t>
              </a:r>
              <a:endParaRPr lang="en-ZA" sz="1500" dirty="0">
                <a:latin typeface="Trebuchet MS" panose="020B0603020202020204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D45857-1BF3-411C-9231-F63FD930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9" y="670290"/>
            <a:ext cx="18914314" cy="2651126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2288C-7D5A-43B2-8CC6-56EB4F416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3A4FD-62F1-4661-8E9F-8F23D6F5B395}"/>
              </a:ext>
            </a:extLst>
          </p:cNvPr>
          <p:cNvSpPr txBox="1"/>
          <p:nvPr/>
        </p:nvSpPr>
        <p:spPr>
          <a:xfrm>
            <a:off x="931202" y="5678775"/>
            <a:ext cx="853516" cy="353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1371600"/>
            <a:r>
              <a:rPr lang="en-ZA" sz="1500" b="1" dirty="0">
                <a:latin typeface="Trebuchet MS" panose="020B0603020202020204"/>
              </a:rPr>
              <a:t>2016</a:t>
            </a:r>
          </a:p>
        </p:txBody>
      </p:sp>
      <p:grpSp>
        <p:nvGrpSpPr>
          <p:cNvPr id="6" name="Group 5" title="Milestone Text">
            <a:extLst>
              <a:ext uri="{FF2B5EF4-FFF2-40B4-BE49-F238E27FC236}">
                <a16:creationId xmlns:a16="http://schemas.microsoft.com/office/drawing/2014/main" id="{11E30602-11DC-45E0-81DF-201A4CF7FA31}"/>
              </a:ext>
            </a:extLst>
          </p:cNvPr>
          <p:cNvGrpSpPr/>
          <p:nvPr/>
        </p:nvGrpSpPr>
        <p:grpSpPr>
          <a:xfrm>
            <a:off x="706387" y="8863669"/>
            <a:ext cx="2921784" cy="1091266"/>
            <a:chOff x="1510892" y="3741332"/>
            <a:chExt cx="1294782" cy="72751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EBBACF-5CD5-4092-92C7-8B608EB5243E}"/>
                </a:ext>
              </a:extLst>
            </p:cNvPr>
            <p:cNvSpPr txBox="1"/>
            <p:nvPr/>
          </p:nvSpPr>
          <p:spPr>
            <a:xfrm>
              <a:off x="1510892" y="3741332"/>
              <a:ext cx="129478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1600"/>
              <a:r>
                <a:rPr lang="en-ZA" sz="2400" dirty="0" err="1">
                  <a:latin typeface="Trebuchet MS" panose="020B0603020202020204"/>
                </a:rPr>
                <a:t>LevelOneProject</a:t>
              </a:r>
              <a:endParaRPr lang="en-ZA" sz="2400" dirty="0">
                <a:latin typeface="Trebuchet MS" panose="020B0603020202020204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59B44B-AEBF-435B-934F-7E593B1ECCEF}"/>
                </a:ext>
              </a:extLst>
            </p:cNvPr>
            <p:cNvSpPr txBox="1"/>
            <p:nvPr/>
          </p:nvSpPr>
          <p:spPr>
            <a:xfrm>
              <a:off x="1510892" y="4049788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1600"/>
              <a:r>
                <a:rPr lang="en-ZA" sz="1500" dirty="0">
                  <a:latin typeface="Trebuchet MS" panose="020B0603020202020204"/>
                </a:rPr>
                <a:t>L1P Kick-off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116F7E-C822-478B-A02B-0027C99FFEA1}"/>
                </a:ext>
              </a:extLst>
            </p:cNvPr>
            <p:cNvSpPr txBox="1"/>
            <p:nvPr/>
          </p:nvSpPr>
          <p:spPr>
            <a:xfrm>
              <a:off x="1510893" y="4233106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371600"/>
              <a:r>
                <a:rPr lang="en-ZA" sz="1500" dirty="0">
                  <a:latin typeface="Trebuchet MS" panose="020B0603020202020204"/>
                </a:rPr>
                <a:t>Q3 2016</a:t>
              </a:r>
            </a:p>
          </p:txBody>
        </p:sp>
      </p:grpSp>
      <p:sp>
        <p:nvSpPr>
          <p:cNvPr id="10" name="Oval 9" title="Milestone Number">
            <a:extLst>
              <a:ext uri="{FF2B5EF4-FFF2-40B4-BE49-F238E27FC236}">
                <a16:creationId xmlns:a16="http://schemas.microsoft.com/office/drawing/2014/main" id="{AA139B06-83C1-4F65-A02E-076F1F2EB459}"/>
              </a:ext>
            </a:extLst>
          </p:cNvPr>
          <p:cNvSpPr/>
          <p:nvPr/>
        </p:nvSpPr>
        <p:spPr>
          <a:xfrm>
            <a:off x="1750350" y="8077523"/>
            <a:ext cx="611510" cy="61151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71600"/>
            <a:r>
              <a:rPr lang="en-ZA" sz="1500" dirty="0">
                <a:solidFill>
                  <a:schemeClr val="tx1"/>
                </a:solidFill>
                <a:latin typeface="Trebuchet MS" panose="020B0603020202020204"/>
              </a:rPr>
              <a:t>01</a:t>
            </a:r>
          </a:p>
        </p:txBody>
      </p:sp>
      <p:pic>
        <p:nvPicPr>
          <p:cNvPr id="11" name="Graphic 10" title="callout">
            <a:extLst>
              <a:ext uri="{FF2B5EF4-FFF2-40B4-BE49-F238E27FC236}">
                <a16:creationId xmlns:a16="http://schemas.microsoft.com/office/drawing/2014/main" id="{AC1876BF-A952-4AA9-9F43-83063F514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837092" y="7301924"/>
            <a:ext cx="871538" cy="442912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grpSp>
        <p:nvGrpSpPr>
          <p:cNvPr id="12" name="Group 11" descr="Milestone Text">
            <a:extLst>
              <a:ext uri="{FF2B5EF4-FFF2-40B4-BE49-F238E27FC236}">
                <a16:creationId xmlns:a16="http://schemas.microsoft.com/office/drawing/2014/main" id="{9A068D77-B515-44A1-AFF0-E3465B910DEA}"/>
              </a:ext>
            </a:extLst>
          </p:cNvPr>
          <p:cNvGrpSpPr/>
          <p:nvPr/>
        </p:nvGrpSpPr>
        <p:grpSpPr>
          <a:xfrm>
            <a:off x="4367986" y="3469586"/>
            <a:ext cx="3070574" cy="1091476"/>
            <a:chOff x="1067019" y="1174884"/>
            <a:chExt cx="1294782" cy="72765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39D2D7-AEC7-4C6A-983B-38467FC376F4}"/>
                </a:ext>
              </a:extLst>
            </p:cNvPr>
            <p:cNvSpPr txBox="1"/>
            <p:nvPr/>
          </p:nvSpPr>
          <p:spPr>
            <a:xfrm>
              <a:off x="1067019" y="1174884"/>
              <a:ext cx="129478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1600"/>
              <a:r>
                <a:rPr lang="en-ZA" sz="2400" dirty="0">
                  <a:latin typeface="Trebuchet MS" panose="020B0603020202020204"/>
                </a:rPr>
                <a:t>Mojaloop Branding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D117644-ADA4-4503-A245-4657AA393782}"/>
                </a:ext>
              </a:extLst>
            </p:cNvPr>
            <p:cNvSpPr txBox="1"/>
            <p:nvPr/>
          </p:nvSpPr>
          <p:spPr>
            <a:xfrm>
              <a:off x="1067019" y="1483340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1600"/>
              <a:r>
                <a:rPr lang="en-ZA" sz="1500" dirty="0">
                  <a:latin typeface="Trebuchet MS" panose="020B0603020202020204"/>
                </a:rPr>
                <a:t>SIBOS 2017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FA5D020-6565-4D3E-879F-9FB1587AECEC}"/>
                </a:ext>
              </a:extLst>
            </p:cNvPr>
            <p:cNvSpPr txBox="1"/>
            <p:nvPr/>
          </p:nvSpPr>
          <p:spPr>
            <a:xfrm>
              <a:off x="1067020" y="1666798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371600"/>
              <a:r>
                <a:rPr lang="en-ZA" sz="1500" dirty="0">
                  <a:latin typeface="Trebuchet MS" panose="020B0603020202020204"/>
                </a:rPr>
                <a:t>Q3 2017</a:t>
              </a:r>
            </a:p>
          </p:txBody>
        </p:sp>
      </p:grpSp>
      <p:sp>
        <p:nvSpPr>
          <p:cNvPr id="16" name="Oval 15" title="Milestone Number">
            <a:extLst>
              <a:ext uri="{FF2B5EF4-FFF2-40B4-BE49-F238E27FC236}">
                <a16:creationId xmlns:a16="http://schemas.microsoft.com/office/drawing/2014/main" id="{25BB32B1-E5A3-40E3-9674-6F1BB6916156}"/>
              </a:ext>
            </a:extLst>
          </p:cNvPr>
          <p:cNvSpPr/>
          <p:nvPr/>
        </p:nvSpPr>
        <p:spPr>
          <a:xfrm>
            <a:off x="5666578" y="4689265"/>
            <a:ext cx="611510" cy="61151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71600"/>
            <a:r>
              <a:rPr lang="en-ZA" sz="1500" dirty="0">
                <a:solidFill>
                  <a:schemeClr val="tx1"/>
                </a:solidFill>
                <a:latin typeface="Trebuchet MS" panose="020B0603020202020204"/>
              </a:rPr>
              <a:t>03</a:t>
            </a:r>
          </a:p>
        </p:txBody>
      </p:sp>
      <p:pic>
        <p:nvPicPr>
          <p:cNvPr id="17" name="Graphic 16" title="callout">
            <a:extLst>
              <a:ext uri="{FF2B5EF4-FFF2-40B4-BE49-F238E27FC236}">
                <a16:creationId xmlns:a16="http://schemas.microsoft.com/office/drawing/2014/main" id="{210DAD53-00DF-4906-8B4A-17FC56C7F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754918" y="5691104"/>
            <a:ext cx="871538" cy="44291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56FA70F-3D52-4BB4-B0C0-8FC2DAD661A8}"/>
              </a:ext>
            </a:extLst>
          </p:cNvPr>
          <p:cNvSpPr txBox="1"/>
          <p:nvPr/>
        </p:nvSpPr>
        <p:spPr>
          <a:xfrm>
            <a:off x="4014203" y="5822219"/>
            <a:ext cx="853516" cy="353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1371600"/>
            <a:r>
              <a:rPr lang="en-ZA" sz="1500" b="1" dirty="0">
                <a:latin typeface="Trebuchet MS" panose="020B0603020202020204"/>
              </a:rPr>
              <a:t>2017</a:t>
            </a:r>
          </a:p>
        </p:txBody>
      </p:sp>
      <p:grpSp>
        <p:nvGrpSpPr>
          <p:cNvPr id="19" name="Group 18" title="Milestone Text">
            <a:extLst>
              <a:ext uri="{FF2B5EF4-FFF2-40B4-BE49-F238E27FC236}">
                <a16:creationId xmlns:a16="http://schemas.microsoft.com/office/drawing/2014/main" id="{9A704FC5-A740-439B-82F5-1A6838F7B0CD}"/>
              </a:ext>
            </a:extLst>
          </p:cNvPr>
          <p:cNvGrpSpPr/>
          <p:nvPr/>
        </p:nvGrpSpPr>
        <p:grpSpPr>
          <a:xfrm>
            <a:off x="3482902" y="8848935"/>
            <a:ext cx="1942174" cy="1091266"/>
            <a:chOff x="2110555" y="2162177"/>
            <a:chExt cx="1294782" cy="72751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9D33EE-C864-4839-9B71-362EB17CA643}"/>
                </a:ext>
              </a:extLst>
            </p:cNvPr>
            <p:cNvSpPr txBox="1"/>
            <p:nvPr/>
          </p:nvSpPr>
          <p:spPr>
            <a:xfrm>
              <a:off x="2110555" y="2162177"/>
              <a:ext cx="129478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1600"/>
              <a:r>
                <a:rPr lang="en-ZA" sz="2400" dirty="0">
                  <a:latin typeface="Trebuchet MS" panose="020B0603020202020204"/>
                </a:rPr>
                <a:t>PDP Project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9F11847-563C-4250-9CE3-6B510C58C1B3}"/>
                </a:ext>
              </a:extLst>
            </p:cNvPr>
            <p:cNvSpPr txBox="1"/>
            <p:nvPr/>
          </p:nvSpPr>
          <p:spPr>
            <a:xfrm>
              <a:off x="2110555" y="2470633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1600"/>
              <a:r>
                <a:rPr lang="en-ZA" sz="1500" dirty="0">
                  <a:latin typeface="Trebuchet MS" panose="020B0603020202020204"/>
                </a:rPr>
                <a:t>PDP Kick-off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085688-5F98-49CE-B3AE-23EAAE66140F}"/>
                </a:ext>
              </a:extLst>
            </p:cNvPr>
            <p:cNvSpPr txBox="1"/>
            <p:nvPr/>
          </p:nvSpPr>
          <p:spPr>
            <a:xfrm>
              <a:off x="2110556" y="2653951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371600"/>
              <a:r>
                <a:rPr lang="en-ZA" sz="1500" dirty="0">
                  <a:latin typeface="Trebuchet MS" panose="020B0603020202020204"/>
                </a:rPr>
                <a:t>Q4 2016</a:t>
              </a:r>
            </a:p>
          </p:txBody>
        </p:sp>
      </p:grpSp>
      <p:sp>
        <p:nvSpPr>
          <p:cNvPr id="23" name="Oval 22" title="Milestone Number">
            <a:extLst>
              <a:ext uri="{FF2B5EF4-FFF2-40B4-BE49-F238E27FC236}">
                <a16:creationId xmlns:a16="http://schemas.microsoft.com/office/drawing/2014/main" id="{B64F0343-A80A-4884-8C17-98954B7ACF90}"/>
              </a:ext>
            </a:extLst>
          </p:cNvPr>
          <p:cNvSpPr/>
          <p:nvPr/>
        </p:nvSpPr>
        <p:spPr>
          <a:xfrm>
            <a:off x="4135172" y="8063553"/>
            <a:ext cx="611510" cy="61151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71600"/>
            <a:r>
              <a:rPr lang="en-ZA" sz="1500" dirty="0">
                <a:solidFill>
                  <a:schemeClr val="tx1"/>
                </a:solidFill>
                <a:latin typeface="Trebuchet MS" panose="020B0603020202020204"/>
              </a:rPr>
              <a:t>02</a:t>
            </a:r>
          </a:p>
        </p:txBody>
      </p:sp>
      <p:pic>
        <p:nvPicPr>
          <p:cNvPr id="24" name="Graphic 23" title="callout">
            <a:extLst>
              <a:ext uri="{FF2B5EF4-FFF2-40B4-BE49-F238E27FC236}">
                <a16:creationId xmlns:a16="http://schemas.microsoft.com/office/drawing/2014/main" id="{6C2B66E5-D359-4266-811A-B5A78FB87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3752724" y="7301924"/>
            <a:ext cx="871538" cy="44291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4EA3B9-8081-4179-AE3F-8585851755C9}"/>
              </a:ext>
            </a:extLst>
          </p:cNvPr>
          <p:cNvSpPr txBox="1"/>
          <p:nvPr/>
        </p:nvSpPr>
        <p:spPr>
          <a:xfrm>
            <a:off x="7885003" y="5808469"/>
            <a:ext cx="853516" cy="353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1371600"/>
            <a:r>
              <a:rPr lang="en-ZA" sz="1500" b="1" dirty="0">
                <a:latin typeface="Trebuchet MS" panose="020B0603020202020204"/>
              </a:rPr>
              <a:t>2018</a:t>
            </a:r>
          </a:p>
        </p:txBody>
      </p:sp>
      <p:grpSp>
        <p:nvGrpSpPr>
          <p:cNvPr id="26" name="Group 25" title="Milestone Text">
            <a:extLst>
              <a:ext uri="{FF2B5EF4-FFF2-40B4-BE49-F238E27FC236}">
                <a16:creationId xmlns:a16="http://schemas.microsoft.com/office/drawing/2014/main" id="{3035CECE-2644-4A48-A5B4-0302AA162F4E}"/>
              </a:ext>
            </a:extLst>
          </p:cNvPr>
          <p:cNvGrpSpPr/>
          <p:nvPr/>
        </p:nvGrpSpPr>
        <p:grpSpPr>
          <a:xfrm>
            <a:off x="8219443" y="8809833"/>
            <a:ext cx="2447872" cy="1091266"/>
            <a:chOff x="2110555" y="2162177"/>
            <a:chExt cx="1294782" cy="72751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F4F4BD2-DB79-4BDD-8FD6-E2A8E0D62D6B}"/>
                </a:ext>
              </a:extLst>
            </p:cNvPr>
            <p:cNvSpPr txBox="1"/>
            <p:nvPr/>
          </p:nvSpPr>
          <p:spPr>
            <a:xfrm>
              <a:off x="2110555" y="2162177"/>
              <a:ext cx="129478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1600"/>
              <a:r>
                <a:rPr lang="en-ZA" sz="2400" dirty="0">
                  <a:latin typeface="Trebuchet MS" panose="020B0603020202020204"/>
                </a:rPr>
                <a:t>FSPIOP Spec 1.0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28C80DD-B524-43DE-81C2-AE785D6C5E75}"/>
                </a:ext>
              </a:extLst>
            </p:cNvPr>
            <p:cNvSpPr txBox="1"/>
            <p:nvPr/>
          </p:nvSpPr>
          <p:spPr>
            <a:xfrm>
              <a:off x="2110555" y="2470633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1600"/>
              <a:r>
                <a:rPr lang="en-ZA" sz="1500" dirty="0">
                  <a:latin typeface="Trebuchet MS" panose="020B0603020202020204"/>
                </a:rPr>
                <a:t>Released to the public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3526D2E-943B-4617-B1EA-20A687FC1B49}"/>
                </a:ext>
              </a:extLst>
            </p:cNvPr>
            <p:cNvSpPr txBox="1"/>
            <p:nvPr/>
          </p:nvSpPr>
          <p:spPr>
            <a:xfrm>
              <a:off x="2110556" y="2653951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371600"/>
              <a:r>
                <a:rPr lang="en-ZA" sz="1500" dirty="0">
                  <a:latin typeface="Trebuchet MS" panose="020B0603020202020204"/>
                </a:rPr>
                <a:t>Q1 2018</a:t>
              </a:r>
            </a:p>
          </p:txBody>
        </p:sp>
      </p:grpSp>
      <p:sp>
        <p:nvSpPr>
          <p:cNvPr id="30" name="Oval 29" title="Milestone Number">
            <a:extLst>
              <a:ext uri="{FF2B5EF4-FFF2-40B4-BE49-F238E27FC236}">
                <a16:creationId xmlns:a16="http://schemas.microsoft.com/office/drawing/2014/main" id="{5164320A-8E6A-4035-AB18-CD63674B9D9A}"/>
              </a:ext>
            </a:extLst>
          </p:cNvPr>
          <p:cNvSpPr/>
          <p:nvPr/>
        </p:nvSpPr>
        <p:spPr>
          <a:xfrm>
            <a:off x="8883728" y="8024451"/>
            <a:ext cx="611510" cy="61151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71600"/>
            <a:r>
              <a:rPr lang="en-ZA" sz="1500" dirty="0">
                <a:solidFill>
                  <a:schemeClr val="tx1"/>
                </a:solidFill>
                <a:latin typeface="Trebuchet MS" panose="020B0603020202020204"/>
              </a:rPr>
              <a:t>05</a:t>
            </a:r>
          </a:p>
        </p:txBody>
      </p:sp>
      <p:pic>
        <p:nvPicPr>
          <p:cNvPr id="31" name="Graphic 30" title="callout">
            <a:extLst>
              <a:ext uri="{FF2B5EF4-FFF2-40B4-BE49-F238E27FC236}">
                <a16:creationId xmlns:a16="http://schemas.microsoft.com/office/drawing/2014/main" id="{D6C5078C-331A-43C2-A48C-9E9245974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523678" y="7278320"/>
            <a:ext cx="871538" cy="442912"/>
          </a:xfrm>
          <a:prstGeom prst="rect">
            <a:avLst/>
          </a:prstGeom>
        </p:spPr>
      </p:pic>
      <p:grpSp>
        <p:nvGrpSpPr>
          <p:cNvPr id="32" name="Group 31" title="Milestone Text">
            <a:extLst>
              <a:ext uri="{FF2B5EF4-FFF2-40B4-BE49-F238E27FC236}">
                <a16:creationId xmlns:a16="http://schemas.microsoft.com/office/drawing/2014/main" id="{8A046163-BFA7-4F34-8987-393F2183EC13}"/>
              </a:ext>
            </a:extLst>
          </p:cNvPr>
          <p:cNvGrpSpPr/>
          <p:nvPr/>
        </p:nvGrpSpPr>
        <p:grpSpPr>
          <a:xfrm>
            <a:off x="7468678" y="3494897"/>
            <a:ext cx="2802322" cy="1091266"/>
            <a:chOff x="2110555" y="2162177"/>
            <a:chExt cx="1294782" cy="72751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C3FF2AF-CBE5-4315-B1B0-D8212F40E35D}"/>
                </a:ext>
              </a:extLst>
            </p:cNvPr>
            <p:cNvSpPr txBox="1"/>
            <p:nvPr/>
          </p:nvSpPr>
          <p:spPr>
            <a:xfrm>
              <a:off x="2110555" y="2162177"/>
              <a:ext cx="129478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1600"/>
              <a:r>
                <a:rPr lang="en-ZA" sz="2400" dirty="0">
                  <a:latin typeface="Trebuchet MS" panose="020B0603020202020204"/>
                </a:rPr>
                <a:t>Road To Production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ED7EFE5-FCF7-4E10-8CA0-C566E1D22FAD}"/>
                </a:ext>
              </a:extLst>
            </p:cNvPr>
            <p:cNvSpPr txBox="1"/>
            <p:nvPr/>
          </p:nvSpPr>
          <p:spPr>
            <a:xfrm>
              <a:off x="2110555" y="2470633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1600"/>
              <a:r>
                <a:rPr lang="en-ZA" sz="1500" dirty="0" err="1">
                  <a:latin typeface="Trebuchet MS" panose="020B0603020202020204"/>
                </a:rPr>
                <a:t>Productionization</a:t>
              </a:r>
              <a:endParaRPr lang="en-ZA" sz="1500" dirty="0">
                <a:latin typeface="Trebuchet MS" panose="020B0603020202020204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0A05F-5A62-45AD-BFBA-719331AE3347}"/>
                </a:ext>
              </a:extLst>
            </p:cNvPr>
            <p:cNvSpPr txBox="1"/>
            <p:nvPr/>
          </p:nvSpPr>
          <p:spPr>
            <a:xfrm>
              <a:off x="2110556" y="2653951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371600"/>
              <a:r>
                <a:rPr lang="en-ZA" sz="1500" dirty="0">
                  <a:latin typeface="Trebuchet MS" panose="020B0603020202020204"/>
                </a:rPr>
                <a:t>Q1 2018</a:t>
              </a:r>
            </a:p>
          </p:txBody>
        </p:sp>
      </p:grpSp>
      <p:sp>
        <p:nvSpPr>
          <p:cNvPr id="36" name="Oval 35" title="Milestone Number">
            <a:extLst>
              <a:ext uri="{FF2B5EF4-FFF2-40B4-BE49-F238E27FC236}">
                <a16:creationId xmlns:a16="http://schemas.microsoft.com/office/drawing/2014/main" id="{421A69CB-7D77-42F3-BB6E-927E697B4E71}"/>
              </a:ext>
            </a:extLst>
          </p:cNvPr>
          <p:cNvSpPr/>
          <p:nvPr/>
        </p:nvSpPr>
        <p:spPr>
          <a:xfrm>
            <a:off x="8536592" y="4707379"/>
            <a:ext cx="611510" cy="61151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71600"/>
            <a:r>
              <a:rPr lang="en-ZA" sz="1500" dirty="0">
                <a:solidFill>
                  <a:schemeClr val="tx1"/>
                </a:solidFill>
                <a:latin typeface="Trebuchet MS" panose="020B0603020202020204"/>
              </a:rPr>
              <a:t>04</a:t>
            </a:r>
          </a:p>
        </p:txBody>
      </p:sp>
      <p:pic>
        <p:nvPicPr>
          <p:cNvPr id="37" name="Graphic 36" title="callout">
            <a:extLst>
              <a:ext uri="{FF2B5EF4-FFF2-40B4-BE49-F238E27FC236}">
                <a16:creationId xmlns:a16="http://schemas.microsoft.com/office/drawing/2014/main" id="{D65A7BAA-AD6C-441D-ABFF-CB94410F3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190590" y="5722934"/>
            <a:ext cx="871538" cy="442912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21870B8-4F03-485A-A4D8-07ADE6A1E11F}"/>
              </a:ext>
            </a:extLst>
          </p:cNvPr>
          <p:cNvSpPr txBox="1"/>
          <p:nvPr/>
        </p:nvSpPr>
        <p:spPr>
          <a:xfrm>
            <a:off x="11650587" y="5876144"/>
            <a:ext cx="1091052" cy="2182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1371600"/>
            <a:r>
              <a:rPr lang="en-ZA" sz="1500" b="1" dirty="0">
                <a:latin typeface="Trebuchet MS" panose="020B0603020202020204"/>
              </a:rPr>
              <a:t>2019</a:t>
            </a:r>
          </a:p>
        </p:txBody>
      </p:sp>
      <p:sp>
        <p:nvSpPr>
          <p:cNvPr id="39" name="Oval 38" title="Milestone Number">
            <a:extLst>
              <a:ext uri="{FF2B5EF4-FFF2-40B4-BE49-F238E27FC236}">
                <a16:creationId xmlns:a16="http://schemas.microsoft.com/office/drawing/2014/main" id="{28FB5A25-3939-4B09-B5D5-EFB9CFDDE89A}"/>
              </a:ext>
            </a:extLst>
          </p:cNvPr>
          <p:cNvSpPr/>
          <p:nvPr/>
        </p:nvSpPr>
        <p:spPr>
          <a:xfrm>
            <a:off x="11166916" y="7987171"/>
            <a:ext cx="611510" cy="61151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71600"/>
            <a:r>
              <a:rPr lang="en-ZA" sz="1500" dirty="0">
                <a:solidFill>
                  <a:schemeClr val="tx1"/>
                </a:solidFill>
                <a:latin typeface="Trebuchet MS" panose="020B0603020202020204"/>
              </a:rPr>
              <a:t>PI-06</a:t>
            </a:r>
          </a:p>
        </p:txBody>
      </p:sp>
      <p:grpSp>
        <p:nvGrpSpPr>
          <p:cNvPr id="40" name="Group 39" title="Milestone Text">
            <a:extLst>
              <a:ext uri="{FF2B5EF4-FFF2-40B4-BE49-F238E27FC236}">
                <a16:creationId xmlns:a16="http://schemas.microsoft.com/office/drawing/2014/main" id="{61EC793D-F4FE-44EC-B00D-3BF99C441F9B}"/>
              </a:ext>
            </a:extLst>
          </p:cNvPr>
          <p:cNvGrpSpPr/>
          <p:nvPr/>
        </p:nvGrpSpPr>
        <p:grpSpPr>
          <a:xfrm>
            <a:off x="10893706" y="8780721"/>
            <a:ext cx="1942174" cy="1091266"/>
            <a:chOff x="2110555" y="2162177"/>
            <a:chExt cx="1294782" cy="72751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A2608A7-2E88-41BB-95AF-E510E12E24A7}"/>
                </a:ext>
              </a:extLst>
            </p:cNvPr>
            <p:cNvSpPr txBox="1"/>
            <p:nvPr/>
          </p:nvSpPr>
          <p:spPr>
            <a:xfrm>
              <a:off x="2110555" y="2162177"/>
              <a:ext cx="129478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1600"/>
              <a:r>
                <a:rPr lang="en-ZA" sz="2400" dirty="0">
                  <a:latin typeface="Trebuchet MS" panose="020B0603020202020204"/>
                </a:rPr>
                <a:t>End of Phase2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9651F69-9C83-45D6-BBB5-85DCC43805BE}"/>
                </a:ext>
              </a:extLst>
            </p:cNvPr>
            <p:cNvSpPr txBox="1"/>
            <p:nvPr/>
          </p:nvSpPr>
          <p:spPr>
            <a:xfrm>
              <a:off x="2110555" y="2470633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1600"/>
              <a:r>
                <a:rPr lang="en-ZA" sz="1500" dirty="0">
                  <a:latin typeface="Trebuchet MS" panose="020B0603020202020204"/>
                </a:rPr>
                <a:t>ML Phase-2 wrap-up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3FC9A1E-C22D-465E-B69F-E6BA59643031}"/>
                </a:ext>
              </a:extLst>
            </p:cNvPr>
            <p:cNvSpPr txBox="1"/>
            <p:nvPr/>
          </p:nvSpPr>
          <p:spPr>
            <a:xfrm>
              <a:off x="2110556" y="2653951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371600"/>
              <a:r>
                <a:rPr lang="en-ZA" sz="1500" dirty="0">
                  <a:latin typeface="Trebuchet MS" panose="020B0603020202020204"/>
                </a:rPr>
                <a:t>Q3 2018</a:t>
              </a:r>
            </a:p>
          </p:txBody>
        </p:sp>
      </p:grpSp>
      <p:pic>
        <p:nvPicPr>
          <p:cNvPr id="44" name="Graphic 43" title="callout">
            <a:extLst>
              <a:ext uri="{FF2B5EF4-FFF2-40B4-BE49-F238E27FC236}">
                <a16:creationId xmlns:a16="http://schemas.microsoft.com/office/drawing/2014/main" id="{1C82998A-E9BC-401B-8655-3AE1F7385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0815446" y="7241042"/>
            <a:ext cx="871538" cy="442912"/>
          </a:xfrm>
          <a:prstGeom prst="rect">
            <a:avLst/>
          </a:prstGeom>
        </p:spPr>
      </p:pic>
      <p:grpSp>
        <p:nvGrpSpPr>
          <p:cNvPr id="45" name="Group 44" title="Milestone Text">
            <a:extLst>
              <a:ext uri="{FF2B5EF4-FFF2-40B4-BE49-F238E27FC236}">
                <a16:creationId xmlns:a16="http://schemas.microsoft.com/office/drawing/2014/main" id="{CA66BDBA-0986-402C-8A0F-3C6E5EFCB5F3}"/>
              </a:ext>
            </a:extLst>
          </p:cNvPr>
          <p:cNvGrpSpPr/>
          <p:nvPr/>
        </p:nvGrpSpPr>
        <p:grpSpPr>
          <a:xfrm>
            <a:off x="10563726" y="3693226"/>
            <a:ext cx="2572018" cy="734870"/>
            <a:chOff x="2063969" y="2162177"/>
            <a:chExt cx="1341370" cy="79373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7D79B22-C95C-4B1D-9892-AD438C6A1C94}"/>
                </a:ext>
              </a:extLst>
            </p:cNvPr>
            <p:cNvSpPr txBox="1"/>
            <p:nvPr/>
          </p:nvSpPr>
          <p:spPr>
            <a:xfrm>
              <a:off x="2110556" y="2162177"/>
              <a:ext cx="129478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1600"/>
              <a:r>
                <a:rPr lang="en-ZA" sz="2400" dirty="0">
                  <a:latin typeface="Trebuchet MS" panose="020B0603020202020204"/>
                </a:rPr>
                <a:t>ML Phase3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6D73CFA-6FDC-4008-A047-95BEC6823433}"/>
                </a:ext>
              </a:extLst>
            </p:cNvPr>
            <p:cNvSpPr txBox="1"/>
            <p:nvPr/>
          </p:nvSpPr>
          <p:spPr>
            <a:xfrm>
              <a:off x="2097304" y="2470633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1600"/>
              <a:endParaRPr lang="en-ZA" sz="1500" dirty="0">
                <a:latin typeface="Trebuchet MS" panose="020B0603020202020204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11106FC-F048-4064-AF9D-C290AB542288}"/>
                </a:ext>
              </a:extLst>
            </p:cNvPr>
            <p:cNvSpPr txBox="1"/>
            <p:nvPr/>
          </p:nvSpPr>
          <p:spPr>
            <a:xfrm>
              <a:off x="2063969" y="2720170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371600"/>
              <a:r>
                <a:rPr lang="en-ZA" sz="1500" dirty="0">
                  <a:latin typeface="Trebuchet MS" panose="020B0603020202020204"/>
                </a:rPr>
                <a:t>Q1 2019</a:t>
              </a:r>
            </a:p>
          </p:txBody>
        </p:sp>
      </p:grpSp>
      <p:sp>
        <p:nvSpPr>
          <p:cNvPr id="49" name="Oval 48" title="Milestone Number">
            <a:extLst>
              <a:ext uri="{FF2B5EF4-FFF2-40B4-BE49-F238E27FC236}">
                <a16:creationId xmlns:a16="http://schemas.microsoft.com/office/drawing/2014/main" id="{F9DA6095-7DD9-424A-B762-0B8CE1145257}"/>
              </a:ext>
            </a:extLst>
          </p:cNvPr>
          <p:cNvSpPr/>
          <p:nvPr/>
        </p:nvSpPr>
        <p:spPr>
          <a:xfrm>
            <a:off x="11458885" y="4701525"/>
            <a:ext cx="781696" cy="3774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71600"/>
            <a:r>
              <a:rPr lang="en-ZA" sz="1500" dirty="0">
                <a:solidFill>
                  <a:schemeClr val="tx1"/>
                </a:solidFill>
                <a:latin typeface="Trebuchet MS" panose="020B0603020202020204"/>
              </a:rPr>
              <a:t>PI-07</a:t>
            </a:r>
          </a:p>
        </p:txBody>
      </p:sp>
      <p:pic>
        <p:nvPicPr>
          <p:cNvPr id="50" name="Graphic 49" title="callout">
            <a:extLst>
              <a:ext uri="{FF2B5EF4-FFF2-40B4-BE49-F238E27FC236}">
                <a16:creationId xmlns:a16="http://schemas.microsoft.com/office/drawing/2014/main" id="{15E1514C-9020-48BF-BC24-E19B7B76D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1474876" y="5437722"/>
            <a:ext cx="1114090" cy="566176"/>
          </a:xfrm>
          <a:prstGeom prst="rect">
            <a:avLst/>
          </a:prstGeom>
        </p:spPr>
      </p:pic>
      <p:grpSp>
        <p:nvGrpSpPr>
          <p:cNvPr id="51" name="Group 50" title="Milestone Text">
            <a:extLst>
              <a:ext uri="{FF2B5EF4-FFF2-40B4-BE49-F238E27FC236}">
                <a16:creationId xmlns:a16="http://schemas.microsoft.com/office/drawing/2014/main" id="{EB1DD497-9633-44FE-8865-44445422C196}"/>
              </a:ext>
            </a:extLst>
          </p:cNvPr>
          <p:cNvGrpSpPr/>
          <p:nvPr/>
        </p:nvGrpSpPr>
        <p:grpSpPr>
          <a:xfrm>
            <a:off x="21574408" y="3661824"/>
            <a:ext cx="1942174" cy="1091266"/>
            <a:chOff x="9170729" y="2825146"/>
            <a:chExt cx="1294782" cy="72751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F5852E5-9B20-450E-BCAD-494D2A6090DC}"/>
                </a:ext>
              </a:extLst>
            </p:cNvPr>
            <p:cNvSpPr txBox="1"/>
            <p:nvPr/>
          </p:nvSpPr>
          <p:spPr>
            <a:xfrm>
              <a:off x="9170729" y="2825146"/>
              <a:ext cx="129478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1600"/>
              <a:r>
                <a:rPr lang="en-ZA" sz="2700" dirty="0">
                  <a:latin typeface="Trebuchet MS" panose="020B0603020202020204"/>
                </a:rPr>
                <a:t>Today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B1D45AA-3A57-45EF-9E82-D1EE4B38E1A1}"/>
                </a:ext>
              </a:extLst>
            </p:cNvPr>
            <p:cNvSpPr txBox="1"/>
            <p:nvPr/>
          </p:nvSpPr>
          <p:spPr>
            <a:xfrm>
              <a:off x="9170729" y="3133602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1600"/>
              <a:r>
                <a:rPr lang="en-ZA" sz="1500" dirty="0">
                  <a:latin typeface="Trebuchet MS" panose="020B0603020202020204"/>
                </a:rPr>
                <a:t>ML PI-18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E76CC59-88D5-4263-A7F7-D8408292438D}"/>
                </a:ext>
              </a:extLst>
            </p:cNvPr>
            <p:cNvSpPr txBox="1"/>
            <p:nvPr/>
          </p:nvSpPr>
          <p:spPr>
            <a:xfrm>
              <a:off x="9170730" y="3316920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371600"/>
              <a:r>
                <a:rPr lang="en-ZA" sz="1500" dirty="0">
                  <a:latin typeface="Trebuchet MS" panose="020B0603020202020204"/>
                </a:rPr>
                <a:t>Q1 2022</a:t>
              </a:r>
            </a:p>
          </p:txBody>
        </p:sp>
      </p:grpSp>
      <p:grpSp>
        <p:nvGrpSpPr>
          <p:cNvPr id="55" name="Group 54" title="Today Flag Icon">
            <a:extLst>
              <a:ext uri="{FF2B5EF4-FFF2-40B4-BE49-F238E27FC236}">
                <a16:creationId xmlns:a16="http://schemas.microsoft.com/office/drawing/2014/main" id="{F507776F-601E-4354-94E1-F92CECC2FFC5}"/>
              </a:ext>
            </a:extLst>
          </p:cNvPr>
          <p:cNvGrpSpPr/>
          <p:nvPr/>
        </p:nvGrpSpPr>
        <p:grpSpPr>
          <a:xfrm>
            <a:off x="22205890" y="4614756"/>
            <a:ext cx="611510" cy="611510"/>
            <a:chOff x="10636741" y="2652807"/>
            <a:chExt cx="296963" cy="296963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E729B87-BB9F-4AFB-947D-D6E277605B27}"/>
                </a:ext>
              </a:extLst>
            </p:cNvPr>
            <p:cNvSpPr/>
            <p:nvPr/>
          </p:nvSpPr>
          <p:spPr>
            <a:xfrm>
              <a:off x="10636741" y="2652807"/>
              <a:ext cx="296963" cy="2969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371600"/>
              <a:endParaRPr lang="en-ZA" sz="900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pic>
          <p:nvPicPr>
            <p:cNvPr id="57" name="Graphic 56" title="Flag Icon">
              <a:extLst>
                <a:ext uri="{FF2B5EF4-FFF2-40B4-BE49-F238E27FC236}">
                  <a16:creationId xmlns:a16="http://schemas.microsoft.com/office/drawing/2014/main" id="{E3CA66EA-27C5-42EE-91F4-4F1E9B7DF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10816" y="2716810"/>
              <a:ext cx="149367" cy="168956"/>
            </a:xfrm>
            <a:prstGeom prst="rect">
              <a:avLst/>
            </a:prstGeom>
          </p:spPr>
        </p:pic>
      </p:grpSp>
      <p:grpSp>
        <p:nvGrpSpPr>
          <p:cNvPr id="70" name="Group 69" title="Year 3">
            <a:extLst>
              <a:ext uri="{FF2B5EF4-FFF2-40B4-BE49-F238E27FC236}">
                <a16:creationId xmlns:a16="http://schemas.microsoft.com/office/drawing/2014/main" id="{E33B3ADF-35A5-49E5-8595-A0D343205562}"/>
              </a:ext>
            </a:extLst>
          </p:cNvPr>
          <p:cNvGrpSpPr/>
          <p:nvPr/>
        </p:nvGrpSpPr>
        <p:grpSpPr>
          <a:xfrm>
            <a:off x="7770282" y="6090683"/>
            <a:ext cx="4176306" cy="843282"/>
            <a:chOff x="5886628" y="3119046"/>
            <a:chExt cx="2784204" cy="562188"/>
          </a:xfrm>
        </p:grpSpPr>
        <p:cxnSp>
          <p:nvCxnSpPr>
            <p:cNvPr id="71" name="Straight Connector 70" title="Q lines">
              <a:extLst>
                <a:ext uri="{FF2B5EF4-FFF2-40B4-BE49-F238E27FC236}">
                  <a16:creationId xmlns:a16="http://schemas.microsoft.com/office/drawing/2014/main" id="{1CC59F31-3718-465E-9D7C-25194D2AC038}"/>
                </a:ext>
              </a:extLst>
            </p:cNvPr>
            <p:cNvCxnSpPr>
              <a:cxnSpLocks/>
            </p:cNvCxnSpPr>
            <p:nvPr/>
          </p:nvCxnSpPr>
          <p:spPr>
            <a:xfrm>
              <a:off x="6890490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Arrow: Right 184" title="Year Arrow">
              <a:extLst>
                <a:ext uri="{FF2B5EF4-FFF2-40B4-BE49-F238E27FC236}">
                  <a16:creationId xmlns:a16="http://schemas.microsoft.com/office/drawing/2014/main" id="{73FBA863-F13D-48C5-BD98-B553F17C6074}"/>
                </a:ext>
              </a:extLst>
            </p:cNvPr>
            <p:cNvSpPr/>
            <p:nvPr/>
          </p:nvSpPr>
          <p:spPr>
            <a:xfrm>
              <a:off x="5886628" y="3325978"/>
              <a:ext cx="2784204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accent3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ZA" sz="2400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73" name="Oval 72" title="Quarter Background Cirlce">
              <a:extLst>
                <a:ext uri="{FF2B5EF4-FFF2-40B4-BE49-F238E27FC236}">
                  <a16:creationId xmlns:a16="http://schemas.microsoft.com/office/drawing/2014/main" id="{7911FA9C-C1ED-4316-AA36-16E75CA4421D}"/>
                </a:ext>
              </a:extLst>
            </p:cNvPr>
            <p:cNvSpPr/>
            <p:nvPr/>
          </p:nvSpPr>
          <p:spPr>
            <a:xfrm>
              <a:off x="8095938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74" name="Oval 73" title="Quarter Background Cirlce">
              <a:extLst>
                <a:ext uri="{FF2B5EF4-FFF2-40B4-BE49-F238E27FC236}">
                  <a16:creationId xmlns:a16="http://schemas.microsoft.com/office/drawing/2014/main" id="{07A99347-C4BC-4EAE-B7FA-0B2CC0F06E24}"/>
                </a:ext>
              </a:extLst>
            </p:cNvPr>
            <p:cNvSpPr/>
            <p:nvPr/>
          </p:nvSpPr>
          <p:spPr>
            <a:xfrm>
              <a:off x="7443121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75" name="Oval 74" title="Quarter Background Cirlce">
              <a:extLst>
                <a:ext uri="{FF2B5EF4-FFF2-40B4-BE49-F238E27FC236}">
                  <a16:creationId xmlns:a16="http://schemas.microsoft.com/office/drawing/2014/main" id="{2CECBF7C-832E-4F72-82EF-F6B5AA8B5FD2}"/>
                </a:ext>
              </a:extLst>
            </p:cNvPr>
            <p:cNvSpPr/>
            <p:nvPr/>
          </p:nvSpPr>
          <p:spPr>
            <a:xfrm>
              <a:off x="6791842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76" name="Oval 75" title="Quarter Background Cirlce">
              <a:extLst>
                <a:ext uri="{FF2B5EF4-FFF2-40B4-BE49-F238E27FC236}">
                  <a16:creationId xmlns:a16="http://schemas.microsoft.com/office/drawing/2014/main" id="{44B090D1-8B27-4200-B143-85A6378B2650}"/>
                </a:ext>
              </a:extLst>
            </p:cNvPr>
            <p:cNvSpPr/>
            <p:nvPr/>
          </p:nvSpPr>
          <p:spPr>
            <a:xfrm>
              <a:off x="6140756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cxnSp>
          <p:nvCxnSpPr>
            <p:cNvPr id="77" name="Straight Connector 76" title="Q lines">
              <a:extLst>
                <a:ext uri="{FF2B5EF4-FFF2-40B4-BE49-F238E27FC236}">
                  <a16:creationId xmlns:a16="http://schemas.microsoft.com/office/drawing/2014/main" id="{9A74D52D-DED5-4E3C-BF2C-FE2DD5FEF5A0}"/>
                </a:ext>
              </a:extLst>
            </p:cNvPr>
            <p:cNvCxnSpPr>
              <a:cxnSpLocks/>
            </p:cNvCxnSpPr>
            <p:nvPr/>
          </p:nvCxnSpPr>
          <p:spPr>
            <a:xfrm>
              <a:off x="6246612" y="3119046"/>
              <a:ext cx="0" cy="165471"/>
            </a:xfrm>
            <a:prstGeom prst="line">
              <a:avLst/>
            </a:prstGeom>
            <a:ln w="15875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 title="Q lines">
              <a:extLst>
                <a:ext uri="{FF2B5EF4-FFF2-40B4-BE49-F238E27FC236}">
                  <a16:creationId xmlns:a16="http://schemas.microsoft.com/office/drawing/2014/main" id="{86AC7223-42E0-4778-BFBF-CB415B5C0C0D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96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 title="Q lines">
              <a:extLst>
                <a:ext uri="{FF2B5EF4-FFF2-40B4-BE49-F238E27FC236}">
                  <a16:creationId xmlns:a16="http://schemas.microsoft.com/office/drawing/2014/main" id="{1CB18897-0346-47DB-AD7B-8D9FB040300D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88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 title="Quarter Number">
              <a:extLst>
                <a:ext uri="{FF2B5EF4-FFF2-40B4-BE49-F238E27FC236}">
                  <a16:creationId xmlns:a16="http://schemas.microsoft.com/office/drawing/2014/main" id="{E4235EC7-063D-4A1A-8645-22ECF4366A07}"/>
                </a:ext>
              </a:extLst>
            </p:cNvPr>
            <p:cNvSpPr txBox="1"/>
            <p:nvPr/>
          </p:nvSpPr>
          <p:spPr>
            <a:xfrm>
              <a:off x="610677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1371600"/>
              <a:r>
                <a:rPr lang="en-ZA" sz="1500" b="1" dirty="0">
                  <a:latin typeface="Trebuchet MS" panose="020B0603020202020204"/>
                </a:rPr>
                <a:t>Q1</a:t>
              </a:r>
              <a:endParaRPr lang="en-ZA" sz="1500" dirty="0">
                <a:latin typeface="Trebuchet MS" panose="020B0603020202020204"/>
              </a:endParaRPr>
            </a:p>
          </p:txBody>
        </p:sp>
        <p:sp>
          <p:nvSpPr>
            <p:cNvPr id="81" name="TextBox 80" title="Quarter Number">
              <a:extLst>
                <a:ext uri="{FF2B5EF4-FFF2-40B4-BE49-F238E27FC236}">
                  <a16:creationId xmlns:a16="http://schemas.microsoft.com/office/drawing/2014/main" id="{4C6125A0-8227-4CCE-8EE1-D7A0222C4FB7}"/>
                </a:ext>
              </a:extLst>
            </p:cNvPr>
            <p:cNvSpPr txBox="1"/>
            <p:nvPr/>
          </p:nvSpPr>
          <p:spPr>
            <a:xfrm>
              <a:off x="675428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1371600"/>
              <a:r>
                <a:rPr lang="en-ZA" sz="1500" b="1" dirty="0">
                  <a:latin typeface="Trebuchet MS" panose="020B0603020202020204"/>
                </a:rPr>
                <a:t>Q2</a:t>
              </a:r>
              <a:endParaRPr lang="en-ZA" sz="1500" dirty="0">
                <a:latin typeface="Trebuchet MS" panose="020B0603020202020204"/>
              </a:endParaRPr>
            </a:p>
          </p:txBody>
        </p:sp>
        <p:sp>
          <p:nvSpPr>
            <p:cNvPr id="82" name="TextBox 81" title="Quarter Number">
              <a:extLst>
                <a:ext uri="{FF2B5EF4-FFF2-40B4-BE49-F238E27FC236}">
                  <a16:creationId xmlns:a16="http://schemas.microsoft.com/office/drawing/2014/main" id="{004D586A-AE58-4073-8D7C-4B1F97F0D36D}"/>
                </a:ext>
              </a:extLst>
            </p:cNvPr>
            <p:cNvSpPr txBox="1"/>
            <p:nvPr/>
          </p:nvSpPr>
          <p:spPr>
            <a:xfrm>
              <a:off x="740180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1371600"/>
              <a:r>
                <a:rPr lang="en-ZA" sz="1500" b="1" dirty="0">
                  <a:latin typeface="Trebuchet MS" panose="020B0603020202020204"/>
                </a:rPr>
                <a:t>Q3</a:t>
              </a:r>
              <a:endParaRPr lang="en-ZA" sz="1500" dirty="0">
                <a:latin typeface="Trebuchet MS" panose="020B0603020202020204"/>
              </a:endParaRPr>
            </a:p>
          </p:txBody>
        </p:sp>
        <p:sp>
          <p:nvSpPr>
            <p:cNvPr id="83" name="TextBox 82" title="Quarter Number">
              <a:extLst>
                <a:ext uri="{FF2B5EF4-FFF2-40B4-BE49-F238E27FC236}">
                  <a16:creationId xmlns:a16="http://schemas.microsoft.com/office/drawing/2014/main" id="{23AD83DD-5E5C-4EAD-A6C5-4048544F483A}"/>
                </a:ext>
              </a:extLst>
            </p:cNvPr>
            <p:cNvSpPr txBox="1"/>
            <p:nvPr/>
          </p:nvSpPr>
          <p:spPr>
            <a:xfrm>
              <a:off x="804931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1371600"/>
              <a:r>
                <a:rPr lang="en-ZA" sz="1500" b="1" dirty="0">
                  <a:latin typeface="Trebuchet MS" panose="020B0603020202020204"/>
                </a:rPr>
                <a:t>Q4</a:t>
              </a:r>
              <a:endParaRPr lang="en-ZA" sz="1500" dirty="0">
                <a:latin typeface="Trebuchet MS" panose="020B0603020202020204"/>
              </a:endParaRPr>
            </a:p>
          </p:txBody>
        </p:sp>
      </p:grpSp>
      <p:sp>
        <p:nvSpPr>
          <p:cNvPr id="84" name="Arrow: Right 130" title="Year Arrow">
            <a:extLst>
              <a:ext uri="{FF2B5EF4-FFF2-40B4-BE49-F238E27FC236}">
                <a16:creationId xmlns:a16="http://schemas.microsoft.com/office/drawing/2014/main" id="{832ED026-46D3-45D5-B42E-C3B555B12FB2}"/>
              </a:ext>
            </a:extLst>
          </p:cNvPr>
          <p:cNvSpPr/>
          <p:nvPr/>
        </p:nvSpPr>
        <p:spPr>
          <a:xfrm>
            <a:off x="3904052" y="6400424"/>
            <a:ext cx="4138794" cy="532884"/>
          </a:xfrm>
          <a:prstGeom prst="rightArrow">
            <a:avLst>
              <a:gd name="adj1" fmla="val 100000"/>
              <a:gd name="adj2" fmla="val 50000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en-ZA" sz="2400" dirty="0">
              <a:solidFill>
                <a:schemeClr val="tx1"/>
              </a:solidFill>
              <a:latin typeface="Trebuchet MS" panose="020B0603020202020204"/>
            </a:endParaRPr>
          </a:p>
        </p:txBody>
      </p:sp>
      <p:sp>
        <p:nvSpPr>
          <p:cNvPr id="85" name="Oval 84" title="Quarter Background Cirlce">
            <a:extLst>
              <a:ext uri="{FF2B5EF4-FFF2-40B4-BE49-F238E27FC236}">
                <a16:creationId xmlns:a16="http://schemas.microsoft.com/office/drawing/2014/main" id="{5B4379B8-EF12-4E39-B939-FF6063EA65AF}"/>
              </a:ext>
            </a:extLst>
          </p:cNvPr>
          <p:cNvSpPr/>
          <p:nvPr/>
        </p:nvSpPr>
        <p:spPr>
          <a:xfrm>
            <a:off x="7182696" y="6517023"/>
            <a:ext cx="317374" cy="3173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en-US" sz="2700">
              <a:solidFill>
                <a:schemeClr val="tx1"/>
              </a:solidFill>
              <a:latin typeface="Trebuchet MS" panose="020B0603020202020204"/>
            </a:endParaRPr>
          </a:p>
        </p:txBody>
      </p:sp>
      <p:sp>
        <p:nvSpPr>
          <p:cNvPr id="86" name="Oval 85" title="Quarter Background Cirlce">
            <a:extLst>
              <a:ext uri="{FF2B5EF4-FFF2-40B4-BE49-F238E27FC236}">
                <a16:creationId xmlns:a16="http://schemas.microsoft.com/office/drawing/2014/main" id="{BC09A258-F607-4942-99D1-F2225CEDE2E6}"/>
              </a:ext>
            </a:extLst>
          </p:cNvPr>
          <p:cNvSpPr/>
          <p:nvPr/>
        </p:nvSpPr>
        <p:spPr>
          <a:xfrm>
            <a:off x="6209158" y="6517023"/>
            <a:ext cx="317374" cy="3173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en-US" sz="2700">
              <a:solidFill>
                <a:schemeClr val="tx1"/>
              </a:solidFill>
              <a:latin typeface="Trebuchet MS" panose="020B0603020202020204"/>
            </a:endParaRPr>
          </a:p>
        </p:txBody>
      </p:sp>
      <p:sp>
        <p:nvSpPr>
          <p:cNvPr id="87" name="Oval 86" title="Quarter Background Cirlce">
            <a:extLst>
              <a:ext uri="{FF2B5EF4-FFF2-40B4-BE49-F238E27FC236}">
                <a16:creationId xmlns:a16="http://schemas.microsoft.com/office/drawing/2014/main" id="{F8808B3D-D6F7-4BA3-8B41-CA63D49B0A74}"/>
              </a:ext>
            </a:extLst>
          </p:cNvPr>
          <p:cNvSpPr/>
          <p:nvPr/>
        </p:nvSpPr>
        <p:spPr>
          <a:xfrm>
            <a:off x="5254376" y="6517023"/>
            <a:ext cx="317374" cy="3173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en-US" sz="2700">
              <a:solidFill>
                <a:schemeClr val="tx1"/>
              </a:solidFill>
              <a:latin typeface="Trebuchet MS" panose="020B0603020202020204"/>
            </a:endParaRPr>
          </a:p>
        </p:txBody>
      </p:sp>
      <p:sp>
        <p:nvSpPr>
          <p:cNvPr id="88" name="Oval 87" title="Quarter Background Cirlce">
            <a:extLst>
              <a:ext uri="{FF2B5EF4-FFF2-40B4-BE49-F238E27FC236}">
                <a16:creationId xmlns:a16="http://schemas.microsoft.com/office/drawing/2014/main" id="{07C0B204-A4F4-4045-B8F2-164C4C01A6A1}"/>
              </a:ext>
            </a:extLst>
          </p:cNvPr>
          <p:cNvSpPr/>
          <p:nvPr/>
        </p:nvSpPr>
        <p:spPr>
          <a:xfrm>
            <a:off x="4268590" y="6517023"/>
            <a:ext cx="317374" cy="3173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en-US" sz="2700">
              <a:solidFill>
                <a:schemeClr val="tx1"/>
              </a:solidFill>
              <a:latin typeface="Trebuchet MS" panose="020B0603020202020204"/>
            </a:endParaRPr>
          </a:p>
        </p:txBody>
      </p:sp>
      <p:cxnSp>
        <p:nvCxnSpPr>
          <p:cNvPr id="89" name="Straight Connector 88" title="Q lines">
            <a:extLst>
              <a:ext uri="{FF2B5EF4-FFF2-40B4-BE49-F238E27FC236}">
                <a16:creationId xmlns:a16="http://schemas.microsoft.com/office/drawing/2014/main" id="{F69509C8-4169-449A-AA5D-EAF32AF6ABF0}"/>
              </a:ext>
            </a:extLst>
          </p:cNvPr>
          <p:cNvCxnSpPr>
            <a:cxnSpLocks/>
          </p:cNvCxnSpPr>
          <p:nvPr/>
        </p:nvCxnSpPr>
        <p:spPr>
          <a:xfrm>
            <a:off x="4425903" y="6090683"/>
            <a:ext cx="0" cy="248206"/>
          </a:xfrm>
          <a:prstGeom prst="line">
            <a:avLst/>
          </a:prstGeom>
          <a:ln w="15875" cmpd="sng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 title="Q lines">
            <a:extLst>
              <a:ext uri="{FF2B5EF4-FFF2-40B4-BE49-F238E27FC236}">
                <a16:creationId xmlns:a16="http://schemas.microsoft.com/office/drawing/2014/main" id="{2C441772-2440-48D4-B7EC-0C958788FDB4}"/>
              </a:ext>
            </a:extLst>
          </p:cNvPr>
          <p:cNvCxnSpPr>
            <a:cxnSpLocks/>
          </p:cNvCxnSpPr>
          <p:nvPr/>
        </p:nvCxnSpPr>
        <p:spPr>
          <a:xfrm>
            <a:off x="5396991" y="6090683"/>
            <a:ext cx="0" cy="248206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 title="Q lines">
            <a:extLst>
              <a:ext uri="{FF2B5EF4-FFF2-40B4-BE49-F238E27FC236}">
                <a16:creationId xmlns:a16="http://schemas.microsoft.com/office/drawing/2014/main" id="{7A775ED3-5E46-4586-84A4-D528F19E7824}"/>
              </a:ext>
            </a:extLst>
          </p:cNvPr>
          <p:cNvCxnSpPr>
            <a:cxnSpLocks/>
          </p:cNvCxnSpPr>
          <p:nvPr/>
        </p:nvCxnSpPr>
        <p:spPr>
          <a:xfrm>
            <a:off x="7339167" y="6090683"/>
            <a:ext cx="0" cy="248206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 title="Quarter Number">
            <a:extLst>
              <a:ext uri="{FF2B5EF4-FFF2-40B4-BE49-F238E27FC236}">
                <a16:creationId xmlns:a16="http://schemas.microsoft.com/office/drawing/2014/main" id="{8E21E475-FFD2-4A20-90F6-80F1F84428BC}"/>
              </a:ext>
            </a:extLst>
          </p:cNvPr>
          <p:cNvSpPr txBox="1"/>
          <p:nvPr/>
        </p:nvSpPr>
        <p:spPr>
          <a:xfrm>
            <a:off x="4215405" y="6558866"/>
            <a:ext cx="432000" cy="216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1371600"/>
            <a:r>
              <a:rPr lang="en-ZA" sz="1500" b="1" dirty="0">
                <a:latin typeface="Trebuchet MS" panose="020B0603020202020204"/>
              </a:rPr>
              <a:t>Q1</a:t>
            </a:r>
            <a:endParaRPr lang="en-ZA" sz="1500" dirty="0">
              <a:latin typeface="Trebuchet MS" panose="020B0603020202020204"/>
            </a:endParaRPr>
          </a:p>
        </p:txBody>
      </p:sp>
      <p:sp>
        <p:nvSpPr>
          <p:cNvPr id="93" name="TextBox 92" title="Quarter Number">
            <a:extLst>
              <a:ext uri="{FF2B5EF4-FFF2-40B4-BE49-F238E27FC236}">
                <a16:creationId xmlns:a16="http://schemas.microsoft.com/office/drawing/2014/main" id="{271831F2-2E2E-4098-BAB9-444AF643A472}"/>
              </a:ext>
            </a:extLst>
          </p:cNvPr>
          <p:cNvSpPr txBox="1"/>
          <p:nvPr/>
        </p:nvSpPr>
        <p:spPr>
          <a:xfrm>
            <a:off x="5186677" y="6558866"/>
            <a:ext cx="432000" cy="216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1371600"/>
            <a:r>
              <a:rPr lang="en-ZA" sz="1500" b="1" dirty="0">
                <a:latin typeface="Trebuchet MS" panose="020B0603020202020204"/>
              </a:rPr>
              <a:t>Q2</a:t>
            </a:r>
            <a:endParaRPr lang="en-ZA" sz="1500" dirty="0">
              <a:latin typeface="Trebuchet MS" panose="020B0603020202020204"/>
            </a:endParaRPr>
          </a:p>
        </p:txBody>
      </p:sp>
      <p:sp>
        <p:nvSpPr>
          <p:cNvPr id="94" name="TextBox 93" title="Quarter Number">
            <a:extLst>
              <a:ext uri="{FF2B5EF4-FFF2-40B4-BE49-F238E27FC236}">
                <a16:creationId xmlns:a16="http://schemas.microsoft.com/office/drawing/2014/main" id="{20E4C274-ACE1-4811-83BE-0CC314E162A2}"/>
              </a:ext>
            </a:extLst>
          </p:cNvPr>
          <p:cNvSpPr txBox="1"/>
          <p:nvPr/>
        </p:nvSpPr>
        <p:spPr>
          <a:xfrm>
            <a:off x="6157949" y="6558866"/>
            <a:ext cx="432000" cy="216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1371600"/>
            <a:r>
              <a:rPr lang="en-ZA" sz="1500" b="1" dirty="0">
                <a:latin typeface="Trebuchet MS" panose="020B0603020202020204"/>
              </a:rPr>
              <a:t>Q3</a:t>
            </a:r>
            <a:endParaRPr lang="en-ZA" sz="1500" dirty="0">
              <a:latin typeface="Trebuchet MS" panose="020B0603020202020204"/>
            </a:endParaRPr>
          </a:p>
        </p:txBody>
      </p:sp>
      <p:sp>
        <p:nvSpPr>
          <p:cNvPr id="95" name="TextBox 94" title="Quarter Number">
            <a:extLst>
              <a:ext uri="{FF2B5EF4-FFF2-40B4-BE49-F238E27FC236}">
                <a16:creationId xmlns:a16="http://schemas.microsoft.com/office/drawing/2014/main" id="{153B2DA7-A8B4-48B1-A6F5-D1094525B3EC}"/>
              </a:ext>
            </a:extLst>
          </p:cNvPr>
          <p:cNvSpPr txBox="1"/>
          <p:nvPr/>
        </p:nvSpPr>
        <p:spPr>
          <a:xfrm>
            <a:off x="7129221" y="6558866"/>
            <a:ext cx="432000" cy="216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1371600"/>
            <a:r>
              <a:rPr lang="en-ZA" sz="1500" b="1" dirty="0">
                <a:latin typeface="Trebuchet MS" panose="020B0603020202020204"/>
              </a:rPr>
              <a:t>Q4</a:t>
            </a:r>
            <a:endParaRPr lang="en-ZA" sz="1500" dirty="0">
              <a:latin typeface="Trebuchet MS" panose="020B0603020202020204"/>
            </a:endParaRPr>
          </a:p>
        </p:txBody>
      </p:sp>
      <p:grpSp>
        <p:nvGrpSpPr>
          <p:cNvPr id="96" name="Group 95" title="Year 1">
            <a:extLst>
              <a:ext uri="{FF2B5EF4-FFF2-40B4-BE49-F238E27FC236}">
                <a16:creationId xmlns:a16="http://schemas.microsoft.com/office/drawing/2014/main" id="{2AF1D440-F3E9-4B2C-8E97-2D7264A18E01}"/>
              </a:ext>
            </a:extLst>
          </p:cNvPr>
          <p:cNvGrpSpPr/>
          <p:nvPr/>
        </p:nvGrpSpPr>
        <p:grpSpPr>
          <a:xfrm>
            <a:off x="127861" y="6090683"/>
            <a:ext cx="4043152" cy="842626"/>
            <a:chOff x="791681" y="3119046"/>
            <a:chExt cx="2695434" cy="561751"/>
          </a:xfrm>
        </p:grpSpPr>
        <p:cxnSp>
          <p:nvCxnSpPr>
            <p:cNvPr id="97" name="Straight Connector 96" title="Q lines">
              <a:extLst>
                <a:ext uri="{FF2B5EF4-FFF2-40B4-BE49-F238E27FC236}">
                  <a16:creationId xmlns:a16="http://schemas.microsoft.com/office/drawing/2014/main" id="{B41DCDC6-9116-4072-A380-67CD9FD74A6A}"/>
                </a:ext>
              </a:extLst>
            </p:cNvPr>
            <p:cNvCxnSpPr>
              <a:cxnSpLocks/>
            </p:cNvCxnSpPr>
            <p:nvPr/>
          </p:nvCxnSpPr>
          <p:spPr>
            <a:xfrm>
              <a:off x="1703309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Arrow: Right 129" title="Year Arrow">
              <a:extLst>
                <a:ext uri="{FF2B5EF4-FFF2-40B4-BE49-F238E27FC236}">
                  <a16:creationId xmlns:a16="http://schemas.microsoft.com/office/drawing/2014/main" id="{4851222E-BAB4-4B9F-B2F5-DF6105AD9DC8}"/>
                </a:ext>
              </a:extLst>
            </p:cNvPr>
            <p:cNvSpPr/>
            <p:nvPr/>
          </p:nvSpPr>
          <p:spPr>
            <a:xfrm>
              <a:off x="791681" y="3325541"/>
              <a:ext cx="2695434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ZA" sz="2400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99" name="Oval 98" title="Quarter Background Cirlce">
              <a:extLst>
                <a:ext uri="{FF2B5EF4-FFF2-40B4-BE49-F238E27FC236}">
                  <a16:creationId xmlns:a16="http://schemas.microsoft.com/office/drawing/2014/main" id="{0A85F10B-37B5-4DE5-83F2-1EF6BB00AC21}"/>
                </a:ext>
              </a:extLst>
            </p:cNvPr>
            <p:cNvSpPr/>
            <p:nvPr/>
          </p:nvSpPr>
          <p:spPr>
            <a:xfrm>
              <a:off x="2913639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100" name="Oval 99" title="Quarter Background Cirlce">
              <a:extLst>
                <a:ext uri="{FF2B5EF4-FFF2-40B4-BE49-F238E27FC236}">
                  <a16:creationId xmlns:a16="http://schemas.microsoft.com/office/drawing/2014/main" id="{EBA65F4C-D095-442D-ABAC-64A36C58F60D}"/>
                </a:ext>
              </a:extLst>
            </p:cNvPr>
            <p:cNvSpPr/>
            <p:nvPr/>
          </p:nvSpPr>
          <p:spPr>
            <a:xfrm>
              <a:off x="2256010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101" name="Oval 100" title="Quarter Background Cirlce">
              <a:extLst>
                <a:ext uri="{FF2B5EF4-FFF2-40B4-BE49-F238E27FC236}">
                  <a16:creationId xmlns:a16="http://schemas.microsoft.com/office/drawing/2014/main" id="{4F1B1AC8-5FC3-4375-AA04-4C4ED6AEBB04}"/>
                </a:ext>
              </a:extLst>
            </p:cNvPr>
            <p:cNvSpPr/>
            <p:nvPr/>
          </p:nvSpPr>
          <p:spPr>
            <a:xfrm>
              <a:off x="1611747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102" name="Oval 101" title="Quarter Background Cirlce">
              <a:extLst>
                <a:ext uri="{FF2B5EF4-FFF2-40B4-BE49-F238E27FC236}">
                  <a16:creationId xmlns:a16="http://schemas.microsoft.com/office/drawing/2014/main" id="{DF2F92F8-5616-4655-A183-0ABBA9E9973D}"/>
                </a:ext>
              </a:extLst>
            </p:cNvPr>
            <p:cNvSpPr/>
            <p:nvPr/>
          </p:nvSpPr>
          <p:spPr>
            <a:xfrm>
              <a:off x="965783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cxnSp>
          <p:nvCxnSpPr>
            <p:cNvPr id="103" name="Straight Connector 102" title="Q lines">
              <a:extLst>
                <a:ext uri="{FF2B5EF4-FFF2-40B4-BE49-F238E27FC236}">
                  <a16:creationId xmlns:a16="http://schemas.microsoft.com/office/drawing/2014/main" id="{28228335-EA1C-4611-9868-61A856E23B75}"/>
                </a:ext>
              </a:extLst>
            </p:cNvPr>
            <p:cNvCxnSpPr>
              <a:cxnSpLocks/>
            </p:cNvCxnSpPr>
            <p:nvPr/>
          </p:nvCxnSpPr>
          <p:spPr>
            <a:xfrm>
              <a:off x="1067475" y="3119046"/>
              <a:ext cx="0" cy="165471"/>
            </a:xfrm>
            <a:prstGeom prst="line">
              <a:avLst/>
            </a:prstGeom>
            <a:ln w="15875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 title="Q lines">
              <a:extLst>
                <a:ext uri="{FF2B5EF4-FFF2-40B4-BE49-F238E27FC236}">
                  <a16:creationId xmlns:a16="http://schemas.microsoft.com/office/drawing/2014/main" id="{C0288C18-C16F-4806-A39E-D6837A4C0EB6}"/>
                </a:ext>
              </a:extLst>
            </p:cNvPr>
            <p:cNvCxnSpPr>
              <a:cxnSpLocks/>
            </p:cNvCxnSpPr>
            <p:nvPr/>
          </p:nvCxnSpPr>
          <p:spPr>
            <a:xfrm>
              <a:off x="2362259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 title="Q lines">
              <a:extLst>
                <a:ext uri="{FF2B5EF4-FFF2-40B4-BE49-F238E27FC236}">
                  <a16:creationId xmlns:a16="http://schemas.microsoft.com/office/drawing/2014/main" id="{0A40394F-2583-4852-897D-783529E2703C}"/>
                </a:ext>
              </a:extLst>
            </p:cNvPr>
            <p:cNvCxnSpPr>
              <a:cxnSpLocks/>
            </p:cNvCxnSpPr>
            <p:nvPr/>
          </p:nvCxnSpPr>
          <p:spPr>
            <a:xfrm>
              <a:off x="3009651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 title="Quarter Number">
              <a:extLst>
                <a:ext uri="{FF2B5EF4-FFF2-40B4-BE49-F238E27FC236}">
                  <a16:creationId xmlns:a16="http://schemas.microsoft.com/office/drawing/2014/main" id="{B022CB58-FA94-4F08-8AB5-F48A3F4EE454}"/>
                </a:ext>
              </a:extLst>
            </p:cNvPr>
            <p:cNvSpPr txBox="1"/>
            <p:nvPr/>
          </p:nvSpPr>
          <p:spPr>
            <a:xfrm>
              <a:off x="92665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1371600"/>
              <a:r>
                <a:rPr lang="en-ZA" sz="1500" b="1" dirty="0">
                  <a:latin typeface="Trebuchet MS" panose="020B0603020202020204"/>
                </a:rPr>
                <a:t>Q1</a:t>
              </a:r>
              <a:endParaRPr lang="en-ZA" sz="1500" dirty="0">
                <a:latin typeface="Trebuchet MS" panose="020B0603020202020204"/>
              </a:endParaRPr>
            </a:p>
          </p:txBody>
        </p:sp>
        <p:sp>
          <p:nvSpPr>
            <p:cNvPr id="107" name="TextBox 106" title="Quarter Number">
              <a:extLst>
                <a:ext uri="{FF2B5EF4-FFF2-40B4-BE49-F238E27FC236}">
                  <a16:creationId xmlns:a16="http://schemas.microsoft.com/office/drawing/2014/main" id="{E824CF77-F72B-43FB-AE63-09F7CE1E7A48}"/>
                </a:ext>
              </a:extLst>
            </p:cNvPr>
            <p:cNvSpPr txBox="1"/>
            <p:nvPr/>
          </p:nvSpPr>
          <p:spPr>
            <a:xfrm>
              <a:off x="157416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1371600"/>
              <a:r>
                <a:rPr lang="en-ZA" sz="1500" b="1" dirty="0">
                  <a:latin typeface="Trebuchet MS" panose="020B0603020202020204"/>
                </a:rPr>
                <a:t>Q2</a:t>
              </a:r>
              <a:endParaRPr lang="en-ZA" sz="1500" dirty="0">
                <a:latin typeface="Trebuchet MS" panose="020B0603020202020204"/>
              </a:endParaRPr>
            </a:p>
          </p:txBody>
        </p:sp>
        <p:sp>
          <p:nvSpPr>
            <p:cNvPr id="108" name="TextBox 107" title="Quarter Number">
              <a:extLst>
                <a:ext uri="{FF2B5EF4-FFF2-40B4-BE49-F238E27FC236}">
                  <a16:creationId xmlns:a16="http://schemas.microsoft.com/office/drawing/2014/main" id="{83EFB4BA-D5AE-4774-99A5-EE38B3A24752}"/>
                </a:ext>
              </a:extLst>
            </p:cNvPr>
            <p:cNvSpPr txBox="1"/>
            <p:nvPr/>
          </p:nvSpPr>
          <p:spPr>
            <a:xfrm>
              <a:off x="222168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1371600"/>
              <a:r>
                <a:rPr lang="en-ZA" sz="1500" b="1" dirty="0">
                  <a:latin typeface="Trebuchet MS" panose="020B0603020202020204"/>
                </a:rPr>
                <a:t>Q3</a:t>
              </a:r>
              <a:endParaRPr lang="en-ZA" sz="1500" dirty="0">
                <a:latin typeface="Trebuchet MS" panose="020B0603020202020204"/>
              </a:endParaRPr>
            </a:p>
          </p:txBody>
        </p:sp>
        <p:sp>
          <p:nvSpPr>
            <p:cNvPr id="109" name="TextBox 108" title="Quarter Number">
              <a:extLst>
                <a:ext uri="{FF2B5EF4-FFF2-40B4-BE49-F238E27FC236}">
                  <a16:creationId xmlns:a16="http://schemas.microsoft.com/office/drawing/2014/main" id="{391F5793-5CA3-4766-8A4C-38862FCBA148}"/>
                </a:ext>
              </a:extLst>
            </p:cNvPr>
            <p:cNvSpPr txBox="1"/>
            <p:nvPr/>
          </p:nvSpPr>
          <p:spPr>
            <a:xfrm>
              <a:off x="286919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1371600"/>
              <a:r>
                <a:rPr lang="en-ZA" sz="1500" b="1" dirty="0">
                  <a:latin typeface="Trebuchet MS" panose="020B0603020202020204"/>
                </a:rPr>
                <a:t>Q4</a:t>
              </a:r>
              <a:endParaRPr lang="en-ZA" sz="1500" dirty="0">
                <a:latin typeface="Trebuchet MS" panose="020B0603020202020204"/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E3279194-256B-4ADA-8322-33D35EB3AF82}"/>
              </a:ext>
            </a:extLst>
          </p:cNvPr>
          <p:cNvSpPr txBox="1"/>
          <p:nvPr/>
        </p:nvSpPr>
        <p:spPr>
          <a:xfrm>
            <a:off x="10422396" y="4002216"/>
            <a:ext cx="2802322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371600"/>
            <a:r>
              <a:rPr lang="en-ZA" sz="1500" dirty="0">
                <a:latin typeface="Trebuchet MS" panose="020B0603020202020204"/>
              </a:rPr>
              <a:t>Kick-off</a:t>
            </a:r>
          </a:p>
        </p:txBody>
      </p:sp>
      <p:pic>
        <p:nvPicPr>
          <p:cNvPr id="111" name="Graphic 110" title="callout">
            <a:extLst>
              <a:ext uri="{FF2B5EF4-FFF2-40B4-BE49-F238E27FC236}">
                <a16:creationId xmlns:a16="http://schemas.microsoft.com/office/drawing/2014/main" id="{9487B06C-5C4F-4747-8994-F04370DFE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21851066" y="5639899"/>
            <a:ext cx="871538" cy="442912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23E03F0C-B596-4579-A5CC-81B6EAEF1D1C}"/>
              </a:ext>
            </a:extLst>
          </p:cNvPr>
          <p:cNvSpPr txBox="1"/>
          <p:nvPr/>
        </p:nvSpPr>
        <p:spPr>
          <a:xfrm>
            <a:off x="15885740" y="5767587"/>
            <a:ext cx="853516" cy="353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1371600"/>
            <a:r>
              <a:rPr lang="en-ZA" sz="1500" b="1" dirty="0">
                <a:latin typeface="Trebuchet MS" panose="020B0603020202020204"/>
              </a:rPr>
              <a:t>2020</a:t>
            </a:r>
          </a:p>
        </p:txBody>
      </p:sp>
      <p:grpSp>
        <p:nvGrpSpPr>
          <p:cNvPr id="113" name="Group 112" title="Year 4">
            <a:extLst>
              <a:ext uri="{FF2B5EF4-FFF2-40B4-BE49-F238E27FC236}">
                <a16:creationId xmlns:a16="http://schemas.microsoft.com/office/drawing/2014/main" id="{2F3DB1A0-E355-4B02-A7B8-1DE3C3EAD749}"/>
              </a:ext>
            </a:extLst>
          </p:cNvPr>
          <p:cNvGrpSpPr/>
          <p:nvPr/>
        </p:nvGrpSpPr>
        <p:grpSpPr>
          <a:xfrm>
            <a:off x="15151912" y="6078676"/>
            <a:ext cx="3566745" cy="843282"/>
            <a:chOff x="8481353" y="3119046"/>
            <a:chExt cx="3133180" cy="562188"/>
          </a:xfrm>
          <a:solidFill>
            <a:srgbClr val="FFC000"/>
          </a:solidFill>
        </p:grpSpPr>
        <p:cxnSp>
          <p:nvCxnSpPr>
            <p:cNvPr id="114" name="Straight Connector 113" title="Q lines">
              <a:extLst>
                <a:ext uri="{FF2B5EF4-FFF2-40B4-BE49-F238E27FC236}">
                  <a16:creationId xmlns:a16="http://schemas.microsoft.com/office/drawing/2014/main" id="{DCD7E519-A963-4E2B-9E5C-EDA7B47B84EB}"/>
                </a:ext>
              </a:extLst>
            </p:cNvPr>
            <p:cNvCxnSpPr>
              <a:cxnSpLocks/>
            </p:cNvCxnSpPr>
            <p:nvPr/>
          </p:nvCxnSpPr>
          <p:spPr>
            <a:xfrm>
              <a:off x="10785757" y="3119046"/>
              <a:ext cx="0" cy="165471"/>
            </a:xfrm>
            <a:prstGeom prst="line">
              <a:avLst/>
            </a:prstGeom>
            <a:grpFill/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Arrow: Right 132" title="Year Arrow">
              <a:extLst>
                <a:ext uri="{FF2B5EF4-FFF2-40B4-BE49-F238E27FC236}">
                  <a16:creationId xmlns:a16="http://schemas.microsoft.com/office/drawing/2014/main" id="{D3E84F6F-8C61-4973-ABDC-87F360C7EF31}"/>
                </a:ext>
              </a:extLst>
            </p:cNvPr>
            <p:cNvSpPr/>
            <p:nvPr/>
          </p:nvSpPr>
          <p:spPr>
            <a:xfrm>
              <a:off x="8481353" y="3325978"/>
              <a:ext cx="3133180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ZA" sz="2400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116" name="Oval 115" title="Quarter Background Cirlce">
              <a:extLst>
                <a:ext uri="{FF2B5EF4-FFF2-40B4-BE49-F238E27FC236}">
                  <a16:creationId xmlns:a16="http://schemas.microsoft.com/office/drawing/2014/main" id="{FC1E7944-9F21-40CB-9C83-A902CDA49D2E}"/>
                </a:ext>
              </a:extLst>
            </p:cNvPr>
            <p:cNvSpPr/>
            <p:nvPr/>
          </p:nvSpPr>
          <p:spPr>
            <a:xfrm>
              <a:off x="10682502" y="3403274"/>
              <a:ext cx="211582" cy="2115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117" name="Oval 116" title="Quarter Background Cirlce">
              <a:extLst>
                <a:ext uri="{FF2B5EF4-FFF2-40B4-BE49-F238E27FC236}">
                  <a16:creationId xmlns:a16="http://schemas.microsoft.com/office/drawing/2014/main" id="{B1A4DE12-298D-4F20-BD5B-F85699E95EB0}"/>
                </a:ext>
              </a:extLst>
            </p:cNvPr>
            <p:cNvSpPr/>
            <p:nvPr/>
          </p:nvSpPr>
          <p:spPr>
            <a:xfrm>
              <a:off x="10031923" y="3403274"/>
              <a:ext cx="211582" cy="2115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118" name="Oval 117" title="Quarter Background Cirlce">
              <a:extLst>
                <a:ext uri="{FF2B5EF4-FFF2-40B4-BE49-F238E27FC236}">
                  <a16:creationId xmlns:a16="http://schemas.microsoft.com/office/drawing/2014/main" id="{D3829645-3D40-47F5-8A29-CF1C953FFA7B}"/>
                </a:ext>
              </a:extLst>
            </p:cNvPr>
            <p:cNvSpPr/>
            <p:nvPr/>
          </p:nvSpPr>
          <p:spPr>
            <a:xfrm>
              <a:off x="9384678" y="3403274"/>
              <a:ext cx="211582" cy="2115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119" name="Oval 118" title="Quarter Background Cirlce">
              <a:extLst>
                <a:ext uri="{FF2B5EF4-FFF2-40B4-BE49-F238E27FC236}">
                  <a16:creationId xmlns:a16="http://schemas.microsoft.com/office/drawing/2014/main" id="{6F2FCCF5-C914-482D-AB72-743A94908480}"/>
                </a:ext>
              </a:extLst>
            </p:cNvPr>
            <p:cNvSpPr/>
            <p:nvPr/>
          </p:nvSpPr>
          <p:spPr>
            <a:xfrm>
              <a:off x="8731634" y="3403274"/>
              <a:ext cx="211582" cy="2115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cxnSp>
          <p:nvCxnSpPr>
            <p:cNvPr id="120" name="Straight Connector 119" title="Q lines">
              <a:extLst>
                <a:ext uri="{FF2B5EF4-FFF2-40B4-BE49-F238E27FC236}">
                  <a16:creationId xmlns:a16="http://schemas.microsoft.com/office/drawing/2014/main" id="{F83B25A3-59FF-441F-A5E2-5ECB3E4DA839}"/>
                </a:ext>
              </a:extLst>
            </p:cNvPr>
            <p:cNvCxnSpPr>
              <a:cxnSpLocks/>
            </p:cNvCxnSpPr>
            <p:nvPr/>
          </p:nvCxnSpPr>
          <p:spPr>
            <a:xfrm>
              <a:off x="10130964" y="3119046"/>
              <a:ext cx="0" cy="165471"/>
            </a:xfrm>
            <a:prstGeom prst="line">
              <a:avLst/>
            </a:prstGeom>
            <a:grpFill/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 title="Quarter Number">
              <a:extLst>
                <a:ext uri="{FF2B5EF4-FFF2-40B4-BE49-F238E27FC236}">
                  <a16:creationId xmlns:a16="http://schemas.microsoft.com/office/drawing/2014/main" id="{6F1FD9D3-F596-4CB4-87F9-B1EF0E5E4365}"/>
                </a:ext>
              </a:extLst>
            </p:cNvPr>
            <p:cNvSpPr txBox="1"/>
            <p:nvPr/>
          </p:nvSpPr>
          <p:spPr>
            <a:xfrm>
              <a:off x="8696830" y="3431169"/>
              <a:ext cx="288000" cy="144000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1371600"/>
              <a:r>
                <a:rPr lang="en-ZA" sz="1500" b="1" dirty="0">
                  <a:latin typeface="Trebuchet MS" panose="020B0603020202020204"/>
                </a:rPr>
                <a:t>Q1</a:t>
              </a:r>
              <a:endParaRPr lang="en-ZA" sz="1500" dirty="0">
                <a:latin typeface="Trebuchet MS" panose="020B0603020202020204"/>
              </a:endParaRPr>
            </a:p>
          </p:txBody>
        </p:sp>
        <p:sp>
          <p:nvSpPr>
            <p:cNvPr id="122" name="TextBox 121" title="Quarter Number">
              <a:extLst>
                <a:ext uri="{FF2B5EF4-FFF2-40B4-BE49-F238E27FC236}">
                  <a16:creationId xmlns:a16="http://schemas.microsoft.com/office/drawing/2014/main" id="{A4570F7A-0B12-4B9B-9AD6-E29BE8F08E72}"/>
                </a:ext>
              </a:extLst>
            </p:cNvPr>
            <p:cNvSpPr txBox="1"/>
            <p:nvPr/>
          </p:nvSpPr>
          <p:spPr>
            <a:xfrm>
              <a:off x="9344345" y="3431169"/>
              <a:ext cx="288000" cy="144000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1371600"/>
              <a:r>
                <a:rPr lang="en-ZA" sz="1500" b="1" dirty="0">
                  <a:latin typeface="Trebuchet MS" panose="020B0603020202020204"/>
                </a:rPr>
                <a:t>Q2</a:t>
              </a:r>
              <a:endParaRPr lang="en-ZA" sz="1500" dirty="0">
                <a:latin typeface="Trebuchet MS" panose="020B0603020202020204"/>
              </a:endParaRPr>
            </a:p>
          </p:txBody>
        </p:sp>
        <p:sp>
          <p:nvSpPr>
            <p:cNvPr id="123" name="TextBox 122" title="Quarter Number">
              <a:extLst>
                <a:ext uri="{FF2B5EF4-FFF2-40B4-BE49-F238E27FC236}">
                  <a16:creationId xmlns:a16="http://schemas.microsoft.com/office/drawing/2014/main" id="{59471A20-0E7D-45EB-9806-EBBB51B74E47}"/>
                </a:ext>
              </a:extLst>
            </p:cNvPr>
            <p:cNvSpPr txBox="1"/>
            <p:nvPr/>
          </p:nvSpPr>
          <p:spPr>
            <a:xfrm>
              <a:off x="9991860" y="3431169"/>
              <a:ext cx="288000" cy="144000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1371600"/>
              <a:r>
                <a:rPr lang="en-ZA" sz="1500" b="1" dirty="0">
                  <a:latin typeface="Trebuchet MS" panose="020B0603020202020204"/>
                </a:rPr>
                <a:t>Q3</a:t>
              </a:r>
              <a:endParaRPr lang="en-ZA" sz="1500" dirty="0">
                <a:latin typeface="Trebuchet MS" panose="020B0603020202020204"/>
              </a:endParaRPr>
            </a:p>
          </p:txBody>
        </p:sp>
        <p:sp>
          <p:nvSpPr>
            <p:cNvPr id="124" name="TextBox 123" title="Quarter Number">
              <a:extLst>
                <a:ext uri="{FF2B5EF4-FFF2-40B4-BE49-F238E27FC236}">
                  <a16:creationId xmlns:a16="http://schemas.microsoft.com/office/drawing/2014/main" id="{38E9DD46-999F-4576-A76A-077A1E4B572C}"/>
                </a:ext>
              </a:extLst>
            </p:cNvPr>
            <p:cNvSpPr txBox="1"/>
            <p:nvPr/>
          </p:nvSpPr>
          <p:spPr>
            <a:xfrm>
              <a:off x="10639376" y="3431169"/>
              <a:ext cx="288000" cy="144000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1371600"/>
              <a:r>
                <a:rPr lang="en-ZA" sz="1500" b="1" dirty="0">
                  <a:latin typeface="Trebuchet MS" panose="020B0603020202020204"/>
                </a:rPr>
                <a:t>Q4</a:t>
              </a:r>
              <a:endParaRPr lang="en-ZA" sz="1500" dirty="0">
                <a:latin typeface="Trebuchet MS" panose="020B0603020202020204"/>
              </a:endParaRPr>
            </a:p>
          </p:txBody>
        </p:sp>
      </p:grpSp>
      <p:grpSp>
        <p:nvGrpSpPr>
          <p:cNvPr id="58" name="Group 57" title="Year 4">
            <a:extLst>
              <a:ext uri="{FF2B5EF4-FFF2-40B4-BE49-F238E27FC236}">
                <a16:creationId xmlns:a16="http://schemas.microsoft.com/office/drawing/2014/main" id="{B829FD1A-76BA-49CA-AA05-71F0129BAAD4}"/>
              </a:ext>
            </a:extLst>
          </p:cNvPr>
          <p:cNvGrpSpPr/>
          <p:nvPr/>
        </p:nvGrpSpPr>
        <p:grpSpPr>
          <a:xfrm>
            <a:off x="11662370" y="6090683"/>
            <a:ext cx="3747936" cy="870114"/>
            <a:chOff x="8481353" y="3119046"/>
            <a:chExt cx="3133180" cy="562188"/>
          </a:xfrm>
        </p:grpSpPr>
        <p:cxnSp>
          <p:nvCxnSpPr>
            <p:cNvPr id="59" name="Straight Connector 58" title="Q lines">
              <a:extLst>
                <a:ext uri="{FF2B5EF4-FFF2-40B4-BE49-F238E27FC236}">
                  <a16:creationId xmlns:a16="http://schemas.microsoft.com/office/drawing/2014/main" id="{6C7A4993-753B-4393-A702-9F72E85A5A30}"/>
                </a:ext>
              </a:extLst>
            </p:cNvPr>
            <p:cNvCxnSpPr>
              <a:cxnSpLocks/>
            </p:cNvCxnSpPr>
            <p:nvPr/>
          </p:nvCxnSpPr>
          <p:spPr>
            <a:xfrm>
              <a:off x="10785757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Arrow: Right 132" title="Year Arrow">
              <a:extLst>
                <a:ext uri="{FF2B5EF4-FFF2-40B4-BE49-F238E27FC236}">
                  <a16:creationId xmlns:a16="http://schemas.microsoft.com/office/drawing/2014/main" id="{E82D169C-91C8-439A-9D66-BF32ABC83D64}"/>
                </a:ext>
              </a:extLst>
            </p:cNvPr>
            <p:cNvSpPr/>
            <p:nvPr/>
          </p:nvSpPr>
          <p:spPr>
            <a:xfrm>
              <a:off x="8481353" y="3325978"/>
              <a:ext cx="3133180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ZA" sz="2400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61" name="Oval 60" title="Quarter Background Cirlce">
              <a:extLst>
                <a:ext uri="{FF2B5EF4-FFF2-40B4-BE49-F238E27FC236}">
                  <a16:creationId xmlns:a16="http://schemas.microsoft.com/office/drawing/2014/main" id="{799AE29C-FE7C-47C4-8CA0-03EEC47ADDA2}"/>
                </a:ext>
              </a:extLst>
            </p:cNvPr>
            <p:cNvSpPr/>
            <p:nvPr/>
          </p:nvSpPr>
          <p:spPr>
            <a:xfrm>
              <a:off x="10682502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62" name="Oval 61" title="Quarter Background Cirlce">
              <a:extLst>
                <a:ext uri="{FF2B5EF4-FFF2-40B4-BE49-F238E27FC236}">
                  <a16:creationId xmlns:a16="http://schemas.microsoft.com/office/drawing/2014/main" id="{CF8CAD15-5A10-4002-8857-05D123356FD8}"/>
                </a:ext>
              </a:extLst>
            </p:cNvPr>
            <p:cNvSpPr/>
            <p:nvPr/>
          </p:nvSpPr>
          <p:spPr>
            <a:xfrm>
              <a:off x="10031923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63" name="Oval 62" title="Quarter Background Cirlce">
              <a:extLst>
                <a:ext uri="{FF2B5EF4-FFF2-40B4-BE49-F238E27FC236}">
                  <a16:creationId xmlns:a16="http://schemas.microsoft.com/office/drawing/2014/main" id="{04591427-ADBD-4EF1-B9C5-999BD0B85564}"/>
                </a:ext>
              </a:extLst>
            </p:cNvPr>
            <p:cNvSpPr/>
            <p:nvPr/>
          </p:nvSpPr>
          <p:spPr>
            <a:xfrm>
              <a:off x="9384678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64" name="Oval 63" title="Quarter Background Cirlce">
              <a:extLst>
                <a:ext uri="{FF2B5EF4-FFF2-40B4-BE49-F238E27FC236}">
                  <a16:creationId xmlns:a16="http://schemas.microsoft.com/office/drawing/2014/main" id="{8A53F488-39C1-4F89-9B77-86FC0116388F}"/>
                </a:ext>
              </a:extLst>
            </p:cNvPr>
            <p:cNvSpPr/>
            <p:nvPr/>
          </p:nvSpPr>
          <p:spPr>
            <a:xfrm>
              <a:off x="8731634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Connector 64" title="Q lines">
              <a:extLst>
                <a:ext uri="{FF2B5EF4-FFF2-40B4-BE49-F238E27FC236}">
                  <a16:creationId xmlns:a16="http://schemas.microsoft.com/office/drawing/2014/main" id="{B8A6CA50-F6C8-4191-929C-BC7E56DF30C0}"/>
                </a:ext>
              </a:extLst>
            </p:cNvPr>
            <p:cNvCxnSpPr>
              <a:cxnSpLocks/>
            </p:cNvCxnSpPr>
            <p:nvPr/>
          </p:nvCxnSpPr>
          <p:spPr>
            <a:xfrm>
              <a:off x="10130964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 title="Quarter Number">
              <a:extLst>
                <a:ext uri="{FF2B5EF4-FFF2-40B4-BE49-F238E27FC236}">
                  <a16:creationId xmlns:a16="http://schemas.microsoft.com/office/drawing/2014/main" id="{3F375135-A576-40D6-8213-04B383C93B8C}"/>
                </a:ext>
              </a:extLst>
            </p:cNvPr>
            <p:cNvSpPr txBox="1"/>
            <p:nvPr/>
          </p:nvSpPr>
          <p:spPr>
            <a:xfrm>
              <a:off x="869683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1371600"/>
              <a:r>
                <a:rPr lang="en-ZA" sz="1500" b="1" dirty="0">
                  <a:latin typeface="Trebuchet MS" panose="020B0603020202020204"/>
                </a:rPr>
                <a:t>Q1</a:t>
              </a:r>
              <a:endParaRPr lang="en-ZA" sz="1500" dirty="0">
                <a:latin typeface="Trebuchet MS" panose="020B0603020202020204"/>
              </a:endParaRPr>
            </a:p>
          </p:txBody>
        </p:sp>
        <p:sp>
          <p:nvSpPr>
            <p:cNvPr id="67" name="TextBox 66" title="Quarter Number">
              <a:extLst>
                <a:ext uri="{FF2B5EF4-FFF2-40B4-BE49-F238E27FC236}">
                  <a16:creationId xmlns:a16="http://schemas.microsoft.com/office/drawing/2014/main" id="{A784DA5F-DB50-45C8-BB2B-BAB5EBDCE9D3}"/>
                </a:ext>
              </a:extLst>
            </p:cNvPr>
            <p:cNvSpPr txBox="1"/>
            <p:nvPr/>
          </p:nvSpPr>
          <p:spPr>
            <a:xfrm>
              <a:off x="934434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1371600"/>
              <a:r>
                <a:rPr lang="en-ZA" sz="1500" b="1" dirty="0">
                  <a:latin typeface="Trebuchet MS" panose="020B0603020202020204"/>
                </a:rPr>
                <a:t>Q2</a:t>
              </a:r>
              <a:endParaRPr lang="en-ZA" sz="1500" dirty="0">
                <a:latin typeface="Trebuchet MS" panose="020B0603020202020204"/>
              </a:endParaRPr>
            </a:p>
          </p:txBody>
        </p:sp>
        <p:sp>
          <p:nvSpPr>
            <p:cNvPr id="68" name="TextBox 67" title="Quarter Number">
              <a:extLst>
                <a:ext uri="{FF2B5EF4-FFF2-40B4-BE49-F238E27FC236}">
                  <a16:creationId xmlns:a16="http://schemas.microsoft.com/office/drawing/2014/main" id="{2D893900-443C-4D78-83CB-4759CF6E0DA2}"/>
                </a:ext>
              </a:extLst>
            </p:cNvPr>
            <p:cNvSpPr txBox="1"/>
            <p:nvPr/>
          </p:nvSpPr>
          <p:spPr>
            <a:xfrm>
              <a:off x="999186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1371600"/>
              <a:r>
                <a:rPr lang="en-ZA" sz="1500" b="1" dirty="0">
                  <a:latin typeface="Trebuchet MS" panose="020B0603020202020204"/>
                </a:rPr>
                <a:t>Q3</a:t>
              </a:r>
              <a:endParaRPr lang="en-ZA" sz="1500" dirty="0">
                <a:latin typeface="Trebuchet MS" panose="020B0603020202020204"/>
              </a:endParaRPr>
            </a:p>
          </p:txBody>
        </p:sp>
        <p:sp>
          <p:nvSpPr>
            <p:cNvPr id="69" name="TextBox 68" title="Quarter Number">
              <a:extLst>
                <a:ext uri="{FF2B5EF4-FFF2-40B4-BE49-F238E27FC236}">
                  <a16:creationId xmlns:a16="http://schemas.microsoft.com/office/drawing/2014/main" id="{8093E650-C1CB-49DA-A0BA-CB4E08B1A23E}"/>
                </a:ext>
              </a:extLst>
            </p:cNvPr>
            <p:cNvSpPr txBox="1"/>
            <p:nvPr/>
          </p:nvSpPr>
          <p:spPr>
            <a:xfrm>
              <a:off x="10639376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1371600"/>
              <a:r>
                <a:rPr lang="en-ZA" sz="1500" b="1" dirty="0">
                  <a:latin typeface="Trebuchet MS" panose="020B0603020202020204"/>
                </a:rPr>
                <a:t>Q4</a:t>
              </a:r>
              <a:endParaRPr lang="en-ZA" sz="1500" dirty="0">
                <a:latin typeface="Trebuchet MS" panose="020B0603020202020204"/>
              </a:endParaRPr>
            </a:p>
          </p:txBody>
        </p:sp>
      </p:grpSp>
      <p:sp>
        <p:nvSpPr>
          <p:cNvPr id="150" name="Oval 149" title="Milestone Number">
            <a:extLst>
              <a:ext uri="{FF2B5EF4-FFF2-40B4-BE49-F238E27FC236}">
                <a16:creationId xmlns:a16="http://schemas.microsoft.com/office/drawing/2014/main" id="{0A88F5BA-D30E-4D57-83EC-F49F688043D5}"/>
              </a:ext>
            </a:extLst>
          </p:cNvPr>
          <p:cNvSpPr/>
          <p:nvPr/>
        </p:nvSpPr>
        <p:spPr>
          <a:xfrm>
            <a:off x="14418917" y="8050667"/>
            <a:ext cx="611510" cy="61151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71600"/>
            <a:r>
              <a:rPr lang="en-ZA" sz="1500" dirty="0">
                <a:solidFill>
                  <a:schemeClr val="tx1"/>
                </a:solidFill>
                <a:latin typeface="Trebuchet MS" panose="020B0603020202020204"/>
              </a:rPr>
              <a:t>PI-08</a:t>
            </a:r>
          </a:p>
        </p:txBody>
      </p:sp>
      <p:grpSp>
        <p:nvGrpSpPr>
          <p:cNvPr id="151" name="Group 150" title="Milestone Text">
            <a:extLst>
              <a:ext uri="{FF2B5EF4-FFF2-40B4-BE49-F238E27FC236}">
                <a16:creationId xmlns:a16="http://schemas.microsoft.com/office/drawing/2014/main" id="{0D0B201C-D4B2-4299-90C7-6B08BC73EBA1}"/>
              </a:ext>
            </a:extLst>
          </p:cNvPr>
          <p:cNvGrpSpPr/>
          <p:nvPr/>
        </p:nvGrpSpPr>
        <p:grpSpPr>
          <a:xfrm>
            <a:off x="14145707" y="8844216"/>
            <a:ext cx="1942174" cy="1109252"/>
            <a:chOff x="2110555" y="2162177"/>
            <a:chExt cx="1294782" cy="726551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4263A260-0B37-4AE0-811E-C26EAB65EDF6}"/>
                </a:ext>
              </a:extLst>
            </p:cNvPr>
            <p:cNvSpPr txBox="1"/>
            <p:nvPr/>
          </p:nvSpPr>
          <p:spPr>
            <a:xfrm>
              <a:off x="2110555" y="2162177"/>
              <a:ext cx="129478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1600"/>
              <a:r>
                <a:rPr lang="en-ZA" sz="2400" dirty="0">
                  <a:latin typeface="Trebuchet MS" panose="020B0603020202020204"/>
                </a:rPr>
                <a:t>End of Phase3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494A4D5-216D-4323-ABC3-5CDCD0B93FBD}"/>
                </a:ext>
              </a:extLst>
            </p:cNvPr>
            <p:cNvSpPr txBox="1"/>
            <p:nvPr/>
          </p:nvSpPr>
          <p:spPr>
            <a:xfrm>
              <a:off x="2110555" y="2470633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1600"/>
              <a:r>
                <a:rPr lang="en-ZA" sz="1500" dirty="0">
                  <a:latin typeface="Trebuchet MS" panose="020B0603020202020204"/>
                </a:rPr>
                <a:t>ML Phase-3 wrap-up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93F9F23-10B0-4783-942B-738F26437F28}"/>
                </a:ext>
              </a:extLst>
            </p:cNvPr>
            <p:cNvSpPr txBox="1"/>
            <p:nvPr/>
          </p:nvSpPr>
          <p:spPr>
            <a:xfrm>
              <a:off x="2110556" y="2653951"/>
              <a:ext cx="1294781" cy="234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371600"/>
              <a:r>
                <a:rPr lang="en-ZA" sz="1500" dirty="0">
                  <a:latin typeface="Trebuchet MS" panose="020B0603020202020204"/>
                </a:rPr>
                <a:t>Q3 2019</a:t>
              </a:r>
            </a:p>
            <a:p>
              <a:pPr algn="ctr" defTabSz="1371600"/>
              <a:r>
                <a:rPr lang="en-ZA" sz="1500" dirty="0">
                  <a:latin typeface="Trebuchet MS" panose="020B0603020202020204"/>
                </a:rPr>
                <a:t>Abidjan</a:t>
              </a:r>
            </a:p>
          </p:txBody>
        </p:sp>
      </p:grpSp>
      <p:pic>
        <p:nvPicPr>
          <p:cNvPr id="155" name="Graphic 154" title="callout">
            <a:extLst>
              <a:ext uri="{FF2B5EF4-FFF2-40B4-BE49-F238E27FC236}">
                <a16:creationId xmlns:a16="http://schemas.microsoft.com/office/drawing/2014/main" id="{CA105B7C-C6D8-4D8A-85D8-4CA0B8120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4067447" y="7304538"/>
            <a:ext cx="871538" cy="442912"/>
          </a:xfrm>
          <a:prstGeom prst="rect">
            <a:avLst/>
          </a:prstGeom>
        </p:spPr>
      </p:pic>
      <p:sp>
        <p:nvSpPr>
          <p:cNvPr id="156" name="Oval 155" title="Milestone Number">
            <a:extLst>
              <a:ext uri="{FF2B5EF4-FFF2-40B4-BE49-F238E27FC236}">
                <a16:creationId xmlns:a16="http://schemas.microsoft.com/office/drawing/2014/main" id="{D9E2E366-E972-4DFD-9517-63DF0E985A4C}"/>
              </a:ext>
            </a:extLst>
          </p:cNvPr>
          <p:cNvSpPr/>
          <p:nvPr/>
        </p:nvSpPr>
        <p:spPr>
          <a:xfrm>
            <a:off x="17861673" y="8039088"/>
            <a:ext cx="611510" cy="61151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71600"/>
            <a:r>
              <a:rPr lang="en-ZA" sz="1500" dirty="0">
                <a:solidFill>
                  <a:schemeClr val="tx1"/>
                </a:solidFill>
                <a:latin typeface="Trebuchet MS" panose="020B0603020202020204"/>
              </a:rPr>
              <a:t>PI-9</a:t>
            </a:r>
          </a:p>
        </p:txBody>
      </p:sp>
      <p:grpSp>
        <p:nvGrpSpPr>
          <p:cNvPr id="157" name="Group 156" title="Milestone Text">
            <a:extLst>
              <a:ext uri="{FF2B5EF4-FFF2-40B4-BE49-F238E27FC236}">
                <a16:creationId xmlns:a16="http://schemas.microsoft.com/office/drawing/2014/main" id="{74E9AAF8-AF82-494F-AF1F-9B6816E56F4A}"/>
              </a:ext>
            </a:extLst>
          </p:cNvPr>
          <p:cNvGrpSpPr/>
          <p:nvPr/>
        </p:nvGrpSpPr>
        <p:grpSpPr>
          <a:xfrm>
            <a:off x="17588463" y="8832638"/>
            <a:ext cx="1942174" cy="1091266"/>
            <a:chOff x="2110555" y="2162177"/>
            <a:chExt cx="1294782" cy="727511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D4C58D3-C0B2-492A-B70B-0E0190B3FE60}"/>
                </a:ext>
              </a:extLst>
            </p:cNvPr>
            <p:cNvSpPr txBox="1"/>
            <p:nvPr/>
          </p:nvSpPr>
          <p:spPr>
            <a:xfrm>
              <a:off x="2110555" y="2162177"/>
              <a:ext cx="129478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1600"/>
              <a:r>
                <a:rPr lang="en-ZA" sz="2400" dirty="0">
                  <a:latin typeface="Trebuchet MS" panose="020B0603020202020204"/>
                </a:rPr>
                <a:t>End of Phase4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59E95174-875C-411C-9C8B-ED7DAE04D37C}"/>
                </a:ext>
              </a:extLst>
            </p:cNvPr>
            <p:cNvSpPr txBox="1"/>
            <p:nvPr/>
          </p:nvSpPr>
          <p:spPr>
            <a:xfrm>
              <a:off x="2110555" y="2470633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1600"/>
              <a:r>
                <a:rPr lang="en-ZA" sz="1500" dirty="0">
                  <a:latin typeface="Trebuchet MS" panose="020B0603020202020204"/>
                </a:rPr>
                <a:t>ML Phase-4 wrap-up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7354150-A1D6-49CE-A3C7-9A0D12ABB4FA}"/>
                </a:ext>
              </a:extLst>
            </p:cNvPr>
            <p:cNvSpPr txBox="1"/>
            <p:nvPr/>
          </p:nvSpPr>
          <p:spPr>
            <a:xfrm>
              <a:off x="2110556" y="2653951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371600"/>
              <a:r>
                <a:rPr lang="en-ZA" sz="1500" dirty="0">
                  <a:latin typeface="Trebuchet MS" panose="020B0603020202020204"/>
                </a:rPr>
                <a:t>Q3 2020</a:t>
              </a:r>
            </a:p>
            <a:p>
              <a:pPr algn="ctr" defTabSz="1371600"/>
              <a:r>
                <a:rPr lang="en-ZA" sz="1500" dirty="0">
                  <a:latin typeface="Trebuchet MS" panose="020B0603020202020204"/>
                </a:rPr>
                <a:t>Remote</a:t>
              </a:r>
            </a:p>
          </p:txBody>
        </p:sp>
      </p:grpSp>
      <p:pic>
        <p:nvPicPr>
          <p:cNvPr id="161" name="Graphic 160" title="callout">
            <a:extLst>
              <a:ext uri="{FF2B5EF4-FFF2-40B4-BE49-F238E27FC236}">
                <a16:creationId xmlns:a16="http://schemas.microsoft.com/office/drawing/2014/main" id="{25CA80B4-3F84-45B5-8737-F9F8A0309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7543389" y="7278320"/>
            <a:ext cx="871538" cy="442912"/>
          </a:xfrm>
          <a:prstGeom prst="rect">
            <a:avLst/>
          </a:prstGeom>
        </p:spPr>
      </p:pic>
      <p:grpSp>
        <p:nvGrpSpPr>
          <p:cNvPr id="162" name="Group 161" title="Milestone Text">
            <a:extLst>
              <a:ext uri="{FF2B5EF4-FFF2-40B4-BE49-F238E27FC236}">
                <a16:creationId xmlns:a16="http://schemas.microsoft.com/office/drawing/2014/main" id="{19A8D7F8-1882-48F0-9CDE-B4A4079FB363}"/>
              </a:ext>
            </a:extLst>
          </p:cNvPr>
          <p:cNvGrpSpPr/>
          <p:nvPr/>
        </p:nvGrpSpPr>
        <p:grpSpPr>
          <a:xfrm>
            <a:off x="14045125" y="3605387"/>
            <a:ext cx="2572018" cy="734870"/>
            <a:chOff x="2063969" y="2162177"/>
            <a:chExt cx="1341370" cy="793730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23E9B835-19AC-4212-A140-C055BD524B22}"/>
                </a:ext>
              </a:extLst>
            </p:cNvPr>
            <p:cNvSpPr txBox="1"/>
            <p:nvPr/>
          </p:nvSpPr>
          <p:spPr>
            <a:xfrm>
              <a:off x="2110556" y="2162177"/>
              <a:ext cx="1294783" cy="3989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1600"/>
              <a:r>
                <a:rPr lang="en-ZA" sz="2400" dirty="0">
                  <a:latin typeface="Trebuchet MS" panose="020B0603020202020204"/>
                </a:rPr>
                <a:t>ML Phase4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F6D62C82-093D-4EFD-95E6-C290C7F33CE9}"/>
                </a:ext>
              </a:extLst>
            </p:cNvPr>
            <p:cNvSpPr txBox="1"/>
            <p:nvPr/>
          </p:nvSpPr>
          <p:spPr>
            <a:xfrm>
              <a:off x="2097304" y="2470633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1600"/>
              <a:endParaRPr lang="en-ZA" sz="1500" dirty="0">
                <a:latin typeface="Trebuchet MS" panose="020B0603020202020204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F93DBA23-6AD4-4847-B424-A9F83B2089F5}"/>
                </a:ext>
              </a:extLst>
            </p:cNvPr>
            <p:cNvSpPr txBox="1"/>
            <p:nvPr/>
          </p:nvSpPr>
          <p:spPr>
            <a:xfrm>
              <a:off x="2063969" y="2720170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371600"/>
              <a:r>
                <a:rPr lang="en-ZA" sz="1500" dirty="0" err="1">
                  <a:latin typeface="Trebuchet MS" panose="020B0603020202020204"/>
                </a:rPr>
                <a:t>Kickoff</a:t>
              </a:r>
              <a:endParaRPr lang="en-ZA" sz="1500" dirty="0">
                <a:latin typeface="Trebuchet MS" panose="020B0603020202020204"/>
              </a:endParaRPr>
            </a:p>
            <a:p>
              <a:pPr algn="ctr" defTabSz="1371600"/>
              <a:r>
                <a:rPr lang="en-ZA" sz="1500" dirty="0">
                  <a:latin typeface="Trebuchet MS" panose="020B0603020202020204"/>
                </a:rPr>
                <a:t>Q1 2020</a:t>
              </a:r>
            </a:p>
            <a:p>
              <a:pPr algn="ctr" defTabSz="1371600"/>
              <a:r>
                <a:rPr lang="en-ZA" sz="1500" dirty="0">
                  <a:latin typeface="Trebuchet MS" panose="020B0603020202020204"/>
                </a:rPr>
                <a:t>Johannesburg</a:t>
              </a:r>
            </a:p>
          </p:txBody>
        </p:sp>
      </p:grpSp>
      <p:sp>
        <p:nvSpPr>
          <p:cNvPr id="166" name="Oval 165" title="Milestone Number">
            <a:extLst>
              <a:ext uri="{FF2B5EF4-FFF2-40B4-BE49-F238E27FC236}">
                <a16:creationId xmlns:a16="http://schemas.microsoft.com/office/drawing/2014/main" id="{7FCEB909-211D-4365-B2BF-E2293383E879}"/>
              </a:ext>
            </a:extLst>
          </p:cNvPr>
          <p:cNvSpPr/>
          <p:nvPr/>
        </p:nvSpPr>
        <p:spPr>
          <a:xfrm>
            <a:off x="14940284" y="4793566"/>
            <a:ext cx="781696" cy="377442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71600"/>
            <a:r>
              <a:rPr lang="en-ZA" sz="1500" dirty="0">
                <a:solidFill>
                  <a:schemeClr val="tx1"/>
                </a:solidFill>
                <a:latin typeface="Trebuchet MS" panose="020B0603020202020204"/>
              </a:rPr>
              <a:t>PI-07</a:t>
            </a:r>
          </a:p>
        </p:txBody>
      </p:sp>
      <p:pic>
        <p:nvPicPr>
          <p:cNvPr id="167" name="Graphic 166" title="callout">
            <a:extLst>
              <a:ext uri="{FF2B5EF4-FFF2-40B4-BE49-F238E27FC236}">
                <a16:creationId xmlns:a16="http://schemas.microsoft.com/office/drawing/2014/main" id="{A24005A1-7DC2-4509-8C1A-FEFBCD2C4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4956275" y="5529763"/>
            <a:ext cx="1114090" cy="566176"/>
          </a:xfrm>
          <a:prstGeom prst="rect">
            <a:avLst/>
          </a:prstGeom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4E7FF048-53CF-46E7-976A-B7CD31E49848}"/>
              </a:ext>
            </a:extLst>
          </p:cNvPr>
          <p:cNvSpPr txBox="1"/>
          <p:nvPr/>
        </p:nvSpPr>
        <p:spPr>
          <a:xfrm>
            <a:off x="18911962" y="5838134"/>
            <a:ext cx="853516" cy="353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1371600"/>
            <a:r>
              <a:rPr lang="en-ZA" sz="1500" b="1" dirty="0">
                <a:latin typeface="Trebuchet MS" panose="020B0603020202020204"/>
              </a:rPr>
              <a:t>2021</a:t>
            </a:r>
          </a:p>
        </p:txBody>
      </p:sp>
      <p:grpSp>
        <p:nvGrpSpPr>
          <p:cNvPr id="176" name="Group 175" title="Milestone Text">
            <a:extLst>
              <a:ext uri="{FF2B5EF4-FFF2-40B4-BE49-F238E27FC236}">
                <a16:creationId xmlns:a16="http://schemas.microsoft.com/office/drawing/2014/main" id="{F67B9461-F9D2-4571-9095-A01ABA6047BB}"/>
              </a:ext>
            </a:extLst>
          </p:cNvPr>
          <p:cNvGrpSpPr/>
          <p:nvPr/>
        </p:nvGrpSpPr>
        <p:grpSpPr>
          <a:xfrm>
            <a:off x="17071347" y="3675934"/>
            <a:ext cx="2572018" cy="734870"/>
            <a:chOff x="2063969" y="2162177"/>
            <a:chExt cx="1341370" cy="793730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2C12A92-00E6-48B8-90EF-07B34244DF53}"/>
                </a:ext>
              </a:extLst>
            </p:cNvPr>
            <p:cNvSpPr txBox="1"/>
            <p:nvPr/>
          </p:nvSpPr>
          <p:spPr>
            <a:xfrm>
              <a:off x="2110556" y="2162177"/>
              <a:ext cx="1294783" cy="3989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1600"/>
              <a:r>
                <a:rPr lang="en-ZA" sz="2400" dirty="0">
                  <a:latin typeface="Trebuchet MS" panose="020B0603020202020204"/>
                </a:rPr>
                <a:t>ML Phase5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831C2A8B-5149-4962-B424-8124D2182C96}"/>
                </a:ext>
              </a:extLst>
            </p:cNvPr>
            <p:cNvSpPr txBox="1"/>
            <p:nvPr/>
          </p:nvSpPr>
          <p:spPr>
            <a:xfrm>
              <a:off x="2097304" y="2470633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1600"/>
              <a:endParaRPr lang="en-ZA" sz="1500" dirty="0">
                <a:latin typeface="Trebuchet MS" panose="020B0603020202020204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FE4061CA-90A0-48F7-8C53-0778D9D8FE73}"/>
                </a:ext>
              </a:extLst>
            </p:cNvPr>
            <p:cNvSpPr txBox="1"/>
            <p:nvPr/>
          </p:nvSpPr>
          <p:spPr>
            <a:xfrm>
              <a:off x="2063969" y="2720170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371600"/>
              <a:r>
                <a:rPr lang="en-ZA" sz="1500" dirty="0" err="1">
                  <a:latin typeface="Trebuchet MS" panose="020B0603020202020204"/>
                </a:rPr>
                <a:t>Kickoff</a:t>
              </a:r>
              <a:endParaRPr lang="en-ZA" sz="1500" dirty="0">
                <a:latin typeface="Trebuchet MS" panose="020B0603020202020204"/>
              </a:endParaRPr>
            </a:p>
            <a:p>
              <a:pPr algn="ctr" defTabSz="1371600"/>
              <a:r>
                <a:rPr lang="en-ZA" sz="1500" dirty="0">
                  <a:latin typeface="Trebuchet MS" panose="020B0603020202020204"/>
                </a:rPr>
                <a:t>Q1 2021</a:t>
              </a:r>
            </a:p>
            <a:p>
              <a:pPr algn="ctr" defTabSz="1371600"/>
              <a:r>
                <a:rPr lang="en-ZA" sz="1500" dirty="0">
                  <a:latin typeface="Trebuchet MS" panose="020B0603020202020204"/>
                </a:rPr>
                <a:t>Remote</a:t>
              </a:r>
            </a:p>
          </p:txBody>
        </p:sp>
      </p:grpSp>
      <p:sp>
        <p:nvSpPr>
          <p:cNvPr id="180" name="Oval 179" title="Milestone Number">
            <a:extLst>
              <a:ext uri="{FF2B5EF4-FFF2-40B4-BE49-F238E27FC236}">
                <a16:creationId xmlns:a16="http://schemas.microsoft.com/office/drawing/2014/main" id="{C15651EE-EEFA-43D1-AF1C-FDB4A40CFA4C}"/>
              </a:ext>
            </a:extLst>
          </p:cNvPr>
          <p:cNvSpPr/>
          <p:nvPr/>
        </p:nvSpPr>
        <p:spPr>
          <a:xfrm>
            <a:off x="17966506" y="4864113"/>
            <a:ext cx="781696" cy="377442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71600"/>
            <a:r>
              <a:rPr lang="en-ZA" sz="1500" dirty="0">
                <a:solidFill>
                  <a:schemeClr val="tx1"/>
                </a:solidFill>
                <a:latin typeface="Trebuchet MS" panose="020B0603020202020204"/>
              </a:rPr>
              <a:t>PI-13</a:t>
            </a:r>
          </a:p>
        </p:txBody>
      </p:sp>
      <p:pic>
        <p:nvPicPr>
          <p:cNvPr id="181" name="Graphic 180" title="callout">
            <a:extLst>
              <a:ext uri="{FF2B5EF4-FFF2-40B4-BE49-F238E27FC236}">
                <a16:creationId xmlns:a16="http://schemas.microsoft.com/office/drawing/2014/main" id="{0F432528-A7B2-463C-81FA-FE7C6D7C8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7982497" y="5600310"/>
            <a:ext cx="1114090" cy="566176"/>
          </a:xfrm>
          <a:prstGeom prst="rect">
            <a:avLst/>
          </a:prstGeom>
        </p:spPr>
      </p:pic>
      <p:sp>
        <p:nvSpPr>
          <p:cNvPr id="182" name="Oval 181" title="Milestone Number">
            <a:extLst>
              <a:ext uri="{FF2B5EF4-FFF2-40B4-BE49-F238E27FC236}">
                <a16:creationId xmlns:a16="http://schemas.microsoft.com/office/drawing/2014/main" id="{97822520-CCC8-4C9E-8042-26AC28A010A0}"/>
              </a:ext>
            </a:extLst>
          </p:cNvPr>
          <p:cNvSpPr/>
          <p:nvPr/>
        </p:nvSpPr>
        <p:spPr>
          <a:xfrm>
            <a:off x="20979551" y="7975260"/>
            <a:ext cx="611510" cy="61151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71600"/>
            <a:r>
              <a:rPr lang="en-ZA" sz="1500" dirty="0">
                <a:solidFill>
                  <a:schemeClr val="tx1"/>
                </a:solidFill>
                <a:latin typeface="Trebuchet MS" panose="020B0603020202020204"/>
              </a:rPr>
              <a:t>PI-16</a:t>
            </a:r>
          </a:p>
        </p:txBody>
      </p:sp>
      <p:grpSp>
        <p:nvGrpSpPr>
          <p:cNvPr id="183" name="Group 182" title="Milestone Text">
            <a:extLst>
              <a:ext uri="{FF2B5EF4-FFF2-40B4-BE49-F238E27FC236}">
                <a16:creationId xmlns:a16="http://schemas.microsoft.com/office/drawing/2014/main" id="{8802D7E3-CA18-4505-88A4-ED62755B5C41}"/>
              </a:ext>
            </a:extLst>
          </p:cNvPr>
          <p:cNvGrpSpPr/>
          <p:nvPr/>
        </p:nvGrpSpPr>
        <p:grpSpPr>
          <a:xfrm>
            <a:off x="20706341" y="8768810"/>
            <a:ext cx="1942174" cy="1091266"/>
            <a:chOff x="2110555" y="2162177"/>
            <a:chExt cx="1294782" cy="727511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1C43198-107A-408E-9DB5-D57A8D1D68AB}"/>
                </a:ext>
              </a:extLst>
            </p:cNvPr>
            <p:cNvSpPr txBox="1"/>
            <p:nvPr/>
          </p:nvSpPr>
          <p:spPr>
            <a:xfrm>
              <a:off x="2110555" y="2162177"/>
              <a:ext cx="129478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1600"/>
              <a:r>
                <a:rPr lang="en-ZA" sz="2400" dirty="0">
                  <a:latin typeface="Trebuchet MS" panose="020B0603020202020204"/>
                </a:rPr>
                <a:t>End of Phase5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81D1FF51-49C3-4BBB-BC8A-A2062A848B14}"/>
                </a:ext>
              </a:extLst>
            </p:cNvPr>
            <p:cNvSpPr txBox="1"/>
            <p:nvPr/>
          </p:nvSpPr>
          <p:spPr>
            <a:xfrm>
              <a:off x="2110555" y="2470633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1600"/>
              <a:r>
                <a:rPr lang="en-ZA" sz="1500" dirty="0">
                  <a:latin typeface="Trebuchet MS" panose="020B0603020202020204"/>
                </a:rPr>
                <a:t>ML Phase-5 wrap-up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1BE5C06E-BC00-477E-90C9-322EFFCA583D}"/>
                </a:ext>
              </a:extLst>
            </p:cNvPr>
            <p:cNvSpPr txBox="1"/>
            <p:nvPr/>
          </p:nvSpPr>
          <p:spPr>
            <a:xfrm>
              <a:off x="2110556" y="2653951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371600"/>
              <a:r>
                <a:rPr lang="en-ZA" sz="1500" dirty="0">
                  <a:latin typeface="Trebuchet MS" panose="020B0603020202020204"/>
                </a:rPr>
                <a:t>Q3 2021</a:t>
              </a:r>
            </a:p>
            <a:p>
              <a:pPr algn="ctr" defTabSz="1371600"/>
              <a:r>
                <a:rPr lang="en-ZA" sz="1500" dirty="0">
                  <a:latin typeface="Trebuchet MS" panose="020B0603020202020204"/>
                </a:rPr>
                <a:t>Remote</a:t>
              </a:r>
            </a:p>
          </p:txBody>
        </p:sp>
      </p:grpSp>
      <p:pic>
        <p:nvPicPr>
          <p:cNvPr id="187" name="Graphic 186" title="callout">
            <a:extLst>
              <a:ext uri="{FF2B5EF4-FFF2-40B4-BE49-F238E27FC236}">
                <a16:creationId xmlns:a16="http://schemas.microsoft.com/office/drawing/2014/main" id="{F3C82628-5FD7-4658-8271-F69ECA56A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20661267" y="7214492"/>
            <a:ext cx="871538" cy="442912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52C182ED-25BD-45B7-9E55-1235AAD162AA}"/>
              </a:ext>
            </a:extLst>
          </p:cNvPr>
          <p:cNvSpPr txBox="1"/>
          <p:nvPr/>
        </p:nvSpPr>
        <p:spPr>
          <a:xfrm>
            <a:off x="22778663" y="5794546"/>
            <a:ext cx="853516" cy="353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1371600"/>
            <a:r>
              <a:rPr lang="en-ZA" sz="1500" b="1" dirty="0">
                <a:latin typeface="Trebuchet MS" panose="020B0603020202020204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220843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8C7B7-5646-4839-B57A-C74791C4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PI-Schedule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5A918-10CD-4A19-972C-12A6B7E18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9F171-9B85-456A-BD6B-3AE6F342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B460CB-478A-4379-92BA-245A2151F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619" y="3651250"/>
            <a:ext cx="19234660" cy="885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8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681A-7914-4FE8-90FE-68CEADFDD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Whats</a:t>
            </a:r>
            <a:r>
              <a:rPr lang="en-US" dirty="0"/>
              <a:t>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76862-E1E6-4CF9-9CF2-7AA2BA059C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Foreign Exchange Support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ISO 20022 Enhancements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Fraud Tool Integration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Merchant Payments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Enhanced MSISN Routing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New Operator Portals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L1-Compliant Mandates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Bulk Payments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PISP (AISP)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New Settlement Models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Payment Manager Extensions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Onboarding, Infra &amp; DevOps (Mojaloop-in-a-box</a:t>
            </a:r>
            <a:r>
              <a:rPr lang="en-GB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</a:t>
            </a:r>
            <a:r>
              <a:rPr lang="en-GB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MiniLoop</a:t>
            </a:r>
            <a:r>
              <a:rPr lang="en-GB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A96A55-65EC-4573-BF62-AB165451AB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Paul to review topics</a:t>
            </a:r>
          </a:p>
          <a:p>
            <a:r>
              <a:rPr lang="en-US" dirty="0"/>
              <a:t>Ask Questions</a:t>
            </a:r>
          </a:p>
          <a:p>
            <a:r>
              <a:rPr lang="en-US" dirty="0"/>
              <a:t>Vote</a:t>
            </a:r>
          </a:p>
          <a:p>
            <a:r>
              <a:rPr lang="en-US" dirty="0"/>
              <a:t>Lunch</a:t>
            </a:r>
          </a:p>
          <a:p>
            <a:r>
              <a:rPr lang="en-US" dirty="0"/>
              <a:t>Breakouts</a:t>
            </a:r>
          </a:p>
          <a:p>
            <a:r>
              <a:rPr lang="en-US" dirty="0"/>
              <a:t>Report-outs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EA2CF-059F-4A5E-8851-31EA2B1F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09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B7C9-5E13-4E72-B803-6D7AEF68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D15E7-CA9B-4339-AA09-436027270F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57BEE-B89C-4AEA-88D0-57CA33ED5E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Report Outs</a:t>
            </a:r>
          </a:p>
          <a:p>
            <a:pPr lvl="1"/>
            <a:r>
              <a:rPr lang="en-US" dirty="0"/>
              <a:t>ISO 20022</a:t>
            </a:r>
          </a:p>
          <a:p>
            <a:pPr lvl="1"/>
            <a:r>
              <a:rPr lang="en-US" dirty="0"/>
              <a:t>Bulk Payments </a:t>
            </a:r>
          </a:p>
          <a:p>
            <a:pPr lvl="1"/>
            <a:r>
              <a:rPr lang="en-US" dirty="0"/>
              <a:t>Onboarding, Infra, Mojaloop-in-a-box</a:t>
            </a:r>
          </a:p>
          <a:p>
            <a:r>
              <a:rPr lang="en-US" dirty="0"/>
              <a:t>What Next</a:t>
            </a:r>
          </a:p>
          <a:p>
            <a:pPr lvl="1"/>
            <a:r>
              <a:rPr lang="en-US" dirty="0"/>
              <a:t>Deeper PI-Planning next week</a:t>
            </a:r>
          </a:p>
          <a:p>
            <a:pPr lvl="1"/>
            <a:r>
              <a:rPr lang="en-US" dirty="0"/>
              <a:t>Owners noted in wrap-up email </a:t>
            </a:r>
          </a:p>
          <a:p>
            <a:pPr lvl="1"/>
            <a:r>
              <a:rPr lang="en-US" dirty="0"/>
              <a:t>Get involved in the workstreams!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3102B-2B68-4A95-ABDD-39E796012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182C37-3C86-49B7-8AFC-9E93C62E4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777" y="2721309"/>
            <a:ext cx="9700915" cy="1056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91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40E0-9BA0-4725-A6B7-BB7C66F80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873" y="6371774"/>
            <a:ext cx="15665254" cy="4519609"/>
          </a:xfrm>
        </p:spPr>
        <p:txBody>
          <a:bodyPr anchor="ctr">
            <a:noAutofit/>
          </a:bodyPr>
          <a:lstStyle/>
          <a:p>
            <a:pPr algn="ctr"/>
            <a:r>
              <a:rPr lang="en-US" sz="6000" b="0" dirty="0"/>
              <a:t>Thank you</a:t>
            </a:r>
            <a:br>
              <a:rPr lang="en-US" sz="6000" b="0" dirty="0"/>
            </a:br>
            <a:br>
              <a:rPr lang="en-US" sz="6000" b="0" dirty="0"/>
            </a:br>
            <a:r>
              <a:rPr lang="en-US" sz="6000" b="0" dirty="0"/>
              <a:t>Questions and comments</a:t>
            </a:r>
            <a:br>
              <a:rPr lang="en-US" sz="6000" b="0" dirty="0"/>
            </a:br>
            <a:br>
              <a:rPr lang="en-US" sz="6000" b="0" dirty="0"/>
            </a:br>
            <a:endParaRPr lang="en-US" sz="6000" b="0" i="1" dirty="0">
              <a:solidFill>
                <a:schemeClr val="accent1">
                  <a:lumMod val="60000"/>
                  <a:lumOff val="40000"/>
                </a:schemeClr>
              </a:solidFill>
              <a:cs typeface="Arial" panose="020B060402020202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304FD-7CAF-4D06-B5AC-16FD175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222E659-08BC-4C23-8C35-31B5519A6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7175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25392" rIns="0" bIns="-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21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muchas gracias</a:t>
            </a:r>
            <a:r>
              <a:rPr kumimoji="0" lang="es-E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862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AC203550B4E40A8ED4C6A11385C01" ma:contentTypeVersion="13" ma:contentTypeDescription="Create a new document." ma:contentTypeScope="" ma:versionID="1a8e0f591d3b1b40aba590a9e5f96a61">
  <xsd:schema xmlns:xsd="http://www.w3.org/2001/XMLSchema" xmlns:xs="http://www.w3.org/2001/XMLSchema" xmlns:p="http://schemas.microsoft.com/office/2006/metadata/properties" xmlns:ns2="af12d3ca-d309-4d9b-872e-f669d895b06e" xmlns:ns3="6354f033-77ec-451f-a4b1-89785309665d" targetNamespace="http://schemas.microsoft.com/office/2006/metadata/properties" ma:root="true" ma:fieldsID="fc14388904a9ca4fc1dcdc7ac7762609" ns2:_="" ns3:_="">
    <xsd:import namespace="af12d3ca-d309-4d9b-872e-f669d895b06e"/>
    <xsd:import namespace="6354f033-77ec-451f-a4b1-8978530966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2d3ca-d309-4d9b-872e-f669d895b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4f033-77ec-451f-a4b1-8978530966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77486D-5603-4835-9990-7EF1E294A9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2d3ca-d309-4d9b-872e-f669d895b06e"/>
    <ds:schemaRef ds:uri="6354f033-77ec-451f-a4b1-8978530966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D56013-FFA3-4AA5-BFCF-7C4A0141612A}">
  <ds:schemaRefs>
    <ds:schemaRef ds:uri="http://purl.org/dc/terms/"/>
    <ds:schemaRef ds:uri="http://purl.org/dc/dcmitype/"/>
    <ds:schemaRef ds:uri="af12d3ca-d309-4d9b-872e-f669d895b06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6354f033-77ec-451f-a4b1-89785309665d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8445</TotalTime>
  <Words>324</Words>
  <Application>Microsoft Office PowerPoint</Application>
  <PresentationFormat>Custom</PresentationFormat>
  <Paragraphs>145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Gotham Narr</vt:lpstr>
      <vt:lpstr>inherit</vt:lpstr>
      <vt:lpstr>Trebuchet MS</vt:lpstr>
      <vt:lpstr>Office Theme</vt:lpstr>
      <vt:lpstr> Mojaloop Planning Day #4 PI-18 Workstream Feedback Session – 27 April 2022  Presenters  Kim Walters    </vt:lpstr>
      <vt:lpstr>Mojaloop Orientation</vt:lpstr>
      <vt:lpstr>Why Open Source</vt:lpstr>
      <vt:lpstr>Timeline</vt:lpstr>
      <vt:lpstr>PI-Schedule</vt:lpstr>
      <vt:lpstr>Whats Next</vt:lpstr>
      <vt:lpstr>Voting Results</vt:lpstr>
      <vt:lpstr>Thank you  Questions and comments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Vedeanu</dc:creator>
  <cp:lastModifiedBy>Kim Walters</cp:lastModifiedBy>
  <cp:revision>55</cp:revision>
  <dcterms:created xsi:type="dcterms:W3CDTF">2020-01-08T21:13:28Z</dcterms:created>
  <dcterms:modified xsi:type="dcterms:W3CDTF">2022-04-28T11:45:48Z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