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13716000" cx="2438717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9c8af8066_0_1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f9c8af8066_0_1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Core: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Mojaloop v14.0.0 maintenance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Mojaloop release v14.1.0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Release process overview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Features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Bug fixes overview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780054b7ba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Core: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Mojaloop v14.0.0 maintenance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Mojaloop release v14.1.0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Release process overview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Features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Bug fixes overview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780054b7ba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780054b7ba_2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Core: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Mojaloop v14.0.0 maintenance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Mojaloop release v14.1.0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Release process overview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Features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Bug fixes overview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780054b7ba_2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80054b7b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780054b7b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861219" y="3595738"/>
            <a:ext cx="25129909" cy="8531688"/>
          </a:xfrm>
          <a:custGeom>
            <a:rect b="b" l="l" r="r" t="t"/>
            <a:pathLst>
              <a:path extrusionOk="0" h="8531688" w="25129909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695847" y="4203903"/>
            <a:ext cx="12286200" cy="45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b="1" sz="1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695847" y="9308787"/>
            <a:ext cx="14344200" cy="2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05779" y="913387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Picture">
  <p:cSld name="2_Title and Pictur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title"/>
          </p:nvPr>
        </p:nvSpPr>
        <p:spPr>
          <a:xfrm>
            <a:off x="1713567" y="0"/>
            <a:ext cx="209187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E7F0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61E7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22818523" y="12892442"/>
            <a:ext cx="98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20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l">
              <a:spcBef>
                <a:spcPts val="0"/>
              </a:spcBef>
              <a:buNone/>
              <a:defRPr sz="20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l">
              <a:spcBef>
                <a:spcPts val="0"/>
              </a:spcBef>
              <a:buNone/>
              <a:defRPr sz="20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l">
              <a:spcBef>
                <a:spcPts val="0"/>
              </a:spcBef>
              <a:buNone/>
              <a:defRPr sz="20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l">
              <a:spcBef>
                <a:spcPts val="0"/>
              </a:spcBef>
              <a:buNone/>
              <a:defRPr sz="20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l">
              <a:spcBef>
                <a:spcPts val="0"/>
              </a:spcBef>
              <a:buNone/>
              <a:defRPr sz="20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l">
              <a:spcBef>
                <a:spcPts val="0"/>
              </a:spcBef>
              <a:buNone/>
              <a:defRPr sz="20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l">
              <a:spcBef>
                <a:spcPts val="0"/>
              </a:spcBef>
              <a:buNone/>
              <a:defRPr sz="20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l">
              <a:spcBef>
                <a:spcPts val="0"/>
              </a:spcBef>
              <a:buNone/>
              <a:defRPr sz="20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2"/>
          <p:cNvSpPr/>
          <p:nvPr>
            <p:ph idx="2" type="pic"/>
          </p:nvPr>
        </p:nvSpPr>
        <p:spPr>
          <a:xfrm>
            <a:off x="1713567" y="1145310"/>
            <a:ext cx="20918700" cy="113610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12"/>
          <p:cNvSpPr txBox="1"/>
          <p:nvPr>
            <p:ph idx="1" type="body"/>
          </p:nvPr>
        </p:nvSpPr>
        <p:spPr>
          <a:xfrm>
            <a:off x="10284443" y="12577798"/>
            <a:ext cx="48774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rm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Picture" showMasterSp="0">
  <p:cSld name="Title and Pictur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1713567" y="0"/>
            <a:ext cx="209187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E7F0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61E7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9pPr>
          </a:lstStyle>
          <a:p/>
        </p:txBody>
      </p:sp>
      <p:sp>
        <p:nvSpPr>
          <p:cNvPr id="92" name="Google Shape;92;p13"/>
          <p:cNvSpPr/>
          <p:nvPr>
            <p:ph idx="2" type="pic"/>
          </p:nvPr>
        </p:nvSpPr>
        <p:spPr>
          <a:xfrm>
            <a:off x="1713567" y="1145310"/>
            <a:ext cx="20918700" cy="113610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22818523" y="12892442"/>
            <a:ext cx="98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20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l">
              <a:spcBef>
                <a:spcPts val="0"/>
              </a:spcBef>
              <a:buNone/>
              <a:defRPr sz="20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l">
              <a:spcBef>
                <a:spcPts val="0"/>
              </a:spcBef>
              <a:buNone/>
              <a:defRPr sz="20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l">
              <a:spcBef>
                <a:spcPts val="0"/>
              </a:spcBef>
              <a:buNone/>
              <a:defRPr sz="20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l">
              <a:spcBef>
                <a:spcPts val="0"/>
              </a:spcBef>
              <a:buNone/>
              <a:defRPr sz="20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l">
              <a:spcBef>
                <a:spcPts val="0"/>
              </a:spcBef>
              <a:buNone/>
              <a:defRPr sz="20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l">
              <a:spcBef>
                <a:spcPts val="0"/>
              </a:spcBef>
              <a:buNone/>
              <a:defRPr sz="20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l">
              <a:spcBef>
                <a:spcPts val="0"/>
              </a:spcBef>
              <a:buNone/>
              <a:defRPr sz="20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l">
              <a:spcBef>
                <a:spcPts val="0"/>
              </a:spcBef>
              <a:buNone/>
              <a:defRPr sz="20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4003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50103" y="564204"/>
            <a:ext cx="24387176" cy="5466945"/>
          </a:xfrm>
          <a:custGeom>
            <a:rect b="b" l="l" r="r" t="t"/>
            <a:pathLst>
              <a:path extrusionOk="0" h="5466945" w="24387176">
                <a:moveTo>
                  <a:pt x="0" y="0"/>
                </a:moveTo>
                <a:lnTo>
                  <a:pt x="21570558" y="0"/>
                </a:lnTo>
                <a:lnTo>
                  <a:pt x="21515138" y="41442"/>
                </a:lnTo>
                <a:cubicBezTo>
                  <a:pt x="21097466" y="386136"/>
                  <a:pt x="20831244" y="907783"/>
                  <a:pt x="20831244" y="1491610"/>
                </a:cubicBezTo>
                <a:cubicBezTo>
                  <a:pt x="20831244" y="2529525"/>
                  <a:pt x="21672640" y="3370921"/>
                  <a:pt x="22710556" y="3370921"/>
                </a:cubicBezTo>
                <a:cubicBezTo>
                  <a:pt x="23424124" y="3370921"/>
                  <a:pt x="24044804" y="2973230"/>
                  <a:pt x="24363046" y="2387401"/>
                </a:cubicBezTo>
                <a:lnTo>
                  <a:pt x="24387176" y="2337309"/>
                </a:lnTo>
                <a:lnTo>
                  <a:pt x="24387176" y="5466945"/>
                </a:lnTo>
                <a:lnTo>
                  <a:pt x="0" y="5466945"/>
                </a:lnTo>
                <a:close/>
              </a:path>
            </a:pathLst>
          </a:cu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1676619" y="730251"/>
            <a:ext cx="188694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1676619" y="3651250"/>
            <a:ext cx="210339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4003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/>
          <p:nvPr>
            <p:ph type="title"/>
          </p:nvPr>
        </p:nvSpPr>
        <p:spPr>
          <a:xfrm>
            <a:off x="1663917" y="3419477"/>
            <a:ext cx="146451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1663917" y="9178927"/>
            <a:ext cx="210339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05779" y="794856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1676619" y="730251"/>
            <a:ext cx="190932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" name="Google Shape;4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1679795" y="730251"/>
            <a:ext cx="19052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1679796" y="3362326"/>
            <a:ext cx="103170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1679796" y="5010150"/>
            <a:ext cx="103170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12346007" y="3362326"/>
            <a:ext cx="103677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12346007" y="5010150"/>
            <a:ext cx="103677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" name="Google Shape;5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861219" y="3595738"/>
            <a:ext cx="25129800" cy="8531700"/>
          </a:xfrm>
          <a:prstGeom prst="roundRect">
            <a:avLst>
              <a:gd fmla="val 668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/>
          <p:nvPr>
            <p:ph type="ctrTitle"/>
          </p:nvPr>
        </p:nvSpPr>
        <p:spPr>
          <a:xfrm>
            <a:off x="1695847" y="4203903"/>
            <a:ext cx="12286200" cy="45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b="1" sz="1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subTitle"/>
          </p:nvPr>
        </p:nvSpPr>
        <p:spPr>
          <a:xfrm>
            <a:off x="1695847" y="9308787"/>
            <a:ext cx="14344200" cy="2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16183637" y="9013230"/>
            <a:ext cx="3257700" cy="3257700"/>
          </a:xfrm>
          <a:prstGeom prst="ellipse">
            <a:avLst/>
          </a:prstGeom>
          <a:noFill/>
          <a:ln cap="flat" cmpd="sng" w="146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7"/>
          <p:cNvSpPr/>
          <p:nvPr/>
        </p:nvSpPr>
        <p:spPr>
          <a:xfrm>
            <a:off x="21320100" y="4425142"/>
            <a:ext cx="3608700" cy="360870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7"/>
          <p:cNvSpPr/>
          <p:nvPr/>
        </p:nvSpPr>
        <p:spPr>
          <a:xfrm>
            <a:off x="17762247" y="5257042"/>
            <a:ext cx="5917500" cy="591750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16489928" y="351150"/>
            <a:ext cx="6658500" cy="6658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205779" y="906822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title"/>
          </p:nvPr>
        </p:nvSpPr>
        <p:spPr>
          <a:xfrm>
            <a:off x="1676619" y="730251"/>
            <a:ext cx="189144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" type="body"/>
          </p:nvPr>
        </p:nvSpPr>
        <p:spPr>
          <a:xfrm>
            <a:off x="1676619" y="3651250"/>
            <a:ext cx="210339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" name="Google Shape;6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1663917" y="3419477"/>
            <a:ext cx="139368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1663917" y="9178927"/>
            <a:ext cx="210339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3" name="Google Shape;7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205779" y="794856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1676619" y="730251"/>
            <a:ext cx="192612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1676618" y="3651250"/>
            <a:ext cx="103644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body"/>
          </p:nvPr>
        </p:nvSpPr>
        <p:spPr>
          <a:xfrm>
            <a:off x="12346008" y="3651250"/>
            <a:ext cx="103644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676619" y="730251"/>
            <a:ext cx="210339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  <a:defRPr b="1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676619" y="3651250"/>
            <a:ext cx="210339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ctrTitle"/>
          </p:nvPr>
        </p:nvSpPr>
        <p:spPr>
          <a:xfrm>
            <a:off x="1695850" y="4203900"/>
            <a:ext cx="15596700" cy="45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</a:pPr>
            <a:r>
              <a:rPr lang="en-US" sz="9300"/>
              <a:t>Running</a:t>
            </a:r>
            <a:r>
              <a:rPr lang="en-US" sz="9300"/>
              <a:t> the loop:</a:t>
            </a:r>
            <a:endParaRPr sz="9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</a:pPr>
            <a:r>
              <a:rPr lang="en-US" sz="7200"/>
              <a:t>IaC Update</a:t>
            </a:r>
            <a:endParaRPr sz="7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</a:pPr>
            <a:r>
              <a:t/>
            </a:r>
            <a:endParaRPr sz="4800"/>
          </a:p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1695847" y="9308787"/>
            <a:ext cx="14344200" cy="2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</a:pPr>
            <a:r>
              <a:rPr b="1" lang="en-US"/>
              <a:t>PI-20 Community event</a:t>
            </a:r>
            <a:endParaRPr b="1" sz="3600"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r>
              <a:rPr lang="en-US" sz="2400"/>
              <a:t>Mojaloop IaC, Support &amp; Core teams, October 2022</a:t>
            </a:r>
            <a:endParaRPr sz="2400"/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153400" y="13161900"/>
            <a:ext cx="2140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* Names listed in alphabetical order</a:t>
            </a:r>
            <a:endParaRPr sz="2400"/>
          </a:p>
        </p:txBody>
      </p:sp>
      <p:sp>
        <p:nvSpPr>
          <p:cNvPr id="107" name="Google Shape;107;p15"/>
          <p:cNvSpPr txBox="1"/>
          <p:nvPr>
            <p:ph type="title"/>
          </p:nvPr>
        </p:nvSpPr>
        <p:spPr>
          <a:xfrm>
            <a:off x="1555372" y="5351425"/>
            <a:ext cx="88698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</a:pPr>
            <a:r>
              <a:rPr lang="en-US" sz="7200"/>
              <a:t>PI-19 </a:t>
            </a:r>
            <a:endParaRPr sz="7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</a:pPr>
            <a:r>
              <a:rPr lang="en-US" sz="7200"/>
              <a:t>Contributors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11878450" y="2551950"/>
            <a:ext cx="8404800" cy="54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Char char="●"/>
            </a:pPr>
            <a:r>
              <a:rPr lang="en-US" sz="3000">
                <a:solidFill>
                  <a:schemeClr val="accent3"/>
                </a:solidFill>
              </a:rPr>
              <a:t>David Fry</a:t>
            </a:r>
            <a:endParaRPr sz="3000">
              <a:solidFill>
                <a:schemeClr val="accent3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Char char="●"/>
            </a:pPr>
            <a:r>
              <a:rPr lang="en-US" sz="3000">
                <a:solidFill>
                  <a:schemeClr val="accent3"/>
                </a:solidFill>
              </a:rPr>
              <a:t>David Shiyanbade</a:t>
            </a:r>
            <a:endParaRPr sz="3000">
              <a:solidFill>
                <a:schemeClr val="accent3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Char char="●"/>
            </a:pPr>
            <a:r>
              <a:rPr lang="en-US" sz="3000">
                <a:solidFill>
                  <a:schemeClr val="accent3"/>
                </a:solidFill>
              </a:rPr>
              <a:t>Miguel de Barros</a:t>
            </a:r>
            <a:endParaRPr sz="3000">
              <a:solidFill>
                <a:schemeClr val="accent3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Char char="●"/>
            </a:pPr>
            <a:r>
              <a:rPr lang="en-US" sz="3000">
                <a:solidFill>
                  <a:schemeClr val="accent3"/>
                </a:solidFill>
              </a:rPr>
              <a:t>Miller Abel</a:t>
            </a:r>
            <a:endParaRPr sz="3000">
              <a:solidFill>
                <a:schemeClr val="accent3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Char char="●"/>
            </a:pPr>
            <a:r>
              <a:rPr lang="en-US" sz="3000">
                <a:solidFill>
                  <a:schemeClr val="accent3"/>
                </a:solidFill>
              </a:rPr>
              <a:t>Oscar Cobar</a:t>
            </a:r>
            <a:endParaRPr sz="3000">
              <a:solidFill>
                <a:schemeClr val="accent3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Char char="●"/>
            </a:pPr>
            <a:r>
              <a:rPr lang="en-US" sz="3000">
                <a:solidFill>
                  <a:schemeClr val="accent3"/>
                </a:solidFill>
              </a:rPr>
              <a:t>Sam Kummary</a:t>
            </a:r>
            <a:endParaRPr sz="3000">
              <a:solidFill>
                <a:schemeClr val="accent3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Char char="●"/>
            </a:pPr>
            <a:r>
              <a:rPr lang="en-US" sz="3000">
                <a:solidFill>
                  <a:schemeClr val="accent3"/>
                </a:solidFill>
              </a:rPr>
              <a:t>Tom Daly</a:t>
            </a:r>
            <a:endParaRPr sz="3000">
              <a:solidFill>
                <a:schemeClr val="accent3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Char char="●"/>
            </a:pPr>
            <a:r>
              <a:rPr lang="en-US" sz="3000">
                <a:solidFill>
                  <a:schemeClr val="accent3"/>
                </a:solidFill>
              </a:rPr>
              <a:t>Vijay Guthi</a:t>
            </a:r>
            <a:endParaRPr sz="3000">
              <a:solidFill>
                <a:schemeClr val="accent3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Char char="●"/>
            </a:pPr>
            <a:r>
              <a:rPr lang="en-US" sz="3000">
                <a:solidFill>
                  <a:schemeClr val="accent3"/>
                </a:solidFill>
              </a:rPr>
              <a:t>Warren Carew</a:t>
            </a:r>
            <a:endParaRPr sz="3000">
              <a:solidFill>
                <a:schemeClr val="accent3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Char char="●"/>
            </a:pPr>
            <a:r>
              <a:rPr lang="en-US" sz="3000">
                <a:solidFill>
                  <a:schemeClr val="accent3"/>
                </a:solidFill>
              </a:rPr>
              <a:t>Mojaloop Foundation</a:t>
            </a:r>
            <a:endParaRPr sz="30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1676619" y="730251"/>
            <a:ext cx="188694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</a:pPr>
            <a:r>
              <a:rPr lang="en-US" sz="7200"/>
              <a:t>Summary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1676619" y="3651250"/>
            <a:ext cx="210339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91440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SzPts val="3600"/>
              <a:buAutoNum type="arabicPeriod"/>
            </a:pPr>
            <a:r>
              <a:rPr lang="en-US" sz="3600"/>
              <a:t>Mojaloop Sandbox on AWS, Roadmap</a:t>
            </a:r>
            <a:endParaRPr b="1" i="1" sz="3600">
              <a:solidFill>
                <a:schemeClr val="accent6"/>
              </a:solidFill>
            </a:endParaRPr>
          </a:p>
          <a:p>
            <a:pPr indent="-571500" lvl="0" marL="91440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SzPts val="3600"/>
              <a:buAutoNum type="arabicPeriod"/>
            </a:pPr>
            <a:r>
              <a:rPr lang="en-US" sz="3600"/>
              <a:t>Mojaloop Sandbox support for </a:t>
            </a:r>
            <a:r>
              <a:rPr b="1" lang="en-US" sz="3600">
                <a:solidFill>
                  <a:schemeClr val="accent6"/>
                </a:solidFill>
              </a:rPr>
              <a:t>v14.0.0</a:t>
            </a:r>
            <a:r>
              <a:rPr lang="en-US" sz="3600"/>
              <a:t>, </a:t>
            </a:r>
            <a:r>
              <a:rPr b="1" lang="en-US" sz="3600">
                <a:solidFill>
                  <a:schemeClr val="accent6"/>
                </a:solidFill>
              </a:rPr>
              <a:t>v14.1.0</a:t>
            </a:r>
            <a:endParaRPr sz="3600"/>
          </a:p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1676619" y="730251"/>
            <a:ext cx="188694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</a:pPr>
            <a:r>
              <a:rPr lang="en-US" sz="7200"/>
              <a:t>Mojaloop Sandbox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1676619" y="3651250"/>
            <a:ext cx="210339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91440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SzPts val="3600"/>
              <a:buAutoNum type="arabicPeriod"/>
            </a:pPr>
            <a:r>
              <a:rPr lang="en-US" sz="3600"/>
              <a:t>Mojaloop Sandbox on MLF AWS</a:t>
            </a:r>
            <a:endParaRPr b="1" i="1" sz="3600">
              <a:solidFill>
                <a:schemeClr val="accent6"/>
              </a:solidFill>
            </a:endParaRPr>
          </a:p>
          <a:p>
            <a:pPr indent="-571500" lvl="1" marL="1828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Initial setup, </a:t>
            </a:r>
            <a:r>
              <a:rPr b="1" lang="en-US" sz="3600">
                <a:solidFill>
                  <a:schemeClr val="accent6"/>
                </a:solidFill>
              </a:rPr>
              <a:t>v13.1.0</a:t>
            </a:r>
            <a:endParaRPr b="1" sz="3600">
              <a:solidFill>
                <a:schemeClr val="accent6"/>
              </a:solidFill>
            </a:endParaRPr>
          </a:p>
          <a:p>
            <a:pPr indent="-571500" lvl="1" marL="1828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Currently available on VPN with security profiles created</a:t>
            </a:r>
            <a:endParaRPr sz="3600"/>
          </a:p>
          <a:p>
            <a:pPr indent="-571500" lvl="1" marL="1828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Mojaloop APIs made available</a:t>
            </a:r>
            <a:endParaRPr sz="3600"/>
          </a:p>
          <a:p>
            <a:pPr indent="-571500" lvl="1" marL="1828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Deployed with IaC</a:t>
            </a:r>
            <a:endParaRPr sz="3600"/>
          </a:p>
          <a:p>
            <a:pPr indent="-571500" lvl="1" marL="1828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Quick and efficient process</a:t>
            </a:r>
            <a:endParaRPr sz="3600"/>
          </a:p>
          <a:p>
            <a:pPr indent="-571500" lvl="1" marL="1828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Usage for demonstrations, hackathons, workshops, testing</a:t>
            </a:r>
            <a:endParaRPr sz="3600"/>
          </a:p>
          <a:p>
            <a:pPr indent="-571500" lvl="0" marL="91440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SzPts val="3600"/>
              <a:buAutoNum type="arabicPeriod"/>
            </a:pPr>
            <a:r>
              <a:rPr lang="en-US" sz="3600"/>
              <a:t>Mojaloop Sandbox support for </a:t>
            </a:r>
            <a:r>
              <a:rPr b="1" lang="en-US" sz="3600">
                <a:solidFill>
                  <a:schemeClr val="accent6"/>
                </a:solidFill>
              </a:rPr>
              <a:t>v14.0.0</a:t>
            </a:r>
            <a:r>
              <a:rPr lang="en-US" sz="3600"/>
              <a:t>, </a:t>
            </a:r>
            <a:r>
              <a:rPr b="1" lang="en-US" sz="3600">
                <a:solidFill>
                  <a:schemeClr val="accent6"/>
                </a:solidFill>
              </a:rPr>
              <a:t>v14.1.0</a:t>
            </a:r>
            <a:endParaRPr sz="3600"/>
          </a:p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1676619" y="730251"/>
            <a:ext cx="188694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</a:pPr>
            <a:r>
              <a:rPr lang="en-US" sz="7200"/>
              <a:t>Mojaloop Sandbox PI-19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1676619" y="3651250"/>
            <a:ext cx="210339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537210" lvl="0" marL="91440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3600"/>
              <a:t>Mojaloop Sandbox on MLF AWS</a:t>
            </a:r>
            <a:endParaRPr b="1" i="1" sz="3600">
              <a:solidFill>
                <a:schemeClr val="accent6"/>
              </a:solidFill>
            </a:endParaRPr>
          </a:p>
          <a:p>
            <a:pPr indent="-537210" lvl="1" marL="1828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3600"/>
              <a:t>Initial setup, </a:t>
            </a:r>
            <a:r>
              <a:rPr b="1" lang="en-US" sz="3600">
                <a:solidFill>
                  <a:schemeClr val="accent6"/>
                </a:solidFill>
              </a:rPr>
              <a:t>v13.1.0</a:t>
            </a:r>
            <a:endParaRPr b="1" sz="3600">
              <a:solidFill>
                <a:schemeClr val="accent6"/>
              </a:solidFill>
            </a:endParaRPr>
          </a:p>
          <a:p>
            <a:pPr indent="-537210" lvl="1" marL="1828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3600"/>
              <a:t>Currently available on VPN with security profiles created</a:t>
            </a:r>
            <a:endParaRPr sz="3600"/>
          </a:p>
          <a:p>
            <a:pPr indent="-537210" lvl="1" marL="1828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3600"/>
              <a:t>Mojaloop APIs made available</a:t>
            </a:r>
            <a:endParaRPr sz="3600"/>
          </a:p>
          <a:p>
            <a:pPr indent="-537210" lvl="1" marL="1828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3600"/>
              <a:t>Deployed with IaC</a:t>
            </a:r>
            <a:endParaRPr sz="3600"/>
          </a:p>
          <a:p>
            <a:pPr indent="-537210" lvl="1" marL="1828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3600"/>
              <a:t>Quick and efficient process</a:t>
            </a:r>
            <a:endParaRPr sz="3600"/>
          </a:p>
          <a:p>
            <a:pPr indent="-537210" lvl="0" marL="91440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3600"/>
              <a:t>Mojaloop Sandbox support for </a:t>
            </a:r>
            <a:r>
              <a:rPr b="1" lang="en-US" sz="3600">
                <a:solidFill>
                  <a:schemeClr val="accent6"/>
                </a:solidFill>
              </a:rPr>
              <a:t>v14.0.0</a:t>
            </a:r>
            <a:r>
              <a:rPr lang="en-US" sz="3600"/>
              <a:t>, </a:t>
            </a:r>
            <a:r>
              <a:rPr b="1" lang="en-US" sz="3600">
                <a:solidFill>
                  <a:schemeClr val="accent6"/>
                </a:solidFill>
              </a:rPr>
              <a:t>v14.1.0</a:t>
            </a:r>
            <a:endParaRPr b="1" sz="3600">
              <a:solidFill>
                <a:schemeClr val="accent6"/>
              </a:solidFill>
            </a:endParaRPr>
          </a:p>
          <a:p>
            <a:pPr indent="-537210" lvl="0" marL="91440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3600"/>
              <a:t>Roadmap</a:t>
            </a:r>
            <a:endParaRPr sz="3600"/>
          </a:p>
          <a:p>
            <a:pPr indent="-537210" lvl="1" marL="1828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3600"/>
              <a:t>Making sandbox </a:t>
            </a:r>
            <a:r>
              <a:rPr lang="en-US" sz="3600">
                <a:solidFill>
                  <a:schemeClr val="accent6"/>
                </a:solidFill>
              </a:rPr>
              <a:t>available</a:t>
            </a:r>
            <a:r>
              <a:rPr lang="en-US" sz="3600"/>
              <a:t> for workshops, hackathons and individual contributors</a:t>
            </a:r>
            <a:endParaRPr sz="3600"/>
          </a:p>
          <a:p>
            <a:pPr indent="-537210" lvl="1" marL="1828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3600">
                <a:solidFill>
                  <a:schemeClr val="accent6"/>
                </a:solidFill>
              </a:rPr>
              <a:t>Refresh</a:t>
            </a:r>
            <a:r>
              <a:rPr lang="en-US" sz="3600"/>
              <a:t> periodically to use latest mojaloop , IaC, supporting components versions</a:t>
            </a:r>
            <a:endParaRPr sz="3600"/>
          </a:p>
          <a:p>
            <a:pPr indent="-537210" lvl="1" marL="1828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3600"/>
              <a:t>Support usage during demonstrations, hackathons</a:t>
            </a:r>
            <a:endParaRPr sz="3600"/>
          </a:p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1676619" y="730251"/>
            <a:ext cx="188694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</a:pPr>
            <a:r>
              <a:rPr lang="en-US" sz="7200"/>
              <a:t>IaC Support for </a:t>
            </a:r>
            <a:r>
              <a:rPr lang="en-US" sz="7200">
                <a:solidFill>
                  <a:schemeClr val="accent6"/>
                </a:solidFill>
              </a:rPr>
              <a:t>v14.1.0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1676619" y="3651250"/>
            <a:ext cx="210339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91440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SzPts val="3600"/>
              <a:buAutoNum type="arabicPeriod"/>
            </a:pPr>
            <a:r>
              <a:rPr lang="en-US" sz="3600">
                <a:solidFill>
                  <a:schemeClr val="accent6"/>
                </a:solidFill>
              </a:rPr>
              <a:t>Kubernetes</a:t>
            </a:r>
            <a:r>
              <a:rPr lang="en-US" sz="3600"/>
              <a:t> upgraded from v1.22 to </a:t>
            </a:r>
            <a:r>
              <a:rPr lang="en-US" sz="3600">
                <a:solidFill>
                  <a:schemeClr val="accent6"/>
                </a:solidFill>
              </a:rPr>
              <a:t>v1.24</a:t>
            </a:r>
            <a:endParaRPr sz="3600"/>
          </a:p>
          <a:p>
            <a:pPr indent="-571500" lvl="0" marL="91440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SzPts val="3600"/>
              <a:buAutoNum type="arabicPeriod"/>
            </a:pPr>
            <a:r>
              <a:rPr lang="en-US" sz="3600"/>
              <a:t>Most work related to updating to </a:t>
            </a:r>
            <a:r>
              <a:rPr lang="en-US" sz="3600">
                <a:solidFill>
                  <a:schemeClr val="accent6"/>
                </a:solidFill>
              </a:rPr>
              <a:t>ingress v1 </a:t>
            </a:r>
            <a:r>
              <a:rPr lang="en-US" sz="3600"/>
              <a:t>across Mojaloop and third-party components.</a:t>
            </a:r>
            <a:endParaRPr sz="3600"/>
          </a:p>
          <a:p>
            <a:pPr indent="-571500" lvl="0" marL="91440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SzPts val="3600"/>
              <a:buAutoNum type="arabicPeriod"/>
            </a:pPr>
            <a:r>
              <a:rPr lang="en-US" sz="3600"/>
              <a:t>Required upgrades to </a:t>
            </a:r>
            <a:r>
              <a:rPr lang="en-US" sz="3600">
                <a:solidFill>
                  <a:schemeClr val="accent6"/>
                </a:solidFill>
              </a:rPr>
              <a:t>Nginx</a:t>
            </a:r>
            <a:r>
              <a:rPr lang="en-US" sz="3600"/>
              <a:t> ingress controllers with corresponding configuration changes.</a:t>
            </a:r>
            <a:endParaRPr sz="3600"/>
          </a:p>
          <a:p>
            <a:pPr indent="-571500" lvl="0" marL="91440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SzPts val="3600"/>
              <a:buAutoNum type="arabicPeriod"/>
            </a:pPr>
            <a:r>
              <a:rPr lang="en-US" sz="3600"/>
              <a:t>Testing updates for </a:t>
            </a:r>
            <a:r>
              <a:rPr lang="en-US" sz="3600">
                <a:solidFill>
                  <a:schemeClr val="accent6"/>
                </a:solidFill>
              </a:rPr>
              <a:t>TTK</a:t>
            </a:r>
            <a:r>
              <a:rPr lang="en-US" sz="3600"/>
              <a:t> (thanks to Vijay)</a:t>
            </a:r>
            <a:endParaRPr sz="3600"/>
          </a:p>
          <a:p>
            <a:pPr indent="-571500" lvl="0" marL="91440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SzPts val="3600"/>
              <a:buAutoNum type="arabicPeriod"/>
            </a:pPr>
            <a:r>
              <a:rPr lang="en-US" sz="3600"/>
              <a:t>Full </a:t>
            </a:r>
            <a:r>
              <a:rPr lang="en-US" sz="3600">
                <a:solidFill>
                  <a:schemeClr val="accent6"/>
                </a:solidFill>
              </a:rPr>
              <a:t>end to end</a:t>
            </a:r>
            <a:r>
              <a:rPr lang="en-US" sz="3600"/>
              <a:t> testing completed</a:t>
            </a:r>
            <a:endParaRPr sz="3600"/>
          </a:p>
          <a:p>
            <a:pPr indent="-571500" lvl="0" marL="91440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SzPts val="3600"/>
              <a:buAutoNum type="arabicPeriod"/>
            </a:pPr>
            <a:r>
              <a:rPr b="1" lang="en-US" sz="3600">
                <a:solidFill>
                  <a:schemeClr val="accent6"/>
                </a:solidFill>
              </a:rPr>
              <a:t>v2.3.0</a:t>
            </a:r>
            <a:r>
              <a:rPr lang="en-US" sz="3600"/>
              <a:t> </a:t>
            </a:r>
            <a:r>
              <a:rPr lang="en-US" sz="3600"/>
              <a:t>Release of IaC to support </a:t>
            </a:r>
            <a:r>
              <a:rPr lang="en-US" sz="3600">
                <a:solidFill>
                  <a:schemeClr val="accent6"/>
                </a:solidFill>
              </a:rPr>
              <a:t>v14.1.0</a:t>
            </a:r>
            <a:endParaRPr sz="3600">
              <a:solidFill>
                <a:schemeClr val="accent6"/>
              </a:solidFill>
            </a:endParaRPr>
          </a:p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1663917" y="3419477"/>
            <a:ext cx="146451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1676638" y="10212626"/>
            <a:ext cx="21033900" cy="19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888888"/>
                </a:solidFill>
              </a:rPr>
              <a:t>Reach out for questions on Mojaloop Slack #</a:t>
            </a:r>
            <a:r>
              <a:rPr lang="en-US" sz="3600">
                <a:solidFill>
                  <a:srgbClr val="BE0098"/>
                </a:solidFill>
              </a:rPr>
              <a:t>help-mojaloop</a:t>
            </a:r>
            <a:r>
              <a:rPr lang="en-US" sz="3600">
                <a:solidFill>
                  <a:srgbClr val="888888"/>
                </a:solidFill>
              </a:rPr>
              <a:t> or #</a:t>
            </a:r>
            <a:r>
              <a:rPr lang="en-US" sz="3600">
                <a:solidFill>
                  <a:srgbClr val="BE0098"/>
                </a:solidFill>
              </a:rPr>
              <a:t>ml-oss-devs</a:t>
            </a:r>
            <a:r>
              <a:rPr lang="en-US" sz="3600">
                <a:solidFill>
                  <a:srgbClr val="888888"/>
                </a:solidFill>
              </a:rPr>
              <a:t> channels</a:t>
            </a:r>
            <a:endParaRPr sz="36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