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75" r:id="rId26"/>
    <p:sldId id="276" r:id="rId27"/>
  </p:sldIdLst>
  <p:sldSz cx="24387175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6"/>
    <p:restoredTop sz="94351"/>
  </p:normalViewPr>
  <p:slideViewPr>
    <p:cSldViewPr snapToGrid="0">
      <p:cViewPr varScale="1">
        <p:scale>
          <a:sx n="44" d="100"/>
          <a:sy n="44" d="100"/>
        </p:scale>
        <p:origin x="2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sp>
        <p:nvSpPr>
          <p:cNvPr id="6" name="Freeform 19"/>
          <p:cNvSpPr/>
          <p:nvPr/>
        </p:nvSpPr>
        <p:spPr>
          <a:xfrm>
            <a:off x="861120" y="3595680"/>
            <a:ext cx="25128720" cy="8530560"/>
          </a:xfrm>
          <a:custGeom>
            <a:avLst/>
            <a:gdLst/>
            <a:ahLst/>
            <a:cxnLst/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phic 12"/>
          <p:cNvPicPr/>
          <p:nvPr/>
        </p:nvPicPr>
        <p:blipFill>
          <a:blip r:embed="rId15"/>
          <a:stretch/>
        </p:blipFill>
        <p:spPr>
          <a:xfrm>
            <a:off x="17205840" y="913320"/>
            <a:ext cx="5225760" cy="5416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sp>
        <p:nvSpPr>
          <p:cNvPr id="42" name="Freeform 16"/>
          <p:cNvSpPr/>
          <p:nvPr/>
        </p:nvSpPr>
        <p:spPr>
          <a:xfrm>
            <a:off x="50040" y="564120"/>
            <a:ext cx="24386040" cy="5465880"/>
          </a:xfrm>
          <a:custGeom>
            <a:avLst/>
            <a:gdLst/>
            <a:ahLst/>
            <a:cxnLst/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Graphic 8"/>
          <p:cNvPicPr/>
          <p:nvPr/>
        </p:nvPicPr>
        <p:blipFill>
          <a:blip r:embed="rId15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440" y="0"/>
            <a:ext cx="24382800" cy="13714920"/>
          </a:xfrm>
          <a:prstGeom prst="rect">
            <a:avLst/>
          </a:prstGeom>
          <a:ln w="0">
            <a:noFill/>
          </a:ln>
        </p:spPr>
      </p:pic>
      <p:pic>
        <p:nvPicPr>
          <p:cNvPr id="83" name="Graphic 9"/>
          <p:cNvPicPr/>
          <p:nvPr/>
        </p:nvPicPr>
        <p:blipFill>
          <a:blip r:embed="rId15"/>
          <a:stretch/>
        </p:blipFill>
        <p:spPr>
          <a:xfrm>
            <a:off x="17205840" y="794880"/>
            <a:ext cx="5225760" cy="54165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phic 6"/>
          <p:cNvPicPr/>
          <p:nvPr/>
        </p:nvPicPr>
        <p:blipFill>
          <a:blip r:embed="rId14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400" cy="228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raphic 10"/>
          <p:cNvPicPr/>
          <p:nvPr/>
        </p:nvPicPr>
        <p:blipFill>
          <a:blip r:embed="rId14"/>
          <a:stretch/>
        </p:blipFill>
        <p:spPr>
          <a:xfrm>
            <a:off x="21491280" y="730080"/>
            <a:ext cx="2437200" cy="252612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d@crosslaketech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ing-toolkit.local/" TargetMode="External"/><Relationship Id="rId2" Type="http://schemas.openxmlformats.org/officeDocument/2006/relationships/hyperlink" Target="mailto:vagrant@127.0.0.1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tdaly61/mini-lo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jaloop.io/getting-started/installation/installing-mojaloop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4"/>
          <p:cNvSpPr/>
          <p:nvPr/>
        </p:nvSpPr>
        <p:spPr>
          <a:xfrm>
            <a:off x="1695960" y="4204080"/>
            <a:ext cx="12285000" cy="451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0" b="1" strike="noStrike" spc="-1">
                <a:solidFill>
                  <a:srgbClr val="FFFFFF"/>
                </a:solidFill>
                <a:latin typeface="Arial"/>
                <a:ea typeface="DejaVu Sans"/>
              </a:rPr>
              <a:t>Mini-loop update (v4.x)</a:t>
            </a:r>
            <a:endParaRPr lang="en-AU" sz="12000" b="0" strike="noStrike" spc="-1">
              <a:latin typeface="Arial"/>
            </a:endParaRPr>
          </a:p>
        </p:txBody>
      </p:sp>
      <p:sp>
        <p:nvSpPr>
          <p:cNvPr id="201" name="Subtitle 5"/>
          <p:cNvSpPr/>
          <p:nvPr/>
        </p:nvSpPr>
        <p:spPr>
          <a:xfrm>
            <a:off x="1695960" y="9308880"/>
            <a:ext cx="14343120" cy="230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Tom Daly Crosslake Technology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AU" sz="4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tomd@crosslaketech.com</a:t>
            </a: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)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AU" sz="4800" b="0" strike="noStrike" spc="-1">
                <a:solidFill>
                  <a:srgbClr val="FFFFFF"/>
                </a:solidFill>
                <a:latin typeface="Arial"/>
                <a:ea typeface="DejaVu Sans"/>
              </a:rPr>
              <a:t>Mojaloop Conf Oct 2022 – Zanzibar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02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2232FB7-1E11-402B-A39A-9B4E439B5CD5}" type="slidenum"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4_10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 Placeholder 5_7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Slide Number Placeholder 3_14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B5F94E-D494-4285-927B-29E4148992F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10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57" name="Content Placeholder 6_14"/>
          <p:cNvSpPr/>
          <p:nvPr/>
        </p:nvSpPr>
        <p:spPr>
          <a:xfrm>
            <a:off x="916920" y="5450525"/>
            <a:ext cx="2178000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mini-loop does </a:t>
            </a:r>
            <a:r>
              <a:rPr lang="en-US" sz="4800" b="0" strike="noStrike" spc="-1">
                <a:solidFill>
                  <a:srgbClr val="C9211E"/>
                </a:solidFill>
                <a:latin typeface="Arial"/>
                <a:ea typeface="DejaVu Sans"/>
              </a:rPr>
              <a:t>NOT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enable “</a:t>
            </a:r>
            <a:r>
              <a:rPr lang="en-US" sz="4800" b="0" strike="noStrike" spc="-1">
                <a:solidFill>
                  <a:srgbClr val="C9211E"/>
                </a:solidFill>
                <a:latin typeface="Arial"/>
                <a:ea typeface="DejaVu Sans"/>
              </a:rPr>
              <a:t>production ready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” deployments of Mojaloop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NOT for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4_13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Text Placeholder 5_6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Slide Number Placeholder 3_16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B8D6DE2-79BF-400B-89CF-0BC604849FF2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11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sngStrike" spc="-1">
                <a:latin typeface="Arial"/>
              </a:rPr>
              <a:t>Demonstration</a:t>
            </a:r>
            <a:r>
              <a:rPr lang="en-AU" sz="7200" b="0" strike="noStrike" spc="-1">
                <a:latin typeface="Arial"/>
              </a:rPr>
              <a:t> </a:t>
            </a:r>
          </a:p>
          <a:p>
            <a:pPr algn="ctr"/>
            <a:r>
              <a:rPr lang="en-AU" sz="7200" b="0" strike="noStrike" spc="-1">
                <a:latin typeface="Arial"/>
              </a:rPr>
              <a:t>Try it  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80000" y="10214640"/>
            <a:ext cx="22320000" cy="23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5400" b="0" strike="noStrike" spc="-1" dirty="0">
                <a:latin typeface="Arial"/>
              </a:rPr>
              <a:t>How many folks in the room have actually RUN </a:t>
            </a:r>
            <a:r>
              <a:rPr lang="en-AU" sz="5400" b="0" strike="noStrike" spc="-1" dirty="0" err="1">
                <a:latin typeface="Arial"/>
              </a:rPr>
              <a:t>Mojaloop</a:t>
            </a:r>
            <a:br>
              <a:rPr dirty="0"/>
            </a:br>
            <a:endParaRPr lang="en-AU" sz="5400" b="0" strike="noStrike" spc="-1" dirty="0">
              <a:latin typeface="Arial"/>
            </a:endParaRPr>
          </a:p>
          <a:p>
            <a:r>
              <a:rPr lang="en-AU" sz="5400" b="0" strike="noStrike" spc="-1" dirty="0">
                <a:latin typeface="Arial"/>
              </a:rPr>
              <a:t>How many folks think they “WOULD BENEFIT” from running </a:t>
            </a:r>
            <a:r>
              <a:rPr lang="en-AU" sz="5400" b="0" strike="noStrike" spc="-1" dirty="0" err="1">
                <a:latin typeface="Arial"/>
              </a:rPr>
              <a:t>Mojaloop</a:t>
            </a:r>
            <a:endParaRPr lang="en-AU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4_9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Text Placeholder 5_9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lide Number Placeholder 3_1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2C511A-F829-4841-9805-F21B12F0C76B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12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67" name="Content Placeholder 6_13"/>
          <p:cNvSpPr/>
          <p:nvPr/>
        </p:nvSpPr>
        <p:spPr>
          <a:xfrm>
            <a:off x="1080000" y="4860000"/>
            <a:ext cx="918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Laptop Requirements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Intel/AMD (pentium or better)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 6 - 8 GB free ram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Able to run VirtualBox 6.1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You can try it out  </a:t>
            </a:r>
          </a:p>
        </p:txBody>
      </p:sp>
      <p:sp>
        <p:nvSpPr>
          <p:cNvPr id="269" name="Title 4_0"/>
          <p:cNvSpPr/>
          <p:nvPr/>
        </p:nvSpPr>
        <p:spPr>
          <a:xfrm>
            <a:off x="12420000" y="504000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ontent Placeholder 6_3"/>
          <p:cNvSpPr/>
          <p:nvPr/>
        </p:nvSpPr>
        <p:spPr>
          <a:xfrm>
            <a:off x="13140000" y="6480000"/>
            <a:ext cx="1026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Instance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Intel/AMD instance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Min 8 Gb free ram(16Gb is better)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Ubuntu 16.x – 20.04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Internet access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4_7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Slide Number Placeholder 3_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663E058-B0E8-4993-89E9-045AAFB7C51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13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73" name="Content Placeholder 6_10"/>
          <p:cNvSpPr/>
          <p:nvPr/>
        </p:nvSpPr>
        <p:spPr>
          <a:xfrm>
            <a:off x="180000" y="3368880"/>
            <a:ext cx="10620000" cy="102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Laptop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Install VirtualBox 6.1 (from USB)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Mojaloop appliance (from USB) and “start”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ssh  -p 2222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vagrant@127.0.0.1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(passwd: vagrant)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kubectl get pods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the list of ML hosts to VM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HOST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local hosts file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Run the Mojaloop TTK Mobile Emulator  by browsing to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http://testing-toolkit.local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Transfer some funds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Try it out !</a:t>
            </a: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https://github.com/tdaly61/mini-loop</a:t>
            </a:r>
            <a:endParaRPr lang="en-AU" sz="4400" b="1" strike="noStrike" spc="-1">
              <a:latin typeface="Arial"/>
            </a:endParaRPr>
          </a:p>
        </p:txBody>
      </p:sp>
      <p:sp>
        <p:nvSpPr>
          <p:cNvPr id="275" name="Title 4_14"/>
          <p:cNvSpPr/>
          <p:nvPr/>
        </p:nvSpPr>
        <p:spPr>
          <a:xfrm>
            <a:off x="12420000" y="504000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ontent Placeholder 6_11"/>
          <p:cNvSpPr/>
          <p:nvPr/>
        </p:nvSpPr>
        <p:spPr>
          <a:xfrm>
            <a:off x="12990600" y="6120000"/>
            <a:ext cx="1044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Instance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(use mini-loop)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https://docs.mojaloop.io/getting-started/installation/installing-mojaloop.html  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https://github.com/tdaly61/mini-loop</a:t>
            </a: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800000" y="10800000"/>
            <a:ext cx="13140000" cy="286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800" b="0" strike="noStrike" spc="-1">
                <a:latin typeface="Arial"/>
              </a:rPr>
              <a:t>&lt;your ip&gt;  ml-api-adapter.local central-ledger.local account-lookup-service.local account-lookup-service-admin.local quoting-service.local central-settlement-service.local transaction-request-service.local central-settlement.local bulk-api-adapter.local moja-simulator.local sim-payerfsp.local sim-payeefsp.local sim-testfsp1.local sim-testfsp2.local sim-testfsp3.local sim-testfsp4.local mojaloop-simulators.local finance-portal.local operator-settlement.local settlement-management.local testing-toolkit.local testing-toolkit-specapi.local</a:t>
            </a:r>
          </a:p>
        </p:txBody>
      </p:sp>
      <p:sp>
        <p:nvSpPr>
          <p:cNvPr id="278" name="Freeform 277"/>
          <p:cNvSpPr/>
          <p:nvPr/>
        </p:nvSpPr>
        <p:spPr>
          <a:xfrm rot="721200">
            <a:off x="9387360" y="9658800"/>
            <a:ext cx="2184840" cy="664560"/>
          </a:xfrm>
          <a:custGeom>
            <a:avLst/>
            <a:gdLst/>
            <a:ahLst/>
            <a:cxnLst/>
            <a:rect l="0" t="0" r="r" b="b"/>
            <a:pathLst>
              <a:path w="6071" h="1848">
                <a:moveTo>
                  <a:pt x="0" y="467"/>
                </a:moveTo>
                <a:lnTo>
                  <a:pt x="4552" y="461"/>
                </a:lnTo>
                <a:lnTo>
                  <a:pt x="4552" y="0"/>
                </a:lnTo>
                <a:lnTo>
                  <a:pt x="6070" y="921"/>
                </a:lnTo>
                <a:lnTo>
                  <a:pt x="4554" y="1847"/>
                </a:lnTo>
                <a:lnTo>
                  <a:pt x="4554" y="1385"/>
                </a:lnTo>
                <a:lnTo>
                  <a:pt x="1" y="1392"/>
                </a:lnTo>
                <a:lnTo>
                  <a:pt x="0" y="46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Placeholder 5_3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Slide Number Placeholder 3_10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842EE1B-6C8A-494C-AD74-C4A18D576D26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14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1" name="Content Placeholder 6_9"/>
          <p:cNvSpPr/>
          <p:nvPr/>
        </p:nvSpPr>
        <p:spPr>
          <a:xfrm>
            <a:off x="180000" y="4860000"/>
            <a:ext cx="2394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(e.g. as mluser)                                               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git clone https://github.com/tdaly61/mini-loop.git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sudo ./mini-loop/install/mini-loop/scripts/k8s-install-current.sh -m install -u mluser -k microk8s -v 1.24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source $HOME/.bashrc                                                         </a:t>
            </a:r>
            <a:endParaRPr lang="en-AU" sz="40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./mini-loop/install/mini-loop/scripts/miniloop-local-install.sh -m install_ml</a:t>
            </a:r>
            <a:endParaRPr lang="en-AU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[Need 8GB Ram, 40GB disk and a running Ubuntu 16,18 or 20 instance] </a:t>
            </a:r>
            <a:endParaRPr lang="en-AU" sz="4000" b="0" strike="noStrike" spc="-1">
              <a:latin typeface="Arial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Using mini-loop installer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4_1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 Placeholder 5_0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Slide Number Placeholder 3_7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5CCF45-2FCE-4DA5-81FE-31E4ECD320E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15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noStrike" spc="-1">
                <a:latin typeface="Arial"/>
              </a:rPr>
              <a:t>Status &amp; Next Steps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Placeholder 5_5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Slide Number Placeholder 3_5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8ACF55-5EE4-4090-A9F1-C8E7286408B6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16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89" name="Content Placeholder 6_5"/>
          <p:cNvSpPr/>
          <p:nvPr/>
        </p:nvSpPr>
        <p:spPr>
          <a:xfrm>
            <a:off x="180000" y="2880000"/>
            <a:ext cx="11160000" cy="43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Deploys Mojaloop v14 to kubernetes v1.24 </a:t>
            </a:r>
            <a:endParaRPr lang="en-AU" sz="4000" b="0" strike="noStrike" spc="-1">
              <a:latin typeface="Arial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Status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v4.x 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580000" y="6660000"/>
            <a:ext cx="1188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Download Mojaloop helm repo 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580000" y="8100000"/>
            <a:ext cx="118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Modify local helm charts </a:t>
            </a:r>
          </a:p>
          <a:p>
            <a:pPr algn="ctr"/>
            <a:r>
              <a:rPr lang="en-AU" sz="3200" b="0" strike="noStrike" spc="-1">
                <a:latin typeface="Arial"/>
              </a:rPr>
              <a:t>Values.yaml, requirements.yaml, template files 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5580000" y="972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MySQL </a:t>
            </a:r>
          </a:p>
          <a:p>
            <a:pPr algn="ctr"/>
            <a:r>
              <a:rPr lang="en-AU" sz="3200" b="0" strike="noStrike" spc="-1">
                <a:latin typeface="Arial"/>
              </a:rPr>
              <a:t>Dynamically generate new database password  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601240" y="5191560"/>
            <a:ext cx="1188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Download install and configure kubernetes (microk8s,k3s)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5580000" y="972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MySQL </a:t>
            </a:r>
          </a:p>
          <a:p>
            <a:pPr algn="ctr"/>
            <a:r>
              <a:rPr lang="en-AU" sz="3200" b="0" strike="noStrike" spc="-1">
                <a:latin typeface="Arial"/>
              </a:rPr>
              <a:t>Dynamically generate new database password  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5580000" y="11340000"/>
            <a:ext cx="11880000" cy="14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deploy local configured and modified Mojaloop 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9980000" y="8640000"/>
            <a:ext cx="3960000" cy="156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Approx 20-30 minutes on a well configured well connected  laptop or cloud instance 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780000" y="5400000"/>
            <a:ext cx="108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1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3780000" y="540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1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3780000" y="684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2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3780000" y="84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3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780000" y="102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4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3780000" y="1188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5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3C3FA58-8FA0-547C-2B1A-12BE55FFB08A}"/>
              </a:ext>
            </a:extLst>
          </p:cNvPr>
          <p:cNvSpPr/>
          <p:nvPr/>
        </p:nvSpPr>
        <p:spPr>
          <a:xfrm>
            <a:off x="18269105" y="9000000"/>
            <a:ext cx="1297172" cy="8463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A2824AD5-FEA9-89AC-423F-6FD0E1093E3A}"/>
              </a:ext>
            </a:extLst>
          </p:cNvPr>
          <p:cNvSpPr/>
          <p:nvPr/>
        </p:nvSpPr>
        <p:spPr>
          <a:xfrm>
            <a:off x="17481240" y="5040000"/>
            <a:ext cx="787865" cy="80371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Placeholder 5_10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lide Number Placeholder 3_6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B1AE61-5B98-4670-B688-69A83485CBD7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17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06" name="Content Placeholder 6_6"/>
          <p:cNvSpPr/>
          <p:nvPr/>
        </p:nvSpPr>
        <p:spPr>
          <a:xfrm>
            <a:off x="180000" y="2880000"/>
            <a:ext cx="11160000" cy="43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firstly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5580000" y="8100000"/>
            <a:ext cx="118800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>
                <a:latin typeface="Arial"/>
              </a:rPr>
              <a:t>Modify local helm charts </a:t>
            </a:r>
          </a:p>
          <a:p>
            <a:pPr algn="ctr"/>
            <a:r>
              <a:rPr lang="en-AU" sz="3200" b="0" strike="noStrike" spc="-1">
                <a:latin typeface="Arial"/>
              </a:rPr>
              <a:t>Values.yaml, requirements.yaml, template files 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780000" y="8460000"/>
            <a:ext cx="10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600" b="0" strike="noStrike" spc="-1">
                <a:latin typeface="Arial"/>
              </a:rPr>
              <a:t>3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0000" y="10920240"/>
            <a:ext cx="22140000" cy="125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When Mojaloop v14.1 and 15 release will automate  deployment of the DB,Kafka,Mongo etc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60000" y="6480000"/>
            <a:ext cx="21420000" cy="148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When Mojaloop v14.1 and 15 release “many” of the modifications will be removed </a:t>
            </a:r>
          </a:p>
          <a:p>
            <a:pPr>
              <a:lnSpc>
                <a:spcPct val="100000"/>
              </a:lnSpc>
            </a:pPr>
            <a:r>
              <a:rPr lang="en-AU" sz="4000" b="0" strike="noStrike" spc="-1">
                <a:latin typeface="Arial"/>
              </a:rPr>
              <a:t> =&gt; not needed </a:t>
            </a:r>
          </a:p>
          <a:p>
            <a:endParaRPr lang="en-AU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Placeholder 5_11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Slide Number Placeholder 3_11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6CB7762-DF7A-415A-B17F-8E33FAA57319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18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14" name="Content Placeholder 6_12"/>
          <p:cNvSpPr/>
          <p:nvPr/>
        </p:nvSpPr>
        <p:spPr>
          <a:xfrm>
            <a:off x="360000" y="4140000"/>
            <a:ext cx="23400000" cy="82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mini-loop to help finalise dev of Mojaloop v14.1 and v15.0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Automate deployment of kafka,mongo , redis similar to mysql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Finalise addition of thirdparty chart deployment (just needs doc)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Automate deployment of Mojaloop v14 &amp; v15 to kubernetes </a:t>
            </a: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v1.25, then 1.26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Start mini-loop support for Mojaloop vNext deployment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Investigate / start using mini-loop for enhancing CI/CD testing</a:t>
            </a:r>
            <a:endParaRPr lang="en-AU" sz="4800" b="0" strike="noStrike" spc="-1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e.g. incorporating vNext </a:t>
            </a:r>
            <a:endParaRPr lang="en-AU" sz="4800" b="0" strike="noStrike" spc="-1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e.g. Incorporating performance sizing – </a:t>
            </a:r>
            <a:r>
              <a:rPr lang="en-US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including pods to nodes association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900000" y="72000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 then ...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980000" y="12712680"/>
            <a:ext cx="1890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4000" b="0" strike="noStrike" spc="-1">
                <a:solidFill>
                  <a:srgbClr val="C9211E"/>
                </a:solidFill>
                <a:latin typeface="Arial"/>
              </a:rPr>
              <a:t>There is surprisingly not a massive amount of mini-loop work to do here  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Placeholder 5_4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Slide Number Placeholder 3_1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CD8E640-9E39-47C5-9837-1F92378435E5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19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19" name="Content Placeholder 6_17"/>
          <p:cNvSpPr/>
          <p:nvPr/>
        </p:nvSpPr>
        <p:spPr>
          <a:xfrm>
            <a:off x="360000" y="4140000"/>
            <a:ext cx="8100000" cy="55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Enable some demonstrations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instance could mini-loop incorporate say “Mifos” and create concrete demo's ? </a:t>
            </a: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0000" y="360000"/>
            <a:ext cx="16740000" cy="41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mini-loop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(connect to other systems)</a:t>
            </a:r>
          </a:p>
        </p:txBody>
      </p:sp>
      <p:grpSp>
        <p:nvGrpSpPr>
          <p:cNvPr id="321" name="Group 320"/>
          <p:cNvGrpSpPr/>
          <p:nvPr/>
        </p:nvGrpSpPr>
        <p:grpSpPr>
          <a:xfrm>
            <a:off x="180000" y="4931640"/>
            <a:ext cx="19821600" cy="7877520"/>
            <a:chOff x="180000" y="4931640"/>
            <a:chExt cx="19821600" cy="7877520"/>
          </a:xfrm>
        </p:grpSpPr>
        <p:sp>
          <p:nvSpPr>
            <p:cNvPr id="322" name="Rectangle 321"/>
            <p:cNvSpPr/>
            <p:nvPr/>
          </p:nvSpPr>
          <p:spPr>
            <a:xfrm>
              <a:off x="8820000" y="6046200"/>
              <a:ext cx="11161800" cy="82008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Download Mojaloop helm repo 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20000" y="7139520"/>
              <a:ext cx="11161800" cy="9565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Modify local helm charts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Values.yaml, requirements.yaml, template files 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000" y="836928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MySQL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Dynamically generate new database password  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8839800" y="4931640"/>
              <a:ext cx="11161800" cy="8197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Download install and configure kubernetes (microk8s,k3s)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20000" y="836928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MySQL </a:t>
              </a:r>
            </a:p>
            <a:p>
              <a:pPr algn="ctr"/>
              <a:r>
                <a:rPr lang="en-AU" sz="3200" b="0" strike="noStrike" spc="-1">
                  <a:latin typeface="Arial"/>
                </a:rPr>
                <a:t>Dynamically generate new database password  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820000" y="9599040"/>
              <a:ext cx="11161800" cy="10929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deploy local configured and modified Mojaloop 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8818200" y="10967040"/>
              <a:ext cx="11161800" cy="1092960"/>
            </a:xfrm>
            <a:prstGeom prst="rect">
              <a:avLst/>
            </a:prstGeom>
            <a:solidFill>
              <a:srgbClr val="C0C0C0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3200" b="0" strike="noStrike" spc="-1">
                  <a:latin typeface="Arial"/>
                </a:rPr>
                <a:t>Mifos</a:t>
              </a:r>
              <a:r>
                <a:rPr lang="en-AU" sz="3200" b="0" strike="noStrike" spc="-1" dirty="0">
                  <a:latin typeface="Arial"/>
                </a:rPr>
                <a:t> Deployment and integration with data input </a:t>
              </a: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4860000" y="11340000"/>
              <a:ext cx="3600000" cy="540000"/>
            </a:xfrm>
            <a:custGeom>
              <a:avLst/>
              <a:gdLst/>
              <a:ahLst/>
              <a:cxnLst/>
              <a:rect l="0" t="0" r="r" b="b"/>
              <a:pathLst>
                <a:path w="10002" h="1502">
                  <a:moveTo>
                    <a:pt x="0" y="375"/>
                  </a:moveTo>
                  <a:lnTo>
                    <a:pt x="7500" y="375"/>
                  </a:lnTo>
                  <a:lnTo>
                    <a:pt x="7500" y="0"/>
                  </a:lnTo>
                  <a:lnTo>
                    <a:pt x="10001" y="750"/>
                  </a:lnTo>
                  <a:lnTo>
                    <a:pt x="7500" y="1501"/>
                  </a:lnTo>
                  <a:lnTo>
                    <a:pt x="7500" y="1125"/>
                  </a:lnTo>
                  <a:lnTo>
                    <a:pt x="0" y="1125"/>
                  </a:lnTo>
                  <a:lnTo>
                    <a:pt x="0" y="375"/>
                  </a:lnTo>
                </a:path>
              </a:pathLst>
            </a:custGeom>
            <a:solidFill>
              <a:srgbClr val="C0C0C0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TextBox 329"/>
            <p:cNvSpPr txBox="1"/>
            <p:nvPr/>
          </p:nvSpPr>
          <p:spPr>
            <a:xfrm>
              <a:off x="180000" y="10440000"/>
              <a:ext cx="7200000" cy="2369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AU" sz="3200" b="0" strike="noStrike" spc="-1">
                  <a:latin typeface="Arial"/>
                </a:rPr>
                <a:t>Seems like this should not be too hard or expensive.</a:t>
              </a:r>
            </a:p>
            <a:p>
              <a:endParaRPr lang="en-AU" sz="3200" b="0" strike="noStrike" spc="-1">
                <a:latin typeface="Arial"/>
              </a:endParaRPr>
            </a:p>
            <a:p>
              <a:r>
                <a:rPr lang="en-AU" sz="3200" b="0" strike="noStrike" spc="-1">
                  <a:latin typeface="Arial"/>
                </a:rPr>
                <a:t>Mifos folks already updating integration that they did 2 years ago</a:t>
              </a:r>
              <a:r>
                <a:rPr lang="en-AU" sz="1800" b="0" strike="noStrike" spc="-1">
                  <a:latin typeface="Arial"/>
                </a:rPr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C0C079-0D8C-A85E-4ED6-15795876B407}"/>
              </a:ext>
            </a:extLst>
          </p:cNvPr>
          <p:cNvSpPr/>
          <p:nvPr/>
        </p:nvSpPr>
        <p:spPr>
          <a:xfrm>
            <a:off x="8839800" y="12331537"/>
            <a:ext cx="11161800" cy="109296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 dirty="0">
                <a:latin typeface="Arial"/>
              </a:rPr>
              <a:t>Other(s)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5"/>
          <p:cNvSpPr/>
          <p:nvPr/>
        </p:nvSpPr>
        <p:spPr>
          <a:xfrm>
            <a:off x="1676520" y="730080"/>
            <a:ext cx="188683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b="1" strike="noStrike" spc="-1">
                <a:solidFill>
                  <a:srgbClr val="00A3FF"/>
                </a:solidFill>
                <a:latin typeface="Arial"/>
                <a:ea typeface="DejaVu Sans"/>
              </a:rPr>
              <a:t>Agenda</a:t>
            </a:r>
            <a:endParaRPr lang="en-AU" sz="8800" b="0" strike="noStrike" spc="-1">
              <a:latin typeface="Arial"/>
            </a:endParaRPr>
          </a:p>
        </p:txBody>
      </p:sp>
      <p:sp>
        <p:nvSpPr>
          <p:cNvPr id="204" name="Content Placeholder 6"/>
          <p:cNvSpPr/>
          <p:nvPr/>
        </p:nvSpPr>
        <p:spPr>
          <a:xfrm>
            <a:off x="1676520" y="3651120"/>
            <a:ext cx="21033000" cy="87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it / what is it for  =&gt; recap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sngStrike" spc="-1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 Try it !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Status &amp; Next Steps</a:t>
            </a:r>
            <a:endParaRPr lang="en-AU" sz="56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Summary   </a:t>
            </a:r>
            <a:endParaRPr lang="en-AU" sz="5600" b="0" strike="noStrike" spc="-1">
              <a:latin typeface="Arial"/>
            </a:endParaRPr>
          </a:p>
        </p:txBody>
      </p:sp>
      <p:sp>
        <p:nvSpPr>
          <p:cNvPr id="205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E571C7-AFEF-4F44-AF28-1D1883FBBCC9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</a:t>
            </a:fld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Placeholder 5_4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Slide Number Placeholder 3_1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CD8E640-9E39-47C5-9837-1F92378435E5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20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19" name="Content Placeholder 6_17"/>
          <p:cNvSpPr/>
          <p:nvPr/>
        </p:nvSpPr>
        <p:spPr>
          <a:xfrm>
            <a:off x="360000" y="4140000"/>
            <a:ext cx="8100000" cy="55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 dirty="0">
              <a:latin typeface="Arial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0000" y="360000"/>
            <a:ext cx="16740000" cy="41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mini-loop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 dirty="0">
                <a:latin typeface="Arial"/>
              </a:rPr>
              <a:t>(assist transition to </a:t>
            </a:r>
            <a:r>
              <a:rPr lang="en-AU" sz="7200" b="1" strike="noStrike" spc="-1" dirty="0" err="1">
                <a:latin typeface="Arial"/>
              </a:rPr>
              <a:t>vNext</a:t>
            </a:r>
            <a:r>
              <a:rPr lang="en-AU" sz="7200" b="1" strike="noStrike" spc="-1" dirty="0">
                <a:latin typeface="Arial"/>
              </a:rPr>
              <a:t>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0C079-0D8C-A85E-4ED6-15795876B407}"/>
              </a:ext>
            </a:extLst>
          </p:cNvPr>
          <p:cNvSpPr/>
          <p:nvPr/>
        </p:nvSpPr>
        <p:spPr>
          <a:xfrm>
            <a:off x="821005" y="10968418"/>
            <a:ext cx="9090464" cy="109296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 dirty="0">
                <a:latin typeface="Arial"/>
              </a:rPr>
              <a:t>Current Hub Code 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70BCF8FA-9A26-F245-A570-28C93ABE4EF6}"/>
              </a:ext>
            </a:extLst>
          </p:cNvPr>
          <p:cNvSpPr/>
          <p:nvPr/>
        </p:nvSpPr>
        <p:spPr>
          <a:xfrm rot="2219570">
            <a:off x="6122260" y="7366735"/>
            <a:ext cx="1061884" cy="2868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B42F1-1970-F060-F087-E75D3EED551E}"/>
              </a:ext>
            </a:extLst>
          </p:cNvPr>
          <p:cNvSpPr/>
          <p:nvPr/>
        </p:nvSpPr>
        <p:spPr>
          <a:xfrm>
            <a:off x="5780826" y="5649480"/>
            <a:ext cx="9090464" cy="1092960"/>
          </a:xfrm>
          <a:prstGeom prst="rect">
            <a:avLst/>
          </a:prstGeom>
          <a:solidFill>
            <a:srgbClr val="C0C0C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spc="-1" dirty="0">
                <a:latin typeface="Arial"/>
              </a:rPr>
              <a:t>mini-loop tools 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9F11B06-144C-30DD-EAA4-A9E5AF04BBB3}"/>
              </a:ext>
            </a:extLst>
          </p:cNvPr>
          <p:cNvSpPr/>
          <p:nvPr/>
        </p:nvSpPr>
        <p:spPr>
          <a:xfrm rot="8606952">
            <a:off x="14340348" y="7329420"/>
            <a:ext cx="1061884" cy="2868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DB741-5FB8-D2EF-3141-A08F599601B3}"/>
              </a:ext>
            </a:extLst>
          </p:cNvPr>
          <p:cNvSpPr/>
          <p:nvPr/>
        </p:nvSpPr>
        <p:spPr>
          <a:xfrm>
            <a:off x="13002713" y="11085120"/>
            <a:ext cx="9090464" cy="1092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3200" b="0" strike="noStrike" spc="-1" dirty="0" err="1">
                <a:latin typeface="Arial"/>
              </a:rPr>
              <a:t>vNext</a:t>
            </a:r>
            <a:r>
              <a:rPr lang="en-AU" sz="32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22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Placeholder 5_12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Slide Number Placeholder 3_12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6BC934A-F900-463A-A866-5CBBBCB93ED4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21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333" name="Content Placeholder 6_16"/>
          <p:cNvSpPr/>
          <p:nvPr/>
        </p:nvSpPr>
        <p:spPr>
          <a:xfrm>
            <a:off x="360000" y="5940000"/>
            <a:ext cx="21780000" cy="54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did have this “pet project”  =&gt; port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deploy to ARM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Why : Enable developers/testers (M1 MAC) 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productivity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Cost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e.g. AWS graviton instances, various (always) free cloud offerings</a:t>
            </a:r>
            <a:endParaRPr lang="en-A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Raspberry PI (offline/remote/low cost clusters – test / dev ) </a:t>
            </a:r>
            <a:endParaRPr lang="en-AU" sz="4800" b="0" strike="noStrike" spc="-1" dirty="0">
              <a:latin typeface="Arial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00000" y="720000"/>
            <a:ext cx="9540000" cy="315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Next steps 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Mini-loop</a:t>
            </a:r>
          </a:p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Something for free 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20000" y="11880000"/>
            <a:ext cx="2268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4000" b="1" strike="noStrike" spc="-1">
                <a:latin typeface="Arial"/>
              </a:rPr>
              <a:t>…. However :</a:t>
            </a:r>
          </a:p>
          <a:p>
            <a:r>
              <a:rPr lang="en-AU" sz="4000" b="1" strike="noStrike" spc="-1">
                <a:latin typeface="Arial"/>
              </a:rPr>
              <a:t> vNext obviates the “porting” as we get as part of vNext activities outlined in previous slide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5_0"/>
          <p:cNvSpPr/>
          <p:nvPr/>
        </p:nvSpPr>
        <p:spPr>
          <a:xfrm>
            <a:off x="1676520" y="730080"/>
            <a:ext cx="188683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b="1" strike="noStrike" spc="-1">
                <a:solidFill>
                  <a:srgbClr val="00A3FF"/>
                </a:solidFill>
                <a:latin typeface="Arial"/>
                <a:ea typeface="DejaVu Sans"/>
              </a:rPr>
              <a:t>Summary</a:t>
            </a:r>
            <a:endParaRPr lang="en-AU" sz="8800" b="0" strike="noStrike" spc="-1">
              <a:latin typeface="Arial"/>
            </a:endParaRPr>
          </a:p>
        </p:txBody>
      </p:sp>
      <p:sp>
        <p:nvSpPr>
          <p:cNvPr id="337" name="Content Placeholder 6_0"/>
          <p:cNvSpPr/>
          <p:nvPr/>
        </p:nvSpPr>
        <p:spPr>
          <a:xfrm>
            <a:off x="1676520" y="3651120"/>
            <a:ext cx="21033000" cy="87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Mini-loop is an installer for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tool and toolkit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it easier and possible to  access / learn / test / experiment with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various ways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 facilitating </a:t>
            </a:r>
            <a:r>
              <a:rPr lang="en-US" sz="5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development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en-AU" sz="56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Really want to help grow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community</a:t>
            </a:r>
            <a:endParaRPr lang="en-AU" sz="56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</a:pPr>
            <a:endParaRPr lang="en-AU" sz="56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largest hope for right now</a:t>
            </a:r>
            <a:endParaRPr lang="en-AU" sz="56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contribute to making abstract conversations ==&gt; concrete !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AU" sz="5600" b="0" strike="noStrike" spc="-1" dirty="0">
              <a:latin typeface="Arial"/>
            </a:endParaRPr>
          </a:p>
        </p:txBody>
      </p:sp>
      <p:sp>
        <p:nvSpPr>
          <p:cNvPr id="338" name="Slide Number Placeholder 3_0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DA12088-1F20-40D1-A376-316AF3BA83F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22</a:t>
            </a:fld>
            <a:endParaRPr lang="en-AU" sz="2400" b="0" strike="noStrike" spc="-1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09F8BE-3C37-DA05-7B3C-62B5004F6D5F}"/>
              </a:ext>
            </a:extLst>
          </p:cNvPr>
          <p:cNvGrpSpPr/>
          <p:nvPr/>
        </p:nvGrpSpPr>
        <p:grpSpPr>
          <a:xfrm>
            <a:off x="18051996" y="6410712"/>
            <a:ext cx="4985688" cy="4801561"/>
            <a:chOff x="2956184" y="1443296"/>
            <a:chExt cx="4985688" cy="4801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BFE44B-BEF7-C923-C5FD-A9DAFCEFEBE0}"/>
                </a:ext>
              </a:extLst>
            </p:cNvPr>
            <p:cNvSpPr/>
            <p:nvPr/>
          </p:nvSpPr>
          <p:spPr>
            <a:xfrm rot="5400000">
              <a:off x="2188316" y="3512100"/>
              <a:ext cx="2990461" cy="1024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Make Adoption Easier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41BF2C-9C61-1A22-0B7A-150C2B9D2BD5}"/>
                </a:ext>
              </a:extLst>
            </p:cNvPr>
            <p:cNvSpPr/>
            <p:nvPr/>
          </p:nvSpPr>
          <p:spPr>
            <a:xfrm rot="5400000">
              <a:off x="3953797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Achieve Scale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9AD55-350C-C16C-AE61-81FB0204AD92}"/>
                </a:ext>
              </a:extLst>
            </p:cNvPr>
            <p:cNvSpPr/>
            <p:nvPr/>
          </p:nvSpPr>
          <p:spPr>
            <a:xfrm rot="5400000">
              <a:off x="5707141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Connect to other systems</a:t>
              </a:r>
            </a:p>
          </p:txBody>
        </p:sp>
        <p:sp>
          <p:nvSpPr>
            <p:cNvPr id="6" name="Snip Same Side Corner Rectangle 2">
              <a:extLst>
                <a:ext uri="{FF2B5EF4-FFF2-40B4-BE49-F238E27FC236}">
                  <a16:creationId xmlns:a16="http://schemas.microsoft.com/office/drawing/2014/main" id="{3BA6CF9C-EE96-365E-4E59-9BCCEAD8A1F6}"/>
                </a:ext>
              </a:extLst>
            </p:cNvPr>
            <p:cNvSpPr/>
            <p:nvPr/>
          </p:nvSpPr>
          <p:spPr>
            <a:xfrm>
              <a:off x="2956184" y="5632161"/>
              <a:ext cx="4985688" cy="612696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Quality Product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975798DA-AA08-7765-B491-853D177FE90D}"/>
                </a:ext>
              </a:extLst>
            </p:cNvPr>
            <p:cNvSpPr/>
            <p:nvPr/>
          </p:nvSpPr>
          <p:spPr>
            <a:xfrm>
              <a:off x="3171411" y="1443296"/>
              <a:ext cx="4530959" cy="9428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4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 Placeholder 5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Slide Number Placeholder 3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69B569B-30EF-4655-B498-01A6B8D2F668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3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40000" y="6840000"/>
            <a:ext cx="23400000" cy="2338920"/>
          </a:xfrm>
          <a:prstGeom prst="rect">
            <a:avLst/>
          </a:prstGeom>
          <a:solidFill>
            <a:srgbClr val="00B8FF"/>
          </a:solidFill>
          <a:ln w="0">
            <a:solidFill>
              <a:srgbClr val="CC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7200" b="0" strike="noStrike" spc="-1">
                <a:latin typeface="Arial"/>
              </a:rPr>
              <a:t>What is mini-loop and what is is for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4_4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 Placeholder 5_1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Slide Number Placeholder 3_8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93D0D2C-1F3D-44AD-BA0A-E47AE65C8657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4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13" name="Content Placeholder 6_7"/>
          <p:cNvSpPr/>
          <p:nvPr/>
        </p:nvSpPr>
        <p:spPr>
          <a:xfrm>
            <a:off x="180000" y="3780000"/>
            <a:ext cx="14400000" cy="16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Automation of the </a:t>
            </a:r>
            <a:endParaRPr lang="en-AU" sz="5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Mojaloop  “Deployment Guide” </a:t>
            </a:r>
            <a:endParaRPr lang="en-AU" sz="5600" b="0" strike="noStrike" spc="-1"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12234960" y="6660000"/>
            <a:ext cx="11766600" cy="6840000"/>
          </a:xfrm>
          <a:prstGeom prst="rect">
            <a:avLst/>
          </a:prstGeom>
          <a:ln w="0">
            <a:noFill/>
          </a:ln>
        </p:spPr>
      </p:pic>
      <p:sp>
        <p:nvSpPr>
          <p:cNvPr id="215" name="TextBox 214"/>
          <p:cNvSpPr txBox="1"/>
          <p:nvPr/>
        </p:nvSpPr>
        <p:spPr>
          <a:xfrm>
            <a:off x="180000" y="5760000"/>
            <a:ext cx="1542492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  <a:hlinkClick r:id="rId3"/>
              </a:rPr>
              <a:t>https://docs.mojaloop.io/getting-started/installation/installing-mojaloop.html</a:t>
            </a:r>
            <a:endParaRPr lang="en-AU" sz="3200" b="0" strike="noStrike" spc="-1">
              <a:latin typeface="Arial"/>
            </a:endParaRPr>
          </a:p>
          <a:p>
            <a:endParaRPr lang="en-AU" sz="3200" b="0" strike="noStrike" spc="-1">
              <a:latin typeface="Arial"/>
            </a:endParaRPr>
          </a:p>
        </p:txBody>
      </p:sp>
      <p:sp>
        <p:nvSpPr>
          <p:cNvPr id="216" name="Freeform 215"/>
          <p:cNvSpPr/>
          <p:nvPr/>
        </p:nvSpPr>
        <p:spPr>
          <a:xfrm rot="564600">
            <a:off x="5759640" y="8732160"/>
            <a:ext cx="10620000" cy="664200"/>
          </a:xfrm>
          <a:custGeom>
            <a:avLst/>
            <a:gdLst/>
            <a:ahLst/>
            <a:cxnLst/>
            <a:rect l="0" t="0" r="r" b="b"/>
            <a:pathLst>
              <a:path w="29503" h="1847">
                <a:moveTo>
                  <a:pt x="0" y="496"/>
                </a:moveTo>
                <a:lnTo>
                  <a:pt x="22125" y="461"/>
                </a:lnTo>
                <a:lnTo>
                  <a:pt x="22125" y="0"/>
                </a:lnTo>
                <a:lnTo>
                  <a:pt x="29502" y="912"/>
                </a:lnTo>
                <a:lnTo>
                  <a:pt x="22127" y="1846"/>
                </a:lnTo>
                <a:lnTo>
                  <a:pt x="22126" y="1385"/>
                </a:lnTo>
                <a:lnTo>
                  <a:pt x="1" y="1419"/>
                </a:lnTo>
                <a:lnTo>
                  <a:pt x="0" y="496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216"/>
          <p:cNvSpPr/>
          <p:nvPr/>
        </p:nvSpPr>
        <p:spPr>
          <a:xfrm>
            <a:off x="5760000" y="10980000"/>
            <a:ext cx="10620000" cy="664200"/>
          </a:xfrm>
          <a:custGeom>
            <a:avLst/>
            <a:gdLst/>
            <a:ahLst/>
            <a:cxnLst/>
            <a:rect l="0" t="0" r="r" b="b"/>
            <a:pathLst>
              <a:path w="29502" h="1847">
                <a:moveTo>
                  <a:pt x="0" y="461"/>
                </a:moveTo>
                <a:lnTo>
                  <a:pt x="22125" y="461"/>
                </a:lnTo>
                <a:lnTo>
                  <a:pt x="22125" y="0"/>
                </a:lnTo>
                <a:lnTo>
                  <a:pt x="29501" y="923"/>
                </a:lnTo>
                <a:lnTo>
                  <a:pt x="22125" y="1846"/>
                </a:lnTo>
                <a:lnTo>
                  <a:pt x="22125" y="1384"/>
                </a:lnTo>
                <a:lnTo>
                  <a:pt x="0" y="1384"/>
                </a:lnTo>
                <a:lnTo>
                  <a:pt x="0" y="46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Box 217"/>
          <p:cNvSpPr txBox="1"/>
          <p:nvPr/>
        </p:nvSpPr>
        <p:spPr>
          <a:xfrm>
            <a:off x="540000" y="7200000"/>
            <a:ext cx="1044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</a:rPr>
              <a:t>Option #1 type install and configuration commands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60000" y="10440000"/>
            <a:ext cx="1044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3200" b="0" strike="noStrike" spc="-1">
                <a:latin typeface="Arial"/>
              </a:rPr>
              <a:t>Option #2 mini-loop scripted install 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60000" y="90000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4_5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 Placeholder 5_2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Slide Number Placeholder 3_9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CEDDA7E-80F0-4D56-9959-3C5A0DF4E59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5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24" name="Content Placeholder 6_8"/>
          <p:cNvSpPr/>
          <p:nvPr/>
        </p:nvSpPr>
        <p:spPr>
          <a:xfrm>
            <a:off x="1080000" y="4860000"/>
            <a:ext cx="2178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endParaRPr lang="en-AU" sz="1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OOTB (out of the box) Mojaloop installation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Complete Mojaloop hub (almost) including 3PPI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Repeatable and scriptable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Opinionated / Simplified config </a:t>
            </a:r>
            <a:endParaRPr lang="en-AU" sz="4800" b="0" strike="noStrike" spc="-1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Ubuntu OS , 6GB RAM and X86/AMD processor</a:t>
            </a:r>
            <a:r>
              <a:rPr lang="en-US" sz="5600" b="0" strike="noStrike" spc="-1">
                <a:solidFill>
                  <a:srgbClr val="000000"/>
                </a:solidFill>
                <a:latin typeface="Arial"/>
                <a:ea typeface="DejaVu Sans"/>
              </a:rPr>
              <a:t> (pentium or better)</a:t>
            </a:r>
            <a:endParaRPr lang="en-AU" sz="56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Tooling to help manage significant volume of configuration information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5_8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Slide Number Placeholder 3_15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C84BBB8-32CC-431C-84B5-6A709F6358DD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6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28" name="Content Placeholder 6_15"/>
          <p:cNvSpPr/>
          <p:nvPr/>
        </p:nvSpPr>
        <p:spPr>
          <a:xfrm>
            <a:off x="1080000" y="4320000"/>
            <a:ext cx="21780000" cy="88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Make it easier to access </a:t>
            </a: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 !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Demonstrations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Teaching / Learning and lab environments (spin up / down rapidly)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Testing 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Q/A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Run entire TTK Golden Path tests  </a:t>
            </a:r>
            <a:endParaRPr lang="en-AU" sz="4800" b="0" strike="noStrike" spc="-1" dirty="0">
              <a:latin typeface="Arial"/>
            </a:endParaRPr>
          </a:p>
          <a:p>
            <a:pPr marL="1080000" lvl="4" indent="-2160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Performance experiments  (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vNext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) 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Increase  familiarity with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=&gt; increase our community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(15-20 mins for entire hub and services)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Cheap !</a:t>
            </a:r>
            <a:endParaRPr lang="en-AU" sz="5600" b="0" strike="noStrike" spc="-1" dirty="0">
              <a:latin typeface="Arial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and what is it for 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4D72EF-BC36-0856-2712-15CD344F2DD0}"/>
              </a:ext>
            </a:extLst>
          </p:cNvPr>
          <p:cNvGrpSpPr/>
          <p:nvPr/>
        </p:nvGrpSpPr>
        <p:grpSpPr>
          <a:xfrm>
            <a:off x="18995254" y="6858000"/>
            <a:ext cx="4985688" cy="4801561"/>
            <a:chOff x="2956184" y="1443296"/>
            <a:chExt cx="4985688" cy="4801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44E8CC-E0FD-8220-3473-F5BEFBC2C53B}"/>
                </a:ext>
              </a:extLst>
            </p:cNvPr>
            <p:cNvSpPr/>
            <p:nvPr/>
          </p:nvSpPr>
          <p:spPr>
            <a:xfrm rot="5400000">
              <a:off x="2188316" y="3512100"/>
              <a:ext cx="2990461" cy="1024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Make Adoption Easier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C2A9A-0C22-879C-B9A5-4799C61555C8}"/>
                </a:ext>
              </a:extLst>
            </p:cNvPr>
            <p:cNvSpPr/>
            <p:nvPr/>
          </p:nvSpPr>
          <p:spPr>
            <a:xfrm rot="5400000">
              <a:off x="3953797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Achieve Scale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FEB85C-B51A-B597-A2EE-D10070C54D30}"/>
                </a:ext>
              </a:extLst>
            </p:cNvPr>
            <p:cNvSpPr/>
            <p:nvPr/>
          </p:nvSpPr>
          <p:spPr>
            <a:xfrm rot="5400000">
              <a:off x="5707141" y="3524237"/>
              <a:ext cx="2990462" cy="999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99" dirty="0"/>
                <a:t>Connect to other systems</a:t>
              </a:r>
            </a:p>
          </p:txBody>
        </p:sp>
        <p:sp>
          <p:nvSpPr>
            <p:cNvPr id="6" name="Snip Same Side Corner Rectangle 2">
              <a:extLst>
                <a:ext uri="{FF2B5EF4-FFF2-40B4-BE49-F238E27FC236}">
                  <a16:creationId xmlns:a16="http://schemas.microsoft.com/office/drawing/2014/main" id="{0C89A7CB-F0DC-1AC1-0559-CCF6AD02E4C6}"/>
                </a:ext>
              </a:extLst>
            </p:cNvPr>
            <p:cNvSpPr/>
            <p:nvPr/>
          </p:nvSpPr>
          <p:spPr>
            <a:xfrm>
              <a:off x="2956184" y="5632161"/>
              <a:ext cx="4985688" cy="612696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Quality Product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52FDA94F-A72C-134E-A59E-DDC966EDCD4F}"/>
                </a:ext>
              </a:extLst>
            </p:cNvPr>
            <p:cNvSpPr/>
            <p:nvPr/>
          </p:nvSpPr>
          <p:spPr>
            <a:xfrm>
              <a:off x="3171411" y="1443296"/>
              <a:ext cx="4530959" cy="9428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4_3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lide Number Placeholder 3_2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1A06E3-C027-4B3C-A935-14100EFB599E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7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32" name="Content Placeholder 6_1"/>
          <p:cNvSpPr/>
          <p:nvPr/>
        </p:nvSpPr>
        <p:spPr>
          <a:xfrm>
            <a:off x="900000" y="3960000"/>
            <a:ext cx="21780000" cy="45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Kubernetes Release Testing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Kubernetes platform releases every 3 months </a:t>
            </a:r>
            <a:endParaRPr lang="en-AU" sz="4800" b="0" strike="noStrike" spc="-1" dirty="0">
              <a:latin typeface="Arial"/>
            </a:endParaRPr>
          </a:p>
          <a:p>
            <a:pPr marL="216000" lvl="1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=&gt; we need to help everyone move with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!</a:t>
            </a:r>
            <a:b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endParaRPr lang="en-AU" sz="4800" b="0" strike="noStrike" spc="-1" dirty="0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new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release will be tested  (by us) </a:t>
            </a:r>
            <a:endParaRPr lang="en-AU" sz="4800" b="0" strike="noStrike" spc="-1" dirty="0">
              <a:latin typeface="Arial"/>
            </a:endParaRPr>
          </a:p>
          <a:p>
            <a:pPr marL="864000" lvl="4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most current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release (DA #93 process decision) </a:t>
            </a:r>
            <a:endParaRPr lang="en-AU" sz="4800" b="0" strike="noStrike" spc="-1" dirty="0">
              <a:latin typeface="Arial"/>
            </a:endParaRPr>
          </a:p>
          <a:p>
            <a:pPr marL="1549800" lvl="4" indent="-6858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Symbol" pitchFamily="2" charset="2"/>
              <a:buChar char="Þ"/>
            </a:pP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release 14.1 tested on latest </a:t>
            </a:r>
            <a:r>
              <a:rPr lang="en-US" sz="4800" b="0" strike="noStrike" spc="-1" dirty="0" err="1">
                <a:solidFill>
                  <a:srgbClr val="C9211E"/>
                </a:solidFill>
                <a:latin typeface="Arial"/>
                <a:ea typeface="DejaVu Sans"/>
              </a:rPr>
              <a:t>kubernetes</a:t>
            </a:r>
            <a:r>
              <a:rPr lang="en-US" sz="4800" b="0" strike="noStrike" spc="-1" dirty="0">
                <a:solidFill>
                  <a:srgbClr val="C9211E"/>
                </a:solidFill>
                <a:latin typeface="Arial"/>
                <a:ea typeface="DejaVu Sans"/>
              </a:rPr>
              <a:t> release</a:t>
            </a:r>
          </a:p>
          <a:p>
            <a:pPr marL="1549800" lvl="4" indent="-6858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Symbol" pitchFamily="2" charset="2"/>
              <a:buChar char="Þ"/>
            </a:pPr>
            <a:r>
              <a:rPr lang="en-US" sz="4800" spc="-1" dirty="0">
                <a:solidFill>
                  <a:srgbClr val="C9211E"/>
                </a:solidFill>
                <a:latin typeface="Arial"/>
              </a:rPr>
              <a:t>Helping to keep up with Kubernetes and providers </a:t>
            </a:r>
            <a:endParaRPr lang="en-AU" sz="4800" b="0" strike="noStrike" spc="-1" dirty="0">
              <a:latin typeface="Arial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 and what is it for ? </a:t>
            </a:r>
          </a:p>
        </p:txBody>
      </p:sp>
      <p:sp>
        <p:nvSpPr>
          <p:cNvPr id="234" name="Content Placeholder 6_2"/>
          <p:cNvSpPr/>
          <p:nvPr/>
        </p:nvSpPr>
        <p:spPr>
          <a:xfrm>
            <a:off x="881640" y="11700000"/>
            <a:ext cx="21780000" cy="20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mini-loop provides / quick convenient / isolated way for users to try latest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Mojaloop</a:t>
            </a: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assist in determining  their upgrade path.  </a:t>
            </a:r>
            <a:endParaRPr lang="en-AU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4_12"/>
          <p:cNvSpPr/>
          <p:nvPr/>
        </p:nvSpPr>
        <p:spPr>
          <a:xfrm>
            <a:off x="1663920" y="3419640"/>
            <a:ext cx="14644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Slide Number Placeholder 3_4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835E357-5AF2-4E12-88CC-F6607CF6ED4C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8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37" name="Content Placeholder 6_4"/>
          <p:cNvSpPr/>
          <p:nvPr/>
        </p:nvSpPr>
        <p:spPr>
          <a:xfrm>
            <a:off x="540000" y="3960000"/>
            <a:ext cx="22320000" cy="9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some build tooling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 mod_local_minloop.py</a:t>
            </a:r>
            <a:endParaRPr lang="en-AU" sz="4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   and what is it for ? 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10080000" y="4320000"/>
            <a:ext cx="14040000" cy="8865360"/>
          </a:xfrm>
          <a:prstGeom prst="rect">
            <a:avLst/>
          </a:prstGeom>
          <a:ln w="0">
            <a:noFill/>
          </a:ln>
        </p:spPr>
      </p:pic>
      <p:sp>
        <p:nvSpPr>
          <p:cNvPr id="240" name="Freeform 239"/>
          <p:cNvSpPr/>
          <p:nvPr/>
        </p:nvSpPr>
        <p:spPr>
          <a:xfrm rot="19387200">
            <a:off x="5561640" y="624600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1" h="1501">
                <a:moveTo>
                  <a:pt x="0" y="391"/>
                </a:moveTo>
                <a:lnTo>
                  <a:pt x="11250" y="375"/>
                </a:lnTo>
                <a:lnTo>
                  <a:pt x="11248" y="0"/>
                </a:lnTo>
                <a:lnTo>
                  <a:pt x="15000" y="744"/>
                </a:lnTo>
                <a:lnTo>
                  <a:pt x="11251" y="1500"/>
                </a:lnTo>
                <a:lnTo>
                  <a:pt x="11251" y="1125"/>
                </a:lnTo>
                <a:lnTo>
                  <a:pt x="1" y="1141"/>
                </a:lnTo>
                <a:lnTo>
                  <a:pt x="0" y="39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Box 240"/>
          <p:cNvSpPr txBox="1"/>
          <p:nvPr/>
        </p:nvSpPr>
        <p:spPr>
          <a:xfrm>
            <a:off x="1663920" y="7740000"/>
            <a:ext cx="448812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Process all the value.yaml files in all directories </a:t>
            </a:r>
          </a:p>
        </p:txBody>
      </p:sp>
      <p:sp>
        <p:nvSpPr>
          <p:cNvPr id="242" name="Freeform 241"/>
          <p:cNvSpPr/>
          <p:nvPr/>
        </p:nvSpPr>
        <p:spPr>
          <a:xfrm rot="20631600">
            <a:off x="6150960" y="883980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1" h="1502">
                <a:moveTo>
                  <a:pt x="0" y="383"/>
                </a:moveTo>
                <a:lnTo>
                  <a:pt x="11250" y="375"/>
                </a:lnTo>
                <a:lnTo>
                  <a:pt x="11250" y="0"/>
                </a:lnTo>
                <a:lnTo>
                  <a:pt x="15000" y="747"/>
                </a:lnTo>
                <a:lnTo>
                  <a:pt x="11251" y="1501"/>
                </a:lnTo>
                <a:lnTo>
                  <a:pt x="11250" y="1125"/>
                </a:lnTo>
                <a:lnTo>
                  <a:pt x="1" y="1133"/>
                </a:lnTo>
                <a:lnTo>
                  <a:pt x="0" y="383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TextBox 242"/>
          <p:cNvSpPr txBox="1"/>
          <p:nvPr/>
        </p:nvSpPr>
        <p:spPr>
          <a:xfrm>
            <a:off x="2171880" y="9720000"/>
            <a:ext cx="4488120" cy="4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Read and parse .yaml</a:t>
            </a:r>
          </a:p>
        </p:txBody>
      </p:sp>
      <p:sp>
        <p:nvSpPr>
          <p:cNvPr id="244" name="Freeform 243"/>
          <p:cNvSpPr/>
          <p:nvPr/>
        </p:nvSpPr>
        <p:spPr>
          <a:xfrm rot="478200">
            <a:off x="5953320" y="11325960"/>
            <a:ext cx="5400000" cy="540000"/>
          </a:xfrm>
          <a:custGeom>
            <a:avLst/>
            <a:gdLst/>
            <a:ahLst/>
            <a:cxnLst/>
            <a:rect l="0" t="0" r="r" b="b"/>
            <a:pathLst>
              <a:path w="15002" h="1503">
                <a:moveTo>
                  <a:pt x="0" y="381"/>
                </a:moveTo>
                <a:lnTo>
                  <a:pt x="11251" y="376"/>
                </a:lnTo>
                <a:lnTo>
                  <a:pt x="11251" y="0"/>
                </a:lnTo>
                <a:lnTo>
                  <a:pt x="15001" y="748"/>
                </a:lnTo>
                <a:lnTo>
                  <a:pt x="11252" y="1502"/>
                </a:lnTo>
                <a:lnTo>
                  <a:pt x="11251" y="1125"/>
                </a:lnTo>
                <a:lnTo>
                  <a:pt x="1" y="1131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TextBox 244"/>
          <p:cNvSpPr txBox="1"/>
          <p:nvPr/>
        </p:nvSpPr>
        <p:spPr>
          <a:xfrm>
            <a:off x="2171880" y="10980000"/>
            <a:ext cx="4488120" cy="4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0" strike="noStrike" spc="-1">
                <a:latin typeface="Arial"/>
              </a:rPr>
              <a:t>Make config changes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91880" y="12060000"/>
            <a:ext cx="9348120" cy="14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2600" b="1" strike="noStrike" spc="-1">
                <a:latin typeface="Arial"/>
              </a:rPr>
              <a:t>=&gt;</a:t>
            </a:r>
            <a:r>
              <a:rPr lang="en-AU" sz="3200" b="1" strike="noStrike" spc="-1">
                <a:latin typeface="Arial"/>
              </a:rPr>
              <a:t> Used this approach to move to latest kubernetes networking API in Mojaloop version 14.1 RC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4_2"/>
          <p:cNvSpPr/>
          <p:nvPr/>
        </p:nvSpPr>
        <p:spPr>
          <a:xfrm>
            <a:off x="1663920" y="3419640"/>
            <a:ext cx="8236080" cy="57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 Placeholder 5_13"/>
          <p:cNvSpPr/>
          <p:nvPr/>
        </p:nvSpPr>
        <p:spPr>
          <a:xfrm>
            <a:off x="1663920" y="9178920"/>
            <a:ext cx="21033000" cy="29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Slide Number Placeholder 3_17"/>
          <p:cNvSpPr/>
          <p:nvPr/>
        </p:nvSpPr>
        <p:spPr>
          <a:xfrm>
            <a:off x="17223480" y="12712680"/>
            <a:ext cx="54860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9283AC-F0B7-451B-977B-12DA116EE89A}" type="slidenum">
              <a:rPr lang="en-US" sz="2400" b="0" strike="noStrike" spc="-1">
                <a:solidFill>
                  <a:srgbClr val="005A83"/>
                </a:solidFill>
                <a:latin typeface="Arial"/>
                <a:ea typeface="DejaVu Sans"/>
              </a:rPr>
              <a:t>9</a:t>
            </a:fld>
            <a:endParaRPr lang="en-AU" sz="2400" b="0" strike="noStrike" spc="-1">
              <a:latin typeface="Arial"/>
            </a:endParaRPr>
          </a:p>
        </p:txBody>
      </p:sp>
      <p:sp>
        <p:nvSpPr>
          <p:cNvPr id="250" name="Content Placeholder 6_18"/>
          <p:cNvSpPr/>
          <p:nvPr/>
        </p:nvSpPr>
        <p:spPr>
          <a:xfrm>
            <a:off x="1080000" y="4860000"/>
            <a:ext cx="9180000" cy="39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TextBox 250"/>
          <p:cNvSpPr txBox="1"/>
          <p:nvPr/>
        </p:nvSpPr>
        <p:spPr>
          <a:xfrm>
            <a:off x="360000" y="900360"/>
            <a:ext cx="954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7200" b="1" strike="noStrike" spc="-1">
                <a:latin typeface="Arial"/>
              </a:rPr>
              <a:t>What is mini-loop and what is it for   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55539" y="4537080"/>
            <a:ext cx="17189280" cy="804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Benefit of tooling (</a:t>
            </a:r>
            <a:r>
              <a:rPr lang="en-US" sz="5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mod_local_miniloop.py</a:t>
            </a:r>
            <a:r>
              <a:rPr lang="en-US" sz="5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 is we can make consistent changes 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cd helm ; cat **/*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wc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-l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have more that *26,000 lines  of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values.yaml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configuration in 55 distinct </a:t>
            </a:r>
            <a:r>
              <a:rPr lang="en-US" sz="5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values.yaml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files </a:t>
            </a:r>
            <a:endParaRPr lang="en-AU" sz="5600" b="0" strike="noStrike" spc="-1" dirty="0">
              <a:latin typeface="Arial"/>
            </a:endParaRPr>
          </a:p>
          <a:p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=&gt; need tooling to manage </a:t>
            </a:r>
            <a:endParaRPr lang="en-AU" sz="5600" b="0" strike="noStrike" spc="-1" dirty="0">
              <a:latin typeface="Arial"/>
            </a:endParaRPr>
          </a:p>
          <a:p>
            <a:endParaRPr lang="en-AU" sz="5600" b="0" strike="noStrike" spc="-1" dirty="0">
              <a:latin typeface="Arial"/>
            </a:endParaRPr>
          </a:p>
          <a:p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*includes comments</a:t>
            </a:r>
            <a:r>
              <a:rPr lang="en-US" sz="5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AU" sz="5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1352</Words>
  <Application>Microsoft Macintosh PowerPoint</Application>
  <PresentationFormat>Custom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Tudor Vedeanu</dc:creator>
  <dc:description/>
  <cp:lastModifiedBy>tom daly</cp:lastModifiedBy>
  <cp:revision>44</cp:revision>
  <dcterms:created xsi:type="dcterms:W3CDTF">2020-01-08T21:13:28Z</dcterms:created>
  <dcterms:modified xsi:type="dcterms:W3CDTF">2022-10-27T06:20:59Z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PresentationFormat">
    <vt:lpwstr>Custom</vt:lpwstr>
  </property>
  <property fmtid="{D5CDD505-2E9C-101B-9397-08002B2CF9AE}" pid="4" name="Slides">
    <vt:i4>5</vt:i4>
  </property>
</Properties>
</file>