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8" r:id="rId5"/>
    <p:sldId id="312" r:id="rId6"/>
    <p:sldId id="311" r:id="rId7"/>
    <p:sldId id="310" r:id="rId8"/>
    <p:sldId id="259" r:id="rId9"/>
    <p:sldId id="314" r:id="rId10"/>
    <p:sldId id="302" r:id="rId11"/>
    <p:sldId id="303" r:id="rId12"/>
    <p:sldId id="304" r:id="rId13"/>
    <p:sldId id="313" r:id="rId14"/>
    <p:sldId id="319" r:id="rId15"/>
    <p:sldId id="301" r:id="rId16"/>
    <p:sldId id="315" r:id="rId17"/>
    <p:sldId id="316" r:id="rId18"/>
    <p:sldId id="317" r:id="rId19"/>
    <p:sldId id="318" r:id="rId20"/>
    <p:sldId id="261"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p:restoredTop sz="96327"/>
  </p:normalViewPr>
  <p:slideViewPr>
    <p:cSldViewPr snapToGrid="0" snapToObjects="1">
      <p:cViewPr varScale="1">
        <p:scale>
          <a:sx n="64" d="100"/>
          <a:sy n="64" d="100"/>
        </p:scale>
        <p:origin x="11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4/26/22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50103" y="564204"/>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dirty="0"/>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dirty="0"/>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dirty="0"/>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BDB1B-C0B9-4A3D-862F-7246D260B848}"/>
              </a:ext>
            </a:extLst>
          </p:cNvPr>
          <p:cNvSpPr>
            <a:spLocks noGrp="1"/>
          </p:cNvSpPr>
          <p:nvPr>
            <p:ph type="ctrTitle"/>
          </p:nvPr>
        </p:nvSpPr>
        <p:spPr/>
        <p:txBody>
          <a:bodyPr>
            <a:noAutofit/>
          </a:bodyPr>
          <a:lstStyle/>
          <a:p>
            <a:r>
              <a:rPr lang="en-US" sz="9600" dirty="0" err="1"/>
              <a:t>Mojaloop</a:t>
            </a:r>
            <a:r>
              <a:rPr lang="en-US" sz="9600" dirty="0"/>
              <a:t> </a:t>
            </a:r>
            <a:br>
              <a:rPr lang="en-US" sz="9600" dirty="0"/>
            </a:br>
            <a:r>
              <a:rPr lang="en-US" sz="9600" dirty="0"/>
              <a:t>a 1</a:t>
            </a:r>
            <a:r>
              <a:rPr lang="en-US" sz="9600" baseline="30000" dirty="0"/>
              <a:t>st</a:t>
            </a:r>
            <a:r>
              <a:rPr lang="en-US" sz="9600" dirty="0"/>
              <a:t> Class Citizen on Microsoft Azure</a:t>
            </a:r>
          </a:p>
        </p:txBody>
      </p:sp>
      <p:sp>
        <p:nvSpPr>
          <p:cNvPr id="6" name="Subtitle 5">
            <a:extLst>
              <a:ext uri="{FF2B5EF4-FFF2-40B4-BE49-F238E27FC236}">
                <a16:creationId xmlns:a16="http://schemas.microsoft.com/office/drawing/2014/main" id="{43F41FD9-E1B0-466E-B999-20F4C1B1DAAF}"/>
              </a:ext>
            </a:extLst>
          </p:cNvPr>
          <p:cNvSpPr>
            <a:spLocks noGrp="1"/>
          </p:cNvSpPr>
          <p:nvPr>
            <p:ph type="subTitle" idx="1"/>
          </p:nvPr>
        </p:nvSpPr>
        <p:spPr/>
        <p:txBody>
          <a:bodyPr>
            <a:normAutofit fontScale="92500" lnSpcReduction="20000"/>
          </a:bodyPr>
          <a:lstStyle/>
          <a:p>
            <a:r>
              <a:rPr lang="en-US" dirty="0"/>
              <a:t>ONLINE PI-18 OSS Community Meeting – Technical Session</a:t>
            </a:r>
          </a:p>
          <a:p>
            <a:r>
              <a:rPr lang="en-US" dirty="0"/>
              <a:t>Microsoft and </a:t>
            </a:r>
            <a:r>
              <a:rPr lang="en-US" dirty="0" err="1"/>
              <a:t>Mojaloop</a:t>
            </a:r>
            <a:r>
              <a:rPr lang="en-US" dirty="0"/>
              <a:t> Status a Non-Official Workstream Report</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
        <p:nvSpPr>
          <p:cNvPr id="7" name="Subtitle 5">
            <a:extLst>
              <a:ext uri="{FF2B5EF4-FFF2-40B4-BE49-F238E27FC236}">
                <a16:creationId xmlns:a16="http://schemas.microsoft.com/office/drawing/2014/main" id="{121A0B18-DBA4-5F44-A10A-42BA73F499F0}"/>
              </a:ext>
            </a:extLst>
          </p:cNvPr>
          <p:cNvSpPr txBox="1">
            <a:spLocks/>
          </p:cNvSpPr>
          <p:nvPr/>
        </p:nvSpPr>
        <p:spPr>
          <a:xfrm>
            <a:off x="16300174" y="9308787"/>
            <a:ext cx="8638761" cy="2310326"/>
          </a:xfrm>
          <a:prstGeom prst="rect">
            <a:avLst/>
          </a:prstGeom>
        </p:spPr>
        <p:txBody>
          <a:bodyPr vert="horz" lIns="91440" tIns="45720" rIns="91440" bIns="45720" rtlCol="0" anchor="b">
            <a:normAutofit/>
          </a:bodyPr>
          <a:lstStyle>
            <a:lvl1pPr marL="0" indent="0" algn="l" defTabSz="1828800" rtl="0" eaLnBrk="1" latinLnBrk="0" hangingPunct="1">
              <a:lnSpc>
                <a:spcPct val="90000"/>
              </a:lnSpc>
              <a:spcBef>
                <a:spcPts val="2000"/>
              </a:spcBef>
              <a:buFont typeface="Arial" panose="020B0604020202020204" pitchFamily="34" charset="0"/>
              <a:buNone/>
              <a:defRPr sz="4800" kern="1200">
                <a:solidFill>
                  <a:schemeClr val="bg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r>
              <a:rPr lang="en-US" sz="3600" dirty="0"/>
              <a:t>Prepared by:</a:t>
            </a:r>
          </a:p>
          <a:p>
            <a:r>
              <a:rPr lang="en-US" sz="3600" dirty="0"/>
              <a:t>Greg McCormick</a:t>
            </a:r>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Project Break Down</a:t>
            </a:r>
          </a:p>
        </p:txBody>
      </p:sp>
      <p:pic>
        <p:nvPicPr>
          <p:cNvPr id="1034" name="Picture 10">
            <a:extLst>
              <a:ext uri="{FF2B5EF4-FFF2-40B4-BE49-F238E27FC236}">
                <a16:creationId xmlns:a16="http://schemas.microsoft.com/office/drawing/2014/main" id="{7486D44A-7EB4-9B48-988A-D82200F4F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318" y="3013673"/>
            <a:ext cx="16797854" cy="1038667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10</a:t>
            </a:fld>
            <a:endParaRPr lang="en-US"/>
          </a:p>
        </p:txBody>
      </p:sp>
      <p:sp>
        <p:nvSpPr>
          <p:cNvPr id="8" name="Rectangle 7">
            <a:extLst>
              <a:ext uri="{FF2B5EF4-FFF2-40B4-BE49-F238E27FC236}">
                <a16:creationId xmlns:a16="http://schemas.microsoft.com/office/drawing/2014/main" id="{3BD0C4C6-90C7-DC47-B933-E14322EBC184}"/>
              </a:ext>
            </a:extLst>
          </p:cNvPr>
          <p:cNvSpPr/>
          <p:nvPr/>
        </p:nvSpPr>
        <p:spPr>
          <a:xfrm>
            <a:off x="12069195" y="6673334"/>
            <a:ext cx="248786" cy="369332"/>
          </a:xfrm>
          <a:prstGeom prst="rect">
            <a:avLst/>
          </a:prstGeom>
        </p:spPr>
        <p:txBody>
          <a:bodyPr wrap="none">
            <a:spAutoFit/>
          </a:bodyPr>
          <a:lstStyle/>
          <a:p>
            <a:r>
              <a:rPr lang="en-US" dirty="0">
                <a:solidFill>
                  <a:srgbClr val="000000"/>
                </a:solidFill>
              </a:rPr>
              <a:t> </a:t>
            </a:r>
            <a:endParaRPr lang="en-US" dirty="0"/>
          </a:p>
        </p:txBody>
      </p:sp>
      <p:sp>
        <p:nvSpPr>
          <p:cNvPr id="9" name="Rectangle 8">
            <a:extLst>
              <a:ext uri="{FF2B5EF4-FFF2-40B4-BE49-F238E27FC236}">
                <a16:creationId xmlns:a16="http://schemas.microsoft.com/office/drawing/2014/main" id="{8C57AD5E-9BBB-6E4F-8F67-74DF006DE999}"/>
              </a:ext>
            </a:extLst>
          </p:cNvPr>
          <p:cNvSpPr/>
          <p:nvPr/>
        </p:nvSpPr>
        <p:spPr>
          <a:xfrm>
            <a:off x="12069195" y="6673334"/>
            <a:ext cx="248786" cy="369332"/>
          </a:xfrm>
          <a:prstGeom prst="rect">
            <a:avLst/>
          </a:prstGeom>
        </p:spPr>
        <p:txBody>
          <a:bodyPr wrap="none">
            <a:spAutoFit/>
          </a:bodyPr>
          <a:lstStyle/>
          <a:p>
            <a:r>
              <a:rPr lang="en-US" dirty="0">
                <a:solidFill>
                  <a:srgbClr val="000000"/>
                </a:solidFill>
              </a:rPr>
              <a:t> </a:t>
            </a:r>
            <a:endParaRPr lang="en-US" dirty="0"/>
          </a:p>
        </p:txBody>
      </p:sp>
      <p:sp>
        <p:nvSpPr>
          <p:cNvPr id="13" name="TextBox 12">
            <a:extLst>
              <a:ext uri="{FF2B5EF4-FFF2-40B4-BE49-F238E27FC236}">
                <a16:creationId xmlns:a16="http://schemas.microsoft.com/office/drawing/2014/main" id="{34A5274F-27D1-D54A-808D-CF80F68C7114}"/>
              </a:ext>
            </a:extLst>
          </p:cNvPr>
          <p:cNvSpPr txBox="1"/>
          <p:nvPr/>
        </p:nvSpPr>
        <p:spPr>
          <a:xfrm>
            <a:off x="7463636" y="4368546"/>
            <a:ext cx="13496387" cy="646331"/>
          </a:xfrm>
          <a:prstGeom prst="rect">
            <a:avLst/>
          </a:prstGeom>
          <a:noFill/>
        </p:spPr>
        <p:txBody>
          <a:bodyPr wrap="none" rtlCol="0">
            <a:spAutoFit/>
          </a:bodyPr>
          <a:lstStyle/>
          <a:p>
            <a:r>
              <a:rPr lang="en-US" sz="3600" dirty="0"/>
              <a:t>3 Epics - </a:t>
            </a:r>
            <a:r>
              <a:rPr lang="en-US" sz="3600" dirty="0" err="1"/>
              <a:t>Replatforming</a:t>
            </a:r>
            <a:r>
              <a:rPr lang="en-US" sz="3600" dirty="0"/>
              <a:t>, Azure Stack Porting,  Azure Marketplace</a:t>
            </a:r>
          </a:p>
        </p:txBody>
      </p:sp>
      <p:sp>
        <p:nvSpPr>
          <p:cNvPr id="17" name="TextBox 16">
            <a:extLst>
              <a:ext uri="{FF2B5EF4-FFF2-40B4-BE49-F238E27FC236}">
                <a16:creationId xmlns:a16="http://schemas.microsoft.com/office/drawing/2014/main" id="{78F4A1C3-68BB-7A4A-B4B7-896DBA60FC18}"/>
              </a:ext>
            </a:extLst>
          </p:cNvPr>
          <p:cNvSpPr txBox="1"/>
          <p:nvPr/>
        </p:nvSpPr>
        <p:spPr>
          <a:xfrm>
            <a:off x="10025830" y="6027003"/>
            <a:ext cx="2646878" cy="646331"/>
          </a:xfrm>
          <a:prstGeom prst="rect">
            <a:avLst/>
          </a:prstGeom>
          <a:noFill/>
        </p:spPr>
        <p:txBody>
          <a:bodyPr wrap="none" rtlCol="0">
            <a:spAutoFit/>
          </a:bodyPr>
          <a:lstStyle/>
          <a:p>
            <a:r>
              <a:rPr lang="en-US" sz="3600" dirty="0"/>
              <a:t>22 Features</a:t>
            </a:r>
          </a:p>
        </p:txBody>
      </p:sp>
      <p:sp>
        <p:nvSpPr>
          <p:cNvPr id="22" name="TextBox 21">
            <a:extLst>
              <a:ext uri="{FF2B5EF4-FFF2-40B4-BE49-F238E27FC236}">
                <a16:creationId xmlns:a16="http://schemas.microsoft.com/office/drawing/2014/main" id="{66149D6C-F936-884C-A319-35B9F570C532}"/>
              </a:ext>
            </a:extLst>
          </p:cNvPr>
          <p:cNvSpPr txBox="1"/>
          <p:nvPr/>
        </p:nvSpPr>
        <p:spPr>
          <a:xfrm>
            <a:off x="11564951" y="7685460"/>
            <a:ext cx="4929555" cy="646331"/>
          </a:xfrm>
          <a:prstGeom prst="rect">
            <a:avLst/>
          </a:prstGeom>
          <a:noFill/>
        </p:spPr>
        <p:txBody>
          <a:bodyPr wrap="none" rtlCol="0">
            <a:spAutoFit/>
          </a:bodyPr>
          <a:lstStyle/>
          <a:p>
            <a:r>
              <a:rPr lang="en-US" sz="3600" dirty="0"/>
              <a:t>34 Items in the backlog</a:t>
            </a:r>
          </a:p>
        </p:txBody>
      </p:sp>
      <p:sp>
        <p:nvSpPr>
          <p:cNvPr id="23" name="TextBox 22">
            <a:extLst>
              <a:ext uri="{FF2B5EF4-FFF2-40B4-BE49-F238E27FC236}">
                <a16:creationId xmlns:a16="http://schemas.microsoft.com/office/drawing/2014/main" id="{F0B35DEC-4F12-A545-8C9C-16F289867C2E}"/>
              </a:ext>
            </a:extLst>
          </p:cNvPr>
          <p:cNvSpPr txBox="1"/>
          <p:nvPr/>
        </p:nvSpPr>
        <p:spPr>
          <a:xfrm>
            <a:off x="18081230" y="9241358"/>
            <a:ext cx="1997470" cy="646331"/>
          </a:xfrm>
          <a:prstGeom prst="rect">
            <a:avLst/>
          </a:prstGeom>
          <a:noFill/>
        </p:spPr>
        <p:txBody>
          <a:bodyPr wrap="none" rtlCol="0">
            <a:spAutoFit/>
          </a:bodyPr>
          <a:lstStyle/>
          <a:p>
            <a:r>
              <a:rPr lang="en-US" sz="3600" dirty="0"/>
              <a:t>85 Tasks</a:t>
            </a:r>
          </a:p>
        </p:txBody>
      </p:sp>
      <p:sp>
        <p:nvSpPr>
          <p:cNvPr id="24" name="TextBox 23">
            <a:extLst>
              <a:ext uri="{FF2B5EF4-FFF2-40B4-BE49-F238E27FC236}">
                <a16:creationId xmlns:a16="http://schemas.microsoft.com/office/drawing/2014/main" id="{90060070-CBDC-5841-9967-C0EACD6A840D}"/>
              </a:ext>
            </a:extLst>
          </p:cNvPr>
          <p:cNvSpPr txBox="1"/>
          <p:nvPr/>
        </p:nvSpPr>
        <p:spPr>
          <a:xfrm>
            <a:off x="7728662" y="10924846"/>
            <a:ext cx="1620957" cy="646331"/>
          </a:xfrm>
          <a:prstGeom prst="rect">
            <a:avLst/>
          </a:prstGeom>
          <a:noFill/>
        </p:spPr>
        <p:txBody>
          <a:bodyPr wrap="none" rtlCol="0">
            <a:spAutoFit/>
          </a:bodyPr>
          <a:lstStyle/>
          <a:p>
            <a:r>
              <a:rPr lang="en-US" sz="3600" dirty="0"/>
              <a:t>3 Bugs</a:t>
            </a:r>
          </a:p>
        </p:txBody>
      </p:sp>
    </p:spTree>
    <p:extLst>
      <p:ext uri="{BB962C8B-B14F-4D97-AF65-F5344CB8AC3E}">
        <p14:creationId xmlns:p14="http://schemas.microsoft.com/office/powerpoint/2010/main" val="675788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5B89-B763-6744-AF5D-A29487B033C4}"/>
              </a:ext>
            </a:extLst>
          </p:cNvPr>
          <p:cNvSpPr>
            <a:spLocks noGrp="1"/>
          </p:cNvSpPr>
          <p:nvPr>
            <p:ph type="title"/>
          </p:nvPr>
        </p:nvSpPr>
        <p:spPr/>
        <p:txBody>
          <a:bodyPr/>
          <a:lstStyle/>
          <a:p>
            <a:r>
              <a:rPr lang="en-US" dirty="0"/>
              <a:t>Feature Areas</a:t>
            </a:r>
          </a:p>
        </p:txBody>
      </p:sp>
      <p:sp>
        <p:nvSpPr>
          <p:cNvPr id="3" name="Content Placeholder 2">
            <a:extLst>
              <a:ext uri="{FF2B5EF4-FFF2-40B4-BE49-F238E27FC236}">
                <a16:creationId xmlns:a16="http://schemas.microsoft.com/office/drawing/2014/main" id="{F89E7624-5BD4-BE43-807B-AC6CE85E26F0}"/>
              </a:ext>
            </a:extLst>
          </p:cNvPr>
          <p:cNvSpPr>
            <a:spLocks noGrp="1"/>
          </p:cNvSpPr>
          <p:nvPr>
            <p:ph idx="1"/>
          </p:nvPr>
        </p:nvSpPr>
        <p:spPr>
          <a:xfrm>
            <a:off x="1676619" y="3125973"/>
            <a:ext cx="21033938" cy="10079664"/>
          </a:xfrm>
        </p:spPr>
        <p:txBody>
          <a:bodyPr numCol="3">
            <a:normAutofit/>
          </a:bodyPr>
          <a:lstStyle/>
          <a:p>
            <a:r>
              <a:rPr lang="en-US" sz="3600" dirty="0"/>
              <a:t>DBaaS Integration</a:t>
            </a:r>
          </a:p>
          <a:p>
            <a:endParaRPr lang="en-US" sz="3600" dirty="0"/>
          </a:p>
          <a:p>
            <a:r>
              <a:rPr lang="en-US" sz="3600" dirty="0"/>
              <a:t>Scope confirmation</a:t>
            </a:r>
          </a:p>
          <a:p>
            <a:endParaRPr lang="en-US" sz="3600" dirty="0"/>
          </a:p>
          <a:p>
            <a:r>
              <a:rPr lang="en-US" sz="3600" dirty="0"/>
              <a:t>Architecture / Design</a:t>
            </a:r>
          </a:p>
          <a:p>
            <a:endParaRPr lang="en-US" sz="3600" dirty="0"/>
          </a:p>
          <a:p>
            <a:r>
              <a:rPr lang="en-US" sz="3600" dirty="0"/>
              <a:t>AKS Deployment</a:t>
            </a:r>
          </a:p>
          <a:p>
            <a:endParaRPr lang="en-US" sz="3600" dirty="0"/>
          </a:p>
          <a:p>
            <a:r>
              <a:rPr lang="en-US" sz="3600" dirty="0"/>
              <a:t>Baseline Azure Infra</a:t>
            </a:r>
          </a:p>
          <a:p>
            <a:endParaRPr lang="en-US" sz="3600" dirty="0"/>
          </a:p>
          <a:p>
            <a:r>
              <a:rPr lang="en-US" sz="3600" dirty="0"/>
              <a:t>API Manager</a:t>
            </a:r>
          </a:p>
          <a:p>
            <a:endParaRPr lang="en-US" sz="3600" dirty="0"/>
          </a:p>
          <a:p>
            <a:r>
              <a:rPr lang="en-US" sz="3600" dirty="0"/>
              <a:t>Messaging</a:t>
            </a:r>
          </a:p>
          <a:p>
            <a:endParaRPr lang="en-US" sz="3600" dirty="0"/>
          </a:p>
          <a:p>
            <a:r>
              <a:rPr lang="en-US" sz="3600" dirty="0"/>
              <a:t>Ops Tooling</a:t>
            </a:r>
          </a:p>
          <a:p>
            <a:endParaRPr lang="en-US" sz="3600" dirty="0"/>
          </a:p>
          <a:p>
            <a:r>
              <a:rPr lang="en-US" sz="3600" dirty="0"/>
              <a:t>Baseline Deployment of OSS</a:t>
            </a:r>
          </a:p>
          <a:p>
            <a:endParaRPr lang="en-US" sz="3600" dirty="0"/>
          </a:p>
          <a:p>
            <a:r>
              <a:rPr lang="en-US" sz="3600" dirty="0"/>
              <a:t>Testing / Validation Automation</a:t>
            </a:r>
          </a:p>
          <a:p>
            <a:endParaRPr lang="en-US" sz="3600" dirty="0"/>
          </a:p>
          <a:p>
            <a:r>
              <a:rPr lang="en-US" sz="3600" dirty="0"/>
              <a:t>Marketplace Requirements and Design</a:t>
            </a:r>
          </a:p>
          <a:p>
            <a:endParaRPr lang="en-US" sz="3600" dirty="0"/>
          </a:p>
          <a:p>
            <a:r>
              <a:rPr lang="en-US" sz="3600" dirty="0"/>
              <a:t>Marketplace Install Payloads</a:t>
            </a:r>
          </a:p>
          <a:p>
            <a:endParaRPr lang="en-US" sz="3600" dirty="0"/>
          </a:p>
          <a:p>
            <a:r>
              <a:rPr lang="en-US" sz="3600" dirty="0"/>
              <a:t>Marketplace Deployment Scripts</a:t>
            </a:r>
          </a:p>
          <a:p>
            <a:endParaRPr lang="en-US" sz="3600" dirty="0"/>
          </a:p>
          <a:p>
            <a:r>
              <a:rPr lang="en-US" sz="3600" dirty="0"/>
              <a:t>Stack Architecture / Design</a:t>
            </a:r>
          </a:p>
          <a:p>
            <a:endParaRPr lang="en-US" sz="3600" dirty="0"/>
          </a:p>
          <a:p>
            <a:r>
              <a:rPr lang="en-US" sz="3600" dirty="0"/>
              <a:t>Stack Dev/Test Deployment [Hub then HCI]</a:t>
            </a:r>
          </a:p>
          <a:p>
            <a:endParaRPr lang="en-US" sz="3600" dirty="0"/>
          </a:p>
          <a:p>
            <a:r>
              <a:rPr lang="en-US" sz="3600" dirty="0"/>
              <a:t>Optimization [Prod]</a:t>
            </a:r>
          </a:p>
          <a:p>
            <a:endParaRPr lang="en-US" sz="3600" dirty="0"/>
          </a:p>
          <a:p>
            <a:r>
              <a:rPr lang="en-US" sz="3600" dirty="0"/>
              <a:t>IaaS / AKS MySQL (Azure stack HCI) determination</a:t>
            </a:r>
          </a:p>
          <a:p>
            <a:endParaRPr lang="en-US" sz="3600" dirty="0"/>
          </a:p>
          <a:p>
            <a:r>
              <a:rPr lang="en-US" sz="3600" dirty="0" err="1"/>
              <a:t>IaC</a:t>
            </a:r>
            <a:r>
              <a:rPr lang="en-US" sz="3600" dirty="0"/>
              <a:t> - scripting</a:t>
            </a:r>
          </a:p>
          <a:p>
            <a:endParaRPr lang="en-US" sz="3600" dirty="0"/>
          </a:p>
          <a:p>
            <a:r>
              <a:rPr lang="en-US" sz="3600" dirty="0"/>
              <a:t>Event Hubs Re-visit?</a:t>
            </a:r>
          </a:p>
        </p:txBody>
      </p:sp>
      <p:sp>
        <p:nvSpPr>
          <p:cNvPr id="4" name="Slide Number Placeholder 3">
            <a:extLst>
              <a:ext uri="{FF2B5EF4-FFF2-40B4-BE49-F238E27FC236}">
                <a16:creationId xmlns:a16="http://schemas.microsoft.com/office/drawing/2014/main" id="{4988D417-D66B-3546-97B0-40A2B6932753}"/>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63387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6ED0-DF0E-5140-A744-17BD767E80DE}"/>
              </a:ext>
            </a:extLst>
          </p:cNvPr>
          <p:cNvSpPr>
            <a:spLocks noGrp="1"/>
          </p:cNvSpPr>
          <p:nvPr>
            <p:ph type="title"/>
          </p:nvPr>
        </p:nvSpPr>
        <p:spPr/>
        <p:txBody>
          <a:bodyPr/>
          <a:lstStyle/>
          <a:p>
            <a:r>
              <a:rPr lang="en-US" dirty="0"/>
              <a:t>Working with the community</a:t>
            </a:r>
          </a:p>
        </p:txBody>
      </p:sp>
      <p:sp>
        <p:nvSpPr>
          <p:cNvPr id="3" name="Content Placeholder 2">
            <a:extLst>
              <a:ext uri="{FF2B5EF4-FFF2-40B4-BE49-F238E27FC236}">
                <a16:creationId xmlns:a16="http://schemas.microsoft.com/office/drawing/2014/main" id="{1280751A-8B48-0C4C-AFDB-1D3EA732EB12}"/>
              </a:ext>
            </a:extLst>
          </p:cNvPr>
          <p:cNvSpPr>
            <a:spLocks noGrp="1"/>
          </p:cNvSpPr>
          <p:nvPr>
            <p:ph idx="1"/>
          </p:nvPr>
        </p:nvSpPr>
        <p:spPr/>
        <p:txBody>
          <a:bodyPr>
            <a:normAutofit fontScale="92500" lnSpcReduction="10000"/>
          </a:bodyPr>
          <a:lstStyle/>
          <a:p>
            <a:r>
              <a:rPr lang="en-US" dirty="0"/>
              <a:t>The work is well underway, and we had expected to work more with the community than we have at the point.  I think some reprioritization has gotten in the way of that.  But we would welcome involvement where it makes sense.  Tom we should touch base, and I can connect anyone else that wants to be involved.</a:t>
            </a:r>
          </a:p>
          <a:p>
            <a:pPr lvl="1"/>
            <a:r>
              <a:rPr lang="en-US" dirty="0"/>
              <a:t>The team needs to be in sync with the community and</a:t>
            </a:r>
          </a:p>
          <a:p>
            <a:pPr lvl="1"/>
            <a:r>
              <a:rPr lang="en-US" dirty="0"/>
              <a:t>The community needs to be in sync with this effort.</a:t>
            </a:r>
          </a:p>
          <a:p>
            <a:r>
              <a:rPr lang="en-US" dirty="0"/>
              <a:t>The has worked closely with the dev ops workstreams as that is where most of the changes will be confined to.</a:t>
            </a:r>
          </a:p>
          <a:p>
            <a:r>
              <a:rPr lang="en-US" dirty="0"/>
              <a:t>Again any “shims” or adjustments to code need to be made it will be discussed with the TGB and DA.  </a:t>
            </a:r>
          </a:p>
          <a:p>
            <a:r>
              <a:rPr lang="en-US" dirty="0"/>
              <a:t>The intention is not to do anything that will create a fork.</a:t>
            </a:r>
          </a:p>
        </p:txBody>
      </p:sp>
      <p:sp>
        <p:nvSpPr>
          <p:cNvPr id="4" name="Slide Number Placeholder 3">
            <a:extLst>
              <a:ext uri="{FF2B5EF4-FFF2-40B4-BE49-F238E27FC236}">
                <a16:creationId xmlns:a16="http://schemas.microsoft.com/office/drawing/2014/main" id="{4363E699-9B9A-A242-B292-AF0C35CCAE10}"/>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102804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Very High Level WBS</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13</a:t>
            </a:fld>
            <a:endParaRPr lang="en-US"/>
          </a:p>
        </p:txBody>
      </p:sp>
      <p:grpSp>
        <p:nvGrpSpPr>
          <p:cNvPr id="10" name="Group 9">
            <a:extLst>
              <a:ext uri="{FF2B5EF4-FFF2-40B4-BE49-F238E27FC236}">
                <a16:creationId xmlns:a16="http://schemas.microsoft.com/office/drawing/2014/main" id="{1F33622B-BAE5-924C-8470-954D6C3B75AB}"/>
              </a:ext>
            </a:extLst>
          </p:cNvPr>
          <p:cNvGrpSpPr/>
          <p:nvPr/>
        </p:nvGrpSpPr>
        <p:grpSpPr>
          <a:xfrm>
            <a:off x="1051179" y="3483358"/>
            <a:ext cx="22284815" cy="9167122"/>
            <a:chOff x="1885366" y="3381375"/>
            <a:chExt cx="22284815" cy="9167122"/>
          </a:xfrm>
        </p:grpSpPr>
        <p:pic>
          <p:nvPicPr>
            <p:cNvPr id="3" name="Picture 2" descr="Graphical user interface, text&#10;&#10;Description automatically generated with medium confidence">
              <a:extLst>
                <a:ext uri="{FF2B5EF4-FFF2-40B4-BE49-F238E27FC236}">
                  <a16:creationId xmlns:a16="http://schemas.microsoft.com/office/drawing/2014/main" id="{B11C4A62-1D13-EB4A-AA08-7FBDE38F6594}"/>
                </a:ext>
              </a:extLst>
            </p:cNvPr>
            <p:cNvPicPr>
              <a:picLocks noChangeAspect="1"/>
            </p:cNvPicPr>
            <p:nvPr/>
          </p:nvPicPr>
          <p:blipFill>
            <a:blip r:embed="rId2"/>
            <a:stretch>
              <a:fillRect/>
            </a:stretch>
          </p:blipFill>
          <p:spPr>
            <a:xfrm>
              <a:off x="1885366" y="3381376"/>
              <a:ext cx="5568981" cy="9167121"/>
            </a:xfrm>
            <a:prstGeom prst="rect">
              <a:avLst/>
            </a:prstGeom>
          </p:spPr>
        </p:pic>
        <p:pic>
          <p:nvPicPr>
            <p:cNvPr id="7" name="Picture 6" descr="Timeline&#10;&#10;Description automatically generated">
              <a:extLst>
                <a:ext uri="{FF2B5EF4-FFF2-40B4-BE49-F238E27FC236}">
                  <a16:creationId xmlns:a16="http://schemas.microsoft.com/office/drawing/2014/main" id="{9D5DDCBB-E99F-634D-A342-9BF34436F114}"/>
                </a:ext>
              </a:extLst>
            </p:cNvPr>
            <p:cNvPicPr>
              <a:picLocks noChangeAspect="1"/>
            </p:cNvPicPr>
            <p:nvPr/>
          </p:nvPicPr>
          <p:blipFill>
            <a:blip r:embed="rId3"/>
            <a:stretch>
              <a:fillRect/>
            </a:stretch>
          </p:blipFill>
          <p:spPr>
            <a:xfrm>
              <a:off x="7124784" y="3381375"/>
              <a:ext cx="17045397" cy="9167120"/>
            </a:xfrm>
            <a:prstGeom prst="rect">
              <a:avLst/>
            </a:prstGeom>
          </p:spPr>
        </p:pic>
      </p:grpSp>
      <p:sp>
        <p:nvSpPr>
          <p:cNvPr id="11" name="TextBox 10">
            <a:extLst>
              <a:ext uri="{FF2B5EF4-FFF2-40B4-BE49-F238E27FC236}">
                <a16:creationId xmlns:a16="http://schemas.microsoft.com/office/drawing/2014/main" id="{973C4AE2-28FB-2D42-B4C4-4367428D09E3}"/>
              </a:ext>
            </a:extLst>
          </p:cNvPr>
          <p:cNvSpPr txBox="1"/>
          <p:nvPr/>
        </p:nvSpPr>
        <p:spPr>
          <a:xfrm>
            <a:off x="8846388" y="12985749"/>
            <a:ext cx="6694397" cy="523220"/>
          </a:xfrm>
          <a:prstGeom prst="rect">
            <a:avLst/>
          </a:prstGeom>
          <a:noFill/>
        </p:spPr>
        <p:txBody>
          <a:bodyPr wrap="none" rtlCol="0">
            <a:spAutoFit/>
          </a:bodyPr>
          <a:lstStyle/>
          <a:p>
            <a:r>
              <a:rPr lang="en-US" sz="2800" dirty="0"/>
              <a:t>Project Slack from 22 May Through June</a:t>
            </a:r>
          </a:p>
        </p:txBody>
      </p:sp>
    </p:spTree>
    <p:extLst>
      <p:ext uri="{BB962C8B-B14F-4D97-AF65-F5344CB8AC3E}">
        <p14:creationId xmlns:p14="http://schemas.microsoft.com/office/powerpoint/2010/main" val="28477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Current Work Items and Backlog</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14</a:t>
            </a:fld>
            <a:endParaRPr lang="en-US"/>
          </a:p>
        </p:txBody>
      </p:sp>
      <p:pic>
        <p:nvPicPr>
          <p:cNvPr id="3074" name="Picture 2">
            <a:extLst>
              <a:ext uri="{FF2B5EF4-FFF2-40B4-BE49-F238E27FC236}">
                <a16:creationId xmlns:a16="http://schemas.microsoft.com/office/drawing/2014/main" id="{E9C8A6FD-B3AD-F94A-B34C-5C7B88005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392" y="3023488"/>
            <a:ext cx="15755864" cy="9742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9A93DBB-7B39-4E4C-87A5-BD3F625675E2}"/>
              </a:ext>
            </a:extLst>
          </p:cNvPr>
          <p:cNvSpPr txBox="1"/>
          <p:nvPr/>
        </p:nvSpPr>
        <p:spPr>
          <a:xfrm>
            <a:off x="12512713" y="4074126"/>
            <a:ext cx="1954381" cy="646331"/>
          </a:xfrm>
          <a:prstGeom prst="rect">
            <a:avLst/>
          </a:prstGeom>
          <a:noFill/>
        </p:spPr>
        <p:txBody>
          <a:bodyPr wrap="none" rtlCol="0">
            <a:spAutoFit/>
          </a:bodyPr>
          <a:lstStyle/>
          <a:p>
            <a:r>
              <a:rPr lang="en-US" sz="3600" dirty="0"/>
              <a:t>36 Items</a:t>
            </a:r>
          </a:p>
        </p:txBody>
      </p:sp>
      <p:sp>
        <p:nvSpPr>
          <p:cNvPr id="12" name="TextBox 11">
            <a:extLst>
              <a:ext uri="{FF2B5EF4-FFF2-40B4-BE49-F238E27FC236}">
                <a16:creationId xmlns:a16="http://schemas.microsoft.com/office/drawing/2014/main" id="{2B2CD8E2-3AB7-1A40-9280-FCAF036D689A}"/>
              </a:ext>
            </a:extLst>
          </p:cNvPr>
          <p:cNvSpPr txBox="1"/>
          <p:nvPr/>
        </p:nvSpPr>
        <p:spPr>
          <a:xfrm>
            <a:off x="7178713" y="5351448"/>
            <a:ext cx="1467068" cy="646331"/>
          </a:xfrm>
          <a:prstGeom prst="rect">
            <a:avLst/>
          </a:prstGeom>
          <a:noFill/>
        </p:spPr>
        <p:txBody>
          <a:bodyPr wrap="none" rtlCol="0">
            <a:spAutoFit/>
          </a:bodyPr>
          <a:lstStyle/>
          <a:p>
            <a:r>
              <a:rPr lang="en-US" sz="3600" dirty="0"/>
              <a:t>1 Item</a:t>
            </a:r>
          </a:p>
        </p:txBody>
      </p:sp>
      <p:sp>
        <p:nvSpPr>
          <p:cNvPr id="13" name="TextBox 12">
            <a:extLst>
              <a:ext uri="{FF2B5EF4-FFF2-40B4-BE49-F238E27FC236}">
                <a16:creationId xmlns:a16="http://schemas.microsoft.com/office/drawing/2014/main" id="{AD297AB1-5833-0343-A849-6A27321FA2DC}"/>
              </a:ext>
            </a:extLst>
          </p:cNvPr>
          <p:cNvSpPr txBox="1"/>
          <p:nvPr/>
        </p:nvSpPr>
        <p:spPr>
          <a:xfrm>
            <a:off x="7516642" y="6680794"/>
            <a:ext cx="1697901" cy="646331"/>
          </a:xfrm>
          <a:prstGeom prst="rect">
            <a:avLst/>
          </a:prstGeom>
          <a:noFill/>
        </p:spPr>
        <p:txBody>
          <a:bodyPr wrap="none" rtlCol="0">
            <a:spAutoFit/>
          </a:bodyPr>
          <a:lstStyle/>
          <a:p>
            <a:r>
              <a:rPr lang="en-US" sz="3600" dirty="0"/>
              <a:t>4 Items</a:t>
            </a:r>
          </a:p>
        </p:txBody>
      </p:sp>
      <p:sp>
        <p:nvSpPr>
          <p:cNvPr id="14" name="TextBox 13">
            <a:extLst>
              <a:ext uri="{FF2B5EF4-FFF2-40B4-BE49-F238E27FC236}">
                <a16:creationId xmlns:a16="http://schemas.microsoft.com/office/drawing/2014/main" id="{F5BB5EAE-A93D-CE44-8DA4-0E6609F0FD40}"/>
              </a:ext>
            </a:extLst>
          </p:cNvPr>
          <p:cNvSpPr txBox="1"/>
          <p:nvPr/>
        </p:nvSpPr>
        <p:spPr>
          <a:xfrm>
            <a:off x="12328455" y="7974188"/>
            <a:ext cx="1954381" cy="646331"/>
          </a:xfrm>
          <a:prstGeom prst="rect">
            <a:avLst/>
          </a:prstGeom>
          <a:noFill/>
        </p:spPr>
        <p:txBody>
          <a:bodyPr wrap="none" rtlCol="0">
            <a:spAutoFit/>
          </a:bodyPr>
          <a:lstStyle/>
          <a:p>
            <a:r>
              <a:rPr lang="en-US" sz="3600" dirty="0"/>
              <a:t>34 Items</a:t>
            </a:r>
          </a:p>
        </p:txBody>
      </p:sp>
      <p:sp>
        <p:nvSpPr>
          <p:cNvPr id="15" name="TextBox 14">
            <a:extLst>
              <a:ext uri="{FF2B5EF4-FFF2-40B4-BE49-F238E27FC236}">
                <a16:creationId xmlns:a16="http://schemas.microsoft.com/office/drawing/2014/main" id="{B44301C5-2E44-8B4C-B5BB-A41C09DB74D2}"/>
              </a:ext>
            </a:extLst>
          </p:cNvPr>
          <p:cNvSpPr txBox="1"/>
          <p:nvPr/>
        </p:nvSpPr>
        <p:spPr>
          <a:xfrm>
            <a:off x="8237352" y="9297196"/>
            <a:ext cx="1697901" cy="646331"/>
          </a:xfrm>
          <a:prstGeom prst="rect">
            <a:avLst/>
          </a:prstGeom>
          <a:noFill/>
        </p:spPr>
        <p:txBody>
          <a:bodyPr wrap="none" rtlCol="0">
            <a:spAutoFit/>
          </a:bodyPr>
          <a:lstStyle/>
          <a:p>
            <a:r>
              <a:rPr lang="en-US" sz="3600" dirty="0"/>
              <a:t>7 Items</a:t>
            </a:r>
          </a:p>
        </p:txBody>
      </p:sp>
      <p:sp>
        <p:nvSpPr>
          <p:cNvPr id="16" name="TextBox 15">
            <a:extLst>
              <a:ext uri="{FF2B5EF4-FFF2-40B4-BE49-F238E27FC236}">
                <a16:creationId xmlns:a16="http://schemas.microsoft.com/office/drawing/2014/main" id="{8F8B3CAA-024B-AB47-B28C-CC72ABCF6BC3}"/>
              </a:ext>
            </a:extLst>
          </p:cNvPr>
          <p:cNvSpPr txBox="1"/>
          <p:nvPr/>
        </p:nvSpPr>
        <p:spPr>
          <a:xfrm>
            <a:off x="17614800" y="10596586"/>
            <a:ext cx="1954381" cy="646331"/>
          </a:xfrm>
          <a:prstGeom prst="rect">
            <a:avLst/>
          </a:prstGeom>
          <a:noFill/>
        </p:spPr>
        <p:txBody>
          <a:bodyPr wrap="none" rtlCol="0">
            <a:spAutoFit/>
          </a:bodyPr>
          <a:lstStyle/>
          <a:p>
            <a:r>
              <a:rPr lang="en-US" sz="3600" dirty="0"/>
              <a:t>66 Items</a:t>
            </a:r>
          </a:p>
        </p:txBody>
      </p:sp>
    </p:spTree>
    <p:extLst>
      <p:ext uri="{BB962C8B-B14F-4D97-AF65-F5344CB8AC3E}">
        <p14:creationId xmlns:p14="http://schemas.microsoft.com/office/powerpoint/2010/main" val="294960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951C12FE-E1CF-D341-BA16-AEDB20D8FC8C}"/>
              </a:ext>
            </a:extLst>
          </p:cNvPr>
          <p:cNvGraphicFramePr>
            <a:graphicFrameLocks noGrp="1"/>
          </p:cNvGraphicFramePr>
          <p:nvPr>
            <p:ph idx="1"/>
            <p:extLst>
              <p:ext uri="{D42A27DB-BD31-4B8C-83A1-F6EECF244321}">
                <p14:modId xmlns:p14="http://schemas.microsoft.com/office/powerpoint/2010/main" val="4136122645"/>
              </p:ext>
            </p:extLst>
          </p:nvPr>
        </p:nvGraphicFramePr>
        <p:xfrm>
          <a:off x="139147" y="609884"/>
          <a:ext cx="21034374" cy="12852945"/>
        </p:xfrm>
        <a:graphic>
          <a:graphicData uri="http://schemas.openxmlformats.org/drawingml/2006/table">
            <a:tbl>
              <a:tblPr firstRow="1" bandRow="1">
                <a:tableStyleId>{5C22544A-7EE6-4342-B048-85BDC9FD1C3A}</a:tableStyleId>
              </a:tblPr>
              <a:tblGrid>
                <a:gridCol w="7011458">
                  <a:extLst>
                    <a:ext uri="{9D8B030D-6E8A-4147-A177-3AD203B41FA5}">
                      <a16:colId xmlns:a16="http://schemas.microsoft.com/office/drawing/2014/main" val="1206279648"/>
                    </a:ext>
                  </a:extLst>
                </a:gridCol>
                <a:gridCol w="7011458">
                  <a:extLst>
                    <a:ext uri="{9D8B030D-6E8A-4147-A177-3AD203B41FA5}">
                      <a16:colId xmlns:a16="http://schemas.microsoft.com/office/drawing/2014/main" val="1042392367"/>
                    </a:ext>
                  </a:extLst>
                </a:gridCol>
                <a:gridCol w="7011458">
                  <a:extLst>
                    <a:ext uri="{9D8B030D-6E8A-4147-A177-3AD203B41FA5}">
                      <a16:colId xmlns:a16="http://schemas.microsoft.com/office/drawing/2014/main" val="396161553"/>
                    </a:ext>
                  </a:extLst>
                </a:gridCol>
              </a:tblGrid>
              <a:tr h="1021105">
                <a:tc gridSpan="3">
                  <a:txBody>
                    <a:bodyPr/>
                    <a:lstStyle/>
                    <a:p>
                      <a:r>
                        <a:rPr lang="en-US" dirty="0"/>
                        <a:t>Detail of some items that have been completed.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85512472"/>
                  </a:ext>
                </a:extLst>
              </a:tr>
              <a:tr h="591592">
                <a:tc>
                  <a:txBody>
                    <a:bodyPr/>
                    <a:lstStyle/>
                    <a:p>
                      <a:pPr algn="l" fontAlgn="b"/>
                      <a:r>
                        <a:rPr lang="en-US" sz="2400" b="0" i="0" u="none" strike="noStrike" dirty="0">
                          <a:solidFill>
                            <a:srgbClr val="000000"/>
                          </a:solidFill>
                          <a:effectLst/>
                          <a:latin typeface="Calibri" panose="020F0502020204030204" pitchFamily="34" charset="0"/>
                        </a:rPr>
                        <a:t>Team kick-off / huddle</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Cert authentication of client requests</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Azure Stack Team</a:t>
                      </a:r>
                    </a:p>
                  </a:txBody>
                  <a:tcPr marL="9525" marR="9525" marT="9525" marB="0" anchor="b"/>
                </a:tc>
                <a:extLst>
                  <a:ext uri="{0D108BD9-81ED-4DB2-BD59-A6C34878D82A}">
                    <a16:rowId xmlns:a16="http://schemas.microsoft.com/office/drawing/2014/main" val="3045870838"/>
                  </a:ext>
                </a:extLst>
              </a:tr>
              <a:tr h="591592">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Logical components</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Repo Design &amp; Setup</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Build containers locally </a:t>
                      </a:r>
                    </a:p>
                  </a:txBody>
                  <a:tcPr marL="9525" marR="9525" marT="9525" marB="0" anchor="b"/>
                </a:tc>
                <a:extLst>
                  <a:ext uri="{0D108BD9-81ED-4DB2-BD59-A6C34878D82A}">
                    <a16:rowId xmlns:a16="http://schemas.microsoft.com/office/drawing/2014/main" val="4008969164"/>
                  </a:ext>
                </a:extLst>
              </a:tr>
              <a:tr h="591592">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Deploy test AKS cluster</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Oss DevOps team meeting regarding container changes</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Push to </a:t>
                      </a:r>
                      <a:r>
                        <a:rPr lang="en-US" sz="2400" b="0" i="0" u="none" strike="noStrike" dirty="0" err="1">
                          <a:solidFill>
                            <a:srgbClr val="000000"/>
                          </a:solidFill>
                          <a:effectLst/>
                          <a:latin typeface="Calibri" panose="020F0502020204030204" pitchFamily="34" charset="0"/>
                        </a:rPr>
                        <a:t>Sybrin</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devops</a:t>
                      </a:r>
                      <a:r>
                        <a:rPr lang="en-US" sz="2400" b="0" i="0" u="none" strike="noStrike" dirty="0">
                          <a:solidFill>
                            <a:srgbClr val="000000"/>
                          </a:solidFill>
                          <a:effectLst/>
                          <a:latin typeface="Calibri" panose="020F0502020204030204" pitchFamily="34" charset="0"/>
                        </a:rPr>
                        <a:t> on docker hub (public)</a:t>
                      </a:r>
                    </a:p>
                  </a:txBody>
                  <a:tcPr marL="9525" marR="9525" marT="9525" marB="0" anchor="b"/>
                </a:tc>
                <a:extLst>
                  <a:ext uri="{0D108BD9-81ED-4DB2-BD59-A6C34878D82A}">
                    <a16:rowId xmlns:a16="http://schemas.microsoft.com/office/drawing/2014/main" val="1487736315"/>
                  </a:ext>
                </a:extLst>
              </a:tr>
              <a:tr h="591592">
                <a:tc>
                  <a:txBody>
                    <a:bodyPr/>
                    <a:lstStyle/>
                    <a:p>
                      <a:pPr algn="l" fontAlgn="b"/>
                      <a:r>
                        <a:rPr lang="en-US" sz="2400" b="0" i="0" u="none" strike="noStrike">
                          <a:solidFill>
                            <a:srgbClr val="000000"/>
                          </a:solidFill>
                          <a:effectLst/>
                          <a:highlight>
                            <a:srgbClr val="FFFF00"/>
                          </a:highlight>
                          <a:latin typeface="Calibri" panose="020F0502020204030204" pitchFamily="34" charset="0"/>
                        </a:rPr>
                        <a:t>Install AKS</a:t>
                      </a:r>
                    </a:p>
                  </a:txBody>
                  <a:tcPr marL="9525" marR="9525" marT="9525" marB="0" anchor="b"/>
                </a:tc>
                <a:tc>
                  <a:txBody>
                    <a:bodyPr/>
                    <a:lstStyle/>
                    <a:p>
                      <a:pPr algn="l" fontAlgn="b"/>
                      <a:r>
                        <a:rPr lang="en-US" sz="2400" b="0" i="0" u="none" strike="noStrike" dirty="0">
                          <a:solidFill>
                            <a:srgbClr val="000000"/>
                          </a:solidFill>
                          <a:effectLst/>
                          <a:highlight>
                            <a:srgbClr val="FF00FF"/>
                          </a:highlight>
                          <a:latin typeface="Calibri" panose="020F0502020204030204" pitchFamily="34" charset="0"/>
                        </a:rPr>
                        <a:t>Create local dev env. for functions</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Test connection of all containers after DB fixed</a:t>
                      </a:r>
                    </a:p>
                  </a:txBody>
                  <a:tcPr marL="9525" marR="9525" marT="9525" marB="0" anchor="b"/>
                </a:tc>
                <a:extLst>
                  <a:ext uri="{0D108BD9-81ED-4DB2-BD59-A6C34878D82A}">
                    <a16:rowId xmlns:a16="http://schemas.microsoft.com/office/drawing/2014/main" val="1666150482"/>
                  </a:ext>
                </a:extLst>
              </a:tr>
              <a:tr h="591592">
                <a:tc>
                  <a:txBody>
                    <a:bodyPr/>
                    <a:lstStyle/>
                    <a:p>
                      <a:pPr algn="l" fontAlgn="b"/>
                      <a:r>
                        <a:rPr lang="en-US" sz="2400" b="0" i="0" u="none" strike="noStrike">
                          <a:solidFill>
                            <a:srgbClr val="000000"/>
                          </a:solidFill>
                          <a:effectLst/>
                          <a:highlight>
                            <a:srgbClr val="FFFF00"/>
                          </a:highlight>
                          <a:latin typeface="Calibri" panose="020F0502020204030204" pitchFamily="34" charset="0"/>
                        </a:rPr>
                        <a:t>AKS Deployment</a:t>
                      </a:r>
                    </a:p>
                  </a:txBody>
                  <a:tcPr marL="9525" marR="9525" marT="9525" marB="0" anchor="b"/>
                </a:tc>
                <a:tc>
                  <a:txBody>
                    <a:bodyPr/>
                    <a:lstStyle/>
                    <a:p>
                      <a:pPr algn="l" fontAlgn="b"/>
                      <a:r>
                        <a:rPr lang="en-US" sz="2400" b="0" i="0" u="none" strike="noStrike" dirty="0">
                          <a:solidFill>
                            <a:srgbClr val="000000"/>
                          </a:solidFill>
                          <a:effectLst/>
                          <a:highlight>
                            <a:srgbClr val="FF00FF"/>
                          </a:highlight>
                          <a:latin typeface="Calibri" panose="020F0502020204030204" pitchFamily="34" charset="0"/>
                        </a:rPr>
                        <a:t>Create local function - Validate DFSPID from dB</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Bulk containers found to be "disabled" = enabled them</a:t>
                      </a:r>
                    </a:p>
                  </a:txBody>
                  <a:tcPr marL="9525" marR="9525" marT="9525" marB="0" anchor="b"/>
                </a:tc>
                <a:extLst>
                  <a:ext uri="{0D108BD9-81ED-4DB2-BD59-A6C34878D82A}">
                    <a16:rowId xmlns:a16="http://schemas.microsoft.com/office/drawing/2014/main" val="87660055"/>
                  </a:ext>
                </a:extLst>
              </a:tr>
              <a:tr h="591592">
                <a:tc>
                  <a:txBody>
                    <a:bodyPr/>
                    <a:lstStyle/>
                    <a:p>
                      <a:pPr algn="l" fontAlgn="b"/>
                      <a:r>
                        <a:rPr lang="en-US" sz="2400" b="0" i="0" u="none" strike="noStrike">
                          <a:solidFill>
                            <a:srgbClr val="000000"/>
                          </a:solidFill>
                          <a:effectLst/>
                          <a:highlight>
                            <a:srgbClr val="FFFF00"/>
                          </a:highlight>
                          <a:latin typeface="Calibri" panose="020F0502020204030204" pitchFamily="34" charset="0"/>
                        </a:rPr>
                        <a:t>[ SPIKE] test deployment of latest helm chart</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Prepare</a:t>
                      </a:r>
                    </a:p>
                  </a:txBody>
                  <a:tcPr marL="9525" marR="9525" marT="9525" marB="0" anchor="b"/>
                </a:tc>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 SPIKE] events hubs </a:t>
                      </a:r>
                    </a:p>
                  </a:txBody>
                  <a:tcPr marL="9525" marR="9525" marT="9525" marB="0" anchor="b"/>
                </a:tc>
                <a:extLst>
                  <a:ext uri="{0D108BD9-81ED-4DB2-BD59-A6C34878D82A}">
                    <a16:rowId xmlns:a16="http://schemas.microsoft.com/office/drawing/2014/main" val="605048186"/>
                  </a:ext>
                </a:extLst>
              </a:tr>
              <a:tr h="591592">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Install of the default OSS as a baseline</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Fulfill</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Pass Testing Toolkit</a:t>
                      </a:r>
                    </a:p>
                  </a:txBody>
                  <a:tcPr marL="9525" marR="9525" marT="9525" marB="0" anchor="b"/>
                </a:tc>
                <a:extLst>
                  <a:ext uri="{0D108BD9-81ED-4DB2-BD59-A6C34878D82A}">
                    <a16:rowId xmlns:a16="http://schemas.microsoft.com/office/drawing/2014/main" val="28647700"/>
                  </a:ext>
                </a:extLst>
              </a:tr>
              <a:tr h="591592">
                <a:tc>
                  <a:txBody>
                    <a:bodyPr/>
                    <a:lstStyle/>
                    <a:p>
                      <a:pPr algn="l" fontAlgn="b"/>
                      <a:r>
                        <a:rPr lang="en-US" sz="2400" b="0" i="0" u="none" strike="noStrike">
                          <a:solidFill>
                            <a:srgbClr val="000000"/>
                          </a:solidFill>
                          <a:effectLst/>
                          <a:latin typeface="Calibri" panose="020F0502020204030204" pitchFamily="34" charset="0"/>
                        </a:rPr>
                        <a:t>Documented in-scope and out-of-scope items</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Position</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submit PR's</a:t>
                      </a:r>
                    </a:p>
                  </a:txBody>
                  <a:tcPr marL="9525" marR="9525" marT="9525" marB="0" anchor="b"/>
                </a:tc>
                <a:extLst>
                  <a:ext uri="{0D108BD9-81ED-4DB2-BD59-A6C34878D82A}">
                    <a16:rowId xmlns:a16="http://schemas.microsoft.com/office/drawing/2014/main" val="571070633"/>
                  </a:ext>
                </a:extLst>
              </a:tr>
              <a:tr h="591592">
                <a:tc>
                  <a:txBody>
                    <a:bodyPr/>
                    <a:lstStyle/>
                    <a:p>
                      <a:pPr algn="l" fontAlgn="b"/>
                      <a:r>
                        <a:rPr lang="en-US" sz="2400" b="0" i="0" u="none" strike="noStrike">
                          <a:solidFill>
                            <a:srgbClr val="000000"/>
                          </a:solidFill>
                          <a:effectLst/>
                          <a:latin typeface="Calibri" panose="020F0502020204030204" pitchFamily="34" charset="0"/>
                        </a:rPr>
                        <a:t>Setup testing mySQL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Transfer GET</a:t>
                      </a:r>
                    </a:p>
                  </a:txBody>
                  <a:tcPr marL="9525" marR="9525" marT="9525" marB="0" anchor="b"/>
                </a:tc>
                <a:tc>
                  <a:txBody>
                    <a:bodyPr/>
                    <a:lstStyle/>
                    <a:p>
                      <a:pPr algn="l" fontAlgn="b"/>
                      <a:r>
                        <a:rPr lang="en-US" sz="2400" b="0" i="0" u="none" strike="noStrike" dirty="0">
                          <a:solidFill>
                            <a:srgbClr val="000000"/>
                          </a:solidFill>
                          <a:effectLst/>
                          <a:highlight>
                            <a:srgbClr val="00FF00"/>
                          </a:highlight>
                          <a:latin typeface="Calibri" panose="020F0502020204030204" pitchFamily="34" charset="0"/>
                        </a:rPr>
                        <a:t>Add </a:t>
                      </a:r>
                      <a:r>
                        <a:rPr lang="en-US" sz="2400" b="0" i="0" u="none" strike="noStrike" dirty="0" err="1">
                          <a:solidFill>
                            <a:srgbClr val="000000"/>
                          </a:solidFill>
                          <a:effectLst/>
                          <a:highlight>
                            <a:srgbClr val="00FF00"/>
                          </a:highlight>
                          <a:latin typeface="Calibri" panose="020F0502020204030204" pitchFamily="34" charset="0"/>
                        </a:rPr>
                        <a:t>Mojaloop</a:t>
                      </a:r>
                      <a:r>
                        <a:rPr lang="en-US" sz="2400" b="0" i="0" u="none" strike="noStrike" dirty="0">
                          <a:solidFill>
                            <a:srgbClr val="000000"/>
                          </a:solidFill>
                          <a:effectLst/>
                          <a:highlight>
                            <a:srgbClr val="00FF00"/>
                          </a:highlight>
                          <a:latin typeface="Calibri" panose="020F0502020204030204" pitchFamily="34" charset="0"/>
                        </a:rPr>
                        <a:t> services to API manager</a:t>
                      </a:r>
                    </a:p>
                  </a:txBody>
                  <a:tcPr marL="9525" marR="9525" marT="9525" marB="0" anchor="b"/>
                </a:tc>
                <a:extLst>
                  <a:ext uri="{0D108BD9-81ED-4DB2-BD59-A6C34878D82A}">
                    <a16:rowId xmlns:a16="http://schemas.microsoft.com/office/drawing/2014/main" val="3213087339"/>
                  </a:ext>
                </a:extLst>
              </a:tr>
              <a:tr h="591592">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Modify helm charts to </a:t>
                      </a:r>
                      <a:r>
                        <a:rPr lang="en-US" sz="2400" b="0" i="0" u="none" strike="noStrike" dirty="0" err="1">
                          <a:solidFill>
                            <a:srgbClr val="000000"/>
                          </a:solidFill>
                          <a:effectLst/>
                          <a:highlight>
                            <a:srgbClr val="FFFF00"/>
                          </a:highlight>
                          <a:latin typeface="Calibri" panose="020F0502020204030204" pitchFamily="34" charset="0"/>
                        </a:rPr>
                        <a:t>polnt</a:t>
                      </a:r>
                      <a:r>
                        <a:rPr lang="en-US" sz="2400" b="0" i="0" u="none" strike="noStrike" dirty="0">
                          <a:solidFill>
                            <a:srgbClr val="000000"/>
                          </a:solidFill>
                          <a:effectLst/>
                          <a:highlight>
                            <a:srgbClr val="FFFF00"/>
                          </a:highlight>
                          <a:latin typeface="Calibri" panose="020F0502020204030204" pitchFamily="34" charset="0"/>
                        </a:rPr>
                        <a:t> to </a:t>
                      </a:r>
                      <a:r>
                        <a:rPr lang="en-US" sz="2400" b="0" i="0" u="none" strike="noStrike" dirty="0" err="1">
                          <a:solidFill>
                            <a:srgbClr val="000000"/>
                          </a:solidFill>
                          <a:effectLst/>
                          <a:highlight>
                            <a:srgbClr val="FFFF00"/>
                          </a:highlight>
                          <a:latin typeface="Calibri" panose="020F0502020204030204" pitchFamily="34" charset="0"/>
                        </a:rPr>
                        <a:t>Mysql</a:t>
                      </a:r>
                      <a:r>
                        <a:rPr lang="en-US" sz="2400" b="0" i="0" u="none" strike="noStrike" dirty="0">
                          <a:solidFill>
                            <a:srgbClr val="000000"/>
                          </a:solidFill>
                          <a:effectLst/>
                          <a:highlight>
                            <a:srgbClr val="FFFF00"/>
                          </a:highlight>
                          <a:latin typeface="Calibri" panose="020F0502020204030204" pitchFamily="34" charset="0"/>
                        </a:rPr>
                        <a:t> PAAS</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Admin</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Validate via postman</a:t>
                      </a:r>
                    </a:p>
                  </a:txBody>
                  <a:tcPr marL="9525" marR="9525" marT="9525" marB="0" anchor="b"/>
                </a:tc>
                <a:extLst>
                  <a:ext uri="{0D108BD9-81ED-4DB2-BD59-A6C34878D82A}">
                    <a16:rowId xmlns:a16="http://schemas.microsoft.com/office/drawing/2014/main" val="4000937562"/>
                  </a:ext>
                </a:extLst>
              </a:tr>
              <a:tr h="591592">
                <a:tc>
                  <a:txBody>
                    <a:bodyPr/>
                    <a:lstStyle/>
                    <a:p>
                      <a:pPr algn="l" fontAlgn="b"/>
                      <a:r>
                        <a:rPr lang="en-US" sz="2400" b="0" i="0" u="none" strike="noStrike" dirty="0">
                          <a:solidFill>
                            <a:srgbClr val="000000"/>
                          </a:solidFill>
                          <a:effectLst/>
                          <a:latin typeface="Calibri" panose="020F0502020204030204" pitchFamily="34" charset="0"/>
                        </a:rPr>
                        <a:t>Define params needing changing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Timeout</a:t>
                      </a:r>
                    </a:p>
                  </a:txBody>
                  <a:tcPr marL="9525" marR="9525" marT="9525" marB="0" anchor="b"/>
                </a:tc>
                <a:tc>
                  <a:txBody>
                    <a:bodyPr/>
                    <a:lstStyle/>
                    <a:p>
                      <a:pPr algn="l" fontAlgn="b"/>
                      <a:r>
                        <a:rPr lang="en-US" sz="2400" b="0" i="0" u="none" strike="noStrike" dirty="0">
                          <a:solidFill>
                            <a:srgbClr val="000000"/>
                          </a:solidFill>
                          <a:effectLst/>
                          <a:highlight>
                            <a:srgbClr val="00FF00"/>
                          </a:highlight>
                          <a:latin typeface="Calibri" panose="020F0502020204030204" pitchFamily="34" charset="0"/>
                        </a:rPr>
                        <a:t>API Manager </a:t>
                      </a:r>
                    </a:p>
                  </a:txBody>
                  <a:tcPr marL="9525" marR="9525" marT="9525" marB="0" anchor="b"/>
                </a:tc>
                <a:extLst>
                  <a:ext uri="{0D108BD9-81ED-4DB2-BD59-A6C34878D82A}">
                    <a16:rowId xmlns:a16="http://schemas.microsoft.com/office/drawing/2014/main" val="2364796368"/>
                  </a:ext>
                </a:extLst>
              </a:tr>
              <a:tr h="591592">
                <a:tc>
                  <a:txBody>
                    <a:bodyPr/>
                    <a:lstStyle/>
                    <a:p>
                      <a:pPr algn="l" fontAlgn="b"/>
                      <a:r>
                        <a:rPr lang="en-US" sz="2400" b="0" i="0" u="none" strike="noStrike" dirty="0">
                          <a:solidFill>
                            <a:srgbClr val="000000"/>
                          </a:solidFill>
                          <a:effectLst/>
                          <a:latin typeface="Calibri" panose="020F0502020204030204" pitchFamily="34" charset="0"/>
                        </a:rPr>
                        <a:t>Test deployed connection with replaced connection info</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Notification Handlers</a:t>
                      </a:r>
                    </a:p>
                  </a:txBody>
                  <a:tcPr marL="9525" marR="9525" marT="9525" marB="0" anchor="b"/>
                </a:tc>
                <a:tc>
                  <a:txBody>
                    <a:bodyPr/>
                    <a:lstStyle/>
                    <a:p>
                      <a:pPr algn="l" fontAlgn="b"/>
                      <a:r>
                        <a:rPr lang="en-US" sz="2400" b="0" i="0" u="none" strike="noStrike" dirty="0">
                          <a:solidFill>
                            <a:srgbClr val="000000"/>
                          </a:solidFill>
                          <a:effectLst/>
                          <a:highlight>
                            <a:srgbClr val="00FF00"/>
                          </a:highlight>
                          <a:latin typeface="Calibri" panose="020F0502020204030204" pitchFamily="34" charset="0"/>
                        </a:rPr>
                        <a:t>API Manager</a:t>
                      </a:r>
                    </a:p>
                  </a:txBody>
                  <a:tcPr marL="9525" marR="9525" marT="9525" marB="0" anchor="b"/>
                </a:tc>
                <a:extLst>
                  <a:ext uri="{0D108BD9-81ED-4DB2-BD59-A6C34878D82A}">
                    <a16:rowId xmlns:a16="http://schemas.microsoft.com/office/drawing/2014/main" val="2838743385"/>
                  </a:ext>
                </a:extLst>
              </a:tr>
              <a:tr h="591592">
                <a:tc>
                  <a:txBody>
                    <a:bodyPr/>
                    <a:lstStyle/>
                    <a:p>
                      <a:pPr algn="l" fontAlgn="b"/>
                      <a:r>
                        <a:rPr lang="en-US" sz="2400" b="0" i="0" u="none" strike="noStrike">
                          <a:solidFill>
                            <a:srgbClr val="000000"/>
                          </a:solidFill>
                          <a:effectLst/>
                          <a:latin typeface="Calibri" panose="020F0502020204030204" pitchFamily="34" charset="0"/>
                        </a:rPr>
                        <a:t>DNS service discovery remapping </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Mojaloop API Adapter </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Event Hub</a:t>
                      </a:r>
                    </a:p>
                  </a:txBody>
                  <a:tcPr marL="9525" marR="9525" marT="9525" marB="0" anchor="b"/>
                </a:tc>
                <a:extLst>
                  <a:ext uri="{0D108BD9-81ED-4DB2-BD59-A6C34878D82A}">
                    <a16:rowId xmlns:a16="http://schemas.microsoft.com/office/drawing/2014/main" val="2667120563"/>
                  </a:ext>
                </a:extLst>
              </a:tr>
              <a:tr h="591592">
                <a:tc>
                  <a:txBody>
                    <a:bodyPr/>
                    <a:lstStyle/>
                    <a:p>
                      <a:pPr algn="l" fontAlgn="b"/>
                      <a:r>
                        <a:rPr lang="en-US" sz="2400" b="0" i="0" u="none" strike="noStrike">
                          <a:solidFill>
                            <a:srgbClr val="000000"/>
                          </a:solidFill>
                          <a:effectLst/>
                          <a:latin typeface="Calibri" panose="020F0502020204030204" pitchFamily="34" charset="0"/>
                        </a:rPr>
                        <a:t>fix TTK test URL reference</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Admin Service</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Review core team technical debt's affect on this project</a:t>
                      </a:r>
                    </a:p>
                  </a:txBody>
                  <a:tcPr marL="9525" marR="9525" marT="9525" marB="0" anchor="b"/>
                </a:tc>
                <a:extLst>
                  <a:ext uri="{0D108BD9-81ED-4DB2-BD59-A6C34878D82A}">
                    <a16:rowId xmlns:a16="http://schemas.microsoft.com/office/drawing/2014/main" val="1501278169"/>
                  </a:ext>
                </a:extLst>
              </a:tr>
              <a:tr h="591592">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MySQL as a service deployment</a:t>
                      </a:r>
                    </a:p>
                  </a:txBody>
                  <a:tcPr marL="9525" marR="9525" marT="9525" marB="0" anchor="b"/>
                </a:tc>
                <a:tc>
                  <a:txBody>
                    <a:bodyPr/>
                    <a:lstStyle/>
                    <a:p>
                      <a:pPr algn="l" fontAlgn="b"/>
                      <a:r>
                        <a:rPr lang="en-US" sz="2400" b="0" i="0" u="none" strike="noStrike">
                          <a:solidFill>
                            <a:srgbClr val="000000"/>
                          </a:solidFill>
                          <a:effectLst/>
                          <a:latin typeface="Calibri" panose="020F0502020204030204" pitchFamily="34" charset="0"/>
                        </a:rPr>
                        <a:t>Fork above list of repo's</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KeyStore</a:t>
                      </a:r>
                    </a:p>
                  </a:txBody>
                  <a:tcPr marL="9525" marR="9525" marT="9525" marB="0" anchor="b"/>
                </a:tc>
                <a:extLst>
                  <a:ext uri="{0D108BD9-81ED-4DB2-BD59-A6C34878D82A}">
                    <a16:rowId xmlns:a16="http://schemas.microsoft.com/office/drawing/2014/main" val="1596212504"/>
                  </a:ext>
                </a:extLst>
              </a:tr>
              <a:tr h="591592">
                <a:tc>
                  <a:txBody>
                    <a:bodyPr/>
                    <a:lstStyle/>
                    <a:p>
                      <a:pPr algn="l" fontAlgn="b"/>
                      <a:r>
                        <a:rPr lang="en-US" sz="2400" b="0" i="0" u="none" strike="noStrike" dirty="0">
                          <a:solidFill>
                            <a:srgbClr val="000000"/>
                          </a:solidFill>
                          <a:effectLst/>
                          <a:latin typeface="Calibri" panose="020F0502020204030204" pitchFamily="34" charset="0"/>
                        </a:rPr>
                        <a:t>Read the Docs</a:t>
                      </a:r>
                    </a:p>
                  </a:txBody>
                  <a:tcPr marL="9525" marR="9525" marT="9525" marB="0" anchor="b"/>
                </a:tc>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Create authentication policy using DFSP ID</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Meeting with Johan</a:t>
                      </a:r>
                    </a:p>
                  </a:txBody>
                  <a:tcPr marL="9525" marR="9525" marT="9525" marB="0" anchor="b"/>
                </a:tc>
                <a:extLst>
                  <a:ext uri="{0D108BD9-81ED-4DB2-BD59-A6C34878D82A}">
                    <a16:rowId xmlns:a16="http://schemas.microsoft.com/office/drawing/2014/main" val="3918421343"/>
                  </a:ext>
                </a:extLst>
              </a:tr>
              <a:tr h="591592">
                <a:tc>
                  <a:txBody>
                    <a:bodyPr/>
                    <a:lstStyle/>
                    <a:p>
                      <a:pPr algn="l" fontAlgn="b"/>
                      <a:r>
                        <a:rPr lang="en-US" sz="2400" b="0" i="0" u="none" strike="noStrike" dirty="0">
                          <a:solidFill>
                            <a:srgbClr val="000000"/>
                          </a:solidFill>
                          <a:effectLst/>
                          <a:latin typeface="Calibri" panose="020F0502020204030204" pitchFamily="34" charset="0"/>
                        </a:rPr>
                        <a:t>Deploy test Event Hub</a:t>
                      </a:r>
                    </a:p>
                  </a:txBody>
                  <a:tcPr marL="9525" marR="9525" marT="9525" marB="0" anchor="b"/>
                </a:tc>
                <a:tc>
                  <a:txBody>
                    <a:bodyPr/>
                    <a:lstStyle/>
                    <a:p>
                      <a:pPr algn="l" fontAlgn="b"/>
                      <a:r>
                        <a:rPr lang="en-US" sz="2400" b="0" i="0" u="none" strike="noStrike" dirty="0">
                          <a:solidFill>
                            <a:srgbClr val="000000"/>
                          </a:solidFill>
                          <a:effectLst/>
                          <a:latin typeface="Calibri" panose="020F0502020204030204" pitchFamily="34" charset="0"/>
                        </a:rPr>
                        <a:t>Make changes to Docker Files</a:t>
                      </a:r>
                    </a:p>
                  </a:txBody>
                  <a:tcPr marL="9525" marR="9525" marT="9525" marB="0" anchor="b"/>
                </a:tc>
                <a:tc>
                  <a:txBody>
                    <a:bodyPr/>
                    <a:lstStyle/>
                    <a:p>
                      <a:pPr algn="l" fontAlgn="b"/>
                      <a:r>
                        <a:rPr lang="en-US" sz="2400" b="0" i="0" u="none" strike="noStrike" dirty="0">
                          <a:solidFill>
                            <a:srgbClr val="000000"/>
                          </a:solidFill>
                          <a:effectLst/>
                          <a:highlight>
                            <a:srgbClr val="FF00FF"/>
                          </a:highlight>
                          <a:latin typeface="Calibri" panose="020F0502020204030204" pitchFamily="34" charset="0"/>
                        </a:rPr>
                        <a:t>Azure Function</a:t>
                      </a:r>
                    </a:p>
                  </a:txBody>
                  <a:tcPr marL="9525" marR="9525" marT="9525" marB="0" anchor="b"/>
                </a:tc>
                <a:extLst>
                  <a:ext uri="{0D108BD9-81ED-4DB2-BD59-A6C34878D82A}">
                    <a16:rowId xmlns:a16="http://schemas.microsoft.com/office/drawing/2014/main" val="3460191257"/>
                  </a:ext>
                </a:extLst>
              </a:tr>
              <a:tr h="591592">
                <a:tc>
                  <a:txBody>
                    <a:bodyPr/>
                    <a:lstStyle/>
                    <a:p>
                      <a:pPr marL="0" marR="0" lvl="0" indent="0" algn="l" defTabSz="18288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Deploy API Manager</a:t>
                      </a:r>
                    </a:p>
                  </a:txBody>
                  <a:tcPr marL="9525" marR="9525" marT="9525" marB="0" anchor="b"/>
                </a:tc>
                <a:tc>
                  <a:txBody>
                    <a:bodyPr/>
                    <a:lstStyle/>
                    <a:p>
                      <a:pPr marL="0" marR="0" lvl="0" indent="0" algn="l" defTabSz="18288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Prepare branch and repo's for PR's</a:t>
                      </a:r>
                    </a:p>
                  </a:txBody>
                  <a:tcPr marL="9525" marR="9525" marT="9525" marB="0" anchor="b"/>
                </a:tc>
                <a:tc>
                  <a:txBody>
                    <a:bodyPr/>
                    <a:lstStyle/>
                    <a:p>
                      <a:pPr algn="l" fontAlgn="b"/>
                      <a:r>
                        <a:rPr lang="en-US" sz="2400" b="0" i="0" u="none" strike="noStrike" dirty="0">
                          <a:solidFill>
                            <a:srgbClr val="000000"/>
                          </a:solidFill>
                          <a:effectLst/>
                          <a:highlight>
                            <a:srgbClr val="FFFF00"/>
                          </a:highlight>
                          <a:latin typeface="Calibri" panose="020F0502020204030204" pitchFamily="34" charset="0"/>
                        </a:rPr>
                        <a:t>ARM templating of current components </a:t>
                      </a:r>
                    </a:p>
                  </a:txBody>
                  <a:tcPr marL="9525" marR="9525" marT="9525" marB="0" anchor="b"/>
                </a:tc>
                <a:extLst>
                  <a:ext uri="{0D108BD9-81ED-4DB2-BD59-A6C34878D82A}">
                    <a16:rowId xmlns:a16="http://schemas.microsoft.com/office/drawing/2014/main" val="1135437506"/>
                  </a:ext>
                </a:extLst>
              </a:tr>
              <a:tr h="591592">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0283240"/>
                  </a:ext>
                </a:extLst>
              </a:tr>
              <a:tr h="591592">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466903"/>
                  </a:ext>
                </a:extLst>
              </a:tr>
            </a:tbl>
          </a:graphicData>
        </a:graphic>
      </p:graphicFrame>
      <p:sp>
        <p:nvSpPr>
          <p:cNvPr id="4" name="Slide Number Placeholder 3">
            <a:extLst>
              <a:ext uri="{FF2B5EF4-FFF2-40B4-BE49-F238E27FC236}">
                <a16:creationId xmlns:a16="http://schemas.microsoft.com/office/drawing/2014/main" id="{3755E3F7-FB36-3A47-879D-A97C1F373BBD}"/>
              </a:ext>
            </a:extLst>
          </p:cNvPr>
          <p:cNvSpPr>
            <a:spLocks noGrp="1"/>
          </p:cNvSpPr>
          <p:nvPr>
            <p:ph type="sldNum" sz="quarter" idx="12"/>
          </p:nvPr>
        </p:nvSpPr>
        <p:spPr/>
        <p:txBody>
          <a:bodyPr/>
          <a:lstStyle/>
          <a:p>
            <a:fld id="{20AF9D7A-5BEE-9245-944A-197F51D542D9}" type="slidenum">
              <a:rPr lang="en-US" smtClean="0"/>
              <a:t>15</a:t>
            </a:fld>
            <a:endParaRPr lang="en-US"/>
          </a:p>
        </p:txBody>
      </p:sp>
    </p:spTree>
    <p:extLst>
      <p:ext uri="{BB962C8B-B14F-4D97-AF65-F5344CB8AC3E}">
        <p14:creationId xmlns:p14="http://schemas.microsoft.com/office/powerpoint/2010/main" val="218700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What’s Left – Through June</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16</a:t>
            </a:fld>
            <a:endParaRPr lang="en-US"/>
          </a:p>
        </p:txBody>
      </p:sp>
      <p:grpSp>
        <p:nvGrpSpPr>
          <p:cNvPr id="2" name="Group 1">
            <a:extLst>
              <a:ext uri="{FF2B5EF4-FFF2-40B4-BE49-F238E27FC236}">
                <a16:creationId xmlns:a16="http://schemas.microsoft.com/office/drawing/2014/main" id="{A9A64D82-7BB9-1142-A90F-2C5413191B02}"/>
              </a:ext>
            </a:extLst>
          </p:cNvPr>
          <p:cNvGrpSpPr/>
          <p:nvPr/>
        </p:nvGrpSpPr>
        <p:grpSpPr>
          <a:xfrm>
            <a:off x="1051179" y="3483358"/>
            <a:ext cx="12822754" cy="9167122"/>
            <a:chOff x="1051179" y="3483358"/>
            <a:chExt cx="12822754" cy="9167122"/>
          </a:xfrm>
        </p:grpSpPr>
        <p:pic>
          <p:nvPicPr>
            <p:cNvPr id="3" name="Picture 2" descr="Graphical user interface, text&#10;&#10;Description automatically generated with medium confidence">
              <a:extLst>
                <a:ext uri="{FF2B5EF4-FFF2-40B4-BE49-F238E27FC236}">
                  <a16:creationId xmlns:a16="http://schemas.microsoft.com/office/drawing/2014/main" id="{B11C4A62-1D13-EB4A-AA08-7FBDE38F6594}"/>
                </a:ext>
              </a:extLst>
            </p:cNvPr>
            <p:cNvPicPr>
              <a:picLocks noChangeAspect="1"/>
            </p:cNvPicPr>
            <p:nvPr/>
          </p:nvPicPr>
          <p:blipFill>
            <a:blip r:embed="rId2"/>
            <a:stretch>
              <a:fillRect/>
            </a:stretch>
          </p:blipFill>
          <p:spPr>
            <a:xfrm>
              <a:off x="1051179" y="3483359"/>
              <a:ext cx="5568981" cy="9167121"/>
            </a:xfrm>
            <a:prstGeom prst="rect">
              <a:avLst/>
            </a:prstGeom>
          </p:spPr>
        </p:pic>
        <p:pic>
          <p:nvPicPr>
            <p:cNvPr id="7" name="Picture 6" descr="Timeline&#10;&#10;Description automatically generated">
              <a:extLst>
                <a:ext uri="{FF2B5EF4-FFF2-40B4-BE49-F238E27FC236}">
                  <a16:creationId xmlns:a16="http://schemas.microsoft.com/office/drawing/2014/main" id="{9D5DDCBB-E99F-634D-A342-9BF34436F114}"/>
                </a:ext>
              </a:extLst>
            </p:cNvPr>
            <p:cNvPicPr>
              <a:picLocks noChangeAspect="1"/>
            </p:cNvPicPr>
            <p:nvPr/>
          </p:nvPicPr>
          <p:blipFill rotWithShape="1">
            <a:blip r:embed="rId3"/>
            <a:srcRect l="55808"/>
            <a:stretch/>
          </p:blipFill>
          <p:spPr>
            <a:xfrm>
              <a:off x="6341156" y="3483358"/>
              <a:ext cx="7532777" cy="9167120"/>
            </a:xfrm>
            <a:prstGeom prst="rect">
              <a:avLst/>
            </a:prstGeom>
          </p:spPr>
        </p:pic>
      </p:grpSp>
      <p:sp>
        <p:nvSpPr>
          <p:cNvPr id="5" name="TextBox 4">
            <a:extLst>
              <a:ext uri="{FF2B5EF4-FFF2-40B4-BE49-F238E27FC236}">
                <a16:creationId xmlns:a16="http://schemas.microsoft.com/office/drawing/2014/main" id="{F38B289A-A0B8-8F43-905C-AD4AED994345}"/>
              </a:ext>
            </a:extLst>
          </p:cNvPr>
          <p:cNvSpPr txBox="1"/>
          <p:nvPr/>
        </p:nvSpPr>
        <p:spPr>
          <a:xfrm>
            <a:off x="14053930" y="5168343"/>
            <a:ext cx="9819861" cy="5632311"/>
          </a:xfrm>
          <a:prstGeom prst="rect">
            <a:avLst/>
          </a:prstGeom>
          <a:noFill/>
        </p:spPr>
        <p:txBody>
          <a:bodyPr wrap="square" rtlCol="0">
            <a:spAutoFit/>
          </a:bodyPr>
          <a:lstStyle/>
          <a:p>
            <a:pPr marL="285750" indent="-285750">
              <a:buFont typeface="Arial" panose="020B0604020202020204" pitchFamily="34" charset="0"/>
              <a:buChar char="•"/>
            </a:pPr>
            <a:r>
              <a:rPr lang="en-US" sz="3600" dirty="0"/>
              <a:t>Project runs through June</a:t>
            </a:r>
          </a:p>
          <a:p>
            <a:pPr marL="285750" indent="-285750">
              <a:buFont typeface="Arial" panose="020B0604020202020204" pitchFamily="34" charset="0"/>
              <a:buChar char="•"/>
            </a:pPr>
            <a:r>
              <a:rPr lang="en-US" sz="3600" dirty="0"/>
              <a:t>Current tasks complete by mid May</a:t>
            </a:r>
          </a:p>
          <a:p>
            <a:pPr marL="285750" indent="-285750">
              <a:buFont typeface="Arial" panose="020B0604020202020204" pitchFamily="34" charset="0"/>
              <a:buChar char="•"/>
            </a:pPr>
            <a:r>
              <a:rPr lang="en-US" sz="3600" dirty="0"/>
              <a:t>Revisit Event Hubs from mid May</a:t>
            </a:r>
          </a:p>
          <a:p>
            <a:pPr marL="285750" indent="-285750">
              <a:buFont typeface="Arial" panose="020B0604020202020204" pitchFamily="34" charset="0"/>
              <a:buChar char="•"/>
            </a:pPr>
            <a:r>
              <a:rPr lang="en-US" sz="3600" dirty="0"/>
              <a:t>Utilize mid May through June for slack and lingering items</a:t>
            </a:r>
          </a:p>
          <a:p>
            <a:pPr marL="285750" indent="-285750">
              <a:buFont typeface="Arial" panose="020B0604020202020204" pitchFamily="34" charset="0"/>
              <a:buChar char="•"/>
            </a:pPr>
            <a:r>
              <a:rPr lang="en-US" sz="3600" dirty="0"/>
              <a:t>June for refining documentation</a:t>
            </a:r>
          </a:p>
          <a:p>
            <a:pPr marL="285750" indent="-285750">
              <a:buFont typeface="Arial" panose="020B0604020202020204" pitchFamily="34" charset="0"/>
              <a:buChar char="•"/>
            </a:pPr>
            <a:r>
              <a:rPr lang="en-US" sz="3600" dirty="0"/>
              <a:t>June for shifting artifacts to Microsoft repositories</a:t>
            </a:r>
          </a:p>
          <a:p>
            <a:pPr marL="285750" indent="-285750">
              <a:buFont typeface="Arial" panose="020B0604020202020204" pitchFamily="34" charset="0"/>
              <a:buChar char="•"/>
            </a:pPr>
            <a:r>
              <a:rPr lang="en-US" sz="3600" dirty="0"/>
              <a:t>June for shifting artifacts to OSS repositories</a:t>
            </a:r>
          </a:p>
          <a:p>
            <a:pPr marL="285750" indent="-285750">
              <a:buFont typeface="Arial" panose="020B0604020202020204" pitchFamily="34" charset="0"/>
              <a:buChar char="•"/>
            </a:pPr>
            <a:endParaRPr lang="en-US" sz="3600" dirty="0"/>
          </a:p>
        </p:txBody>
      </p:sp>
      <p:sp>
        <p:nvSpPr>
          <p:cNvPr id="8" name="Oval 7">
            <a:extLst>
              <a:ext uri="{FF2B5EF4-FFF2-40B4-BE49-F238E27FC236}">
                <a16:creationId xmlns:a16="http://schemas.microsoft.com/office/drawing/2014/main" id="{FAEF182E-1AFA-1948-87D6-F0C0EF02CDA5}"/>
              </a:ext>
            </a:extLst>
          </p:cNvPr>
          <p:cNvSpPr/>
          <p:nvPr/>
        </p:nvSpPr>
        <p:spPr>
          <a:xfrm>
            <a:off x="0" y="8665094"/>
            <a:ext cx="6161159" cy="4087368"/>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7079933-7CF8-174D-B73C-33C4F98BF490}"/>
              </a:ext>
            </a:extLst>
          </p:cNvPr>
          <p:cNvSpPr/>
          <p:nvPr/>
        </p:nvSpPr>
        <p:spPr>
          <a:xfrm>
            <a:off x="10477206" y="3426988"/>
            <a:ext cx="3432761" cy="847871"/>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BFFC526B-4DCB-F846-BED3-81B40D028F73}"/>
              </a:ext>
            </a:extLst>
          </p:cNvPr>
          <p:cNvCxnSpPr/>
          <p:nvPr/>
        </p:nvCxnSpPr>
        <p:spPr>
          <a:xfrm>
            <a:off x="14053930" y="5741581"/>
            <a:ext cx="591307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9162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07F391-3FF0-4E59-BE49-DDA705B275E5}"/>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0DD1169B-C341-4E40-B6D4-94F99EB355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B785A4B-589A-4560-87B7-BB12B6398CC4}"/>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98160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C3A4-BDB4-0141-8248-3A6DC5B3BD74}"/>
              </a:ext>
            </a:extLst>
          </p:cNvPr>
          <p:cNvSpPr>
            <a:spLocks noGrp="1"/>
          </p:cNvSpPr>
          <p:nvPr>
            <p:ph type="title"/>
          </p:nvPr>
        </p:nvSpPr>
        <p:spPr>
          <a:xfrm>
            <a:off x="1676619" y="3970406"/>
            <a:ext cx="18869389" cy="2651126"/>
          </a:xfrm>
        </p:spPr>
        <p:txBody>
          <a:bodyPr/>
          <a:lstStyle/>
          <a:p>
            <a:r>
              <a:rPr lang="en-US" dirty="0"/>
              <a:t>Agenda</a:t>
            </a:r>
          </a:p>
        </p:txBody>
      </p:sp>
      <p:sp>
        <p:nvSpPr>
          <p:cNvPr id="3" name="Content Placeholder 2">
            <a:extLst>
              <a:ext uri="{FF2B5EF4-FFF2-40B4-BE49-F238E27FC236}">
                <a16:creationId xmlns:a16="http://schemas.microsoft.com/office/drawing/2014/main" id="{626AEC7B-CE82-0248-BB51-C8EC6D9FD7E0}"/>
              </a:ext>
            </a:extLst>
          </p:cNvPr>
          <p:cNvSpPr>
            <a:spLocks noGrp="1"/>
          </p:cNvSpPr>
          <p:nvPr>
            <p:ph idx="1"/>
          </p:nvPr>
        </p:nvSpPr>
        <p:spPr>
          <a:xfrm>
            <a:off x="1676619" y="7136296"/>
            <a:ext cx="21033938" cy="5217630"/>
          </a:xfrm>
        </p:spPr>
        <p:txBody>
          <a:bodyPr/>
          <a:lstStyle/>
          <a:p>
            <a:r>
              <a:rPr lang="en-US" dirty="0" err="1"/>
              <a:t>Mojaloop</a:t>
            </a:r>
            <a:r>
              <a:rPr lang="en-US" dirty="0"/>
              <a:t> on Azure, why is it important</a:t>
            </a:r>
          </a:p>
          <a:p>
            <a:r>
              <a:rPr lang="en-US" dirty="0"/>
              <a:t>Adjusted Scope</a:t>
            </a:r>
          </a:p>
          <a:p>
            <a:r>
              <a:rPr lang="en-US" dirty="0"/>
              <a:t>Scope Reminder</a:t>
            </a:r>
          </a:p>
          <a:p>
            <a:r>
              <a:rPr lang="en-US" dirty="0"/>
              <a:t>Work Completed / Work In Progress</a:t>
            </a:r>
          </a:p>
        </p:txBody>
      </p:sp>
      <p:sp>
        <p:nvSpPr>
          <p:cNvPr id="4" name="Slide Number Placeholder 3">
            <a:extLst>
              <a:ext uri="{FF2B5EF4-FFF2-40B4-BE49-F238E27FC236}">
                <a16:creationId xmlns:a16="http://schemas.microsoft.com/office/drawing/2014/main" id="{8BB5057F-5BCB-9240-BFF0-9221501D56A9}"/>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83276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36F9-4002-384D-8137-B19032793973}"/>
              </a:ext>
            </a:extLst>
          </p:cNvPr>
          <p:cNvSpPr>
            <a:spLocks noGrp="1"/>
          </p:cNvSpPr>
          <p:nvPr>
            <p:ph type="title"/>
          </p:nvPr>
        </p:nvSpPr>
        <p:spPr/>
        <p:txBody>
          <a:bodyPr/>
          <a:lstStyle/>
          <a:p>
            <a:r>
              <a:rPr lang="en-US" dirty="0"/>
              <a:t>Why is this important?</a:t>
            </a:r>
          </a:p>
        </p:txBody>
      </p:sp>
      <p:pic>
        <p:nvPicPr>
          <p:cNvPr id="6" name="Content Placeholder 5" descr="Graphical user interface, application, Teams&#10;&#10;Description automatically generated">
            <a:extLst>
              <a:ext uri="{FF2B5EF4-FFF2-40B4-BE49-F238E27FC236}">
                <a16:creationId xmlns:a16="http://schemas.microsoft.com/office/drawing/2014/main" id="{7FED5E69-C9E0-4048-8E78-EC77F3DDD2DC}"/>
              </a:ext>
            </a:extLst>
          </p:cNvPr>
          <p:cNvPicPr>
            <a:picLocks noGrp="1" noChangeAspect="1"/>
          </p:cNvPicPr>
          <p:nvPr>
            <p:ph idx="1"/>
          </p:nvPr>
        </p:nvPicPr>
        <p:blipFill>
          <a:blip r:embed="rId2"/>
          <a:stretch>
            <a:fillRect/>
          </a:stretch>
        </p:blipFill>
        <p:spPr>
          <a:xfrm>
            <a:off x="1239799" y="4631634"/>
            <a:ext cx="21917895" cy="6738731"/>
          </a:xfrm>
        </p:spPr>
      </p:pic>
      <p:sp>
        <p:nvSpPr>
          <p:cNvPr id="4" name="Slide Number Placeholder 3">
            <a:extLst>
              <a:ext uri="{FF2B5EF4-FFF2-40B4-BE49-F238E27FC236}">
                <a16:creationId xmlns:a16="http://schemas.microsoft.com/office/drawing/2014/main" id="{2EF174E1-3793-FF4A-93E4-433D88635BB1}"/>
              </a:ext>
            </a:extLst>
          </p:cNvPr>
          <p:cNvSpPr>
            <a:spLocks noGrp="1"/>
          </p:cNvSpPr>
          <p:nvPr>
            <p:ph type="sldNum" sz="quarter" idx="12"/>
          </p:nvPr>
        </p:nvSpPr>
        <p:spPr/>
        <p:txBody>
          <a:bodyPr/>
          <a:lstStyle/>
          <a:p>
            <a:fld id="{20AF9D7A-5BEE-9245-944A-197F51D542D9}" type="slidenum">
              <a:rPr lang="en-US" smtClean="0"/>
              <a:t>3</a:t>
            </a:fld>
            <a:endParaRPr lang="en-US" dirty="0"/>
          </a:p>
        </p:txBody>
      </p:sp>
      <p:sp>
        <p:nvSpPr>
          <p:cNvPr id="7" name="TextBox 6">
            <a:extLst>
              <a:ext uri="{FF2B5EF4-FFF2-40B4-BE49-F238E27FC236}">
                <a16:creationId xmlns:a16="http://schemas.microsoft.com/office/drawing/2014/main" id="{58D2C956-D95A-C643-AAFD-161C6BD761D3}"/>
              </a:ext>
            </a:extLst>
          </p:cNvPr>
          <p:cNvSpPr txBox="1"/>
          <p:nvPr/>
        </p:nvSpPr>
        <p:spPr>
          <a:xfrm>
            <a:off x="6715997" y="11692831"/>
            <a:ext cx="10955179" cy="1384995"/>
          </a:xfrm>
          <a:prstGeom prst="rect">
            <a:avLst/>
          </a:prstGeom>
          <a:noFill/>
        </p:spPr>
        <p:txBody>
          <a:bodyPr wrap="none" rtlCol="0">
            <a:spAutoFit/>
          </a:bodyPr>
          <a:lstStyle/>
          <a:p>
            <a:pPr marL="342900" indent="-342900">
              <a:buFont typeface="+mj-lt"/>
              <a:buAutoNum type="arabicPeriod"/>
            </a:pPr>
            <a:r>
              <a:rPr lang="en-US" sz="2800" dirty="0"/>
              <a:t>We will reach a lot more people.</a:t>
            </a:r>
          </a:p>
          <a:p>
            <a:pPr marL="342900" indent="-342900">
              <a:buFont typeface="+mj-lt"/>
              <a:buAutoNum type="arabicPeriod"/>
            </a:pPr>
            <a:r>
              <a:rPr lang="en-US" sz="2800" dirty="0"/>
              <a:t>A lot more options.</a:t>
            </a:r>
          </a:p>
          <a:p>
            <a:pPr marL="342900" indent="-342900">
              <a:buFont typeface="+mj-lt"/>
              <a:buAutoNum type="arabicPeriod"/>
            </a:pPr>
            <a:r>
              <a:rPr lang="en-US" sz="2800" dirty="0"/>
              <a:t>We get to do a lot of validation and artifacts, paid for by Microsoft.</a:t>
            </a:r>
          </a:p>
        </p:txBody>
      </p:sp>
    </p:spTree>
    <p:extLst>
      <p:ext uri="{BB962C8B-B14F-4D97-AF65-F5344CB8AC3E}">
        <p14:creationId xmlns:p14="http://schemas.microsoft.com/office/powerpoint/2010/main" val="237128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18A1-9626-F14F-9648-56E33123FFE7}"/>
              </a:ext>
            </a:extLst>
          </p:cNvPr>
          <p:cNvSpPr>
            <a:spLocks noGrp="1"/>
          </p:cNvSpPr>
          <p:nvPr>
            <p:ph type="title"/>
          </p:nvPr>
        </p:nvSpPr>
        <p:spPr/>
        <p:txBody>
          <a:bodyPr/>
          <a:lstStyle/>
          <a:p>
            <a:r>
              <a:rPr lang="en-US" dirty="0"/>
              <a:t>Ideas can only come from access before they lead to Innovation</a:t>
            </a:r>
          </a:p>
        </p:txBody>
      </p:sp>
      <p:pic>
        <p:nvPicPr>
          <p:cNvPr id="7" name="Content Placeholder 6">
            <a:extLst>
              <a:ext uri="{FF2B5EF4-FFF2-40B4-BE49-F238E27FC236}">
                <a16:creationId xmlns:a16="http://schemas.microsoft.com/office/drawing/2014/main" id="{E0435221-82B6-0E46-9092-A52D9E404F38}"/>
              </a:ext>
            </a:extLst>
          </p:cNvPr>
          <p:cNvPicPr>
            <a:picLocks noGrp="1" noChangeAspect="1"/>
          </p:cNvPicPr>
          <p:nvPr>
            <p:ph idx="1"/>
          </p:nvPr>
        </p:nvPicPr>
        <p:blipFill>
          <a:blip r:embed="rId2"/>
          <a:stretch>
            <a:fillRect/>
          </a:stretch>
        </p:blipFill>
        <p:spPr>
          <a:xfrm>
            <a:off x="3645010" y="3600056"/>
            <a:ext cx="17097153" cy="9477770"/>
          </a:xfrm>
        </p:spPr>
      </p:pic>
      <p:sp>
        <p:nvSpPr>
          <p:cNvPr id="4" name="Slide Number Placeholder 3">
            <a:extLst>
              <a:ext uri="{FF2B5EF4-FFF2-40B4-BE49-F238E27FC236}">
                <a16:creationId xmlns:a16="http://schemas.microsoft.com/office/drawing/2014/main" id="{89D34EC8-41AE-304D-81AB-CC61378FA8D1}"/>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688759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err="1"/>
              <a:t>Mojaloop</a:t>
            </a:r>
            <a:r>
              <a:rPr lang="en-US" dirty="0"/>
              <a:t>,</a:t>
            </a:r>
            <a:br>
              <a:rPr lang="en-US" dirty="0"/>
            </a:br>
            <a:r>
              <a:rPr lang="en-US" dirty="0"/>
              <a:t>a First-Class Citizen on Azure</a:t>
            </a:r>
          </a:p>
        </p:txBody>
      </p:sp>
      <p:sp>
        <p:nvSpPr>
          <p:cNvPr id="7" name="Content Placeholder 6">
            <a:extLst>
              <a:ext uri="{FF2B5EF4-FFF2-40B4-BE49-F238E27FC236}">
                <a16:creationId xmlns:a16="http://schemas.microsoft.com/office/drawing/2014/main" id="{BC2CEDC6-2A98-0144-9884-13FE4653C708}"/>
              </a:ext>
            </a:extLst>
          </p:cNvPr>
          <p:cNvSpPr>
            <a:spLocks noGrp="1"/>
          </p:cNvSpPr>
          <p:nvPr>
            <p:ph idx="1"/>
          </p:nvPr>
        </p:nvSpPr>
        <p:spPr/>
        <p:txBody>
          <a:bodyPr>
            <a:normAutofit lnSpcReduction="10000"/>
          </a:bodyPr>
          <a:lstStyle/>
          <a:p>
            <a:r>
              <a:rPr lang="en-US" dirty="0"/>
              <a:t>A project to make </a:t>
            </a:r>
            <a:r>
              <a:rPr lang="en-US" dirty="0" err="1"/>
              <a:t>Mojaloop</a:t>
            </a:r>
            <a:r>
              <a:rPr lang="en-US" dirty="0"/>
              <a:t> a First-Class Citizen on:</a:t>
            </a:r>
          </a:p>
          <a:p>
            <a:pPr lvl="1"/>
            <a:r>
              <a:rPr lang="en-US" dirty="0"/>
              <a:t>Microsoft Azure </a:t>
            </a:r>
          </a:p>
          <a:p>
            <a:pPr lvl="1"/>
            <a:r>
              <a:rPr lang="en-US" dirty="0"/>
              <a:t>Microsoft Marketplace</a:t>
            </a:r>
          </a:p>
          <a:p>
            <a:pPr lvl="1"/>
            <a:r>
              <a:rPr lang="en-US" dirty="0"/>
              <a:t>Microsoft Azure Stack </a:t>
            </a:r>
          </a:p>
          <a:p>
            <a:pPr lvl="2"/>
            <a:r>
              <a:rPr lang="en-US" dirty="0"/>
              <a:t>A hybrid  cloud solution that allows cloud management but uses local resources and therefore meets a countries data residency rules</a:t>
            </a:r>
          </a:p>
          <a:p>
            <a:pPr lvl="1"/>
            <a:r>
              <a:rPr lang="en-US" dirty="0"/>
              <a:t>The goal is to optimize performance &amp; </a:t>
            </a:r>
          </a:p>
          <a:p>
            <a:pPr lvl="1"/>
            <a:r>
              <a:rPr lang="en-US" dirty="0"/>
              <a:t>Ease of installation and management</a:t>
            </a:r>
          </a:p>
          <a:p>
            <a:pPr lvl="2"/>
            <a:r>
              <a:rPr lang="en-US" dirty="0"/>
              <a:t>ARM Templates for multiple purposes to be created</a:t>
            </a:r>
          </a:p>
          <a:p>
            <a:pPr lvl="2"/>
            <a:r>
              <a:rPr lang="en-US" dirty="0"/>
              <a:t>Leverage Azure Management Portal</a:t>
            </a:r>
          </a:p>
          <a:p>
            <a:pPr lvl="3"/>
            <a:r>
              <a:rPr lang="en-US" dirty="0"/>
              <a:t>Deployment</a:t>
            </a:r>
          </a:p>
          <a:p>
            <a:pPr lvl="3"/>
            <a:r>
              <a:rPr lang="en-US" dirty="0"/>
              <a:t>Active management</a:t>
            </a:r>
          </a:p>
          <a:p>
            <a:pPr lvl="3"/>
            <a:r>
              <a:rPr lang="en-US" dirty="0"/>
              <a:t>Alerting and reporting</a:t>
            </a:r>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5</a:t>
            </a:fld>
            <a:endParaRPr lang="en-US"/>
          </a:p>
        </p:txBody>
      </p:sp>
    </p:spTree>
    <p:extLst>
      <p:ext uri="{BB962C8B-B14F-4D97-AF65-F5344CB8AC3E}">
        <p14:creationId xmlns:p14="http://schemas.microsoft.com/office/powerpoint/2010/main" val="56122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Adjustment to Scope</a:t>
            </a:r>
          </a:p>
        </p:txBody>
      </p:sp>
      <p:sp>
        <p:nvSpPr>
          <p:cNvPr id="7" name="Content Placeholder 6">
            <a:extLst>
              <a:ext uri="{FF2B5EF4-FFF2-40B4-BE49-F238E27FC236}">
                <a16:creationId xmlns:a16="http://schemas.microsoft.com/office/drawing/2014/main" id="{BC2CEDC6-2A98-0144-9884-13FE4653C708}"/>
              </a:ext>
            </a:extLst>
          </p:cNvPr>
          <p:cNvSpPr>
            <a:spLocks noGrp="1"/>
          </p:cNvSpPr>
          <p:nvPr>
            <p:ph idx="1"/>
          </p:nvPr>
        </p:nvSpPr>
        <p:spPr>
          <a:xfrm>
            <a:off x="1676619" y="3651249"/>
            <a:ext cx="21033938" cy="9334500"/>
          </a:xfrm>
        </p:spPr>
        <p:txBody>
          <a:bodyPr>
            <a:normAutofit lnSpcReduction="10000"/>
          </a:bodyPr>
          <a:lstStyle/>
          <a:p>
            <a:r>
              <a:rPr lang="en-US" dirty="0"/>
              <a:t>Finite Time and Budget</a:t>
            </a:r>
          </a:p>
          <a:p>
            <a:r>
              <a:rPr lang="en-US" dirty="0"/>
              <a:t>Various delays</a:t>
            </a:r>
          </a:p>
          <a:p>
            <a:pPr lvl="1"/>
            <a:r>
              <a:rPr lang="en-US" dirty="0"/>
              <a:t>Availability of resources in staffing and subject matter experts</a:t>
            </a:r>
          </a:p>
          <a:p>
            <a:pPr lvl="1"/>
            <a:r>
              <a:rPr lang="en-US" dirty="0"/>
              <a:t>Complicated and involved</a:t>
            </a:r>
          </a:p>
          <a:p>
            <a:r>
              <a:rPr lang="en-US" dirty="0"/>
              <a:t>Although the Event Hubs poses a huge potential for savings, we have moved it to the end of the project and will make as much progress as we can on it.</a:t>
            </a:r>
          </a:p>
          <a:p>
            <a:r>
              <a:rPr lang="en-US" dirty="0"/>
              <a:t>Azure stack was deemed to be more beneficial to the community as it allows for Azure cloud management while providing in country data sources, eliminating any data residency</a:t>
            </a:r>
            <a:br>
              <a:rPr lang="en-US" dirty="0"/>
            </a:br>
            <a:r>
              <a:rPr lang="en-US" dirty="0"/>
              <a:t>issues.</a:t>
            </a:r>
          </a:p>
          <a:p>
            <a:endParaRPr lang="en-US" dirty="0"/>
          </a:p>
          <a:p>
            <a:endParaRPr lang="en-US" dirty="0"/>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6</a:t>
            </a:fld>
            <a:endParaRPr lang="en-US"/>
          </a:p>
        </p:txBody>
      </p:sp>
    </p:spTree>
    <p:extLst>
      <p:ext uri="{BB962C8B-B14F-4D97-AF65-F5344CB8AC3E}">
        <p14:creationId xmlns:p14="http://schemas.microsoft.com/office/powerpoint/2010/main" val="208102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8DB4-00F5-A745-BEF3-EA57964864C3}"/>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29F0B22-29DE-6B49-AB0E-B1AC6EBCF10D}"/>
              </a:ext>
            </a:extLst>
          </p:cNvPr>
          <p:cNvSpPr>
            <a:spLocks noGrp="1"/>
          </p:cNvSpPr>
          <p:nvPr>
            <p:ph idx="1"/>
          </p:nvPr>
        </p:nvSpPr>
        <p:spPr/>
        <p:txBody>
          <a:bodyPr>
            <a:normAutofit lnSpcReduction="10000"/>
          </a:bodyPr>
          <a:lstStyle/>
          <a:p>
            <a:r>
              <a:rPr lang="en-US" dirty="0"/>
              <a:t>Pure OSS Baseline Setup in Azure Kubernetes Service (AKS)</a:t>
            </a:r>
          </a:p>
          <a:p>
            <a:r>
              <a:rPr lang="en-US" dirty="0"/>
              <a:t>Stateful components</a:t>
            </a:r>
          </a:p>
          <a:p>
            <a:pPr lvl="1"/>
            <a:r>
              <a:rPr lang="en-US" dirty="0"/>
              <a:t>To reduce admin overhead for a switch operator all stateful components will make use of Azure managed platform services. Kafka will be removed from the AKS cluster and services will be updated to make use of either HDInsight or Event Hubs with the later being a far more cost-effective method.</a:t>
            </a:r>
          </a:p>
          <a:p>
            <a:pPr lvl="1"/>
            <a:r>
              <a:rPr lang="en-US" dirty="0" err="1"/>
              <a:t>Percona</a:t>
            </a:r>
            <a:r>
              <a:rPr lang="en-US" dirty="0"/>
              <a:t> </a:t>
            </a:r>
            <a:r>
              <a:rPr lang="en-US" dirty="0" err="1"/>
              <a:t>Mysql</a:t>
            </a:r>
            <a:r>
              <a:rPr lang="en-US" dirty="0"/>
              <a:t>  being replaced by Azure databases for </a:t>
            </a:r>
            <a:r>
              <a:rPr lang="en-US" dirty="0" err="1"/>
              <a:t>Mysql</a:t>
            </a:r>
            <a:r>
              <a:rPr lang="en-US" dirty="0"/>
              <a:t> </a:t>
            </a:r>
          </a:p>
          <a:p>
            <a:r>
              <a:rPr lang="en-US" dirty="0"/>
              <a:t>Scripting Phase 1</a:t>
            </a:r>
          </a:p>
          <a:p>
            <a:pPr lvl="1"/>
            <a:r>
              <a:rPr lang="en-US" dirty="0"/>
              <a:t>In the first phase of scripting the components in use so far, will need to commissioned and decommissioned rapidly to not exhaust the project's azure spend budget</a:t>
            </a:r>
          </a:p>
        </p:txBody>
      </p:sp>
      <p:sp>
        <p:nvSpPr>
          <p:cNvPr id="4" name="Slide Number Placeholder 3">
            <a:extLst>
              <a:ext uri="{FF2B5EF4-FFF2-40B4-BE49-F238E27FC236}">
                <a16:creationId xmlns:a16="http://schemas.microsoft.com/office/drawing/2014/main" id="{B81B6431-F298-7949-86EA-08937BFAB025}"/>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Rounded Rectangle 4">
            <a:extLst>
              <a:ext uri="{FF2B5EF4-FFF2-40B4-BE49-F238E27FC236}">
                <a16:creationId xmlns:a16="http://schemas.microsoft.com/office/drawing/2014/main" id="{1F7F9961-8133-DE4A-A9E7-D71348F25BCD}"/>
              </a:ext>
            </a:extLst>
          </p:cNvPr>
          <p:cNvSpPr/>
          <p:nvPr/>
        </p:nvSpPr>
        <p:spPr>
          <a:xfrm rot="21139372">
            <a:off x="10271052" y="3622259"/>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6" name="Rounded Rectangle 5">
            <a:extLst>
              <a:ext uri="{FF2B5EF4-FFF2-40B4-BE49-F238E27FC236}">
                <a16:creationId xmlns:a16="http://schemas.microsoft.com/office/drawing/2014/main" id="{B1491A68-9DD6-334B-94F3-FD76139B897C}"/>
              </a:ext>
            </a:extLst>
          </p:cNvPr>
          <p:cNvSpPr/>
          <p:nvPr/>
        </p:nvSpPr>
        <p:spPr>
          <a:xfrm rot="21139372">
            <a:off x="10271052" y="5763813"/>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7" name="Rounded Rectangle 6">
            <a:extLst>
              <a:ext uri="{FF2B5EF4-FFF2-40B4-BE49-F238E27FC236}">
                <a16:creationId xmlns:a16="http://schemas.microsoft.com/office/drawing/2014/main" id="{D8DBB8D0-8B79-A646-A616-7E80470AB827}"/>
              </a:ext>
            </a:extLst>
          </p:cNvPr>
          <p:cNvSpPr/>
          <p:nvPr/>
        </p:nvSpPr>
        <p:spPr>
          <a:xfrm rot="21139372">
            <a:off x="10271052" y="8056163"/>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8" name="Rounded Rectangle 7">
            <a:extLst>
              <a:ext uri="{FF2B5EF4-FFF2-40B4-BE49-F238E27FC236}">
                <a16:creationId xmlns:a16="http://schemas.microsoft.com/office/drawing/2014/main" id="{FCA8BFCC-975C-394D-9195-8F43960C2035}"/>
              </a:ext>
            </a:extLst>
          </p:cNvPr>
          <p:cNvSpPr/>
          <p:nvPr/>
        </p:nvSpPr>
        <p:spPr>
          <a:xfrm rot="21139372">
            <a:off x="10271052" y="10348512"/>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9" name="Rounded Rectangle 8">
            <a:extLst>
              <a:ext uri="{FF2B5EF4-FFF2-40B4-BE49-F238E27FC236}">
                <a16:creationId xmlns:a16="http://schemas.microsoft.com/office/drawing/2014/main" id="{C3CB2F4B-90BE-3841-9F6A-B20231880A97}"/>
              </a:ext>
            </a:extLst>
          </p:cNvPr>
          <p:cNvSpPr/>
          <p:nvPr/>
        </p:nvSpPr>
        <p:spPr>
          <a:xfrm rot="21139372">
            <a:off x="15590875" y="10348513"/>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For Cloud</a:t>
            </a:r>
          </a:p>
        </p:txBody>
      </p:sp>
      <p:sp>
        <p:nvSpPr>
          <p:cNvPr id="10" name="Rounded Rectangle 9">
            <a:extLst>
              <a:ext uri="{FF2B5EF4-FFF2-40B4-BE49-F238E27FC236}">
                <a16:creationId xmlns:a16="http://schemas.microsoft.com/office/drawing/2014/main" id="{890CB400-B997-1C46-9DF7-69F77E109ECA}"/>
              </a:ext>
            </a:extLst>
          </p:cNvPr>
          <p:cNvSpPr/>
          <p:nvPr/>
        </p:nvSpPr>
        <p:spPr>
          <a:xfrm rot="21139372">
            <a:off x="16675396" y="5763812"/>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FF0000"/>
                </a:solidFill>
              </a:rPr>
              <a:t>Adjusted Scope</a:t>
            </a:r>
          </a:p>
        </p:txBody>
      </p:sp>
    </p:spTree>
    <p:extLst>
      <p:ext uri="{BB962C8B-B14F-4D97-AF65-F5344CB8AC3E}">
        <p14:creationId xmlns:p14="http://schemas.microsoft.com/office/powerpoint/2010/main" val="17777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410D-4AC5-914F-A11E-4F88A7224F87}"/>
              </a:ext>
            </a:extLst>
          </p:cNvPr>
          <p:cNvSpPr>
            <a:spLocks noGrp="1"/>
          </p:cNvSpPr>
          <p:nvPr>
            <p:ph type="title"/>
          </p:nvPr>
        </p:nvSpPr>
        <p:spPr/>
        <p:txBody>
          <a:bodyPr/>
          <a:lstStyle/>
          <a:p>
            <a:r>
              <a:rPr lang="en-US" dirty="0"/>
              <a:t>Scope (cont’d)</a:t>
            </a:r>
          </a:p>
        </p:txBody>
      </p:sp>
      <p:sp>
        <p:nvSpPr>
          <p:cNvPr id="3" name="Content Placeholder 2">
            <a:extLst>
              <a:ext uri="{FF2B5EF4-FFF2-40B4-BE49-F238E27FC236}">
                <a16:creationId xmlns:a16="http://schemas.microsoft.com/office/drawing/2014/main" id="{291E4FF6-D815-024B-B7A5-B48537DD9207}"/>
              </a:ext>
            </a:extLst>
          </p:cNvPr>
          <p:cNvSpPr>
            <a:spLocks noGrp="1"/>
          </p:cNvSpPr>
          <p:nvPr>
            <p:ph idx="1"/>
          </p:nvPr>
        </p:nvSpPr>
        <p:spPr/>
        <p:txBody>
          <a:bodyPr>
            <a:normAutofit fontScale="92500"/>
          </a:bodyPr>
          <a:lstStyle/>
          <a:p>
            <a:r>
              <a:rPr lang="en-US" dirty="0"/>
              <a:t>API Management</a:t>
            </a:r>
          </a:p>
          <a:p>
            <a:pPr lvl="1"/>
            <a:r>
              <a:rPr lang="en-US" dirty="0"/>
              <a:t>Implement the Azure </a:t>
            </a:r>
            <a:r>
              <a:rPr lang="en-US" dirty="0" err="1"/>
              <a:t>Api</a:t>
            </a:r>
            <a:r>
              <a:rPr lang="en-US" dirty="0"/>
              <a:t> Manager with </a:t>
            </a:r>
            <a:r>
              <a:rPr lang="en-US" dirty="0" err="1"/>
              <a:t>Mtls</a:t>
            </a:r>
            <a:r>
              <a:rPr lang="en-US" dirty="0"/>
              <a:t> to ingress controller of AKS.  This will be used as an alternative to Ws02.</a:t>
            </a:r>
          </a:p>
          <a:p>
            <a:r>
              <a:rPr lang="en-US" dirty="0"/>
              <a:t>Scripting Phase 2</a:t>
            </a:r>
          </a:p>
          <a:p>
            <a:pPr lvl="1"/>
            <a:r>
              <a:rPr lang="en-US" dirty="0"/>
              <a:t>Adding in scripting to automate work carried out with API management components</a:t>
            </a:r>
          </a:p>
          <a:p>
            <a:r>
              <a:rPr lang="en-US" dirty="0"/>
              <a:t>DFSP Authentication</a:t>
            </a:r>
          </a:p>
          <a:p>
            <a:pPr lvl="1"/>
            <a:r>
              <a:rPr lang="en-US" dirty="0"/>
              <a:t>Creation of a DFSP ID and CERT validation policy to authorize participants</a:t>
            </a:r>
          </a:p>
          <a:p>
            <a:r>
              <a:rPr lang="en-US" dirty="0"/>
              <a:t>Testing Toolkit</a:t>
            </a:r>
          </a:p>
          <a:p>
            <a:pPr lvl="1"/>
            <a:r>
              <a:rPr lang="en-US" dirty="0"/>
              <a:t>Explore if we need any changes or alternatives due to platform and changes</a:t>
            </a:r>
          </a:p>
          <a:p>
            <a:endParaRPr lang="en-US" dirty="0"/>
          </a:p>
        </p:txBody>
      </p:sp>
      <p:sp>
        <p:nvSpPr>
          <p:cNvPr id="4" name="Slide Number Placeholder 3">
            <a:extLst>
              <a:ext uri="{FF2B5EF4-FFF2-40B4-BE49-F238E27FC236}">
                <a16:creationId xmlns:a16="http://schemas.microsoft.com/office/drawing/2014/main" id="{64305A11-5DC7-2444-ACD5-029028D167E9}"/>
              </a:ext>
            </a:extLst>
          </p:cNvPr>
          <p:cNvSpPr>
            <a:spLocks noGrp="1"/>
          </p:cNvSpPr>
          <p:nvPr>
            <p:ph type="sldNum" sz="quarter" idx="12"/>
          </p:nvPr>
        </p:nvSpPr>
        <p:spPr/>
        <p:txBody>
          <a:bodyPr/>
          <a:lstStyle/>
          <a:p>
            <a:fld id="{20AF9D7A-5BEE-9245-944A-197F51D542D9}" type="slidenum">
              <a:rPr lang="en-US" smtClean="0"/>
              <a:t>8</a:t>
            </a:fld>
            <a:endParaRPr lang="en-US"/>
          </a:p>
        </p:txBody>
      </p:sp>
      <p:sp>
        <p:nvSpPr>
          <p:cNvPr id="5" name="Rounded Rectangle 4">
            <a:extLst>
              <a:ext uri="{FF2B5EF4-FFF2-40B4-BE49-F238E27FC236}">
                <a16:creationId xmlns:a16="http://schemas.microsoft.com/office/drawing/2014/main" id="{97C0B712-4F29-C84E-A059-0F39A90B220A}"/>
              </a:ext>
            </a:extLst>
          </p:cNvPr>
          <p:cNvSpPr/>
          <p:nvPr/>
        </p:nvSpPr>
        <p:spPr>
          <a:xfrm rot="21139372">
            <a:off x="9684303" y="4324007"/>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6" name="Rounded Rectangle 5">
            <a:extLst>
              <a:ext uri="{FF2B5EF4-FFF2-40B4-BE49-F238E27FC236}">
                <a16:creationId xmlns:a16="http://schemas.microsoft.com/office/drawing/2014/main" id="{9C753DF3-EB6D-8344-B9DE-2E48A10BE23F}"/>
              </a:ext>
            </a:extLst>
          </p:cNvPr>
          <p:cNvSpPr/>
          <p:nvPr/>
        </p:nvSpPr>
        <p:spPr>
          <a:xfrm rot="21139372">
            <a:off x="9684303" y="6404436"/>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7" name="Rounded Rectangle 6">
            <a:extLst>
              <a:ext uri="{FF2B5EF4-FFF2-40B4-BE49-F238E27FC236}">
                <a16:creationId xmlns:a16="http://schemas.microsoft.com/office/drawing/2014/main" id="{3C18B244-DC2C-2647-A432-F475AE9CE4BF}"/>
              </a:ext>
            </a:extLst>
          </p:cNvPr>
          <p:cNvSpPr/>
          <p:nvPr/>
        </p:nvSpPr>
        <p:spPr>
          <a:xfrm rot="21139372">
            <a:off x="9684303" y="8522855"/>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Complete</a:t>
            </a:r>
          </a:p>
        </p:txBody>
      </p:sp>
      <p:sp>
        <p:nvSpPr>
          <p:cNvPr id="8" name="Rounded Rectangle 7">
            <a:extLst>
              <a:ext uri="{FF2B5EF4-FFF2-40B4-BE49-F238E27FC236}">
                <a16:creationId xmlns:a16="http://schemas.microsoft.com/office/drawing/2014/main" id="{BE03451C-C8E4-614F-BCA9-F972AB9EDF9E}"/>
              </a:ext>
            </a:extLst>
          </p:cNvPr>
          <p:cNvSpPr/>
          <p:nvPr/>
        </p:nvSpPr>
        <p:spPr>
          <a:xfrm rot="21139372">
            <a:off x="16292620" y="6404435"/>
            <a:ext cx="5018568" cy="1212111"/>
          </a:xfrm>
          <a:prstGeom prst="roundRect">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rgbClr val="FF0000"/>
                </a:solidFill>
              </a:rPr>
              <a:t>For Cloud</a:t>
            </a:r>
          </a:p>
        </p:txBody>
      </p:sp>
    </p:spTree>
    <p:extLst>
      <p:ext uri="{BB962C8B-B14F-4D97-AF65-F5344CB8AC3E}">
        <p14:creationId xmlns:p14="http://schemas.microsoft.com/office/powerpoint/2010/main" val="9471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30BF4-40D6-DB44-A950-B58ACD4DE546}"/>
              </a:ext>
            </a:extLst>
          </p:cNvPr>
          <p:cNvSpPr>
            <a:spLocks noGrp="1"/>
          </p:cNvSpPr>
          <p:nvPr>
            <p:ph type="title"/>
          </p:nvPr>
        </p:nvSpPr>
        <p:spPr/>
        <p:txBody>
          <a:bodyPr/>
          <a:lstStyle/>
          <a:p>
            <a:r>
              <a:rPr lang="en-US" dirty="0"/>
              <a:t>Scope (cont’d)</a:t>
            </a:r>
          </a:p>
        </p:txBody>
      </p:sp>
      <p:sp>
        <p:nvSpPr>
          <p:cNvPr id="3" name="Content Placeholder 2">
            <a:extLst>
              <a:ext uri="{FF2B5EF4-FFF2-40B4-BE49-F238E27FC236}">
                <a16:creationId xmlns:a16="http://schemas.microsoft.com/office/drawing/2014/main" id="{EF440772-2AB4-414F-BEC6-019C749E5400}"/>
              </a:ext>
            </a:extLst>
          </p:cNvPr>
          <p:cNvSpPr>
            <a:spLocks noGrp="1"/>
          </p:cNvSpPr>
          <p:nvPr>
            <p:ph idx="1"/>
          </p:nvPr>
        </p:nvSpPr>
        <p:spPr/>
        <p:txBody>
          <a:bodyPr/>
          <a:lstStyle/>
          <a:p>
            <a:r>
              <a:rPr lang="en-US" dirty="0"/>
              <a:t>Scripting Phase 3</a:t>
            </a:r>
          </a:p>
          <a:p>
            <a:pPr lvl="1"/>
            <a:r>
              <a:rPr lang="en-US" dirty="0"/>
              <a:t>The finalization of any IAC work that was not covered in the prior phases.</a:t>
            </a:r>
          </a:p>
          <a:p>
            <a:r>
              <a:rPr lang="en-US" dirty="0"/>
              <a:t>Documentation</a:t>
            </a:r>
          </a:p>
          <a:p>
            <a:pPr lvl="1"/>
            <a:r>
              <a:rPr lang="en-US" dirty="0"/>
              <a:t>This is for any documentation required by the Azure marketplace or stack teams.</a:t>
            </a:r>
          </a:p>
          <a:p>
            <a:pPr lvl="1"/>
            <a:r>
              <a:rPr lang="en-US" dirty="0"/>
              <a:t>The creation of any getting started style Azure guides will also be covered here.</a:t>
            </a:r>
          </a:p>
          <a:p>
            <a:r>
              <a:rPr lang="en-US" dirty="0"/>
              <a:t>Stretch Goals (nice to haves)</a:t>
            </a:r>
          </a:p>
          <a:p>
            <a:pPr lvl="1"/>
            <a:r>
              <a:rPr lang="en-US" dirty="0"/>
              <a:t>Application Insights</a:t>
            </a:r>
          </a:p>
        </p:txBody>
      </p:sp>
      <p:sp>
        <p:nvSpPr>
          <p:cNvPr id="4" name="Slide Number Placeholder 3">
            <a:extLst>
              <a:ext uri="{FF2B5EF4-FFF2-40B4-BE49-F238E27FC236}">
                <a16:creationId xmlns:a16="http://schemas.microsoft.com/office/drawing/2014/main" id="{5A70939B-3B0E-4C44-8372-ADA138621E19}"/>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2182912431"/>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354f033-77ec-451f-a4b1-89785309665d">
      <UserInfo>
        <DisplayName>Catherine La Valley</DisplayName>
        <AccountId>168</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3" ma:contentTypeDescription="Create a new document." ma:contentTypeScope="" ma:versionID="1a8e0f591d3b1b40aba590a9e5f96a61">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fc14388904a9ca4fc1dcdc7ac7762609"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C1D56013-FFA3-4AA5-BFCF-7C4A0141612A}">
  <ds:schemaRefs>
    <ds:schemaRef ds:uri="http://purl.org/dc/elements/1.1/"/>
    <ds:schemaRef ds:uri="http://schemas.microsoft.com/office/2006/metadata/properties"/>
    <ds:schemaRef ds:uri="http://purl.org/dc/terms/"/>
    <ds:schemaRef ds:uri="6354f033-77ec-451f-a4b1-89785309665d"/>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af12d3ca-d309-4d9b-872e-f669d895b06e"/>
    <ds:schemaRef ds:uri="http://purl.org/dc/dcmitype/"/>
  </ds:schemaRefs>
</ds:datastoreItem>
</file>

<file path=customXml/itemProps3.xml><?xml version="1.0" encoding="utf-8"?>
<ds:datastoreItem xmlns:ds="http://schemas.openxmlformats.org/officeDocument/2006/customXml" ds:itemID="{F477486D-5603-4835-9990-7EF1E294A9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4907</TotalTime>
  <Words>1088</Words>
  <Application>Microsoft Macintosh PowerPoint</Application>
  <PresentationFormat>Custom</PresentationFormat>
  <Paragraphs>212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Mojaloop  a 1st Class Citizen on Microsoft Azure</vt:lpstr>
      <vt:lpstr>Agenda</vt:lpstr>
      <vt:lpstr>Why is this important?</vt:lpstr>
      <vt:lpstr>Ideas can only come from access before they lead to Innovation</vt:lpstr>
      <vt:lpstr>Mojaloop, a First-Class Citizen on Azure</vt:lpstr>
      <vt:lpstr>Adjustment to Scope</vt:lpstr>
      <vt:lpstr>Scope</vt:lpstr>
      <vt:lpstr>Scope (cont’d)</vt:lpstr>
      <vt:lpstr>Scope (cont’d)</vt:lpstr>
      <vt:lpstr>Project Break Down</vt:lpstr>
      <vt:lpstr>Feature Areas</vt:lpstr>
      <vt:lpstr>Working with the community</vt:lpstr>
      <vt:lpstr>Very High Level WBS</vt:lpstr>
      <vt:lpstr>Current Work Items and Backlog</vt:lpstr>
      <vt:lpstr>PowerPoint Presentation</vt:lpstr>
      <vt:lpstr>What’s Left – Through June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Greg McCormick</cp:lastModifiedBy>
  <cp:revision>23</cp:revision>
  <dcterms:created xsi:type="dcterms:W3CDTF">2020-01-08T21:13:28Z</dcterms:created>
  <dcterms:modified xsi:type="dcterms:W3CDTF">2022-04-26T08:14:02Z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