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58" r:id="rId5"/>
    <p:sldId id="259" r:id="rId6"/>
    <p:sldId id="261" r:id="rId7"/>
    <p:sldId id="264" r:id="rId8"/>
    <p:sldId id="359" r:id="rId9"/>
    <p:sldId id="263" r:id="rId10"/>
    <p:sldId id="267" r:id="rId11"/>
    <p:sldId id="269" r:id="rId12"/>
    <p:sldId id="266" r:id="rId13"/>
    <p:sldId id="357" r:id="rId14"/>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11"/>
    <p:restoredTop sz="95033" autoAdjust="0"/>
  </p:normalViewPr>
  <p:slideViewPr>
    <p:cSldViewPr snapToGrid="0" snapToObjects="1">
      <p:cViewPr varScale="1">
        <p:scale>
          <a:sx n="39" d="100"/>
          <a:sy n="39" d="100"/>
        </p:scale>
        <p:origin x="133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sp>
        <p:nvSpPr>
          <p:cNvPr id="4" name="Oval 3">
            <a:extLst>
              <a:ext uri="{FF2B5EF4-FFF2-40B4-BE49-F238E27FC236}">
                <a16:creationId xmlns:a16="http://schemas.microsoft.com/office/drawing/2014/main" id="{4AC1ED45-D031-B94A-BAB1-482F24228794}"/>
              </a:ext>
            </a:extLst>
          </p:cNvPr>
          <p:cNvSpPr>
            <a:spLocks noChangeAspect="1"/>
          </p:cNvSpPr>
          <p:nvPr userDrawn="1"/>
        </p:nvSpPr>
        <p:spPr>
          <a:xfrm>
            <a:off x="16183637" y="9013230"/>
            <a:ext cx="3257669" cy="3257669"/>
          </a:xfrm>
          <a:prstGeom prst="ellipse">
            <a:avLst/>
          </a:prstGeom>
          <a:noFill/>
          <a:ln w="14605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531EC2-BD07-9544-89FF-31AE4C23EC5E}"/>
              </a:ext>
            </a:extLst>
          </p:cNvPr>
          <p:cNvSpPr>
            <a:spLocks noChangeAspect="1"/>
          </p:cNvSpPr>
          <p:nvPr userDrawn="1"/>
        </p:nvSpPr>
        <p:spPr>
          <a:xfrm>
            <a:off x="21320100" y="4425142"/>
            <a:ext cx="3608615" cy="36086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2B1EF47-5F45-A042-A683-AA31B481CD13}"/>
              </a:ext>
            </a:extLst>
          </p:cNvPr>
          <p:cNvSpPr>
            <a:spLocks noChangeAspect="1"/>
          </p:cNvSpPr>
          <p:nvPr userDrawn="1"/>
        </p:nvSpPr>
        <p:spPr>
          <a:xfrm>
            <a:off x="17762247" y="5257042"/>
            <a:ext cx="5917515" cy="59175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CDE4030-1079-0643-B091-D5D05B6A1734}"/>
              </a:ext>
            </a:extLst>
          </p:cNvPr>
          <p:cNvSpPr>
            <a:spLocks noChangeAspect="1"/>
          </p:cNvSpPr>
          <p:nvPr userDrawn="1"/>
        </p:nvSpPr>
        <p:spPr>
          <a:xfrm>
            <a:off x="16489928" y="351150"/>
            <a:ext cx="6658628" cy="66586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2522722A-C71E-C24E-832F-3645EE12FC3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05779" y="906822"/>
            <a:ext cx="5226926" cy="5417492"/>
          </a:xfrm>
          <a:prstGeom prst="rect">
            <a:avLst/>
          </a:prstGeom>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pic>
        <p:nvPicPr>
          <p:cNvPr id="6" name="Graphic 5">
            <a:extLst>
              <a:ext uri="{FF2B5EF4-FFF2-40B4-BE49-F238E27FC236}">
                <a16:creationId xmlns:a16="http://schemas.microsoft.com/office/drawing/2014/main" id="{4CEF126B-F56C-6046-9078-242D284DDAF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91797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14EC90-E499-7F40-A81C-63D0DD2592C7}"/>
              </a:ext>
            </a:extLst>
          </p:cNvPr>
          <p:cNvPicPr>
            <a:picLocks noChangeAspect="1"/>
          </p:cNvPicPr>
          <p:nvPr userDrawn="1"/>
        </p:nvPicPr>
        <p:blipFill>
          <a:blip r:embed="rId2"/>
          <a:srcRect/>
          <a:stretch/>
        </p:blipFill>
        <p:spPr>
          <a:xfrm>
            <a:off x="1587" y="0"/>
            <a:ext cx="24384000" cy="13716000"/>
          </a:xfrm>
          <a:prstGeom prst="rect">
            <a:avLst/>
          </a:prstGeom>
        </p:spPr>
      </p:pic>
      <p:sp>
        <p:nvSpPr>
          <p:cNvPr id="20" name="Freeform 19">
            <a:extLst>
              <a:ext uri="{FF2B5EF4-FFF2-40B4-BE49-F238E27FC236}">
                <a16:creationId xmlns:a16="http://schemas.microsoft.com/office/drawing/2014/main" id="{67DCEFF5-0D7E-ED41-AB7F-7D0FBD83F9E6}"/>
              </a:ext>
            </a:extLst>
          </p:cNvPr>
          <p:cNvSpPr/>
          <p:nvPr userDrawn="1"/>
        </p:nvSpPr>
        <p:spPr>
          <a:xfrm>
            <a:off x="861219" y="3595738"/>
            <a:ext cx="25129909" cy="8531688"/>
          </a:xfrm>
          <a:custGeom>
            <a:avLst/>
            <a:gdLst>
              <a:gd name="connsiteX0" fmla="*/ 570174 w 25129909"/>
              <a:gd name="connsiteY0" fmla="*/ 0 h 8531688"/>
              <a:gd name="connsiteX1" fmla="*/ 15632987 w 25129909"/>
              <a:gd name="connsiteY1" fmla="*/ 0 h 8531688"/>
              <a:gd name="connsiteX2" fmla="*/ 15628709 w 25129909"/>
              <a:gd name="connsiteY2" fmla="*/ 84726 h 8531688"/>
              <a:gd name="connsiteX3" fmla="*/ 18958023 w 25129909"/>
              <a:gd name="connsiteY3" fmla="*/ 3414040 h 8531688"/>
              <a:gd name="connsiteX4" fmla="*/ 22287337 w 25129909"/>
              <a:gd name="connsiteY4" fmla="*/ 84726 h 8531688"/>
              <a:gd name="connsiteX5" fmla="*/ 22283059 w 25129909"/>
              <a:gd name="connsiteY5" fmla="*/ 0 h 8531688"/>
              <a:gd name="connsiteX6" fmla="*/ 24559737 w 25129909"/>
              <a:gd name="connsiteY6" fmla="*/ 0 h 8531688"/>
              <a:gd name="connsiteX7" fmla="*/ 25129909 w 25129909"/>
              <a:gd name="connsiteY7" fmla="*/ 570173 h 8531688"/>
              <a:gd name="connsiteX8" fmla="*/ 25129909 w 25129909"/>
              <a:gd name="connsiteY8" fmla="*/ 7961515 h 8531688"/>
              <a:gd name="connsiteX9" fmla="*/ 24559737 w 25129909"/>
              <a:gd name="connsiteY9" fmla="*/ 8531688 h 8531688"/>
              <a:gd name="connsiteX10" fmla="*/ 570174 w 25129909"/>
              <a:gd name="connsiteY10" fmla="*/ 8531688 h 8531688"/>
              <a:gd name="connsiteX11" fmla="*/ 0 w 25129909"/>
              <a:gd name="connsiteY11" fmla="*/ 7961515 h 8531688"/>
              <a:gd name="connsiteX12" fmla="*/ 0 w 25129909"/>
              <a:gd name="connsiteY12" fmla="*/ 570173 h 8531688"/>
              <a:gd name="connsiteX13" fmla="*/ 570174 w 25129909"/>
              <a:gd name="connsiteY13" fmla="*/ 0 h 85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29909" h="8531688">
                <a:moveTo>
                  <a:pt x="570174" y="0"/>
                </a:moveTo>
                <a:lnTo>
                  <a:pt x="15632987" y="0"/>
                </a:lnTo>
                <a:lnTo>
                  <a:pt x="15628709" y="84726"/>
                </a:lnTo>
                <a:cubicBezTo>
                  <a:pt x="15628709" y="1923455"/>
                  <a:pt x="17119293" y="3414040"/>
                  <a:pt x="18958023" y="3414040"/>
                </a:cubicBezTo>
                <a:cubicBezTo>
                  <a:pt x="20796753" y="3414040"/>
                  <a:pt x="22287337" y="1923455"/>
                  <a:pt x="22287337" y="84726"/>
                </a:cubicBezTo>
                <a:lnTo>
                  <a:pt x="22283059" y="0"/>
                </a:lnTo>
                <a:lnTo>
                  <a:pt x="24559737" y="0"/>
                </a:lnTo>
                <a:cubicBezTo>
                  <a:pt x="24874633" y="0"/>
                  <a:pt x="25129909" y="255275"/>
                  <a:pt x="25129909" y="570173"/>
                </a:cubicBezTo>
                <a:lnTo>
                  <a:pt x="25129909" y="7961515"/>
                </a:lnTo>
                <a:cubicBezTo>
                  <a:pt x="25129909" y="8276413"/>
                  <a:pt x="24874633" y="8531688"/>
                  <a:pt x="24559737" y="8531688"/>
                </a:cubicBezTo>
                <a:lnTo>
                  <a:pt x="570174" y="8531688"/>
                </a:lnTo>
                <a:cubicBezTo>
                  <a:pt x="255275" y="8531688"/>
                  <a:pt x="0" y="8276413"/>
                  <a:pt x="0" y="7961515"/>
                </a:cubicBezTo>
                <a:lnTo>
                  <a:pt x="0" y="570173"/>
                </a:lnTo>
                <a:cubicBezTo>
                  <a:pt x="0" y="255275"/>
                  <a:pt x="255275" y="0"/>
                  <a:pt x="57017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3" name="Graphic 12">
            <a:extLst>
              <a:ext uri="{FF2B5EF4-FFF2-40B4-BE49-F238E27FC236}">
                <a16:creationId xmlns:a16="http://schemas.microsoft.com/office/drawing/2014/main" id="{9E0E56EE-00B1-6C4C-9C45-C68FA4C4DCA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205779" y="913387"/>
            <a:ext cx="5226926" cy="5417492"/>
          </a:xfrm>
          <a:prstGeom prst="rect">
            <a:avLst/>
          </a:prstGeom>
        </p:spPr>
      </p:pic>
    </p:spTree>
    <p:extLst>
      <p:ext uri="{BB962C8B-B14F-4D97-AF65-F5344CB8AC3E}">
        <p14:creationId xmlns:p14="http://schemas.microsoft.com/office/powerpoint/2010/main" val="204726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8914314" cy="2651126"/>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70CA752F-4157-1F49-9BD9-6341ACA14C3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33483-5DC1-4919-B94C-777794C8A760}"/>
              </a:ext>
            </a:extLst>
          </p:cNvPr>
          <p:cNvPicPr>
            <a:picLocks noChangeAspect="1"/>
          </p:cNvPicPr>
          <p:nvPr userDrawn="1"/>
        </p:nvPicPr>
        <p:blipFill>
          <a:blip r:embed="rId2">
            <a:alphaModFix/>
          </a:blip>
          <a:srcRect/>
          <a:stretch/>
        </p:blipFill>
        <p:spPr>
          <a:xfrm>
            <a:off x="1587" y="0"/>
            <a:ext cx="24384000" cy="13716000"/>
          </a:xfrm>
          <a:prstGeom prst="rect">
            <a:avLst/>
          </a:prstGeom>
        </p:spPr>
      </p:pic>
      <p:sp>
        <p:nvSpPr>
          <p:cNvPr id="17" name="Freeform 16">
            <a:extLst>
              <a:ext uri="{FF2B5EF4-FFF2-40B4-BE49-F238E27FC236}">
                <a16:creationId xmlns:a16="http://schemas.microsoft.com/office/drawing/2014/main" id="{962299F1-A818-E549-B104-1D7345A9E9C5}"/>
              </a:ext>
            </a:extLst>
          </p:cNvPr>
          <p:cNvSpPr/>
          <p:nvPr userDrawn="1"/>
        </p:nvSpPr>
        <p:spPr>
          <a:xfrm>
            <a:off x="50103" y="564204"/>
            <a:ext cx="24387176" cy="5466945"/>
          </a:xfrm>
          <a:custGeom>
            <a:avLst/>
            <a:gdLst>
              <a:gd name="connsiteX0" fmla="*/ 0 w 24387176"/>
              <a:gd name="connsiteY0" fmla="*/ 0 h 5466945"/>
              <a:gd name="connsiteX1" fmla="*/ 21570558 w 24387176"/>
              <a:gd name="connsiteY1" fmla="*/ 0 h 5466945"/>
              <a:gd name="connsiteX2" fmla="*/ 21515138 w 24387176"/>
              <a:gd name="connsiteY2" fmla="*/ 41442 h 5466945"/>
              <a:gd name="connsiteX3" fmla="*/ 20831244 w 24387176"/>
              <a:gd name="connsiteY3" fmla="*/ 1491610 h 5466945"/>
              <a:gd name="connsiteX4" fmla="*/ 22710556 w 24387176"/>
              <a:gd name="connsiteY4" fmla="*/ 3370921 h 5466945"/>
              <a:gd name="connsiteX5" fmla="*/ 24363046 w 24387176"/>
              <a:gd name="connsiteY5" fmla="*/ 2387401 h 5466945"/>
              <a:gd name="connsiteX6" fmla="*/ 24387176 w 24387176"/>
              <a:gd name="connsiteY6" fmla="*/ 2337309 h 5466945"/>
              <a:gd name="connsiteX7" fmla="*/ 24387176 w 24387176"/>
              <a:gd name="connsiteY7" fmla="*/ 5466945 h 5466945"/>
              <a:gd name="connsiteX8" fmla="*/ 0 w 24387176"/>
              <a:gd name="connsiteY8" fmla="*/ 5466945 h 546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5466945">
                <a:moveTo>
                  <a:pt x="0" y="0"/>
                </a:moveTo>
                <a:lnTo>
                  <a:pt x="21570558" y="0"/>
                </a:lnTo>
                <a:lnTo>
                  <a:pt x="21515138" y="41442"/>
                </a:lnTo>
                <a:cubicBezTo>
                  <a:pt x="21097466" y="386136"/>
                  <a:pt x="20831244" y="907783"/>
                  <a:pt x="20831244" y="1491610"/>
                </a:cubicBezTo>
                <a:cubicBezTo>
                  <a:pt x="20831244" y="2529525"/>
                  <a:pt x="21672640" y="3370921"/>
                  <a:pt x="22710556" y="3370921"/>
                </a:cubicBezTo>
                <a:cubicBezTo>
                  <a:pt x="23424124" y="3370921"/>
                  <a:pt x="24044804" y="2973230"/>
                  <a:pt x="24363046" y="2387401"/>
                </a:cubicBezTo>
                <a:lnTo>
                  <a:pt x="24387176" y="2337309"/>
                </a:lnTo>
                <a:lnTo>
                  <a:pt x="24387176" y="5466945"/>
                </a:lnTo>
                <a:lnTo>
                  <a:pt x="0" y="5466945"/>
                </a:lnTo>
                <a:close/>
              </a:path>
            </a:pathLst>
          </a:cu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676619" y="730251"/>
            <a:ext cx="18869389" cy="2651126"/>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723FA03B-5C37-DA48-8571-A149C824F6D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13936867" cy="5705474"/>
          </a:xfrm>
        </p:spPr>
        <p:txBody>
          <a:bodyPr anchor="b"/>
          <a:lstStyle>
            <a:lvl1pPr>
              <a:defRPr sz="12000"/>
            </a:lvl1pPr>
          </a:lstStyle>
          <a:p>
            <a:r>
              <a:rPr lang="en-US" dirty="0"/>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B0BE23F3-E5CF-084E-8ACD-443D91AE88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05779" y="794856"/>
            <a:ext cx="5226926" cy="5417492"/>
          </a:xfrm>
          <a:prstGeom prst="rect">
            <a:avLst/>
          </a:prstGeom>
        </p:spPr>
      </p:pic>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1FDB6C-806C-4135-BCBC-52AC466F483A}"/>
              </a:ext>
            </a:extLst>
          </p:cNvPr>
          <p:cNvPicPr>
            <a:picLocks noChangeAspect="1"/>
          </p:cNvPicPr>
          <p:nvPr userDrawn="1"/>
        </p:nvPicPr>
        <p:blipFill>
          <a:blip r:embed="rId2"/>
          <a:srcRect/>
          <a:stretch/>
        </p:blipFill>
        <p:spPr>
          <a:xfrm>
            <a:off x="1587" y="0"/>
            <a:ext cx="24384000" cy="13716000"/>
          </a:xfrm>
          <a:prstGeom prst="rect">
            <a:avLst/>
          </a:prstGeom>
        </p:spPr>
      </p:pic>
      <p:sp>
        <p:nvSpPr>
          <p:cNvPr id="2" name="Title 1"/>
          <p:cNvSpPr>
            <a:spLocks noGrp="1"/>
          </p:cNvSpPr>
          <p:nvPr>
            <p:ph type="title"/>
          </p:nvPr>
        </p:nvSpPr>
        <p:spPr>
          <a:xfrm>
            <a:off x="1663917" y="3419477"/>
            <a:ext cx="14645007" cy="5705474"/>
          </a:xfrm>
        </p:spPr>
        <p:txBody>
          <a:bodyPr anchor="b"/>
          <a:lstStyle>
            <a:lvl1pPr>
              <a:defRPr sz="12000"/>
            </a:lvl1pPr>
          </a:lstStyle>
          <a:p>
            <a:r>
              <a:rPr lang="en-US" dirty="0"/>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10" name="Graphic 9">
            <a:extLst>
              <a:ext uri="{FF2B5EF4-FFF2-40B4-BE49-F238E27FC236}">
                <a16:creationId xmlns:a16="http://schemas.microsoft.com/office/drawing/2014/main" id="{68A2998F-5049-1746-BAE0-89403B92597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205779" y="794856"/>
            <a:ext cx="5226926" cy="5417492"/>
          </a:xfrm>
          <a:prstGeom prst="rect">
            <a:avLst/>
          </a:prstGeom>
        </p:spPr>
      </p:pic>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9261275" cy="2651126"/>
          </a:xfrm>
        </p:spPr>
        <p:txBody>
          <a:bodyPr/>
          <a:lstStyle/>
          <a:p>
            <a:r>
              <a:rPr lang="en-US" dirty="0"/>
              <a:t>Click to edit Master title style</a:t>
            </a:r>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1372E2AF-0D5A-1246-B93A-D8631C6A62F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19052825" cy="2651126"/>
          </a:xfrm>
        </p:spPr>
        <p:txBody>
          <a:bodyPr/>
          <a:lstStyle/>
          <a:p>
            <a:r>
              <a:rPr lang="en-US" dirty="0"/>
              <a:t>Click to edit Master title style</a:t>
            </a:r>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pic>
        <p:nvPicPr>
          <p:cNvPr id="11" name="Graphic 10">
            <a:extLst>
              <a:ext uri="{FF2B5EF4-FFF2-40B4-BE49-F238E27FC236}">
                <a16:creationId xmlns:a16="http://schemas.microsoft.com/office/drawing/2014/main" id="{11E68B05-1CE0-3A43-9D27-682D924BE4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9093324" cy="2651126"/>
          </a:xfrm>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pic>
        <p:nvPicPr>
          <p:cNvPr id="7" name="Graphic 6">
            <a:extLst>
              <a:ext uri="{FF2B5EF4-FFF2-40B4-BE49-F238E27FC236}">
                <a16:creationId xmlns:a16="http://schemas.microsoft.com/office/drawing/2014/main" id="{10CA894B-6867-8D4E-B48A-8A4A1815F6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dirty="0"/>
          </a:p>
        </p:txBody>
      </p:sp>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63" r:id="rId5"/>
    <p:sldLayoutId id="2147483669" r:id="rId6"/>
    <p:sldLayoutId id="2147483664" r:id="rId7"/>
    <p:sldLayoutId id="2147483665" r:id="rId8"/>
    <p:sldLayoutId id="2147483666" r:id="rId9"/>
    <p:sldLayoutId id="2147483667" r:id="rId10"/>
  </p:sldLayoutIdLst>
  <p:hf hdr="0" ftr="0" dt="0"/>
  <p:txStyles>
    <p:titleStyle>
      <a:lvl1pPr algn="l" defTabSz="1828800" rtl="0" eaLnBrk="1" latinLnBrk="0" hangingPunct="1">
        <a:lnSpc>
          <a:spcPct val="90000"/>
        </a:lnSpc>
        <a:spcBef>
          <a:spcPct val="0"/>
        </a:spcBef>
        <a:buNone/>
        <a:defRPr sz="8800" b="1" kern="1200">
          <a:solidFill>
            <a:schemeClr val="accent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9.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github.com/mojaloop/design-authority-project/issues/78" TargetMode="External"/><Relationship Id="rId7" Type="http://schemas.openxmlformats.org/officeDocument/2006/relationships/hyperlink" Target="https://github.com/mojaloop/project/issues/2738" TargetMode="External"/><Relationship Id="rId2" Type="http://schemas.openxmlformats.org/officeDocument/2006/relationships/hyperlink" Target="https://github.com/mojaloop/project/issues/2750" TargetMode="External"/><Relationship Id="rId1" Type="http://schemas.openxmlformats.org/officeDocument/2006/relationships/slideLayout" Target="../slideLayouts/slideLayout9.xml"/><Relationship Id="rId6" Type="http://schemas.openxmlformats.org/officeDocument/2006/relationships/hyperlink" Target="https://github.com/mojaloop/project/issues/2737" TargetMode="External"/><Relationship Id="rId5" Type="http://schemas.openxmlformats.org/officeDocument/2006/relationships/hyperlink" Target="https://github.com/mojaloop/project/issues/2634" TargetMode="External"/><Relationship Id="rId4" Type="http://schemas.openxmlformats.org/officeDocument/2006/relationships/hyperlink" Target="https://github.com/mojaloop/project/issues/27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A304FD-7CAF-4D06-B5AC-16FD1757D616}"/>
              </a:ext>
            </a:extLst>
          </p:cNvPr>
          <p:cNvSpPr>
            <a:spLocks noGrp="1"/>
          </p:cNvSpPr>
          <p:nvPr>
            <p:ph type="sldNum" sz="quarter" idx="12"/>
          </p:nvPr>
        </p:nvSpPr>
        <p:spPr/>
        <p:txBody>
          <a:bodyPr/>
          <a:lstStyle/>
          <a:p>
            <a:fld id="{20AF9D7A-5BEE-9245-944A-197F51D542D9}" type="slidenum">
              <a:rPr lang="en-US" smtClean="0"/>
              <a:pPr/>
              <a:t>1</a:t>
            </a:fld>
            <a:endParaRPr lang="en-US" dirty="0"/>
          </a:p>
        </p:txBody>
      </p:sp>
      <p:sp>
        <p:nvSpPr>
          <p:cNvPr id="7" name="Title 1">
            <a:extLst>
              <a:ext uri="{FF2B5EF4-FFF2-40B4-BE49-F238E27FC236}">
                <a16:creationId xmlns:a16="http://schemas.microsoft.com/office/drawing/2014/main" id="{59DCEEF3-E5A1-4316-AB50-E08E98AA6705}"/>
              </a:ext>
            </a:extLst>
          </p:cNvPr>
          <p:cNvSpPr>
            <a:spLocks noGrp="1"/>
          </p:cNvSpPr>
          <p:nvPr>
            <p:ph type="ctrTitle"/>
          </p:nvPr>
        </p:nvSpPr>
        <p:spPr>
          <a:xfrm>
            <a:off x="1126588" y="5209776"/>
            <a:ext cx="21775410" cy="6077962"/>
          </a:xfrm>
        </p:spPr>
        <p:txBody>
          <a:bodyPr anchor="ctr">
            <a:noAutofit/>
          </a:bodyPr>
          <a:lstStyle/>
          <a:p>
            <a:pPr>
              <a:spcBef>
                <a:spcPts val="800"/>
              </a:spcBef>
              <a:buClr>
                <a:schemeClr val="bg1"/>
              </a:buClr>
              <a:buSzPct val="100000"/>
            </a:pPr>
            <a:br>
              <a:rPr lang="en-US" sz="6600" b="0" dirty="0">
                <a:cs typeface="Arial"/>
              </a:rPr>
            </a:br>
            <a:r>
              <a:rPr lang="en-US" sz="6600" b="0" dirty="0"/>
              <a:t>Code Quality &amp; Security Workstream </a:t>
            </a:r>
            <a:br>
              <a:rPr lang="en-US" sz="6600" b="0" dirty="0"/>
            </a:br>
            <a:r>
              <a:rPr lang="en-US" sz="6600" b="0" dirty="0"/>
              <a:t>Update</a:t>
            </a:r>
            <a:br>
              <a:rPr lang="en-US" sz="6600" b="0" dirty="0"/>
            </a:br>
            <a:br>
              <a:rPr lang="en-US" sz="6600" b="0" dirty="0"/>
            </a:br>
            <a:r>
              <a:rPr lang="en-US" sz="4400" b="0" dirty="0"/>
              <a:t>PI-18 Workstream Feedback Session – 27 April 2022</a:t>
            </a:r>
            <a:br>
              <a:rPr lang="en-US" sz="4800" b="0" dirty="0"/>
            </a:br>
            <a:br>
              <a:rPr lang="en-US" sz="4800" b="0" dirty="0"/>
            </a:br>
            <a:r>
              <a:rPr lang="en-US" sz="4000" b="0" dirty="0"/>
              <a:t>Presenters</a:t>
            </a:r>
            <a:br>
              <a:rPr lang="en-US" sz="4400" b="0" dirty="0"/>
            </a:br>
            <a:br>
              <a:rPr lang="en-US" sz="4800" b="0" dirty="0"/>
            </a:br>
            <a:r>
              <a:rPr lang="en-US" sz="3200" b="0" dirty="0">
                <a:solidFill>
                  <a:schemeClr val="bg1">
                    <a:lumMod val="95000"/>
                  </a:schemeClr>
                </a:solidFill>
              </a:rPr>
              <a:t>Godfrey Kutumela</a:t>
            </a:r>
            <a:br>
              <a:rPr lang="en-US" sz="3200" b="0" dirty="0">
                <a:solidFill>
                  <a:schemeClr val="bg1">
                    <a:lumMod val="95000"/>
                  </a:schemeClr>
                </a:solidFill>
              </a:rPr>
            </a:br>
            <a:br>
              <a:rPr lang="en-US" sz="3200" b="0" dirty="0">
                <a:solidFill>
                  <a:schemeClr val="bg1">
                    <a:lumMod val="95000"/>
                  </a:schemeClr>
                </a:solidFill>
              </a:rPr>
            </a:br>
            <a:br>
              <a:rPr lang="en-US" sz="500" b="0" dirty="0">
                <a:solidFill>
                  <a:schemeClr val="bg1">
                    <a:lumMod val="95000"/>
                  </a:schemeClr>
                </a:solidFill>
              </a:rPr>
            </a:br>
            <a:r>
              <a:rPr lang="en-US" sz="3200" b="0" dirty="0">
                <a:solidFill>
                  <a:schemeClr val="bg2">
                    <a:lumMod val="90000"/>
                  </a:schemeClr>
                </a:solidFill>
              </a:rPr>
              <a:t>Support Members : Aime Bukasa, Kim Walters, Victor Akidiva, </a:t>
            </a:r>
            <a:r>
              <a:rPr lang="en-ZA" sz="3200" b="0" dirty="0">
                <a:solidFill>
                  <a:schemeClr val="bg2">
                    <a:lumMod val="90000"/>
                  </a:schemeClr>
                </a:solidFill>
              </a:rPr>
              <a:t>Pedro Barreto</a:t>
            </a:r>
            <a:r>
              <a:rPr lang="en-US" sz="3200" b="0" dirty="0">
                <a:solidFill>
                  <a:schemeClr val="bg2">
                    <a:lumMod val="90000"/>
                  </a:schemeClr>
                </a:solidFill>
              </a:rPr>
              <a:t>, Michael Richards, Simeon Oriko, Miguel de Barros, Sam Kummary, Lewis &amp; Tom Daly</a:t>
            </a:r>
            <a:br>
              <a:rPr lang="en-US" sz="1400" dirty="0">
                <a:solidFill>
                  <a:schemeClr val="bg2">
                    <a:lumMod val="90000"/>
                  </a:schemeClr>
                </a:solidFill>
              </a:rPr>
            </a:br>
            <a:br>
              <a:rPr lang="en-US" sz="3200" b="0" dirty="0">
                <a:solidFill>
                  <a:schemeClr val="bg1">
                    <a:lumMod val="95000"/>
                  </a:schemeClr>
                </a:solidFill>
              </a:rPr>
            </a:br>
            <a:br>
              <a:rPr lang="en-US" sz="3200" b="0" dirty="0"/>
            </a:br>
            <a:br>
              <a:rPr lang="en-US" sz="3200" b="0" dirty="0"/>
            </a:br>
            <a:br>
              <a:rPr lang="en-US" sz="1400" dirty="0">
                <a:solidFill>
                  <a:srgbClr val="61E7F1"/>
                </a:solidFill>
              </a:rPr>
            </a:br>
            <a:endParaRPr lang="en-US" sz="6600" b="0" dirty="0">
              <a:cs typeface="Arial" panose="020B0604020202020204"/>
            </a:endParaRPr>
          </a:p>
        </p:txBody>
      </p:sp>
    </p:spTree>
    <p:extLst>
      <p:ext uri="{BB962C8B-B14F-4D97-AF65-F5344CB8AC3E}">
        <p14:creationId xmlns:p14="http://schemas.microsoft.com/office/powerpoint/2010/main" val="149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40E0-9BA0-4725-A6B7-BB7C66F80F01}"/>
              </a:ext>
            </a:extLst>
          </p:cNvPr>
          <p:cNvSpPr>
            <a:spLocks noGrp="1"/>
          </p:cNvSpPr>
          <p:nvPr>
            <p:ph type="ctrTitle"/>
          </p:nvPr>
        </p:nvSpPr>
        <p:spPr>
          <a:xfrm>
            <a:off x="4991873" y="6371774"/>
            <a:ext cx="15665254" cy="4519609"/>
          </a:xfrm>
        </p:spPr>
        <p:txBody>
          <a:bodyPr anchor="ctr">
            <a:noAutofit/>
          </a:bodyPr>
          <a:lstStyle/>
          <a:p>
            <a:pPr algn="ctr"/>
            <a:r>
              <a:rPr lang="en-US" sz="6000" b="0" dirty="0"/>
              <a:t>Thank you</a:t>
            </a:r>
            <a:br>
              <a:rPr lang="en-US" sz="6000" b="0" dirty="0"/>
            </a:br>
            <a:br>
              <a:rPr lang="en-US" sz="6000" b="0" dirty="0"/>
            </a:br>
            <a:r>
              <a:rPr lang="en-US" sz="6000" b="0" dirty="0"/>
              <a:t>Questions and comments</a:t>
            </a:r>
            <a:br>
              <a:rPr lang="en-US" sz="6000" b="0" dirty="0"/>
            </a:br>
            <a:br>
              <a:rPr lang="en-US" sz="6000" b="0" dirty="0"/>
            </a:br>
            <a:endParaRPr lang="en-US" sz="6000" b="0" i="1" dirty="0">
              <a:solidFill>
                <a:schemeClr val="accent1">
                  <a:lumMod val="60000"/>
                  <a:lumOff val="40000"/>
                </a:schemeClr>
              </a:solidFill>
              <a:cs typeface="Arial" panose="020B0604020202020204"/>
            </a:endParaRPr>
          </a:p>
        </p:txBody>
      </p:sp>
      <p:sp>
        <p:nvSpPr>
          <p:cNvPr id="4" name="Slide Number Placeholder 3">
            <a:extLst>
              <a:ext uri="{FF2B5EF4-FFF2-40B4-BE49-F238E27FC236}">
                <a16:creationId xmlns:a16="http://schemas.microsoft.com/office/drawing/2014/main" id="{1BA304FD-7CAF-4D06-B5AC-16FD1757D616}"/>
              </a:ext>
            </a:extLst>
          </p:cNvPr>
          <p:cNvSpPr>
            <a:spLocks noGrp="1"/>
          </p:cNvSpPr>
          <p:nvPr>
            <p:ph type="sldNum" sz="quarter" idx="12"/>
          </p:nvPr>
        </p:nvSpPr>
        <p:spPr/>
        <p:txBody>
          <a:bodyPr/>
          <a:lstStyle/>
          <a:p>
            <a:fld id="{20AF9D7A-5BEE-9245-944A-197F51D542D9}" type="slidenum">
              <a:rPr lang="en-US" smtClean="0"/>
              <a:pPr/>
              <a:t>10</a:t>
            </a:fld>
            <a:endParaRPr lang="en-US" dirty="0"/>
          </a:p>
        </p:txBody>
      </p:sp>
      <p:sp>
        <p:nvSpPr>
          <p:cNvPr id="3" name="Rectangle 1">
            <a:extLst>
              <a:ext uri="{FF2B5EF4-FFF2-40B4-BE49-F238E27FC236}">
                <a16:creationId xmlns:a16="http://schemas.microsoft.com/office/drawing/2014/main" id="{A222E659-08BC-4C23-8C35-31B5519A664D}"/>
              </a:ext>
            </a:extLst>
          </p:cNvPr>
          <p:cNvSpPr>
            <a:spLocks noChangeArrowheads="1"/>
          </p:cNvSpPr>
          <p:nvPr/>
        </p:nvSpPr>
        <p:spPr bwMode="auto">
          <a:xfrm>
            <a:off x="0" y="0"/>
            <a:ext cx="24387175"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2100" b="0" i="0" u="none" strike="noStrike" cap="none" normalizeH="0" baseline="0">
                <a:ln>
                  <a:noFill/>
                </a:ln>
                <a:solidFill>
                  <a:srgbClr val="222222"/>
                </a:solidFill>
                <a:effectLst/>
                <a:latin typeface="inherit"/>
              </a:rPr>
              <a:t>muchas gracias</a:t>
            </a:r>
            <a:r>
              <a:rPr kumimoji="0" lang="es-ES" altLang="en-US" sz="1600" b="0" i="0" u="none" strike="noStrike" cap="none" normalizeH="0" baseline="0">
                <a:ln>
                  <a:noFill/>
                </a:ln>
                <a:solidFill>
                  <a:schemeClr val="tx1"/>
                </a:solidFill>
                <a:effectLst/>
              </a:rPr>
              <a:t> </a:t>
            </a:r>
            <a:endParaRPr kumimoji="0" lang="es-E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486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8D430F-6E67-5949-A1ED-5C85DDDAA5AA}"/>
              </a:ext>
            </a:extLst>
          </p:cNvPr>
          <p:cNvSpPr>
            <a:spLocks noGrp="1"/>
          </p:cNvSpPr>
          <p:nvPr>
            <p:ph type="title"/>
          </p:nvPr>
        </p:nvSpPr>
        <p:spPr/>
        <p:txBody>
          <a:bodyPr/>
          <a:lstStyle/>
          <a:p>
            <a:r>
              <a:rPr lang="en-US" sz="8800" dirty="0"/>
              <a:t>Workstream Overview</a:t>
            </a:r>
            <a:endParaRPr lang="en-US" dirty="0"/>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pPr/>
              <a:t>2</a:t>
            </a:fld>
            <a:endParaRPr lang="en-US"/>
          </a:p>
        </p:txBody>
      </p:sp>
      <p:sp>
        <p:nvSpPr>
          <p:cNvPr id="5" name="TextBox 4">
            <a:extLst>
              <a:ext uri="{FF2B5EF4-FFF2-40B4-BE49-F238E27FC236}">
                <a16:creationId xmlns:a16="http://schemas.microsoft.com/office/drawing/2014/main" id="{3926C771-6B4D-4D97-8059-DDC6362CF631}"/>
              </a:ext>
            </a:extLst>
          </p:cNvPr>
          <p:cNvSpPr txBox="1"/>
          <p:nvPr/>
        </p:nvSpPr>
        <p:spPr>
          <a:xfrm>
            <a:off x="1676620" y="3039631"/>
            <a:ext cx="22710556" cy="10802957"/>
          </a:xfrm>
          <a:prstGeom prst="rect">
            <a:avLst/>
          </a:prstGeom>
          <a:noFill/>
        </p:spPr>
        <p:txBody>
          <a:bodyPr wrap="square">
            <a:spAutoFit/>
          </a:bodyPr>
          <a:lstStyle/>
          <a:p>
            <a:r>
              <a:rPr lang="en-US" sz="2800" b="1" dirty="0"/>
              <a:t>Objective:</a:t>
            </a:r>
          </a:p>
          <a:p>
            <a:endParaRPr lang="en-US" sz="1200" b="1" dirty="0"/>
          </a:p>
          <a:p>
            <a:pPr marL="914400" lvl="1" indent="-457200">
              <a:buFont typeface="Wingdings" panose="05000000000000000000" pitchFamily="2" charset="2"/>
              <a:buChar char="v"/>
            </a:pPr>
            <a:r>
              <a:rPr lang="en-US" sz="2800" i="1" dirty="0">
                <a:solidFill>
                  <a:srgbClr val="002060"/>
                </a:solidFill>
              </a:rPr>
              <a:t>Continuously improve the Trust (reliability, transparency, privacy, compliance, quality and security) </a:t>
            </a:r>
            <a:r>
              <a:rPr lang="en-US" sz="2800" dirty="0"/>
              <a:t>of the Mojaloop Platform and transform our approach to quality and security in line with L1P principle on data privacy and emerging technological trends.</a:t>
            </a:r>
          </a:p>
          <a:p>
            <a:endParaRPr lang="en-US" sz="2800" dirty="0"/>
          </a:p>
          <a:p>
            <a:r>
              <a:rPr lang="en-US" sz="2800" b="1" dirty="0"/>
              <a:t>Delivery Model:</a:t>
            </a:r>
          </a:p>
          <a:p>
            <a:endParaRPr lang="en-US" sz="1200" b="1" dirty="0"/>
          </a:p>
          <a:p>
            <a:pPr marL="914400" lvl="1" indent="-457200">
              <a:buFont typeface="Wingdings" panose="05000000000000000000" pitchFamily="2" charset="2"/>
              <a:buChar char="v"/>
            </a:pPr>
            <a:r>
              <a:rPr lang="en-US" sz="2800" dirty="0"/>
              <a:t>Supports both </a:t>
            </a:r>
            <a:r>
              <a:rPr lang="en-US" sz="2800" i="1" dirty="0">
                <a:solidFill>
                  <a:srgbClr val="002060"/>
                </a:solidFill>
              </a:rPr>
              <a:t>functional and non-functional </a:t>
            </a:r>
            <a:r>
              <a:rPr lang="en-US" sz="2800" dirty="0"/>
              <a:t>requirements of the project, working alongside with other </a:t>
            </a:r>
            <a:r>
              <a:rPr lang="en-US" sz="2800" i="1" dirty="0">
                <a:solidFill>
                  <a:srgbClr val="002060"/>
                </a:solidFill>
              </a:rPr>
              <a:t>workstreams &amp; various governance committees o</a:t>
            </a:r>
            <a:r>
              <a:rPr lang="en-US" sz="2800" dirty="0"/>
              <a:t>n a</a:t>
            </a:r>
            <a:r>
              <a:rPr lang="en-US" sz="2800" i="1" dirty="0">
                <a:solidFill>
                  <a:srgbClr val="002060"/>
                </a:solidFill>
              </a:rPr>
              <a:t> shared responsibility Model.</a:t>
            </a:r>
            <a:endParaRPr lang="en-US" sz="2800" dirty="0"/>
          </a:p>
          <a:p>
            <a:endParaRPr lang="en-US" sz="2800" dirty="0"/>
          </a:p>
          <a:p>
            <a:r>
              <a:rPr lang="en-US" sz="2800" b="1" dirty="0"/>
              <a:t>Approach:</a:t>
            </a:r>
          </a:p>
          <a:p>
            <a:endParaRPr lang="en-US" sz="1200" dirty="0"/>
          </a:p>
          <a:p>
            <a:pPr marL="914400" lvl="1" indent="-457200">
              <a:buFont typeface="Wingdings" panose="05000000000000000000" pitchFamily="2" charset="2"/>
              <a:buChar char="v"/>
            </a:pPr>
            <a:r>
              <a:rPr lang="en-US" sz="2800" u="sng" dirty="0"/>
              <a:t>Standards and Control Centric </a:t>
            </a:r>
            <a:r>
              <a:rPr lang="en-US" sz="2800" dirty="0"/>
              <a:t>– Define and maintain Mojaloop software quality and security standards and guidelines – In certain areas we provide reference implementation whereas for other areas we require certain policies or standards to be adhered to.</a:t>
            </a:r>
          </a:p>
          <a:p>
            <a:pPr marL="914400" lvl="1" indent="-457200">
              <a:buFont typeface="Wingdings" panose="05000000000000000000" pitchFamily="2" charset="2"/>
              <a:buChar char="§"/>
            </a:pPr>
            <a:endParaRPr lang="en-US" sz="2800" dirty="0"/>
          </a:p>
          <a:p>
            <a:pPr marL="914400" lvl="1" indent="-457200">
              <a:buFont typeface="Wingdings" panose="05000000000000000000" pitchFamily="2" charset="2"/>
              <a:buChar char="v"/>
            </a:pPr>
            <a:r>
              <a:rPr lang="en-US" sz="2800" u="sng" dirty="0"/>
              <a:t>Risk Centric </a:t>
            </a:r>
            <a:r>
              <a:rPr lang="en-US" sz="2800" dirty="0"/>
              <a:t>– Perform risk assessments and threat modelling to identify, validate, classify &amp; prioritize security requirements.</a:t>
            </a:r>
          </a:p>
          <a:p>
            <a:pPr lvl="1"/>
            <a:endParaRPr lang="en-US" sz="2800" dirty="0"/>
          </a:p>
          <a:p>
            <a:r>
              <a:rPr lang="en-US" sz="2800" b="1" dirty="0"/>
              <a:t>Milestones:</a:t>
            </a:r>
          </a:p>
          <a:p>
            <a:endParaRPr lang="en-US" sz="1200" dirty="0"/>
          </a:p>
          <a:p>
            <a:pPr marL="914400" lvl="1" indent="-457200">
              <a:buFont typeface="Wingdings" panose="05000000000000000000" pitchFamily="2" charset="2"/>
              <a:buChar char="v"/>
            </a:pPr>
            <a:r>
              <a:rPr lang="en-US" sz="2700" dirty="0"/>
              <a:t>PI 1 – 8 : Foundation Phase - Built-in confidentiality and Integrity as part of the Core Mojaloop Architecture.</a:t>
            </a:r>
          </a:p>
          <a:p>
            <a:pPr marL="2286000" lvl="4" indent="-457200">
              <a:buFont typeface="Wingdings" panose="05000000000000000000" pitchFamily="2" charset="2"/>
              <a:buChar char="ü"/>
            </a:pPr>
            <a:r>
              <a:rPr lang="en-US" sz="2700" dirty="0"/>
              <a:t>Developed and Implemented Signatures, MTLS, PKI, encryption standards </a:t>
            </a:r>
          </a:p>
          <a:p>
            <a:pPr marL="2286000" lvl="4" indent="-457200">
              <a:buFont typeface="Wingdings" panose="05000000000000000000" pitchFamily="2" charset="2"/>
              <a:buChar char="ü"/>
            </a:pPr>
            <a:r>
              <a:rPr lang="en-US" sz="2700" dirty="0"/>
              <a:t>Established a code quality and security framework - DevOps &amp; CI/CD Tools automation, workflows &amp; policies</a:t>
            </a:r>
          </a:p>
          <a:p>
            <a:pPr lvl="4"/>
            <a:endParaRPr lang="en-US" sz="2700" dirty="0"/>
          </a:p>
          <a:p>
            <a:pPr marL="914400" lvl="1" indent="-457200">
              <a:buFont typeface="Wingdings" panose="05000000000000000000" pitchFamily="2" charset="2"/>
              <a:buChar char="v"/>
            </a:pPr>
            <a:r>
              <a:rPr lang="en-US" sz="2700" dirty="0"/>
              <a:t>PI 9 – Current: Phase 5 (One Loop for all)  – Consolidate, optimize &amp; improve.</a:t>
            </a:r>
          </a:p>
          <a:p>
            <a:pPr marL="2286000" lvl="4" indent="-457200">
              <a:buFont typeface="Wingdings" panose="05000000000000000000" pitchFamily="2" charset="2"/>
              <a:buChar char="ü"/>
            </a:pPr>
            <a:r>
              <a:rPr lang="en-US" sz="2700" dirty="0"/>
              <a:t>Baselining Mojaloop against best practice standards – PCI DSS, ISO27001 and GDPR</a:t>
            </a:r>
          </a:p>
          <a:p>
            <a:pPr marL="2286000" lvl="4" indent="-457200">
              <a:buFont typeface="Wingdings" panose="05000000000000000000" pitchFamily="2" charset="2"/>
              <a:buChar char="ü"/>
            </a:pPr>
            <a:r>
              <a:rPr lang="en-US" sz="2700" dirty="0"/>
              <a:t>Embed Security into the reference architecture, new functionality additions and DevOps processes</a:t>
            </a:r>
          </a:p>
          <a:p>
            <a:pPr marL="2286000" lvl="4" indent="-457200">
              <a:buFont typeface="Wingdings" panose="05000000000000000000" pitchFamily="2" charset="2"/>
              <a:buChar char="ü"/>
            </a:pPr>
            <a:r>
              <a:rPr lang="en-US" sz="2700" dirty="0"/>
              <a:t>Maintain and enhance DevSecOps processes</a:t>
            </a:r>
            <a:endParaRPr lang="en-US" dirty="0"/>
          </a:p>
        </p:txBody>
      </p:sp>
    </p:spTree>
    <p:extLst>
      <p:ext uri="{BB962C8B-B14F-4D97-AF65-F5344CB8AC3E}">
        <p14:creationId xmlns:p14="http://schemas.microsoft.com/office/powerpoint/2010/main" val="56122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7F391-3FF0-4E59-BE49-DDA705B275E5}"/>
              </a:ext>
            </a:extLst>
          </p:cNvPr>
          <p:cNvSpPr>
            <a:spLocks noGrp="1"/>
          </p:cNvSpPr>
          <p:nvPr>
            <p:ph type="title"/>
          </p:nvPr>
        </p:nvSpPr>
        <p:spPr>
          <a:xfrm>
            <a:off x="2031998" y="1572016"/>
            <a:ext cx="14645007" cy="2389652"/>
          </a:xfrm>
        </p:spPr>
        <p:txBody>
          <a:bodyPr>
            <a:normAutofit/>
          </a:bodyPr>
          <a:lstStyle/>
          <a:p>
            <a:r>
              <a:rPr lang="en-US" sz="8800" dirty="0"/>
              <a:t>PI 18 Objectives</a:t>
            </a:r>
          </a:p>
        </p:txBody>
      </p:sp>
      <p:sp>
        <p:nvSpPr>
          <p:cNvPr id="4" name="Slide Number Placeholder 3">
            <a:extLst>
              <a:ext uri="{FF2B5EF4-FFF2-40B4-BE49-F238E27FC236}">
                <a16:creationId xmlns:a16="http://schemas.microsoft.com/office/drawing/2014/main" id="{AB785A4B-589A-4560-87B7-BB12B6398CC4}"/>
              </a:ext>
            </a:extLst>
          </p:cNvPr>
          <p:cNvSpPr>
            <a:spLocks noGrp="1"/>
          </p:cNvSpPr>
          <p:nvPr>
            <p:ph type="sldNum" sz="quarter" idx="12"/>
          </p:nvPr>
        </p:nvSpPr>
        <p:spPr/>
        <p:txBody>
          <a:bodyPr/>
          <a:lstStyle/>
          <a:p>
            <a:fld id="{20AF9D7A-5BEE-9245-944A-197F51D542D9}" type="slidenum">
              <a:rPr lang="en-US" smtClean="0"/>
              <a:t>3</a:t>
            </a:fld>
            <a:endParaRPr lang="en-US"/>
          </a:p>
        </p:txBody>
      </p:sp>
      <p:sp>
        <p:nvSpPr>
          <p:cNvPr id="7" name="TextBox 6">
            <a:extLst>
              <a:ext uri="{FF2B5EF4-FFF2-40B4-BE49-F238E27FC236}">
                <a16:creationId xmlns:a16="http://schemas.microsoft.com/office/drawing/2014/main" id="{091E535E-13DE-44F9-B2E1-6B8C5BB69B92}"/>
              </a:ext>
            </a:extLst>
          </p:cNvPr>
          <p:cNvSpPr txBox="1"/>
          <p:nvPr/>
        </p:nvSpPr>
        <p:spPr>
          <a:xfrm>
            <a:off x="1808064" y="5157456"/>
            <a:ext cx="19614185" cy="6986528"/>
          </a:xfrm>
          <a:prstGeom prst="rect">
            <a:avLst/>
          </a:prstGeom>
          <a:noFill/>
        </p:spPr>
        <p:txBody>
          <a:bodyPr wrap="square" rtlCol="0">
            <a:spAutoFit/>
          </a:bodyPr>
          <a:lstStyle/>
          <a:p>
            <a:endParaRPr lang="en-US" sz="2800" b="1" dirty="0">
              <a:solidFill>
                <a:srgbClr val="002060"/>
              </a:solidFill>
              <a:latin typeface="Calibri" panose="020F0502020204030204" pitchFamily="34" charset="0"/>
              <a:cs typeface="Calibri" panose="020F0502020204030204" pitchFamily="34" charset="0"/>
            </a:endParaRPr>
          </a:p>
          <a:p>
            <a:pPr marL="514350" indent="-514350">
              <a:buFont typeface="+mj-lt"/>
              <a:buAutoNum type="arabicPeriod"/>
            </a:pPr>
            <a:r>
              <a:rPr lang="en-US" sz="3600" dirty="0">
                <a:latin typeface="Calibri" panose="020F0502020204030204" pitchFamily="34" charset="0"/>
                <a:cs typeface="Calibri" panose="020F0502020204030204" pitchFamily="34" charset="0"/>
              </a:rPr>
              <a:t>Fraud and risk management system (FRMS) security review and validation</a:t>
            </a:r>
          </a:p>
          <a:p>
            <a:pPr marL="514350" indent="-514350">
              <a:buFont typeface="+mj-lt"/>
              <a:buAutoNum type="arabicPeriod"/>
            </a:pPr>
            <a:endParaRPr lang="en-US" sz="3600" dirty="0">
              <a:latin typeface="Calibri" panose="020F0502020204030204" pitchFamily="34" charset="0"/>
              <a:cs typeface="Calibri" panose="020F0502020204030204" pitchFamily="34" charset="0"/>
            </a:endParaRPr>
          </a:p>
          <a:p>
            <a:pPr marL="514350" indent="-514350">
              <a:buFont typeface="+mj-lt"/>
              <a:buAutoNum type="arabicPeriod"/>
            </a:pPr>
            <a:r>
              <a:rPr lang="en-US" sz="3600" dirty="0">
                <a:latin typeface="Calibri" panose="020F0502020204030204" pitchFamily="34" charset="0"/>
                <a:cs typeface="Calibri" panose="020F0502020204030204" pitchFamily="34" charset="0"/>
              </a:rPr>
              <a:t>Vulnerability management and DevSecOps process/tool enhancements</a:t>
            </a:r>
          </a:p>
          <a:p>
            <a:pPr marL="514350" indent="-514350">
              <a:buFont typeface="+mj-lt"/>
              <a:buAutoNum type="arabicPeriod"/>
            </a:pPr>
            <a:endParaRPr lang="en-US" sz="3600" dirty="0">
              <a:latin typeface="Calibri" panose="020F0502020204030204" pitchFamily="34" charset="0"/>
              <a:cs typeface="Calibri" panose="020F0502020204030204" pitchFamily="34" charset="0"/>
            </a:endParaRPr>
          </a:p>
          <a:p>
            <a:pPr marL="514350" indent="-514350">
              <a:buFont typeface="+mj-lt"/>
              <a:buAutoNum type="arabicPeriod"/>
            </a:pPr>
            <a:r>
              <a:rPr lang="en-US" sz="3600" dirty="0">
                <a:latin typeface="Calibri" panose="020F0502020204030204" pitchFamily="34" charset="0"/>
                <a:cs typeface="Calibri" panose="020F0502020204030204" pitchFamily="34" charset="0"/>
              </a:rPr>
              <a:t>Perform a quarterly open-source software (OSS) scan</a:t>
            </a:r>
          </a:p>
          <a:p>
            <a:pPr lvl="0"/>
            <a:endParaRPr lang="en-US" sz="3600" dirty="0">
              <a:solidFill>
                <a:srgbClr val="002060"/>
              </a:solidFill>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3200" dirty="0">
                <a:solidFill>
                  <a:srgbClr val="002060"/>
                </a:solidFill>
                <a:latin typeface="Calibri" panose="020F0502020204030204" pitchFamily="34" charset="0"/>
                <a:cs typeface="Calibri" panose="020F0502020204030204" pitchFamily="34" charset="0"/>
              </a:rPr>
              <a:t>Open-Source License Assessment - To ensure compliance with Mojaloop open-source license policy</a:t>
            </a:r>
          </a:p>
          <a:p>
            <a:pPr marL="914400" lvl="1" indent="-457200">
              <a:buFont typeface="Arial" panose="020B0604020202020204" pitchFamily="34" charset="0"/>
              <a:buChar char="•"/>
            </a:pPr>
            <a:r>
              <a:rPr lang="en-US" sz="3200" dirty="0">
                <a:solidFill>
                  <a:srgbClr val="002060"/>
                </a:solidFill>
                <a:latin typeface="Calibri" panose="020F0502020204030204" pitchFamily="34" charset="0"/>
                <a:cs typeface="Calibri" panose="020F0502020204030204" pitchFamily="34" charset="0"/>
              </a:rPr>
              <a:t>Open-Source Security Assessment - To ensure that libraries used are not vulnerable and outdated to minimize security risks</a:t>
            </a:r>
            <a:endParaRPr lang="en-ZA" sz="3200" dirty="0">
              <a:solidFill>
                <a:srgbClr val="002060"/>
              </a:solidFill>
              <a:latin typeface="Calibri" panose="020F0502020204030204" pitchFamily="34" charset="0"/>
              <a:cs typeface="Calibri" panose="020F0502020204030204" pitchFamily="34" charset="0"/>
            </a:endParaRPr>
          </a:p>
          <a:p>
            <a:pPr marL="514350" indent="-514350">
              <a:buFont typeface="+mj-lt"/>
              <a:buAutoNum type="arabicPeriod"/>
            </a:pPr>
            <a:endParaRPr lang="en-US" sz="3600" dirty="0">
              <a:latin typeface="Calibri" panose="020F0502020204030204" pitchFamily="34" charset="0"/>
              <a:cs typeface="Calibri" panose="020F0502020204030204" pitchFamily="34" charset="0"/>
            </a:endParaRPr>
          </a:p>
          <a:p>
            <a:pPr marL="514350" indent="-514350">
              <a:buFont typeface="+mj-lt"/>
              <a:buAutoNum type="arabicPeriod"/>
            </a:pPr>
            <a:endParaRPr lang="en-US" sz="3600" dirty="0">
              <a:latin typeface="Calibri" panose="020F0502020204030204" pitchFamily="34" charset="0"/>
              <a:cs typeface="Calibri" panose="020F0502020204030204" pitchFamily="34" charset="0"/>
            </a:endParaRPr>
          </a:p>
          <a:p>
            <a:endParaRPr lang="en-ZA"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160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4172A6-E061-459D-9269-0E323B4544EE}"/>
              </a:ext>
            </a:extLst>
          </p:cNvPr>
          <p:cNvSpPr>
            <a:spLocks noGrp="1"/>
          </p:cNvSpPr>
          <p:nvPr>
            <p:ph type="title"/>
          </p:nvPr>
        </p:nvSpPr>
        <p:spPr/>
        <p:txBody>
          <a:bodyPr>
            <a:normAutofit/>
          </a:bodyPr>
          <a:lstStyle/>
          <a:p>
            <a:r>
              <a:rPr lang="en-US" sz="8800" dirty="0">
                <a:latin typeface="Calibri" panose="020F0502020204030204" pitchFamily="34" charset="0"/>
                <a:cs typeface="Calibri" panose="020F0502020204030204" pitchFamily="34" charset="0"/>
              </a:rPr>
              <a:t>FRMS security implementation review and validation</a:t>
            </a:r>
          </a:p>
        </p:txBody>
      </p:sp>
      <p:sp>
        <p:nvSpPr>
          <p:cNvPr id="4" name="Slide Number Placeholder 3">
            <a:extLst>
              <a:ext uri="{FF2B5EF4-FFF2-40B4-BE49-F238E27FC236}">
                <a16:creationId xmlns:a16="http://schemas.microsoft.com/office/drawing/2014/main" id="{A53177CE-DE5D-8546-A3DA-7525514AD939}"/>
              </a:ext>
            </a:extLst>
          </p:cNvPr>
          <p:cNvSpPr>
            <a:spLocks noGrp="1"/>
          </p:cNvSpPr>
          <p:nvPr>
            <p:ph type="sldNum" sz="quarter" idx="12"/>
          </p:nvPr>
        </p:nvSpPr>
        <p:spPr/>
        <p:txBody>
          <a:bodyPr/>
          <a:lstStyle/>
          <a:p>
            <a:fld id="{20AF9D7A-5BEE-9245-944A-197F51D542D9}" type="slidenum">
              <a:rPr lang="en-US" smtClean="0"/>
              <a:t>4</a:t>
            </a:fld>
            <a:endParaRPr lang="en-US"/>
          </a:p>
        </p:txBody>
      </p:sp>
      <p:sp>
        <p:nvSpPr>
          <p:cNvPr id="6" name="TextBox 5">
            <a:extLst>
              <a:ext uri="{FF2B5EF4-FFF2-40B4-BE49-F238E27FC236}">
                <a16:creationId xmlns:a16="http://schemas.microsoft.com/office/drawing/2014/main" id="{B52593BB-5B9F-4D76-92C4-C7CF629976F9}"/>
              </a:ext>
            </a:extLst>
          </p:cNvPr>
          <p:cNvSpPr txBox="1"/>
          <p:nvPr/>
        </p:nvSpPr>
        <p:spPr>
          <a:xfrm>
            <a:off x="1676619" y="3577029"/>
            <a:ext cx="19614185" cy="6863417"/>
          </a:xfrm>
          <a:prstGeom prst="rect">
            <a:avLst/>
          </a:prstGeom>
          <a:noFill/>
        </p:spPr>
        <p:txBody>
          <a:bodyPr wrap="square" rtlCol="0">
            <a:spAutoFit/>
          </a:bodyPr>
          <a:lstStyle/>
          <a:p>
            <a:r>
              <a:rPr lang="en-US" sz="4400" b="1" dirty="0">
                <a:solidFill>
                  <a:srgbClr val="002060"/>
                </a:solidFill>
                <a:latin typeface="Calibri" panose="020F0502020204030204" pitchFamily="34" charset="0"/>
                <a:cs typeface="Calibri" panose="020F0502020204030204" pitchFamily="34" charset="0"/>
              </a:rPr>
              <a:t>Objective - Review and validate security implementation on all new major functionality additions to ensure alignment with mojaloop security standards and policies.</a:t>
            </a:r>
          </a:p>
          <a:p>
            <a:endParaRPr lang="en-US" sz="3600" dirty="0">
              <a:latin typeface="Calibri" panose="020F0502020204030204" pitchFamily="34" charset="0"/>
              <a:cs typeface="Calibri" panose="020F0502020204030204" pitchFamily="34" charset="0"/>
            </a:endParaRPr>
          </a:p>
          <a:p>
            <a:endParaRPr lang="en-US" sz="3600" dirty="0">
              <a:latin typeface="Calibri" panose="020F0502020204030204" pitchFamily="34" charset="0"/>
              <a:cs typeface="Calibri" panose="020F0502020204030204" pitchFamily="34" charset="0"/>
            </a:endParaRPr>
          </a:p>
          <a:p>
            <a:r>
              <a:rPr lang="en-US" sz="4400" dirty="0">
                <a:latin typeface="Calibri" panose="020F0502020204030204" pitchFamily="34" charset="0"/>
                <a:cs typeface="Calibri" panose="020F0502020204030204" pitchFamily="34" charset="0"/>
              </a:rPr>
              <a:t>Completed to date – PI 18:</a:t>
            </a:r>
          </a:p>
          <a:p>
            <a:endParaRPr lang="en-US" sz="4400" dirty="0">
              <a:latin typeface="Calibri" panose="020F0502020204030204" pitchFamily="34" charset="0"/>
              <a:cs typeface="Calibri" panose="020F0502020204030204" pitchFamily="34" charset="0"/>
            </a:endParaRPr>
          </a:p>
          <a:p>
            <a:pPr marL="971550" lvl="1" indent="-514350">
              <a:buFont typeface="+mj-lt"/>
              <a:buAutoNum type="arabicPeriod"/>
            </a:pPr>
            <a:r>
              <a:rPr lang="en-US" sz="4000" dirty="0">
                <a:latin typeface="Calibri" panose="020F0502020204030204" pitchFamily="34" charset="0"/>
                <a:cs typeface="Calibri" panose="020F0502020204030204" pitchFamily="34" charset="0"/>
              </a:rPr>
              <a:t>Reviewed and validated FRMS security designs and implementation</a:t>
            </a:r>
          </a:p>
          <a:p>
            <a:pPr marL="971550" lvl="1" indent="-514350">
              <a:buFont typeface="+mj-lt"/>
              <a:buAutoNum type="arabicPeriod"/>
            </a:pPr>
            <a:r>
              <a:rPr lang="en-US" sz="4000" dirty="0">
                <a:latin typeface="Calibri" panose="020F0502020204030204" pitchFamily="34" charset="0"/>
                <a:cs typeface="Calibri" panose="020F0502020204030204" pitchFamily="34" charset="0"/>
              </a:rPr>
              <a:t>Performed an OSS scan and remediated all high findings</a:t>
            </a:r>
          </a:p>
          <a:p>
            <a:endParaRPr lang="en-US" sz="3200" dirty="0">
              <a:latin typeface="Calibri" panose="020F0502020204030204" pitchFamily="34" charset="0"/>
              <a:cs typeface="Calibri" panose="020F0502020204030204" pitchFamily="34" charset="0"/>
            </a:endParaRPr>
          </a:p>
          <a:p>
            <a:endParaRPr lang="en-ZA"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3034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4172A6-E061-459D-9269-0E323B4544EE}"/>
              </a:ext>
            </a:extLst>
          </p:cNvPr>
          <p:cNvSpPr>
            <a:spLocks noGrp="1"/>
          </p:cNvSpPr>
          <p:nvPr>
            <p:ph type="title"/>
          </p:nvPr>
        </p:nvSpPr>
        <p:spPr/>
        <p:txBody>
          <a:bodyPr>
            <a:normAutofit/>
          </a:bodyPr>
          <a:lstStyle/>
          <a:p>
            <a:r>
              <a:rPr lang="en-US" sz="8800" dirty="0">
                <a:latin typeface="Calibri" panose="020F0502020204030204" pitchFamily="34" charset="0"/>
                <a:cs typeface="Calibri" panose="020F0502020204030204" pitchFamily="34" charset="0"/>
              </a:rPr>
              <a:t>FRMS security </a:t>
            </a:r>
            <a:r>
              <a:rPr lang="en-US" dirty="0">
                <a:latin typeface="Calibri" panose="020F0502020204030204" pitchFamily="34" charset="0"/>
                <a:cs typeface="Calibri" panose="020F0502020204030204" pitchFamily="34" charset="0"/>
              </a:rPr>
              <a:t>implementation re</a:t>
            </a:r>
            <a:r>
              <a:rPr lang="en-US" sz="8800" dirty="0">
                <a:latin typeface="Calibri" panose="020F0502020204030204" pitchFamily="34" charset="0"/>
                <a:cs typeface="Calibri" panose="020F0502020204030204" pitchFamily="34" charset="0"/>
              </a:rPr>
              <a:t>view and validation</a:t>
            </a:r>
          </a:p>
        </p:txBody>
      </p:sp>
      <p:sp>
        <p:nvSpPr>
          <p:cNvPr id="4" name="Slide Number Placeholder 3">
            <a:extLst>
              <a:ext uri="{FF2B5EF4-FFF2-40B4-BE49-F238E27FC236}">
                <a16:creationId xmlns:a16="http://schemas.microsoft.com/office/drawing/2014/main" id="{A53177CE-DE5D-8546-A3DA-7525514AD939}"/>
              </a:ext>
            </a:extLst>
          </p:cNvPr>
          <p:cNvSpPr>
            <a:spLocks noGrp="1"/>
          </p:cNvSpPr>
          <p:nvPr>
            <p:ph type="sldNum" sz="quarter" idx="12"/>
          </p:nvPr>
        </p:nvSpPr>
        <p:spPr/>
        <p:txBody>
          <a:bodyPr/>
          <a:lstStyle/>
          <a:p>
            <a:fld id="{20AF9D7A-5BEE-9245-944A-197F51D542D9}" type="slidenum">
              <a:rPr lang="en-US" smtClean="0"/>
              <a:t>5</a:t>
            </a:fld>
            <a:endParaRPr lang="en-US"/>
          </a:p>
        </p:txBody>
      </p:sp>
      <p:sp>
        <p:nvSpPr>
          <p:cNvPr id="15" name="TextBox 14">
            <a:extLst>
              <a:ext uri="{FF2B5EF4-FFF2-40B4-BE49-F238E27FC236}">
                <a16:creationId xmlns:a16="http://schemas.microsoft.com/office/drawing/2014/main" id="{1B5096AA-1538-4405-BB53-AD2F95C53268}"/>
              </a:ext>
            </a:extLst>
          </p:cNvPr>
          <p:cNvSpPr txBox="1"/>
          <p:nvPr/>
        </p:nvSpPr>
        <p:spPr>
          <a:xfrm>
            <a:off x="1511560" y="3642757"/>
            <a:ext cx="20770911" cy="1077218"/>
          </a:xfrm>
          <a:prstGeom prst="rect">
            <a:avLst/>
          </a:prstGeom>
          <a:noFill/>
        </p:spPr>
        <p:txBody>
          <a:bodyPr wrap="square">
            <a:spAutoFit/>
          </a:bodyPr>
          <a:lstStyle/>
          <a:p>
            <a:r>
              <a:rPr lang="en-US" sz="3200" b="1" dirty="0">
                <a:solidFill>
                  <a:srgbClr val="002060"/>
                </a:solidFill>
                <a:latin typeface="Calibri Light" panose="020F0302020204030204" pitchFamily="34" charset="0"/>
                <a:cs typeface="Calibri Light" panose="020F0302020204030204" pitchFamily="34" charset="0"/>
              </a:rPr>
              <a:t>Core security controls built into the current Beta version</a:t>
            </a:r>
          </a:p>
          <a:p>
            <a:r>
              <a:rPr lang="en-US" sz="3200" b="1" dirty="0">
                <a:solidFill>
                  <a:schemeClr val="bg2">
                    <a:lumMod val="25000"/>
                  </a:schemeClr>
                </a:solidFill>
                <a:latin typeface="Calibri Light" panose="020F0302020204030204" pitchFamily="34" charset="0"/>
                <a:cs typeface="Calibri Light" panose="020F0302020204030204" pitchFamily="34" charset="0"/>
              </a:rPr>
              <a:t>- </a:t>
            </a:r>
            <a:r>
              <a:rPr lang="en-US" sz="2800" b="1" i="1" dirty="0">
                <a:solidFill>
                  <a:schemeClr val="bg2">
                    <a:lumMod val="25000"/>
                  </a:schemeClr>
                </a:solidFill>
                <a:latin typeface="Calibri Light" panose="020F0302020204030204" pitchFamily="34" charset="0"/>
                <a:cs typeface="Calibri Light" panose="020F0302020204030204" pitchFamily="34" charset="0"/>
              </a:rPr>
              <a:t>The focus was on what needs to be natively supported by the platform out of the box</a:t>
            </a:r>
            <a:endParaRPr lang="en-US" sz="3200" b="1" i="1" dirty="0">
              <a:solidFill>
                <a:schemeClr val="bg2">
                  <a:lumMod val="25000"/>
                </a:schemeClr>
              </a:solidFill>
              <a:latin typeface="Calibri Light" panose="020F0302020204030204" pitchFamily="34" charset="0"/>
              <a:cs typeface="Calibri Light" panose="020F0302020204030204" pitchFamily="34" charset="0"/>
            </a:endParaRPr>
          </a:p>
        </p:txBody>
      </p:sp>
      <p:graphicFrame>
        <p:nvGraphicFramePr>
          <p:cNvPr id="17" name="Object 16">
            <a:extLst>
              <a:ext uri="{FF2B5EF4-FFF2-40B4-BE49-F238E27FC236}">
                <a16:creationId xmlns:a16="http://schemas.microsoft.com/office/drawing/2014/main" id="{1421B440-322D-4843-937B-ECED3193D2F3}"/>
              </a:ext>
            </a:extLst>
          </p:cNvPr>
          <p:cNvGraphicFramePr>
            <a:graphicFrameLocks noChangeAspect="1"/>
          </p:cNvGraphicFramePr>
          <p:nvPr>
            <p:extLst>
              <p:ext uri="{D42A27DB-BD31-4B8C-83A1-F6EECF244321}">
                <p14:modId xmlns:p14="http://schemas.microsoft.com/office/powerpoint/2010/main" val="1685706184"/>
              </p:ext>
            </p:extLst>
          </p:nvPr>
        </p:nvGraphicFramePr>
        <p:xfrm>
          <a:off x="1511560" y="4981355"/>
          <a:ext cx="20446573" cy="8260131"/>
        </p:xfrm>
        <a:graphic>
          <a:graphicData uri="http://schemas.openxmlformats.org/presentationml/2006/ole">
            <mc:AlternateContent xmlns:mc="http://schemas.openxmlformats.org/markup-compatibility/2006">
              <mc:Choice xmlns:v="urn:schemas-microsoft-com:vml" Requires="v">
                <p:oleObj spid="_x0000_s4150" name="Bitmap Image" r:id="rId3" imgW="10035720" imgH="4053960" progId="Paint.Picture">
                  <p:embed/>
                </p:oleObj>
              </mc:Choice>
              <mc:Fallback>
                <p:oleObj name="Bitmap Image" r:id="rId3" imgW="10035720" imgH="4053960" progId="Paint.Picture">
                  <p:embed/>
                  <p:pic>
                    <p:nvPicPr>
                      <p:cNvPr id="0" name=""/>
                      <p:cNvPicPr/>
                      <p:nvPr/>
                    </p:nvPicPr>
                    <p:blipFill>
                      <a:blip r:embed="rId4"/>
                      <a:stretch>
                        <a:fillRect/>
                      </a:stretch>
                    </p:blipFill>
                    <p:spPr>
                      <a:xfrm>
                        <a:off x="1511560" y="4981355"/>
                        <a:ext cx="20446573" cy="8260131"/>
                      </a:xfrm>
                      <a:prstGeom prst="rect">
                        <a:avLst/>
                      </a:prstGeom>
                    </p:spPr>
                  </p:pic>
                </p:oleObj>
              </mc:Fallback>
            </mc:AlternateContent>
          </a:graphicData>
        </a:graphic>
      </p:graphicFrame>
    </p:spTree>
    <p:extLst>
      <p:ext uri="{BB962C8B-B14F-4D97-AF65-F5344CB8AC3E}">
        <p14:creationId xmlns:p14="http://schemas.microsoft.com/office/powerpoint/2010/main" val="39105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4172A6-E061-459D-9269-0E323B4544EE}"/>
              </a:ext>
            </a:extLst>
          </p:cNvPr>
          <p:cNvSpPr>
            <a:spLocks noGrp="1"/>
          </p:cNvSpPr>
          <p:nvPr>
            <p:ph type="title"/>
          </p:nvPr>
        </p:nvSpPr>
        <p:spPr>
          <a:xfrm>
            <a:off x="1451950" y="770037"/>
            <a:ext cx="20101030" cy="2651126"/>
          </a:xfrm>
        </p:spPr>
        <p:txBody>
          <a:bodyPr>
            <a:normAutofit/>
          </a:bodyPr>
          <a:lstStyle/>
          <a:p>
            <a:r>
              <a:rPr lang="en-US" sz="8800" dirty="0">
                <a:latin typeface="Calibri" panose="020F0502020204030204" pitchFamily="34" charset="0"/>
                <a:cs typeface="Calibri" panose="020F0502020204030204" pitchFamily="34" charset="0"/>
              </a:rPr>
              <a:t>FRMS OSS sca</a:t>
            </a:r>
            <a:r>
              <a:rPr lang="en-US" dirty="0">
                <a:latin typeface="Calibri" panose="020F0502020204030204" pitchFamily="34" charset="0"/>
                <a:cs typeface="Calibri" panose="020F0502020204030204" pitchFamily="34" charset="0"/>
              </a:rPr>
              <a:t>n results overview</a:t>
            </a:r>
            <a:endParaRPr lang="en-US" sz="8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53177CE-DE5D-8546-A3DA-7525514AD939}"/>
              </a:ext>
            </a:extLst>
          </p:cNvPr>
          <p:cNvSpPr>
            <a:spLocks noGrp="1"/>
          </p:cNvSpPr>
          <p:nvPr>
            <p:ph type="sldNum" sz="quarter" idx="12"/>
          </p:nvPr>
        </p:nvSpPr>
        <p:spPr/>
        <p:txBody>
          <a:bodyPr/>
          <a:lstStyle/>
          <a:p>
            <a:fld id="{20AF9D7A-5BEE-9245-944A-197F51D542D9}" type="slidenum">
              <a:rPr lang="en-US" smtClean="0"/>
              <a:t>6</a:t>
            </a:fld>
            <a:endParaRPr lang="en-US" dirty="0"/>
          </a:p>
        </p:txBody>
      </p:sp>
      <p:sp>
        <p:nvSpPr>
          <p:cNvPr id="7" name="TextBox 6">
            <a:extLst>
              <a:ext uri="{FF2B5EF4-FFF2-40B4-BE49-F238E27FC236}">
                <a16:creationId xmlns:a16="http://schemas.microsoft.com/office/drawing/2014/main" id="{82CD196C-5C23-4165-A508-9349B365B7B8}"/>
              </a:ext>
            </a:extLst>
          </p:cNvPr>
          <p:cNvSpPr txBox="1"/>
          <p:nvPr/>
        </p:nvSpPr>
        <p:spPr>
          <a:xfrm>
            <a:off x="1945098" y="3487198"/>
            <a:ext cx="20496978" cy="1261884"/>
          </a:xfrm>
          <a:prstGeom prst="rect">
            <a:avLst/>
          </a:prstGeom>
          <a:noFill/>
        </p:spPr>
        <p:txBody>
          <a:bodyPr wrap="square">
            <a:spAutoFit/>
          </a:bodyPr>
          <a:lstStyle/>
          <a:p>
            <a:pPr lvl="0"/>
            <a:r>
              <a:rPr lang="en-US" sz="3600" b="1" dirty="0">
                <a:solidFill>
                  <a:srgbClr val="002060"/>
                </a:solidFill>
                <a:latin typeface="Calibri" panose="020F0502020204030204" pitchFamily="34" charset="0"/>
                <a:cs typeface="Calibri" panose="020F0502020204030204" pitchFamily="34" charset="0"/>
              </a:rPr>
              <a:t>Codebase size</a:t>
            </a:r>
          </a:p>
          <a:p>
            <a:pPr lvl="0"/>
            <a:endParaRPr lang="en-US" sz="1200" b="1" dirty="0">
              <a:solidFill>
                <a:srgbClr val="002060"/>
              </a:solidFill>
              <a:latin typeface="Calibri" panose="020F0502020204030204" pitchFamily="34" charset="0"/>
              <a:cs typeface="Calibri" panose="020F0502020204030204" pitchFamily="34" charset="0"/>
            </a:endParaRPr>
          </a:p>
          <a:p>
            <a:pPr marL="342900" lvl="0" indent="-342900">
              <a:buFont typeface="Calibri" panose="020F0502020204030204" pitchFamily="34" charset="0"/>
              <a:buChar char="•"/>
            </a:pPr>
            <a:r>
              <a:rPr lang="en-US" sz="2800" dirty="0">
                <a:solidFill>
                  <a:srgbClr val="002060"/>
                </a:solidFill>
                <a:latin typeface="Calibri" panose="020F0502020204030204" pitchFamily="34" charset="0"/>
                <a:cs typeface="Calibri" panose="020F0502020204030204" pitchFamily="34" charset="0"/>
              </a:rPr>
              <a:t>42 repositories with 593 unique libraries</a:t>
            </a:r>
            <a:endParaRPr lang="en-ZA" sz="2800" dirty="0">
              <a:solidFill>
                <a:srgbClr val="002060"/>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6E6E3B2A-F118-4FB5-A77C-0A0F7DE99705}"/>
              </a:ext>
            </a:extLst>
          </p:cNvPr>
          <p:cNvSpPr txBox="1"/>
          <p:nvPr/>
        </p:nvSpPr>
        <p:spPr>
          <a:xfrm>
            <a:off x="1676618" y="10405392"/>
            <a:ext cx="10516969" cy="2000548"/>
          </a:xfrm>
          <a:prstGeom prst="rect">
            <a:avLst/>
          </a:prstGeom>
          <a:noFill/>
        </p:spPr>
        <p:txBody>
          <a:bodyPr wrap="square">
            <a:spAutoFit/>
          </a:bodyPr>
          <a:lstStyle/>
          <a:p>
            <a:r>
              <a:rPr lang="en-US" sz="2800" b="1" dirty="0">
                <a:solidFill>
                  <a:srgbClr val="002060"/>
                </a:solidFill>
                <a:latin typeface="Calibri" panose="020F0502020204030204" pitchFamily="34" charset="0"/>
                <a:cs typeface="Calibri" panose="020F0502020204030204" pitchFamily="34" charset="0"/>
              </a:rPr>
              <a:t>Upon Analysis:</a:t>
            </a:r>
          </a:p>
          <a:p>
            <a:endParaRPr lang="en-US" sz="1200" b="1" dirty="0">
              <a:solidFill>
                <a:srgbClr val="00206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No library was flagged with a very-high or high-risk license </a:t>
            </a:r>
          </a:p>
          <a:p>
            <a:pPr marL="342900" indent="-3429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All libraries with high security vulnerable have a fix available via an upgrade.</a:t>
            </a:r>
            <a:endParaRPr lang="en-ZA" sz="2400" dirty="0"/>
          </a:p>
        </p:txBody>
      </p:sp>
      <p:sp>
        <p:nvSpPr>
          <p:cNvPr id="10" name="TextBox 9">
            <a:extLst>
              <a:ext uri="{FF2B5EF4-FFF2-40B4-BE49-F238E27FC236}">
                <a16:creationId xmlns:a16="http://schemas.microsoft.com/office/drawing/2014/main" id="{269C133A-A769-42A1-9A9D-A4F2F5809DA3}"/>
              </a:ext>
            </a:extLst>
          </p:cNvPr>
          <p:cNvSpPr txBox="1"/>
          <p:nvPr/>
        </p:nvSpPr>
        <p:spPr>
          <a:xfrm>
            <a:off x="14081481" y="10443864"/>
            <a:ext cx="10516969" cy="1923604"/>
          </a:xfrm>
          <a:prstGeom prst="rect">
            <a:avLst/>
          </a:prstGeom>
          <a:noFill/>
        </p:spPr>
        <p:txBody>
          <a:bodyPr wrap="square">
            <a:spAutoFit/>
          </a:bodyPr>
          <a:lstStyle/>
          <a:p>
            <a:r>
              <a:rPr lang="en-ZA" sz="2800" b="1" dirty="0">
                <a:solidFill>
                  <a:srgbClr val="002060"/>
                </a:solidFill>
                <a:effectLst/>
                <a:latin typeface="Calibri" panose="020F0502020204030204" pitchFamily="34" charset="0"/>
                <a:ea typeface="Calibri" panose="020F0502020204030204" pitchFamily="34" charset="0"/>
              </a:rPr>
              <a:t>Version Management Status:</a:t>
            </a:r>
          </a:p>
          <a:p>
            <a:endParaRPr lang="en-ZA" sz="700" dirty="0">
              <a:solidFill>
                <a:srgbClr val="002060"/>
              </a:solidFill>
              <a:effectLst/>
              <a:latin typeface="Calibri" panose="020F0502020204030204" pitchFamily="34" charset="0"/>
              <a:ea typeface="Calibri" panose="020F0502020204030204" pitchFamily="34" charset="0"/>
            </a:endParaRPr>
          </a:p>
          <a:p>
            <a:r>
              <a:rPr lang="en-ZA" sz="2800" dirty="0">
                <a:solidFill>
                  <a:srgbClr val="002060"/>
                </a:solidFill>
                <a:latin typeface="Calibri" panose="020F0502020204030204" pitchFamily="34" charset="0"/>
                <a:cs typeface="Calibri" panose="020F0502020204030204" pitchFamily="34" charset="0"/>
              </a:rPr>
              <a:t>Out of 593 libraries</a:t>
            </a:r>
          </a:p>
          <a:p>
            <a:pPr marL="342900" lvl="0" indent="-342900">
              <a:buFont typeface="Symbol" panose="05050102010706020507" pitchFamily="18" charset="2"/>
              <a:buChar char=""/>
            </a:pPr>
            <a:r>
              <a:rPr lang="en-ZA" sz="2800" dirty="0">
                <a:solidFill>
                  <a:srgbClr val="002060"/>
                </a:solidFill>
                <a:latin typeface="Calibri" panose="020F0502020204030204" pitchFamily="34" charset="0"/>
                <a:cs typeface="Calibri" panose="020F0502020204030204" pitchFamily="34" charset="0"/>
              </a:rPr>
              <a:t>568 are up to date</a:t>
            </a:r>
            <a:endParaRPr lang="en-ZA" sz="2800" dirty="0">
              <a:solidFill>
                <a:srgbClr val="002060"/>
              </a:solidFill>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ZA" sz="2800" dirty="0">
                <a:solidFill>
                  <a:srgbClr val="002060"/>
                </a:solidFill>
                <a:effectLst/>
                <a:latin typeface="Calibri" panose="020F0502020204030204" pitchFamily="34" charset="0"/>
                <a:ea typeface="Times New Roman" panose="02020603050405020304" pitchFamily="18" charset="0"/>
              </a:rPr>
              <a:t>25 libraries are outdated </a:t>
            </a:r>
            <a:endParaRPr lang="en-ZA" sz="2000" dirty="0">
              <a:solidFill>
                <a:srgbClr val="002060"/>
              </a:solidFill>
              <a:effectLst/>
              <a:latin typeface="Calibri" panose="020F0502020204030204" pitchFamily="34" charset="0"/>
              <a:ea typeface="Calibri" panose="020F0502020204030204" pitchFamily="34" charset="0"/>
            </a:endParaRPr>
          </a:p>
        </p:txBody>
      </p:sp>
      <p:graphicFrame>
        <p:nvGraphicFramePr>
          <p:cNvPr id="2" name="Object 1">
            <a:extLst>
              <a:ext uri="{FF2B5EF4-FFF2-40B4-BE49-F238E27FC236}">
                <a16:creationId xmlns:a16="http://schemas.microsoft.com/office/drawing/2014/main" id="{EC226678-C7EF-46F2-8FF6-4797FD5CD7EF}"/>
              </a:ext>
            </a:extLst>
          </p:cNvPr>
          <p:cNvGraphicFramePr>
            <a:graphicFrameLocks noChangeAspect="1"/>
          </p:cNvGraphicFramePr>
          <p:nvPr>
            <p:extLst>
              <p:ext uri="{D42A27DB-BD31-4B8C-83A1-F6EECF244321}">
                <p14:modId xmlns:p14="http://schemas.microsoft.com/office/powerpoint/2010/main" val="2403210117"/>
              </p:ext>
            </p:extLst>
          </p:nvPr>
        </p:nvGraphicFramePr>
        <p:xfrm>
          <a:off x="1755254" y="5179500"/>
          <a:ext cx="20876665" cy="4683836"/>
        </p:xfrm>
        <a:graphic>
          <a:graphicData uri="http://schemas.openxmlformats.org/presentationml/2006/ole">
            <mc:AlternateContent xmlns:mc="http://schemas.openxmlformats.org/markup-compatibility/2006">
              <mc:Choice xmlns:v="urn:schemas-microsoft-com:vml" Requires="v">
                <p:oleObj spid="_x0000_s3102" name="Bitmap Image" r:id="rId3" imgW="13959720" imgH="3132000" progId="Paint.Picture">
                  <p:embed/>
                </p:oleObj>
              </mc:Choice>
              <mc:Fallback>
                <p:oleObj name="Bitmap Image" r:id="rId3" imgW="13959720" imgH="3132000" progId="Paint.Picture">
                  <p:embed/>
                  <p:pic>
                    <p:nvPicPr>
                      <p:cNvPr id="0" name=""/>
                      <p:cNvPicPr/>
                      <p:nvPr/>
                    </p:nvPicPr>
                    <p:blipFill>
                      <a:blip r:embed="rId4"/>
                      <a:stretch>
                        <a:fillRect/>
                      </a:stretch>
                    </p:blipFill>
                    <p:spPr>
                      <a:xfrm>
                        <a:off x="1755254" y="5179500"/>
                        <a:ext cx="20876665" cy="4683836"/>
                      </a:xfrm>
                      <a:prstGeom prst="rect">
                        <a:avLst/>
                      </a:prstGeom>
                    </p:spPr>
                  </p:pic>
                </p:oleObj>
              </mc:Fallback>
            </mc:AlternateContent>
          </a:graphicData>
        </a:graphic>
      </p:graphicFrame>
    </p:spTree>
    <p:extLst>
      <p:ext uri="{BB962C8B-B14F-4D97-AF65-F5344CB8AC3E}">
        <p14:creationId xmlns:p14="http://schemas.microsoft.com/office/powerpoint/2010/main" val="296753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4172A6-E061-459D-9269-0E323B4544EE}"/>
              </a:ext>
            </a:extLst>
          </p:cNvPr>
          <p:cNvSpPr>
            <a:spLocks noGrp="1"/>
          </p:cNvSpPr>
          <p:nvPr>
            <p:ph type="title"/>
          </p:nvPr>
        </p:nvSpPr>
        <p:spPr>
          <a:xfrm>
            <a:off x="1676619" y="706620"/>
            <a:ext cx="19093324" cy="2651126"/>
          </a:xfrm>
        </p:spPr>
        <p:txBody>
          <a:bodyPr>
            <a:normAutofit/>
          </a:bodyPr>
          <a:lstStyle/>
          <a:p>
            <a:r>
              <a:rPr lang="en-US" sz="8800" dirty="0">
                <a:latin typeface="Calibri" panose="020F0502020204030204" pitchFamily="34" charset="0"/>
                <a:cs typeface="Calibri" panose="020F0502020204030204" pitchFamily="34" charset="0"/>
              </a:rPr>
              <a:t>Quarterly OSS Overview</a:t>
            </a:r>
          </a:p>
        </p:txBody>
      </p:sp>
      <p:sp>
        <p:nvSpPr>
          <p:cNvPr id="4" name="Slide Number Placeholder 3">
            <a:extLst>
              <a:ext uri="{FF2B5EF4-FFF2-40B4-BE49-F238E27FC236}">
                <a16:creationId xmlns:a16="http://schemas.microsoft.com/office/drawing/2014/main" id="{A53177CE-DE5D-8546-A3DA-7525514AD939}"/>
              </a:ext>
            </a:extLst>
          </p:cNvPr>
          <p:cNvSpPr>
            <a:spLocks noGrp="1"/>
          </p:cNvSpPr>
          <p:nvPr>
            <p:ph type="sldNum" sz="quarter" idx="12"/>
          </p:nvPr>
        </p:nvSpPr>
        <p:spPr/>
        <p:txBody>
          <a:bodyPr/>
          <a:lstStyle/>
          <a:p>
            <a:fld id="{20AF9D7A-5BEE-9245-944A-197F51D542D9}" type="slidenum">
              <a:rPr lang="en-US" smtClean="0"/>
              <a:t>7</a:t>
            </a:fld>
            <a:endParaRPr lang="en-US"/>
          </a:p>
        </p:txBody>
      </p:sp>
      <p:sp>
        <p:nvSpPr>
          <p:cNvPr id="7" name="TextBox 6">
            <a:extLst>
              <a:ext uri="{FF2B5EF4-FFF2-40B4-BE49-F238E27FC236}">
                <a16:creationId xmlns:a16="http://schemas.microsoft.com/office/drawing/2014/main" id="{82CD196C-5C23-4165-A508-9349B365B7B8}"/>
              </a:ext>
            </a:extLst>
          </p:cNvPr>
          <p:cNvSpPr txBox="1"/>
          <p:nvPr/>
        </p:nvSpPr>
        <p:spPr>
          <a:xfrm>
            <a:off x="1808132" y="3249638"/>
            <a:ext cx="21165452" cy="5740033"/>
          </a:xfrm>
          <a:prstGeom prst="rect">
            <a:avLst/>
          </a:prstGeom>
          <a:noFill/>
        </p:spPr>
        <p:txBody>
          <a:bodyPr wrap="square">
            <a:spAutoFit/>
          </a:bodyPr>
          <a:lstStyle/>
          <a:p>
            <a:r>
              <a:rPr lang="en-US" sz="3600" b="1" dirty="0">
                <a:solidFill>
                  <a:srgbClr val="002060"/>
                </a:solidFill>
                <a:latin typeface="Calibri" panose="020F0502020204030204" pitchFamily="34" charset="0"/>
                <a:cs typeface="Calibri" panose="020F0502020204030204" pitchFamily="34" charset="0"/>
              </a:rPr>
              <a:t>All Mojaloop repos were included in the scan</a:t>
            </a:r>
          </a:p>
          <a:p>
            <a:endParaRPr lang="en-US" sz="3000" b="1" dirty="0">
              <a:solidFill>
                <a:srgbClr val="002060"/>
              </a:solidFill>
              <a:latin typeface="Calibri" panose="020F0502020204030204" pitchFamily="34" charset="0"/>
              <a:cs typeface="Calibri" panose="020F0502020204030204" pitchFamily="34" charset="0"/>
            </a:endParaRPr>
          </a:p>
          <a:p>
            <a:endParaRPr lang="en-US" sz="3000" b="1" dirty="0">
              <a:solidFill>
                <a:srgbClr val="002060"/>
              </a:solidFill>
              <a:latin typeface="Calibri" panose="020F0502020204030204" pitchFamily="34" charset="0"/>
              <a:cs typeface="Calibri" panose="020F0502020204030204" pitchFamily="34" charset="0"/>
            </a:endParaRPr>
          </a:p>
          <a:p>
            <a:endParaRPr lang="en-US" sz="3000" b="1" dirty="0">
              <a:solidFill>
                <a:srgbClr val="002060"/>
              </a:solidFill>
              <a:latin typeface="Calibri" panose="020F0502020204030204" pitchFamily="34" charset="0"/>
              <a:cs typeface="Calibri" panose="020F0502020204030204" pitchFamily="34" charset="0"/>
            </a:endParaRPr>
          </a:p>
          <a:p>
            <a:endParaRPr lang="en-US" sz="3000" b="1" dirty="0">
              <a:solidFill>
                <a:srgbClr val="002060"/>
              </a:solidFill>
              <a:latin typeface="Calibri" panose="020F0502020204030204" pitchFamily="34" charset="0"/>
              <a:cs typeface="Calibri" panose="020F0502020204030204" pitchFamily="34" charset="0"/>
            </a:endParaRPr>
          </a:p>
          <a:p>
            <a:r>
              <a:rPr lang="en-US" sz="3000" b="1" dirty="0">
                <a:solidFill>
                  <a:srgbClr val="002060"/>
                </a:solidFill>
                <a:latin typeface="Calibri" panose="020F0502020204030204" pitchFamily="34" charset="0"/>
                <a:cs typeface="Calibri" panose="020F0502020204030204" pitchFamily="34" charset="0"/>
              </a:rPr>
              <a:t> </a:t>
            </a:r>
          </a:p>
          <a:p>
            <a:endParaRPr lang="en-ZA" sz="3000" b="1" dirty="0">
              <a:solidFill>
                <a:srgbClr val="002060"/>
              </a:solidFill>
              <a:latin typeface="Calibri" panose="020F0502020204030204" pitchFamily="34" charset="0"/>
              <a:cs typeface="Calibri" panose="020F0502020204030204" pitchFamily="34" charset="0"/>
            </a:endParaRPr>
          </a:p>
          <a:p>
            <a:pPr lvl="0"/>
            <a:endParaRPr lang="en-US" sz="1100" b="1" dirty="0">
              <a:solidFill>
                <a:srgbClr val="002060"/>
              </a:solidFill>
              <a:latin typeface="Calibri" panose="020F0502020204030204" pitchFamily="34" charset="0"/>
              <a:cs typeface="Calibri" panose="020F0502020204030204" pitchFamily="34" charset="0"/>
            </a:endParaRPr>
          </a:p>
          <a:p>
            <a:pPr marL="342900" lvl="0" indent="-342900">
              <a:buFont typeface="Calibri" panose="020F0502020204030204" pitchFamily="34" charset="0"/>
              <a:buChar char="•"/>
            </a:pPr>
            <a:r>
              <a:rPr lang="en-US" sz="2800" dirty="0">
                <a:solidFill>
                  <a:srgbClr val="002060"/>
                </a:solidFill>
                <a:latin typeface="Calibri" panose="020F0502020204030204" pitchFamily="34" charset="0"/>
                <a:cs typeface="Calibri" panose="020F0502020204030204" pitchFamily="34" charset="0"/>
              </a:rPr>
              <a:t>The scan was performed on 104 codebases with 7055 unique libraries</a:t>
            </a:r>
          </a:p>
          <a:p>
            <a:pPr marL="914400" lvl="1" indent="-457200">
              <a:buFont typeface="Wingdings" panose="05000000000000000000" pitchFamily="2" charset="2"/>
              <a:buChar char="§"/>
            </a:pPr>
            <a:r>
              <a:rPr lang="en-US" sz="2800" dirty="0">
                <a:solidFill>
                  <a:srgbClr val="002060"/>
                </a:solidFill>
                <a:latin typeface="Calibri" panose="020F0502020204030204" pitchFamily="34" charset="0"/>
                <a:cs typeface="Calibri" panose="020F0502020204030204" pitchFamily="34" charset="0"/>
              </a:rPr>
              <a:t>!</a:t>
            </a:r>
          </a:p>
          <a:p>
            <a:pPr marL="342900" lvl="0" indent="-342900">
              <a:buFont typeface="Calibri" panose="020F050202020403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342900" lvl="0" indent="-342900">
              <a:buFont typeface="Calibri" panose="020F050202020403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342900" lvl="0" indent="-342900">
              <a:buFont typeface="Calibri" panose="020F050202020403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p:txBody>
      </p:sp>
      <p:graphicFrame>
        <p:nvGraphicFramePr>
          <p:cNvPr id="2" name="Table 2">
            <a:extLst>
              <a:ext uri="{FF2B5EF4-FFF2-40B4-BE49-F238E27FC236}">
                <a16:creationId xmlns:a16="http://schemas.microsoft.com/office/drawing/2014/main" id="{CB2950C3-F006-4694-9A6F-E1139B0E336A}"/>
              </a:ext>
            </a:extLst>
          </p:cNvPr>
          <p:cNvGraphicFramePr>
            <a:graphicFrameLocks noGrp="1"/>
          </p:cNvGraphicFramePr>
          <p:nvPr>
            <p:extLst>
              <p:ext uri="{D42A27DB-BD31-4B8C-83A1-F6EECF244321}">
                <p14:modId xmlns:p14="http://schemas.microsoft.com/office/powerpoint/2010/main" val="2787662494"/>
              </p:ext>
            </p:extLst>
          </p:nvPr>
        </p:nvGraphicFramePr>
        <p:xfrm>
          <a:off x="1808132" y="4015285"/>
          <a:ext cx="19597538" cy="3670823"/>
        </p:xfrm>
        <a:graphic>
          <a:graphicData uri="http://schemas.openxmlformats.org/drawingml/2006/table">
            <a:tbl>
              <a:tblPr firstRow="1" bandRow="1">
                <a:tableStyleId>{5C22544A-7EE6-4342-B048-85BDC9FD1C3A}</a:tableStyleId>
              </a:tblPr>
              <a:tblGrid>
                <a:gridCol w="9736168">
                  <a:extLst>
                    <a:ext uri="{9D8B030D-6E8A-4147-A177-3AD203B41FA5}">
                      <a16:colId xmlns:a16="http://schemas.microsoft.com/office/drawing/2014/main" val="1074186762"/>
                    </a:ext>
                  </a:extLst>
                </a:gridCol>
                <a:gridCol w="9861370">
                  <a:extLst>
                    <a:ext uri="{9D8B030D-6E8A-4147-A177-3AD203B41FA5}">
                      <a16:colId xmlns:a16="http://schemas.microsoft.com/office/drawing/2014/main" val="1995110133"/>
                    </a:ext>
                  </a:extLst>
                </a:gridCol>
              </a:tblGrid>
              <a:tr h="592343">
                <a:tc>
                  <a:txBody>
                    <a:bodyPr/>
                    <a:lstStyle/>
                    <a:p>
                      <a:r>
                        <a:rPr lang="en-US" sz="3200" dirty="0"/>
                        <a:t>18 January 2022</a:t>
                      </a:r>
                      <a:endParaRPr lang="en-ZA" sz="3200" dirty="0"/>
                    </a:p>
                  </a:txBody>
                  <a:tcPr/>
                </a:tc>
                <a:tc>
                  <a:txBody>
                    <a:bodyPr/>
                    <a:lstStyle/>
                    <a:p>
                      <a:r>
                        <a:rPr lang="en-US" sz="3200" dirty="0"/>
                        <a:t>18 April 2022</a:t>
                      </a:r>
                      <a:endParaRPr lang="en-ZA" sz="3200" dirty="0"/>
                    </a:p>
                  </a:txBody>
                  <a:tcPr/>
                </a:tc>
                <a:extLst>
                  <a:ext uri="{0D108BD9-81ED-4DB2-BD59-A6C34878D82A}">
                    <a16:rowId xmlns:a16="http://schemas.microsoft.com/office/drawing/2014/main" val="3821494438"/>
                  </a:ext>
                </a:extLst>
              </a:tr>
              <a:tr h="3011729">
                <a:tc>
                  <a:txBody>
                    <a:bodyPr/>
                    <a:lstStyle/>
                    <a:p>
                      <a:pPr marL="0" indent="0">
                        <a:buFont typeface="Arial" panose="020B0604020202020204" pitchFamily="34" charset="0"/>
                        <a:buNone/>
                      </a:pPr>
                      <a:r>
                        <a:rPr lang="en-US" sz="2800" b="1" dirty="0"/>
                        <a:t>104 Codebases with 7055 libraries</a:t>
                      </a:r>
                    </a:p>
                    <a:p>
                      <a:pPr marL="0" indent="0">
                        <a:buFont typeface="Arial" panose="020B0604020202020204" pitchFamily="34" charset="0"/>
                        <a:buNone/>
                      </a:pPr>
                      <a:endParaRPr lang="en-US" sz="2000" kern="1200" dirty="0">
                        <a:solidFill>
                          <a:srgbClr val="002060"/>
                        </a:solidFill>
                        <a:latin typeface="Calibri" panose="020F0502020204030204" pitchFamily="34" charset="0"/>
                        <a:ea typeface="+mn-ea"/>
                        <a:cs typeface="Calibri" panose="020F0502020204030204" pitchFamily="34" charset="0"/>
                      </a:endParaRPr>
                    </a:p>
                    <a:p>
                      <a:pPr marL="514350" indent="-514350">
                        <a:buFont typeface="Arial" panose="020B0604020202020204" pitchFamily="34" charset="0"/>
                        <a:buChar char="•"/>
                      </a:pPr>
                      <a:r>
                        <a:rPr lang="en-US" sz="2800" b="1" dirty="0">
                          <a:solidFill>
                            <a:srgbClr val="002060"/>
                          </a:solidFill>
                          <a:latin typeface="Calibri" panose="020F0502020204030204" pitchFamily="34" charset="0"/>
                          <a:cs typeface="Calibri" panose="020F0502020204030204" pitchFamily="34" charset="0"/>
                        </a:rPr>
                        <a:t>6625</a:t>
                      </a:r>
                      <a:r>
                        <a:rPr lang="en-US" sz="2800" dirty="0">
                          <a:solidFill>
                            <a:srgbClr val="002060"/>
                          </a:solidFill>
                          <a:latin typeface="Calibri" panose="020F0502020204030204" pitchFamily="34" charset="0"/>
                          <a:cs typeface="Calibri" panose="020F0502020204030204" pitchFamily="34" charset="0"/>
                        </a:rPr>
                        <a:t> libraries are up to date – Excellent version management</a:t>
                      </a:r>
                    </a:p>
                    <a:p>
                      <a:pPr marL="514350" marR="0" lvl="0" indent="-514350" algn="l" defTabSz="1828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dirty="0">
                          <a:solidFill>
                            <a:srgbClr val="002060"/>
                          </a:solidFill>
                          <a:latin typeface="Calibri" panose="020F0502020204030204" pitchFamily="34" charset="0"/>
                          <a:cs typeface="Calibri" panose="020F0502020204030204" pitchFamily="34" charset="0"/>
                        </a:rPr>
                        <a:t>430</a:t>
                      </a:r>
                      <a:r>
                        <a:rPr lang="en-US" sz="2800" dirty="0">
                          <a:solidFill>
                            <a:srgbClr val="002060"/>
                          </a:solidFill>
                          <a:latin typeface="Calibri" panose="020F0502020204030204" pitchFamily="34" charset="0"/>
                          <a:cs typeface="Calibri" panose="020F0502020204030204" pitchFamily="34" charset="0"/>
                        </a:rPr>
                        <a:t> libraries are outdated and should be reviewed for upgrades</a:t>
                      </a:r>
                    </a:p>
                    <a:p>
                      <a:pPr marL="514350" marR="0" lvl="0" indent="-514350" algn="l" defTabSz="1828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kern="1200" dirty="0">
                          <a:solidFill>
                            <a:srgbClr val="002060"/>
                          </a:solidFill>
                          <a:latin typeface="Calibri" panose="020F0502020204030204" pitchFamily="34" charset="0"/>
                          <a:ea typeface="+mn-ea"/>
                          <a:cs typeface="Calibri" panose="020F0502020204030204" pitchFamily="34" charset="0"/>
                        </a:rPr>
                        <a:t>130</a:t>
                      </a:r>
                      <a:r>
                        <a:rPr lang="en-US" sz="2800" kern="1200" dirty="0">
                          <a:solidFill>
                            <a:srgbClr val="002060"/>
                          </a:solidFill>
                          <a:latin typeface="Calibri" panose="020F0502020204030204" pitchFamily="34" charset="0"/>
                          <a:ea typeface="+mn-ea"/>
                          <a:cs typeface="Calibri" panose="020F0502020204030204" pitchFamily="34" charset="0"/>
                        </a:rPr>
                        <a:t> libraries with multiple version and should be upgraded to the most updated version.</a:t>
                      </a:r>
                    </a:p>
                  </a:txBody>
                  <a:tcPr/>
                </a:tc>
                <a:tc>
                  <a: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en-US" sz="3200" b="1" dirty="0"/>
                        <a:t>111 Codebases with 7729 libraries </a:t>
                      </a:r>
                      <a:r>
                        <a:rPr lang="en-US" sz="3200" b="1" kern="1200" dirty="0">
                          <a:solidFill>
                            <a:schemeClr val="dk1"/>
                          </a:solidFill>
                          <a:latin typeface="+mn-lt"/>
                          <a:ea typeface="+mn-ea"/>
                          <a:cs typeface="+mn-cs"/>
                        </a:rPr>
                        <a:t>7729</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sz="2000" b="1" kern="1200" dirty="0">
                        <a:solidFill>
                          <a:schemeClr val="dk1"/>
                        </a:solidFill>
                        <a:latin typeface="+mn-lt"/>
                        <a:ea typeface="+mn-ea"/>
                        <a:cs typeface="+mn-cs"/>
                      </a:endParaRPr>
                    </a:p>
                    <a:p>
                      <a:pPr marL="514350" indent="-514350">
                        <a:buFont typeface="Arial" panose="020B0604020202020204" pitchFamily="34" charset="0"/>
                        <a:buChar char="•"/>
                      </a:pPr>
                      <a:r>
                        <a:rPr lang="en-US" sz="2800" b="1" dirty="0">
                          <a:solidFill>
                            <a:srgbClr val="002060"/>
                          </a:solidFill>
                          <a:latin typeface="Calibri" panose="020F0502020204030204" pitchFamily="34" charset="0"/>
                          <a:cs typeface="Calibri" panose="020F0502020204030204" pitchFamily="34" charset="0"/>
                        </a:rPr>
                        <a:t>7221</a:t>
                      </a:r>
                      <a:r>
                        <a:rPr lang="en-US" sz="2800" dirty="0">
                          <a:solidFill>
                            <a:srgbClr val="002060"/>
                          </a:solidFill>
                          <a:latin typeface="Calibri" panose="020F0502020204030204" pitchFamily="34" charset="0"/>
                          <a:cs typeface="Calibri" panose="020F0502020204030204" pitchFamily="34" charset="0"/>
                        </a:rPr>
                        <a:t> libraries are up to date – Excellent version management</a:t>
                      </a:r>
                    </a:p>
                    <a:p>
                      <a:pPr marL="514350" marR="0" lvl="0" indent="-514350" algn="l" defTabSz="1828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dirty="0">
                          <a:solidFill>
                            <a:srgbClr val="002060"/>
                          </a:solidFill>
                          <a:latin typeface="Calibri" panose="020F0502020204030204" pitchFamily="34" charset="0"/>
                          <a:cs typeface="Calibri" panose="020F0502020204030204" pitchFamily="34" charset="0"/>
                        </a:rPr>
                        <a:t>489</a:t>
                      </a:r>
                      <a:r>
                        <a:rPr lang="en-US" sz="2800" dirty="0">
                          <a:solidFill>
                            <a:srgbClr val="002060"/>
                          </a:solidFill>
                          <a:latin typeface="Calibri" panose="020F0502020204030204" pitchFamily="34" charset="0"/>
                          <a:cs typeface="Calibri" panose="020F0502020204030204" pitchFamily="34" charset="0"/>
                        </a:rPr>
                        <a:t> libraries are outdated and should be reviewed for upgrades</a:t>
                      </a:r>
                    </a:p>
                    <a:p>
                      <a:pPr marL="514350" marR="0" lvl="0" indent="-514350" algn="l" defTabSz="1828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kern="1200" dirty="0">
                          <a:solidFill>
                            <a:srgbClr val="002060"/>
                          </a:solidFill>
                          <a:latin typeface="Calibri" panose="020F0502020204030204" pitchFamily="34" charset="0"/>
                          <a:ea typeface="+mn-ea"/>
                          <a:cs typeface="Calibri" panose="020F0502020204030204" pitchFamily="34" charset="0"/>
                        </a:rPr>
                        <a:t>165</a:t>
                      </a:r>
                      <a:r>
                        <a:rPr lang="en-US" sz="2800" kern="1200" dirty="0">
                          <a:solidFill>
                            <a:srgbClr val="002060"/>
                          </a:solidFill>
                          <a:latin typeface="Calibri" panose="020F0502020204030204" pitchFamily="34" charset="0"/>
                          <a:ea typeface="+mn-ea"/>
                          <a:cs typeface="Calibri" panose="020F0502020204030204" pitchFamily="34" charset="0"/>
                        </a:rPr>
                        <a:t> libraries with multiple version and should be upgraded to the most updated version.</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ZA" sz="3200" b="1" kern="1200" dirty="0">
                        <a:solidFill>
                          <a:schemeClr val="dk1"/>
                        </a:solidFill>
                        <a:latin typeface="+mn-lt"/>
                        <a:ea typeface="+mn-ea"/>
                        <a:cs typeface="+mn-cs"/>
                      </a:endParaRPr>
                    </a:p>
                  </a:txBody>
                  <a:tcPr/>
                </a:tc>
                <a:extLst>
                  <a:ext uri="{0D108BD9-81ED-4DB2-BD59-A6C34878D82A}">
                    <a16:rowId xmlns:a16="http://schemas.microsoft.com/office/drawing/2014/main" val="2725713366"/>
                  </a:ext>
                </a:extLst>
              </a:tr>
            </a:tbl>
          </a:graphicData>
        </a:graphic>
      </p:graphicFrame>
      <p:sp>
        <p:nvSpPr>
          <p:cNvPr id="8" name="TextBox 7">
            <a:extLst>
              <a:ext uri="{FF2B5EF4-FFF2-40B4-BE49-F238E27FC236}">
                <a16:creationId xmlns:a16="http://schemas.microsoft.com/office/drawing/2014/main" id="{52731C30-2C5D-4DA2-A95D-656BE49D3BC0}"/>
              </a:ext>
            </a:extLst>
          </p:cNvPr>
          <p:cNvSpPr txBox="1"/>
          <p:nvPr/>
        </p:nvSpPr>
        <p:spPr>
          <a:xfrm>
            <a:off x="1808132" y="7925402"/>
            <a:ext cx="20770911" cy="954107"/>
          </a:xfrm>
          <a:prstGeom prst="rect">
            <a:avLst/>
          </a:prstGeom>
          <a:noFill/>
        </p:spPr>
        <p:txBody>
          <a:bodyPr wrap="square">
            <a:spAutoFit/>
          </a:bodyPr>
          <a:lstStyle/>
          <a:p>
            <a:r>
              <a:rPr lang="en-US" sz="2800" dirty="0">
                <a:solidFill>
                  <a:srgbClr val="002060"/>
                </a:solidFill>
                <a:latin typeface="Calibri" panose="020F0502020204030204" pitchFamily="34" charset="0"/>
                <a:cs typeface="Calibri" panose="020F0502020204030204" pitchFamily="34" charset="0"/>
              </a:rPr>
              <a:t>According to WhiteSource Benchmark database, Mojaloop is better than average in vulnerable libraries and in outdated libraries, potentially indicating that Mojaloop have an effective security vulnerability scanning capability and version management controls.</a:t>
            </a:r>
          </a:p>
        </p:txBody>
      </p:sp>
      <p:graphicFrame>
        <p:nvGraphicFramePr>
          <p:cNvPr id="9" name="Object 8">
            <a:extLst>
              <a:ext uri="{FF2B5EF4-FFF2-40B4-BE49-F238E27FC236}">
                <a16:creationId xmlns:a16="http://schemas.microsoft.com/office/drawing/2014/main" id="{853FEF35-6C91-423B-B2A8-492FAC49A995}"/>
              </a:ext>
            </a:extLst>
          </p:cNvPr>
          <p:cNvGraphicFramePr>
            <a:graphicFrameLocks noChangeAspect="1"/>
          </p:cNvGraphicFramePr>
          <p:nvPr>
            <p:extLst>
              <p:ext uri="{D42A27DB-BD31-4B8C-83A1-F6EECF244321}">
                <p14:modId xmlns:p14="http://schemas.microsoft.com/office/powerpoint/2010/main" val="2466290191"/>
              </p:ext>
            </p:extLst>
          </p:nvPr>
        </p:nvGraphicFramePr>
        <p:xfrm>
          <a:off x="3048109" y="9164195"/>
          <a:ext cx="16731343" cy="4160281"/>
        </p:xfrm>
        <a:graphic>
          <a:graphicData uri="http://schemas.openxmlformats.org/presentationml/2006/ole">
            <mc:AlternateContent xmlns:mc="http://schemas.openxmlformats.org/markup-compatibility/2006">
              <mc:Choice xmlns:v="urn:schemas-microsoft-com:vml" Requires="v">
                <p:oleObj spid="_x0000_s1091" name="Bitmap Image" r:id="rId3" imgW="8268417" imgH="2225233" progId="Paint.Picture">
                  <p:embed/>
                </p:oleObj>
              </mc:Choice>
              <mc:Fallback>
                <p:oleObj name="Bitmap Image" r:id="rId3" imgW="8268417" imgH="2225233"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109" y="9164195"/>
                        <a:ext cx="16731343" cy="4160281"/>
                      </a:xfrm>
                      <a:prstGeom prst="rect">
                        <a:avLst/>
                      </a:prstGeom>
                      <a:noFill/>
                    </p:spPr>
                  </p:pic>
                </p:oleObj>
              </mc:Fallback>
            </mc:AlternateContent>
          </a:graphicData>
        </a:graphic>
      </p:graphicFrame>
    </p:spTree>
    <p:extLst>
      <p:ext uri="{BB962C8B-B14F-4D97-AF65-F5344CB8AC3E}">
        <p14:creationId xmlns:p14="http://schemas.microsoft.com/office/powerpoint/2010/main" val="28333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4172A6-E061-459D-9269-0E323B4544EE}"/>
              </a:ext>
            </a:extLst>
          </p:cNvPr>
          <p:cNvSpPr>
            <a:spLocks noGrp="1"/>
          </p:cNvSpPr>
          <p:nvPr>
            <p:ph type="title"/>
          </p:nvPr>
        </p:nvSpPr>
        <p:spPr>
          <a:xfrm>
            <a:off x="1867119" y="730251"/>
            <a:ext cx="19093324" cy="2651126"/>
          </a:xfrm>
        </p:spPr>
        <p:txBody>
          <a:bodyPr>
            <a:normAutofit/>
          </a:bodyPr>
          <a:lstStyle/>
          <a:p>
            <a:r>
              <a:rPr lang="en-US" sz="8800" dirty="0">
                <a:latin typeface="Calibri" panose="020F0502020204030204" pitchFamily="34" charset="0"/>
                <a:cs typeface="Calibri" panose="020F0502020204030204" pitchFamily="34" charset="0"/>
              </a:rPr>
              <a:t>Findings Overview</a:t>
            </a:r>
          </a:p>
        </p:txBody>
      </p:sp>
      <p:sp>
        <p:nvSpPr>
          <p:cNvPr id="4" name="Slide Number Placeholder 3">
            <a:extLst>
              <a:ext uri="{FF2B5EF4-FFF2-40B4-BE49-F238E27FC236}">
                <a16:creationId xmlns:a16="http://schemas.microsoft.com/office/drawing/2014/main" id="{A53177CE-DE5D-8546-A3DA-7525514AD939}"/>
              </a:ext>
            </a:extLst>
          </p:cNvPr>
          <p:cNvSpPr>
            <a:spLocks noGrp="1"/>
          </p:cNvSpPr>
          <p:nvPr>
            <p:ph type="sldNum" sz="quarter" idx="12"/>
          </p:nvPr>
        </p:nvSpPr>
        <p:spPr/>
        <p:txBody>
          <a:bodyPr/>
          <a:lstStyle/>
          <a:p>
            <a:fld id="{20AF9D7A-5BEE-9245-944A-197F51D542D9}" type="slidenum">
              <a:rPr lang="en-US" smtClean="0"/>
              <a:t>8</a:t>
            </a:fld>
            <a:endParaRPr lang="en-US"/>
          </a:p>
        </p:txBody>
      </p:sp>
      <p:pic>
        <p:nvPicPr>
          <p:cNvPr id="1026" name="Picture 2">
            <a:extLst>
              <a:ext uri="{FF2B5EF4-FFF2-40B4-BE49-F238E27FC236}">
                <a16:creationId xmlns:a16="http://schemas.microsoft.com/office/drawing/2014/main" id="{8F5139C3-C8C2-44B4-83FD-7241463D3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491" y="4549124"/>
            <a:ext cx="15866875" cy="337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CE1D7B7-015D-4CA5-9876-69E6016B06DD}"/>
              </a:ext>
            </a:extLst>
          </p:cNvPr>
          <p:cNvSpPr txBox="1"/>
          <p:nvPr/>
        </p:nvSpPr>
        <p:spPr>
          <a:xfrm>
            <a:off x="2127883" y="3684643"/>
            <a:ext cx="14513640" cy="1077218"/>
          </a:xfrm>
          <a:prstGeom prst="rect">
            <a:avLst/>
          </a:prstGeom>
          <a:noFill/>
        </p:spPr>
        <p:txBody>
          <a:bodyPr wrap="square">
            <a:spAutoFit/>
          </a:bodyPr>
          <a:lstStyle/>
          <a:p>
            <a:r>
              <a:rPr lang="en-US" sz="3200" b="1" dirty="0">
                <a:solidFill>
                  <a:srgbClr val="002060"/>
                </a:solidFill>
                <a:latin typeface="Calibri" panose="020F0502020204030204" pitchFamily="34" charset="0"/>
                <a:cs typeface="Calibri" panose="020F0502020204030204" pitchFamily="34" charset="0"/>
              </a:rPr>
              <a:t>18 January 2022</a:t>
            </a:r>
          </a:p>
          <a:p>
            <a:endParaRPr lang="en-US" sz="3200" b="1" dirty="0">
              <a:solidFill>
                <a:srgbClr val="00206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356E7D0-9AB7-4B2A-8729-61974141D402}"/>
              </a:ext>
            </a:extLst>
          </p:cNvPr>
          <p:cNvSpPr txBox="1"/>
          <p:nvPr/>
        </p:nvSpPr>
        <p:spPr>
          <a:xfrm>
            <a:off x="2127883" y="8415531"/>
            <a:ext cx="14513640" cy="1077218"/>
          </a:xfrm>
          <a:prstGeom prst="rect">
            <a:avLst/>
          </a:prstGeom>
          <a:noFill/>
        </p:spPr>
        <p:txBody>
          <a:bodyPr wrap="square">
            <a:spAutoFit/>
          </a:bodyPr>
          <a:lstStyle/>
          <a:p>
            <a:r>
              <a:rPr lang="en-US" sz="3200" b="1" dirty="0">
                <a:solidFill>
                  <a:srgbClr val="002060"/>
                </a:solidFill>
                <a:latin typeface="Calibri" panose="020F0502020204030204" pitchFamily="34" charset="0"/>
                <a:cs typeface="Calibri" panose="020F0502020204030204" pitchFamily="34" charset="0"/>
              </a:rPr>
              <a:t>18 April 2022</a:t>
            </a:r>
          </a:p>
          <a:p>
            <a:endParaRPr lang="en-US" sz="3200" b="1" dirty="0">
              <a:solidFill>
                <a:srgbClr val="002060"/>
              </a:solidFill>
              <a:latin typeface="Calibri" panose="020F0502020204030204" pitchFamily="34" charset="0"/>
              <a:cs typeface="Calibri" panose="020F0502020204030204" pitchFamily="34" charset="0"/>
            </a:endParaRPr>
          </a:p>
        </p:txBody>
      </p:sp>
      <p:graphicFrame>
        <p:nvGraphicFramePr>
          <p:cNvPr id="3" name="Object 2">
            <a:extLst>
              <a:ext uri="{FF2B5EF4-FFF2-40B4-BE49-F238E27FC236}">
                <a16:creationId xmlns:a16="http://schemas.microsoft.com/office/drawing/2014/main" id="{846C9814-2F91-4FE1-AAB7-9FB1D14FA7EF}"/>
              </a:ext>
            </a:extLst>
          </p:cNvPr>
          <p:cNvGraphicFramePr>
            <a:graphicFrameLocks noChangeAspect="1"/>
          </p:cNvGraphicFramePr>
          <p:nvPr>
            <p:extLst>
              <p:ext uri="{D42A27DB-BD31-4B8C-83A1-F6EECF244321}">
                <p14:modId xmlns:p14="http://schemas.microsoft.com/office/powerpoint/2010/main" val="380023895"/>
              </p:ext>
            </p:extLst>
          </p:nvPr>
        </p:nvGraphicFramePr>
        <p:xfrm>
          <a:off x="3844440" y="9397265"/>
          <a:ext cx="14862660" cy="3290393"/>
        </p:xfrm>
        <a:graphic>
          <a:graphicData uri="http://schemas.openxmlformats.org/presentationml/2006/ole">
            <mc:AlternateContent xmlns:mc="http://schemas.openxmlformats.org/markup-compatibility/2006">
              <mc:Choice xmlns:v="urn:schemas-microsoft-com:vml" Requires="v">
                <p:oleObj spid="_x0000_s2115" name="Bitmap Image" r:id="rId4" imgW="7376799" imgH="1737511" progId="Paint.Picture">
                  <p:embed/>
                </p:oleObj>
              </mc:Choice>
              <mc:Fallback>
                <p:oleObj name="Bitmap Image" r:id="rId4" imgW="7376799" imgH="1737511" progId="Paint.Pictur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4440" y="9397265"/>
                        <a:ext cx="14862660" cy="3290393"/>
                      </a:xfrm>
                      <a:prstGeom prst="rect">
                        <a:avLst/>
                      </a:prstGeom>
                      <a:noFill/>
                    </p:spPr>
                  </p:pic>
                </p:oleObj>
              </mc:Fallback>
            </mc:AlternateContent>
          </a:graphicData>
        </a:graphic>
      </p:graphicFrame>
    </p:spTree>
    <p:extLst>
      <p:ext uri="{BB962C8B-B14F-4D97-AF65-F5344CB8AC3E}">
        <p14:creationId xmlns:p14="http://schemas.microsoft.com/office/powerpoint/2010/main" val="272670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4172A6-E061-459D-9269-0E323B4544EE}"/>
              </a:ext>
            </a:extLst>
          </p:cNvPr>
          <p:cNvSpPr>
            <a:spLocks noGrp="1"/>
          </p:cNvSpPr>
          <p:nvPr>
            <p:ph type="title"/>
          </p:nvPr>
        </p:nvSpPr>
        <p:spPr/>
        <p:txBody>
          <a:bodyPr>
            <a:normAutofit/>
          </a:bodyPr>
          <a:lstStyle/>
          <a:p>
            <a:r>
              <a:rPr lang="en-US" sz="8800" dirty="0">
                <a:latin typeface="Calibri" panose="020F0502020204030204" pitchFamily="34" charset="0"/>
                <a:cs typeface="Calibri" panose="020F0502020204030204" pitchFamily="34" charset="0"/>
              </a:rPr>
              <a:t>Vulnerability management and DevSecOps process/tool enhancements</a:t>
            </a:r>
          </a:p>
        </p:txBody>
      </p:sp>
      <p:sp>
        <p:nvSpPr>
          <p:cNvPr id="4" name="Slide Number Placeholder 3">
            <a:extLst>
              <a:ext uri="{FF2B5EF4-FFF2-40B4-BE49-F238E27FC236}">
                <a16:creationId xmlns:a16="http://schemas.microsoft.com/office/drawing/2014/main" id="{A53177CE-DE5D-8546-A3DA-7525514AD939}"/>
              </a:ext>
            </a:extLst>
          </p:cNvPr>
          <p:cNvSpPr>
            <a:spLocks noGrp="1"/>
          </p:cNvSpPr>
          <p:nvPr>
            <p:ph type="sldNum" sz="quarter" idx="12"/>
          </p:nvPr>
        </p:nvSpPr>
        <p:spPr/>
        <p:txBody>
          <a:bodyPr/>
          <a:lstStyle/>
          <a:p>
            <a:fld id="{20AF9D7A-5BEE-9245-944A-197F51D542D9}" type="slidenum">
              <a:rPr lang="en-US" smtClean="0"/>
              <a:t>9</a:t>
            </a:fld>
            <a:endParaRPr lang="en-US"/>
          </a:p>
        </p:txBody>
      </p:sp>
      <p:sp>
        <p:nvSpPr>
          <p:cNvPr id="6" name="TextBox 5">
            <a:extLst>
              <a:ext uri="{FF2B5EF4-FFF2-40B4-BE49-F238E27FC236}">
                <a16:creationId xmlns:a16="http://schemas.microsoft.com/office/drawing/2014/main" id="{B52593BB-5B9F-4D76-92C4-C7CF629976F9}"/>
              </a:ext>
            </a:extLst>
          </p:cNvPr>
          <p:cNvSpPr txBox="1"/>
          <p:nvPr/>
        </p:nvSpPr>
        <p:spPr>
          <a:xfrm>
            <a:off x="1820054" y="3477173"/>
            <a:ext cx="19614185" cy="9941183"/>
          </a:xfrm>
          <a:prstGeom prst="rect">
            <a:avLst/>
          </a:prstGeom>
          <a:noFill/>
        </p:spPr>
        <p:txBody>
          <a:bodyPr wrap="square" rtlCol="0">
            <a:spAutoFit/>
          </a:bodyPr>
          <a:lstStyle/>
          <a:p>
            <a:pPr defTabSz="457108"/>
            <a:r>
              <a:rPr lang="en-ZA" sz="3600" b="1" dirty="0">
                <a:solidFill>
                  <a:srgbClr val="002060"/>
                </a:solidFill>
                <a:latin typeface="Calibri" panose="020F0502020204030204" pitchFamily="34" charset="0"/>
                <a:cs typeface="Calibri" panose="020F0502020204030204" pitchFamily="34" charset="0"/>
              </a:rPr>
              <a:t>On going maintenance and enhancements of the DevSecOps processes, policies and tools and policies. </a:t>
            </a:r>
          </a:p>
          <a:p>
            <a:pPr defTabSz="457108"/>
            <a:endParaRPr lang="en-ZA" sz="3600" b="1" dirty="0">
              <a:solidFill>
                <a:srgbClr val="002060"/>
              </a:solidFill>
              <a:latin typeface="Calibri" panose="020F0502020204030204" pitchFamily="34" charset="0"/>
              <a:cs typeface="Calibri" panose="020F0502020204030204" pitchFamily="34" charset="0"/>
            </a:endParaRPr>
          </a:p>
          <a:p>
            <a:pPr defTabSz="457108"/>
            <a:r>
              <a:rPr lang="en-ZA" sz="3200" u="sng" dirty="0">
                <a:solidFill>
                  <a:prstClr val="black"/>
                </a:solidFill>
                <a:latin typeface="Calibri" panose="020F0502020204030204" pitchFamily="34" charset="0"/>
                <a:cs typeface="Calibri" panose="020F0502020204030204" pitchFamily="34" charset="0"/>
              </a:rPr>
              <a:t>On going support Activities:</a:t>
            </a:r>
          </a:p>
          <a:p>
            <a:pPr defTabSz="457108"/>
            <a:endParaRPr lang="en-ZA" sz="1200" dirty="0">
              <a:solidFill>
                <a:prstClr val="black"/>
              </a:solidFill>
              <a:latin typeface="Calibri" panose="020F0502020204030204" pitchFamily="34" charset="0"/>
              <a:cs typeface="Calibri" panose="020F0502020204030204" pitchFamily="34" charset="0"/>
            </a:endParaRPr>
          </a:p>
          <a:p>
            <a:pPr lvl="1" defTabSz="457108"/>
            <a:r>
              <a:rPr lang="en-AU" sz="3200" dirty="0">
                <a:solidFill>
                  <a:prstClr val="black"/>
                </a:solidFill>
                <a:latin typeface="Calibri" panose="020F0502020204030204" pitchFamily="34" charset="0"/>
                <a:cs typeface="Calibri" panose="020F0502020204030204" pitchFamily="34" charset="0"/>
              </a:rPr>
              <a:t> 1. Regular Security Patches + Updates</a:t>
            </a:r>
          </a:p>
          <a:p>
            <a:pPr marL="1485694" lvl="2" indent="-571386" defTabSz="457108">
              <a:buFont typeface="Arial" panose="020B0604020202020204" pitchFamily="34" charset="0"/>
              <a:buChar char="•"/>
            </a:pPr>
            <a:r>
              <a:rPr lang="en-AU" sz="3200" dirty="0">
                <a:solidFill>
                  <a:prstClr val="black"/>
                </a:solidFill>
                <a:latin typeface="Calibri" panose="020F0502020204030204" pitchFamily="34" charset="0"/>
                <a:cs typeface="Calibri" panose="020F0502020204030204" pitchFamily="34" charset="0"/>
              </a:rPr>
              <a:t>Addressing regular Dependabot and Snyk security alerts</a:t>
            </a:r>
          </a:p>
          <a:p>
            <a:pPr marL="1485694" lvl="2" indent="-571386" defTabSz="457108">
              <a:buFont typeface="Arial" panose="020B0604020202020204" pitchFamily="34" charset="0"/>
              <a:buChar char="•"/>
            </a:pPr>
            <a:r>
              <a:rPr lang="en-AU" sz="3200" dirty="0">
                <a:solidFill>
                  <a:prstClr val="black"/>
                </a:solidFill>
                <a:latin typeface="Calibri" panose="020F0502020204030204" pitchFamily="34" charset="0"/>
                <a:cs typeface="Calibri" panose="020F0502020204030204" pitchFamily="34" charset="0"/>
              </a:rPr>
              <a:t>Running `npm audit` on flagged repos</a:t>
            </a:r>
          </a:p>
          <a:p>
            <a:pPr marL="1485694" lvl="2" indent="-571386" defTabSz="457108">
              <a:buFont typeface="Arial" panose="020B0604020202020204" pitchFamily="34" charset="0"/>
              <a:buChar char="•"/>
            </a:pPr>
            <a:r>
              <a:rPr lang="en-AU" sz="3200" dirty="0">
                <a:solidFill>
                  <a:prstClr val="black"/>
                </a:solidFill>
                <a:latin typeface="Calibri" panose="020F0502020204030204" pitchFamily="34" charset="0"/>
                <a:cs typeface="Calibri" panose="020F0502020204030204" pitchFamily="34" charset="0"/>
              </a:rPr>
              <a:t>Improving CI/CD Workflows and adding new policies as needed</a:t>
            </a:r>
          </a:p>
          <a:p>
            <a:pPr marL="1485694" lvl="2" indent="-571386" defTabSz="457108">
              <a:buFont typeface="Arial" panose="020B0604020202020204" pitchFamily="34" charset="0"/>
              <a:buChar char="•"/>
            </a:pPr>
            <a:r>
              <a:rPr lang="en-AU" sz="3200" dirty="0">
                <a:solidFill>
                  <a:prstClr val="black"/>
                </a:solidFill>
                <a:latin typeface="Calibri" panose="020F0502020204030204" pitchFamily="34" charset="0"/>
                <a:cs typeface="Calibri" panose="020F0502020204030204" pitchFamily="34" charset="0"/>
              </a:rPr>
              <a:t>Partial implementation of automated releases</a:t>
            </a:r>
          </a:p>
          <a:p>
            <a:pPr marL="457108" lvl="1" defTabSz="457108"/>
            <a:r>
              <a:rPr lang="en-AU" sz="3200" dirty="0">
                <a:solidFill>
                  <a:prstClr val="black"/>
                </a:solidFill>
                <a:latin typeface="Calibri" panose="020F0502020204030204" pitchFamily="34" charset="0"/>
                <a:cs typeface="Calibri" panose="020F0502020204030204" pitchFamily="34" charset="0"/>
              </a:rPr>
              <a:t>2. Performed an independent OSS scan once a quarter - </a:t>
            </a:r>
            <a:r>
              <a:rPr lang="en-AU" sz="3200" dirty="0">
                <a:solidFill>
                  <a:prstClr val="black"/>
                </a:solidFill>
                <a:latin typeface="Calibri" panose="020F0502020204030204" pitchFamily="34" charset="0"/>
                <a:cs typeface="Calibri" panose="020F0502020204030204" pitchFamily="34" charset="0"/>
                <a:hlinkClick r:id="rId2"/>
              </a:rPr>
              <a:t>#2750</a:t>
            </a:r>
            <a:endParaRPr lang="en-AU" sz="3200" dirty="0">
              <a:solidFill>
                <a:prstClr val="black"/>
              </a:solidFill>
              <a:latin typeface="Calibri" panose="020F0502020204030204" pitchFamily="34" charset="0"/>
              <a:cs typeface="Calibri" panose="020F0502020204030204" pitchFamily="34" charset="0"/>
            </a:endParaRPr>
          </a:p>
          <a:p>
            <a:pPr lvl="1" indent="-92" defTabSz="457108"/>
            <a:r>
              <a:rPr lang="en-AU" sz="3200" dirty="0">
                <a:solidFill>
                  <a:prstClr val="black"/>
                </a:solidFill>
                <a:latin typeface="Calibri" panose="020F0502020204030204" pitchFamily="34" charset="0"/>
                <a:cs typeface="Calibri" panose="020F0502020204030204" pitchFamily="34" charset="0"/>
              </a:rPr>
              <a:t>3. Developed a Node version upgrade strategy – DA issue </a:t>
            </a:r>
            <a:r>
              <a:rPr lang="en-AU" sz="3200" dirty="0">
                <a:solidFill>
                  <a:prstClr val="black"/>
                </a:solidFill>
                <a:latin typeface="Calibri" panose="020F0502020204030204" pitchFamily="34" charset="0"/>
                <a:cs typeface="Calibri" panose="020F0502020204030204" pitchFamily="34" charset="0"/>
                <a:hlinkClick r:id="rId3"/>
              </a:rPr>
              <a:t>#78</a:t>
            </a:r>
            <a:endParaRPr lang="en-AU" sz="3200" dirty="0">
              <a:solidFill>
                <a:prstClr val="black"/>
              </a:solidFill>
              <a:latin typeface="Calibri" panose="020F0502020204030204" pitchFamily="34" charset="0"/>
              <a:cs typeface="Calibri" panose="020F0502020204030204" pitchFamily="34" charset="0"/>
            </a:endParaRPr>
          </a:p>
          <a:p>
            <a:pPr lvl="1" indent="-92" defTabSz="457108"/>
            <a:r>
              <a:rPr lang="en-AU" sz="3200" dirty="0">
                <a:solidFill>
                  <a:prstClr val="black"/>
                </a:solidFill>
                <a:latin typeface="Calibri" panose="020F0502020204030204" pitchFamily="34" charset="0"/>
                <a:cs typeface="Calibri" panose="020F0502020204030204" pitchFamily="34" charset="0"/>
              </a:rPr>
              <a:t>4. Developed a draft framework for code security standard - </a:t>
            </a:r>
            <a:r>
              <a:rPr lang="en-AU" sz="3200" dirty="0">
                <a:solidFill>
                  <a:prstClr val="black"/>
                </a:solidFill>
                <a:latin typeface="Calibri" panose="020F0502020204030204" pitchFamily="34" charset="0"/>
                <a:cs typeface="Calibri" panose="020F0502020204030204" pitchFamily="34" charset="0"/>
                <a:hlinkClick r:id="rId4"/>
              </a:rPr>
              <a:t>#2722</a:t>
            </a:r>
            <a:endParaRPr lang="en-AU" sz="3200" dirty="0">
              <a:solidFill>
                <a:prstClr val="black"/>
              </a:solidFill>
              <a:latin typeface="Calibri" panose="020F0502020204030204" pitchFamily="34" charset="0"/>
              <a:cs typeface="Calibri" panose="020F0502020204030204" pitchFamily="34" charset="0"/>
            </a:endParaRPr>
          </a:p>
          <a:p>
            <a:pPr lvl="1" indent="-92" defTabSz="457108"/>
            <a:r>
              <a:rPr lang="en-ZA" sz="3200" dirty="0">
                <a:solidFill>
                  <a:prstClr val="black"/>
                </a:solidFill>
                <a:latin typeface="Calibri" panose="020F0502020204030204" pitchFamily="34" charset="0"/>
                <a:cs typeface="Calibri" panose="020F0502020204030204" pitchFamily="34" charset="0"/>
              </a:rPr>
              <a:t>5. Developed code integrity assurance solution – Helm charts signing - </a:t>
            </a:r>
            <a:r>
              <a:rPr lang="en-ZA" sz="3200" dirty="0">
                <a:solidFill>
                  <a:prstClr val="black"/>
                </a:solidFill>
                <a:latin typeface="Calibri" panose="020F0502020204030204" pitchFamily="34" charset="0"/>
                <a:cs typeface="Calibri" panose="020F0502020204030204" pitchFamily="34" charset="0"/>
                <a:hlinkClick r:id="rId5"/>
              </a:rPr>
              <a:t>#2634</a:t>
            </a:r>
            <a:endParaRPr lang="en-ZA" sz="3200" dirty="0">
              <a:solidFill>
                <a:prstClr val="black"/>
              </a:solidFill>
              <a:latin typeface="Calibri" panose="020F0502020204030204" pitchFamily="34" charset="0"/>
              <a:cs typeface="Calibri" panose="020F0502020204030204" pitchFamily="34" charset="0"/>
            </a:endParaRPr>
          </a:p>
          <a:p>
            <a:pPr lvl="1" indent="-92" defTabSz="457108"/>
            <a:r>
              <a:rPr lang="en-ZA" sz="3200" dirty="0">
                <a:solidFill>
                  <a:prstClr val="black"/>
                </a:solidFill>
                <a:latin typeface="Calibri" panose="020F0502020204030204" pitchFamily="34" charset="0"/>
                <a:cs typeface="Calibri" panose="020F0502020204030204" pitchFamily="34" charset="0"/>
              </a:rPr>
              <a:t>6. Exploring with Code Secret Scanning(</a:t>
            </a:r>
            <a:r>
              <a:rPr lang="en-ZA" sz="3200" dirty="0">
                <a:solidFill>
                  <a:prstClr val="black"/>
                </a:solidFill>
                <a:latin typeface="Calibri" panose="020F0502020204030204" pitchFamily="34" charset="0"/>
                <a:cs typeface="Calibri" panose="020F0502020204030204" pitchFamily="34" charset="0"/>
                <a:hlinkClick r:id="rId6"/>
              </a:rPr>
              <a:t>#2737</a:t>
            </a:r>
            <a:r>
              <a:rPr lang="en-ZA" sz="3200" dirty="0">
                <a:solidFill>
                  <a:prstClr val="black"/>
                </a:solidFill>
                <a:latin typeface="Calibri" panose="020F0502020204030204" pitchFamily="34" charset="0"/>
                <a:cs typeface="Calibri" panose="020F0502020204030204" pitchFamily="34" charset="0"/>
              </a:rPr>
              <a:t>) and CodeQL (SAST) - </a:t>
            </a:r>
            <a:r>
              <a:rPr lang="en-ZA" sz="3200" dirty="0">
                <a:solidFill>
                  <a:prstClr val="black"/>
                </a:solidFill>
                <a:latin typeface="Calibri" panose="020F0502020204030204" pitchFamily="34" charset="0"/>
                <a:cs typeface="Calibri" panose="020F0502020204030204" pitchFamily="34" charset="0"/>
                <a:hlinkClick r:id="rId7"/>
              </a:rPr>
              <a:t>#2738</a:t>
            </a:r>
            <a:endParaRPr lang="en-ZA" sz="3200" dirty="0">
              <a:solidFill>
                <a:prstClr val="black"/>
              </a:solidFill>
              <a:latin typeface="Calibri" panose="020F0502020204030204" pitchFamily="34" charset="0"/>
              <a:cs typeface="Calibri" panose="020F0502020204030204" pitchFamily="34" charset="0"/>
            </a:endParaRPr>
          </a:p>
          <a:p>
            <a:pPr indent="-92" defTabSz="457108"/>
            <a:endParaRPr lang="en-ZA" sz="3200" dirty="0">
              <a:solidFill>
                <a:prstClr val="black"/>
              </a:solidFill>
              <a:latin typeface="Calibri" panose="020F0502020204030204" pitchFamily="34" charset="0"/>
              <a:cs typeface="Calibri" panose="020F0502020204030204" pitchFamily="34" charset="0"/>
            </a:endParaRPr>
          </a:p>
          <a:p>
            <a:pPr defTabSz="457108"/>
            <a:r>
              <a:rPr lang="en-ZA" sz="3200" u="sng" dirty="0">
                <a:solidFill>
                  <a:prstClr val="black"/>
                </a:solidFill>
                <a:latin typeface="Calibri" panose="020F0502020204030204" pitchFamily="34" charset="0"/>
                <a:cs typeface="Calibri" panose="020F0502020204030204" pitchFamily="34" charset="0"/>
              </a:rPr>
              <a:t>Planned Enhancements for PI 19</a:t>
            </a:r>
          </a:p>
          <a:p>
            <a:pPr defTabSz="457108"/>
            <a:endParaRPr lang="en-ZA" sz="1200" u="sng" dirty="0">
              <a:solidFill>
                <a:prstClr val="black"/>
              </a:solidFill>
              <a:latin typeface="Calibri" panose="020F0502020204030204" pitchFamily="34" charset="0"/>
              <a:cs typeface="Calibri" panose="020F0502020204030204" pitchFamily="34" charset="0"/>
            </a:endParaRPr>
          </a:p>
          <a:p>
            <a:pPr marL="971448" lvl="1" indent="-514248" defTabSz="457108">
              <a:buFont typeface="+mj-lt"/>
              <a:buAutoNum type="arabicPeriod"/>
            </a:pPr>
            <a:r>
              <a:rPr lang="en-ZA" sz="3200" dirty="0">
                <a:solidFill>
                  <a:prstClr val="black"/>
                </a:solidFill>
                <a:latin typeface="Calibri" panose="020F0502020204030204" pitchFamily="34" charset="0"/>
                <a:cs typeface="Calibri" panose="020F0502020204030204" pitchFamily="34" charset="0"/>
              </a:rPr>
              <a:t>Approve the code security standard</a:t>
            </a:r>
          </a:p>
          <a:p>
            <a:pPr marL="971448" lvl="1" indent="-514248" defTabSz="457108">
              <a:buFont typeface="+mj-lt"/>
              <a:buAutoNum type="arabicPeriod"/>
            </a:pPr>
            <a:r>
              <a:rPr lang="en-ZA" sz="3200" dirty="0">
                <a:solidFill>
                  <a:prstClr val="black"/>
                </a:solidFill>
                <a:latin typeface="Calibri" panose="020F0502020204030204" pitchFamily="34" charset="0"/>
                <a:cs typeface="Calibri" panose="020F0502020204030204" pitchFamily="34" charset="0"/>
              </a:rPr>
              <a:t>Implement the code integrity assurance solution on helm charts</a:t>
            </a:r>
          </a:p>
          <a:p>
            <a:pPr marL="971448" lvl="1" indent="-514248" defTabSz="457108">
              <a:buFont typeface="+mj-lt"/>
              <a:buAutoNum type="arabicPeriod"/>
            </a:pPr>
            <a:r>
              <a:rPr lang="en-ZA" sz="3200" dirty="0">
                <a:solidFill>
                  <a:prstClr val="black"/>
                </a:solidFill>
                <a:latin typeface="Calibri" panose="020F0502020204030204" pitchFamily="34" charset="0"/>
                <a:cs typeface="Calibri" panose="020F0502020204030204" pitchFamily="34" charset="0"/>
              </a:rPr>
              <a:t>Implement Github secret scanning and Code QL SAST - as per approved code security standard</a:t>
            </a:r>
          </a:p>
          <a:p>
            <a:pPr marL="971448" lvl="1" indent="-514248" defTabSz="457108">
              <a:buFont typeface="+mj-lt"/>
              <a:buAutoNum type="arabicPeriod"/>
            </a:pPr>
            <a:r>
              <a:rPr lang="en-ZA" sz="3200" dirty="0">
                <a:solidFill>
                  <a:prstClr val="black"/>
                </a:solidFill>
                <a:latin typeface="Calibri" panose="020F0502020204030204" pitchFamily="34" charset="0"/>
                <a:cs typeface="Calibri" panose="020F0502020204030204" pitchFamily="34" charset="0"/>
              </a:rPr>
              <a:t>Document the improved DevSecOps framework for implementors to adopt</a:t>
            </a:r>
          </a:p>
        </p:txBody>
      </p:sp>
      <p:pic>
        <p:nvPicPr>
          <p:cNvPr id="7" name="Picture 6">
            <a:extLst>
              <a:ext uri="{FF2B5EF4-FFF2-40B4-BE49-F238E27FC236}">
                <a16:creationId xmlns:a16="http://schemas.microsoft.com/office/drawing/2014/main" id="{295E9A79-D9FF-4F00-BCAC-0A452069CEFD}"/>
              </a:ext>
            </a:extLst>
          </p:cNvPr>
          <p:cNvPicPr>
            <a:picLocks noChangeAspect="1"/>
          </p:cNvPicPr>
          <p:nvPr/>
        </p:nvPicPr>
        <p:blipFill>
          <a:blip r:embed="rId8"/>
          <a:stretch>
            <a:fillRect/>
          </a:stretch>
        </p:blipFill>
        <p:spPr>
          <a:xfrm>
            <a:off x="15169770" y="5660238"/>
            <a:ext cx="8859142" cy="3624194"/>
          </a:xfrm>
          <a:prstGeom prst="rect">
            <a:avLst/>
          </a:prstGeom>
        </p:spPr>
      </p:pic>
    </p:spTree>
    <p:extLst>
      <p:ext uri="{BB962C8B-B14F-4D97-AF65-F5344CB8AC3E}">
        <p14:creationId xmlns:p14="http://schemas.microsoft.com/office/powerpoint/2010/main" val="116038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additive="base">
                                        <p:cTn id="1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 calcmode="lin" valueType="num">
                                      <p:cBhvr additive="base">
                                        <p:cTn id="2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 calcmode="lin" valueType="num">
                                      <p:cBhvr additive="base">
                                        <p:cTn id="2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 calcmode="lin" valueType="num">
                                      <p:cBhvr additive="base">
                                        <p:cTn id="4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anim calcmode="lin" valueType="num">
                                      <p:cBhvr additive="base">
                                        <p:cTn id="49"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anim calcmode="lin" valueType="num">
                                      <p:cBhvr additive="base">
                                        <p:cTn id="55"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12" end="12"/>
                                            </p:txEl>
                                          </p:spTgt>
                                        </p:tgtEl>
                                        <p:attrNameLst>
                                          <p:attrName>style.visibility</p:attrName>
                                        </p:attrNameLst>
                                      </p:cBhvr>
                                      <p:to>
                                        <p:strVal val="visible"/>
                                      </p:to>
                                    </p:set>
                                    <p:anim calcmode="lin" valueType="num">
                                      <p:cBhvr additive="base">
                                        <p:cTn id="61"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xEl>
                                              <p:pRg st="13" end="13"/>
                                            </p:txEl>
                                          </p:spTgt>
                                        </p:tgtEl>
                                        <p:attrNameLst>
                                          <p:attrName>style.visibility</p:attrName>
                                        </p:attrNameLst>
                                      </p:cBhvr>
                                      <p:to>
                                        <p:strVal val="visible"/>
                                      </p:to>
                                    </p:set>
                                    <p:anim calcmode="lin" valueType="num">
                                      <p:cBhvr additive="base">
                                        <p:cTn id="67"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
                                            <p:txEl>
                                              <p:pRg st="15" end="15"/>
                                            </p:txEl>
                                          </p:spTgt>
                                        </p:tgtEl>
                                        <p:attrNameLst>
                                          <p:attrName>style.visibility</p:attrName>
                                        </p:attrNameLst>
                                      </p:cBhvr>
                                      <p:to>
                                        <p:strVal val="visible"/>
                                      </p:to>
                                    </p:set>
                                    <p:anim calcmode="lin" valueType="num">
                                      <p:cBhvr additive="base">
                                        <p:cTn id="73"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xEl>
                                              <p:pRg st="17" end="17"/>
                                            </p:txEl>
                                          </p:spTgt>
                                        </p:tgtEl>
                                        <p:attrNameLst>
                                          <p:attrName>style.visibility</p:attrName>
                                        </p:attrNameLst>
                                      </p:cBhvr>
                                      <p:to>
                                        <p:strVal val="visible"/>
                                      </p:to>
                                    </p:set>
                                    <p:anim calcmode="lin" valueType="num">
                                      <p:cBhvr additive="base">
                                        <p:cTn id="79" dur="500" fill="hold"/>
                                        <p:tgtEl>
                                          <p:spTgt spid="6">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6">
                                            <p:txEl>
                                              <p:pRg st="18" end="18"/>
                                            </p:txEl>
                                          </p:spTgt>
                                        </p:tgtEl>
                                        <p:attrNameLst>
                                          <p:attrName>style.visibility</p:attrName>
                                        </p:attrNameLst>
                                      </p:cBhvr>
                                      <p:to>
                                        <p:strVal val="visible"/>
                                      </p:to>
                                    </p:set>
                                    <p:anim calcmode="lin" valueType="num">
                                      <p:cBhvr additive="base">
                                        <p:cTn id="85" dur="500" fill="hold"/>
                                        <p:tgtEl>
                                          <p:spTgt spid="6">
                                            <p:txEl>
                                              <p:pRg st="18" end="1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6">
                                            <p:txEl>
                                              <p:pRg st="19" end="19"/>
                                            </p:txEl>
                                          </p:spTgt>
                                        </p:tgtEl>
                                        <p:attrNameLst>
                                          <p:attrName>style.visibility</p:attrName>
                                        </p:attrNameLst>
                                      </p:cBhvr>
                                      <p:to>
                                        <p:strVal val="visible"/>
                                      </p:to>
                                    </p:set>
                                    <p:anim calcmode="lin" valueType="num">
                                      <p:cBhvr additive="base">
                                        <p:cTn id="91" dur="500" fill="hold"/>
                                        <p:tgtEl>
                                          <p:spTgt spid="6">
                                            <p:txEl>
                                              <p:pRg st="19" end="1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6">
                                            <p:txEl>
                                              <p:pRg st="20" end="20"/>
                                            </p:txEl>
                                          </p:spTgt>
                                        </p:tgtEl>
                                        <p:attrNameLst>
                                          <p:attrName>style.visibility</p:attrName>
                                        </p:attrNameLst>
                                      </p:cBhvr>
                                      <p:to>
                                        <p:strVal val="visible"/>
                                      </p:to>
                                    </p:set>
                                    <p:animEffect transition="in" filter="barn(inVertical)">
                                      <p:cBhvr>
                                        <p:cTn id="97" dur="500"/>
                                        <p:tgtEl>
                                          <p:spTgt spid="6">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AAC203550B4E40A8ED4C6A11385C01" ma:contentTypeVersion="13" ma:contentTypeDescription="Create a new document." ma:contentTypeScope="" ma:versionID="1a8e0f591d3b1b40aba590a9e5f96a61">
  <xsd:schema xmlns:xsd="http://www.w3.org/2001/XMLSchema" xmlns:xs="http://www.w3.org/2001/XMLSchema" xmlns:p="http://schemas.microsoft.com/office/2006/metadata/properties" xmlns:ns2="af12d3ca-d309-4d9b-872e-f669d895b06e" xmlns:ns3="6354f033-77ec-451f-a4b1-89785309665d" targetNamespace="http://schemas.microsoft.com/office/2006/metadata/properties" ma:root="true" ma:fieldsID="fc14388904a9ca4fc1dcdc7ac7762609" ns2:_="" ns3:_="">
    <xsd:import namespace="af12d3ca-d309-4d9b-872e-f669d895b06e"/>
    <xsd:import namespace="6354f033-77ec-451f-a4b1-897853096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2d3ca-d309-4d9b-872e-f669d895b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354f033-77ec-451f-a4b1-8978530966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D56013-FFA3-4AA5-BFCF-7C4A0141612A}">
  <ds:schemaRefs>
    <ds:schemaRef ds:uri="http://purl.org/dc/terms/"/>
    <ds:schemaRef ds:uri="http://purl.org/dc/dcmitype/"/>
    <ds:schemaRef ds:uri="af12d3ca-d309-4d9b-872e-f669d895b06e"/>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6354f033-77ec-451f-a4b1-89785309665d"/>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E880100-AD93-4165-9435-CF4F80F1243C}">
  <ds:schemaRefs>
    <ds:schemaRef ds:uri="http://schemas.microsoft.com/sharepoint/v3/contenttype/forms"/>
  </ds:schemaRefs>
</ds:datastoreItem>
</file>

<file path=customXml/itemProps3.xml><?xml version="1.0" encoding="utf-8"?>
<ds:datastoreItem xmlns:ds="http://schemas.openxmlformats.org/officeDocument/2006/customXml" ds:itemID="{F477486D-5603-4835-9990-7EF1E294A9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12d3ca-d309-4d9b-872e-f669d895b06e"/>
    <ds:schemaRef ds:uri="6354f033-77ec-451f-a4b1-8978530966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7291</TotalTime>
  <Words>865</Words>
  <Application>Microsoft Office PowerPoint</Application>
  <PresentationFormat>Custom</PresentationFormat>
  <Paragraphs>123</Paragraphs>
  <Slides>10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Arial</vt:lpstr>
      <vt:lpstr>Calibri</vt:lpstr>
      <vt:lpstr>Calibri Light</vt:lpstr>
      <vt:lpstr>inherit</vt:lpstr>
      <vt:lpstr>Symbol</vt:lpstr>
      <vt:lpstr>Wingdings</vt:lpstr>
      <vt:lpstr>Office Theme</vt:lpstr>
      <vt:lpstr>Paintbrush Picture</vt:lpstr>
      <vt:lpstr> Code Quality &amp; Security Workstream  Update  PI-18 Workstream Feedback Session – 27 April 2022  Presenters  Godfrey Kutumela   Support Members : Aime Bukasa, Kim Walters, Victor Akidiva, Pedro Barreto, Michael Richards, Simeon Oriko, Miguel de Barros, Sam Kummary, Lewis &amp; Tom Daly     </vt:lpstr>
      <vt:lpstr>Workstream Overview</vt:lpstr>
      <vt:lpstr>PI 18 Objectives</vt:lpstr>
      <vt:lpstr>FRMS security implementation review and validation</vt:lpstr>
      <vt:lpstr>FRMS security implementation review and validation</vt:lpstr>
      <vt:lpstr>FRMS OSS scan results overview</vt:lpstr>
      <vt:lpstr>Quarterly OSS Overview</vt:lpstr>
      <vt:lpstr>Findings Overview</vt:lpstr>
      <vt:lpstr>Vulnerability management and DevSecOps process/tool enhancements</vt:lpstr>
      <vt:lpstr>Thank you  Questions and comments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Tudor Vedeanu</dc:creator>
  <cp:lastModifiedBy>Godfrey Kutumela</cp:lastModifiedBy>
  <cp:revision>47</cp:revision>
  <dcterms:created xsi:type="dcterms:W3CDTF">2020-01-08T21:13:28Z</dcterms:created>
  <dcterms:modified xsi:type="dcterms:W3CDTF">2022-04-26T11:44:37Z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