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1" r:id="rId5"/>
    <p:sldMasterId id="2147483683" r:id="rId6"/>
  </p:sldMasterIdLst>
  <p:notesMasterIdLst>
    <p:notesMasterId r:id="rId21"/>
  </p:notesMasterIdLst>
  <p:sldIdLst>
    <p:sldId id="258" r:id="rId7"/>
    <p:sldId id="346" r:id="rId8"/>
    <p:sldId id="345" r:id="rId9"/>
    <p:sldId id="348" r:id="rId10"/>
    <p:sldId id="349" r:id="rId11"/>
    <p:sldId id="350" r:id="rId12"/>
    <p:sldId id="353" r:id="rId13"/>
    <p:sldId id="344" r:id="rId14"/>
    <p:sldId id="354" r:id="rId15"/>
    <p:sldId id="351" r:id="rId16"/>
    <p:sldId id="352" r:id="rId17"/>
    <p:sldId id="335" r:id="rId18"/>
    <p:sldId id="355" r:id="rId19"/>
    <p:sldId id="324" r:id="rId20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/>
    <p:restoredTop sz="90000"/>
  </p:normalViewPr>
  <p:slideViewPr>
    <p:cSldViewPr snapToGrid="0" snapToObjects="1">
      <p:cViewPr varScale="1">
        <p:scale>
          <a:sx n="41" d="100"/>
          <a:sy n="41" d="100"/>
        </p:scale>
        <p:origin x="1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Simple, straightforward to implement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Cons: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Increased load on the Hub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Only suitable for relatively short lists; good for loan disbursements, not good for 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Simple, straightforward to implement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Cons: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Increased load on the Hub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Only suitable for relatively short lists; good for loan disbursements, not good for 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Simple, straightforward to implement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Cons: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Increased load on the Hub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Only suitable for relatively short lists; good for loan disbursements, not good for 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5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Simple, straightforward to implement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Cons: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Increased load on the Hub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Only suitable for relatively short lists; good for loan disbursements, not good for 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E05-2B27-4441-82BD-7360BBED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03C78-CC68-5046-BD09-23E00B516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1E6D-3379-1240-A341-2F4A82D6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42E3-33A1-7742-B32A-36C9720D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E8B8-8299-A543-BAD0-14699CF7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C822-6FAF-1745-84A9-631220BD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1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6075-7476-5E47-B59F-244FCFF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4F5F-1628-5F4D-96AA-66B462D2B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C9860-E731-D346-A44F-F77080FF7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8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7189-1A31-954F-B784-84480F62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DED6C-2EEE-7A4A-8F6C-0733B7A9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7BC8C-337D-1547-ABED-BACA9B64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4CB00-4DE3-4342-9B19-D758CF275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4E6A2-0463-014A-96C9-7EDB8E5D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409E-B9EA-1A48-9AD4-8864831B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759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C743-09CD-BC45-9FAB-E61BC985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9272-BD86-A047-953C-57318CE0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726" y="1974851"/>
            <a:ext cx="12346007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B3BD1-8208-FC4D-986A-C67FE07B3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63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563F-EBEB-9C41-A4A5-DA728BEC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F30EE-99B6-CE45-8825-02ABFEF3C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7726" y="1974851"/>
            <a:ext cx="12346007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192EA-DB27-F24C-A020-88D86840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79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C10A-3AD8-4443-AD8D-0AB11CE2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CEFE-F9F2-8A4D-9235-CC8D3DF8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4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5C390-8BF0-A944-9AA6-67F641D08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52072" y="730250"/>
            <a:ext cx="5258485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C6DE-4E9E-6347-8028-C74B3EB28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618" y="730250"/>
            <a:ext cx="15470614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8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73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0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2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8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80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20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49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8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257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4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9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8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Payments Enhancements:</a:t>
            </a:r>
            <a:br>
              <a:rPr lang="en-US" dirty="0"/>
            </a:br>
            <a:r>
              <a:rPr lang="en-US" dirty="0"/>
              <a:t>Roadmap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Paul Makin</a:t>
            </a:r>
          </a:p>
          <a:p>
            <a:r>
              <a:rPr lang="en-US" dirty="0"/>
              <a:t>PI-18 OSS Community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F32-6D52-C664-D58C-ECF2688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208" y="3579446"/>
            <a:ext cx="5487113" cy="49593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 Flow: </a:t>
            </a:r>
            <a:br>
              <a:rPr lang="en-US" dirty="0"/>
            </a:br>
            <a:r>
              <a:rPr lang="en-US" dirty="0"/>
              <a:t>Core Connector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02695-326C-57A2-3DE8-8BCE72AA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DDC483-BD00-7DD3-56DE-0930F60F7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11" t="17035" r="40856" b="62228"/>
          <a:stretch/>
        </p:blipFill>
        <p:spPr>
          <a:xfrm>
            <a:off x="4134599" y="3098801"/>
            <a:ext cx="12326844" cy="82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4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F32-6D52-C664-D58C-ECF2688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4098" y="3434861"/>
            <a:ext cx="5829752" cy="4470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 Flow:</a:t>
            </a:r>
            <a:br>
              <a:rPr lang="en-US" dirty="0"/>
            </a:br>
            <a:r>
              <a:rPr lang="en-US" dirty="0"/>
              <a:t>Mojaloop Connector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02695-326C-57A2-3DE8-8BCE72AA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DDC483-BD00-7DD3-56DE-0930F60F7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67" t="36931" b="9894"/>
          <a:stretch/>
        </p:blipFill>
        <p:spPr>
          <a:xfrm>
            <a:off x="3378201" y="175993"/>
            <a:ext cx="12580328" cy="133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3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860A-3ED0-744F-A0D4-6455382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1EDC-6A0E-1349-B8DE-9B94730D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49"/>
            <a:ext cx="21033938" cy="450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We have a design; it’s been reviewed by the dev teams, and all of the user stories have been documented</a:t>
            </a:r>
          </a:p>
          <a:p>
            <a:r>
              <a:rPr lang="en-US" dirty="0"/>
              <a:t>Sized, acceptance criteria defined, tests defined, etc.</a:t>
            </a:r>
          </a:p>
          <a:p>
            <a:pPr marL="0" indent="0">
              <a:buNone/>
            </a:pPr>
            <a:r>
              <a:rPr lang="en-US" dirty="0"/>
              <a:t>Implementation has begun,  and will be completed this 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8D2BB-422B-594D-A7AD-25EAC77B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860A-3ED0-744F-A0D4-6455382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1EDC-6A0E-1349-B8DE-9B94730D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49"/>
            <a:ext cx="21033938" cy="450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We have a design; it’s been reviewed by the dev teams, and all of the user stories have been documented</a:t>
            </a:r>
          </a:p>
          <a:p>
            <a:r>
              <a:rPr lang="en-US" dirty="0"/>
              <a:t>Sized, acceptance criteria defined, tests defined, etc.</a:t>
            </a:r>
          </a:p>
          <a:p>
            <a:pPr marL="0" indent="0">
              <a:buNone/>
            </a:pPr>
            <a:r>
              <a:rPr lang="en-US" dirty="0"/>
              <a:t>Implementation has begun,  and will be completed this 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8D2BB-422B-594D-A7AD-25EAC77B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B55DAE-77D4-89BD-8C61-71C6250A8331}"/>
              </a:ext>
            </a:extLst>
          </p:cNvPr>
          <p:cNvSpPr txBox="1">
            <a:spLocks/>
          </p:cNvSpPr>
          <p:nvPr/>
        </p:nvSpPr>
        <p:spPr>
          <a:xfrm>
            <a:off x="1829019" y="6857999"/>
            <a:ext cx="13012396" cy="673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Unanticipated Bonus: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the design process, it became clear that the most straightforward route to implementation included the upgrade of the oracle to support P2P transactions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2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BA6915-1391-734B-967F-B672835EE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D002CE-ECBC-994A-952B-340523D38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Comments/Questions?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6CC87-B755-704D-9180-2AEFCD65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D0D4-56E7-B405-8F50-C5523200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38AD-B238-3E53-A1EC-1E0A2813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As currently implemented, the Mojaloop Bulk Payment service operates in a manner that doesn’t match market expectations</a:t>
            </a:r>
          </a:p>
          <a:p>
            <a:pPr lvl="1"/>
            <a:r>
              <a:rPr lang="en-US" dirty="0"/>
              <a:t>Payers just want to hand over a list; Mojaloop wants a series of sorted lists, one per payee DFSP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Payee DFSPs vary in their capabilities; some can accept a bulk payments list, others cannot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FD4EE-3E61-D4F8-E63A-C37B9D0A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860A-3ED0-744F-A0D4-6455382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1EDC-6A0E-1349-B8DE-9B94730D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49"/>
            <a:ext cx="21033938" cy="979170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Accept a bulk payments list from a DFSP, and deal with them as though they’re individual transactions:</a:t>
            </a:r>
          </a:p>
          <a:p>
            <a:pPr marL="571500" indent="-571500">
              <a:lnSpc>
                <a:spcPct val="120000"/>
              </a:lnSpc>
            </a:pPr>
            <a:r>
              <a:rPr lang="en-US" i="1" dirty="0"/>
              <a:t>Process them one by one (discover, agree, transfer)</a:t>
            </a:r>
          </a:p>
          <a:p>
            <a:pPr marL="571500" indent="-571500">
              <a:lnSpc>
                <a:spcPct val="120000"/>
              </a:lnSpc>
            </a:pPr>
            <a:r>
              <a:rPr lang="en-US" i="1" dirty="0"/>
              <a:t>Assemble a single bulk transfer response and return it to the sender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Pros:</a:t>
            </a:r>
          </a:p>
          <a:p>
            <a:pPr marL="571500" lvl="0" indent="-571500"/>
            <a:r>
              <a:rPr lang="en-US" dirty="0"/>
              <a:t>Simple, straightforward to implement</a:t>
            </a:r>
          </a:p>
          <a:p>
            <a:pPr marL="571500" lvl="0" indent="-571500"/>
            <a:r>
              <a:rPr lang="en-US" dirty="0"/>
              <a:t>Supports some DFSPs’ inability to accept bulk lists</a:t>
            </a:r>
          </a:p>
          <a:p>
            <a:pPr marL="571500" lvl="0" indent="-571500"/>
            <a:endParaRPr lang="en-US" dirty="0"/>
          </a:p>
          <a:p>
            <a:pPr marL="0" lvl="0" indent="0">
              <a:buNone/>
            </a:pPr>
            <a:r>
              <a:rPr lang="en-US" dirty="0"/>
              <a:t>Cons:</a:t>
            </a:r>
          </a:p>
          <a:p>
            <a:pPr marL="571500" lvl="0" indent="-571500"/>
            <a:r>
              <a:rPr lang="en-US" dirty="0"/>
              <a:t>Increased load on the Hub</a:t>
            </a:r>
          </a:p>
          <a:p>
            <a:pPr marL="571500" lvl="0" indent="-571500">
              <a:lnSpc>
                <a:spcPct val="120000"/>
              </a:lnSpc>
            </a:pPr>
            <a:r>
              <a:rPr lang="en-US" dirty="0"/>
              <a:t>Only suitable for relatively short lists; good for loan disbursements, </a:t>
            </a:r>
            <a:br>
              <a:rPr lang="en-US" dirty="0"/>
            </a:br>
            <a:r>
              <a:rPr lang="en-US" dirty="0"/>
              <a:t>not good for 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8D2BB-422B-594D-A7AD-25EAC77B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860A-3ED0-744F-A0D4-6455382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Term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1EDC-6A0E-1349-B8DE-9B94730D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49"/>
            <a:ext cx="21033938" cy="90614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Accept a bulk payments list from a DFSP, and sort it into individual lists (one per payee DFSP):</a:t>
            </a:r>
          </a:p>
          <a:p>
            <a:pPr marL="571500" indent="-571500"/>
            <a:r>
              <a:rPr lang="en-US" i="1" dirty="0"/>
              <a:t>Process each list as a Mojaloop Bulk Payment</a:t>
            </a:r>
          </a:p>
          <a:p>
            <a:pPr marL="1485900" lvl="1" indent="-571500"/>
            <a:r>
              <a:rPr lang="en-US" i="1" dirty="0"/>
              <a:t>For some Payee DFSPs, it will be necessary to break up the list at the “receive” end and process as individual transactions</a:t>
            </a:r>
          </a:p>
          <a:p>
            <a:pPr marL="571500" indent="-571500"/>
            <a:r>
              <a:rPr lang="en-US" i="1" dirty="0"/>
              <a:t>Assemble a single bulk transfer response and return it to the sender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Pros:</a:t>
            </a:r>
          </a:p>
          <a:p>
            <a:pPr marL="571500" lvl="0" indent="-571500"/>
            <a:r>
              <a:rPr lang="en-US" dirty="0"/>
              <a:t>Allows us to reach scale</a:t>
            </a:r>
          </a:p>
          <a:p>
            <a:pPr marL="571500" lvl="0" indent="-571500"/>
            <a:r>
              <a:rPr lang="en-US" dirty="0"/>
              <a:t>Supports some DFSPs’ inability to accept bulk lists</a:t>
            </a:r>
          </a:p>
          <a:p>
            <a:pPr marL="571500" lvl="0" indent="-571500"/>
            <a:endParaRPr lang="en-US" dirty="0"/>
          </a:p>
          <a:p>
            <a:pPr marL="0" lvl="0" indent="0">
              <a:buNone/>
            </a:pPr>
            <a:r>
              <a:rPr lang="en-US" dirty="0"/>
              <a:t>Cons:</a:t>
            </a:r>
          </a:p>
          <a:p>
            <a:pPr marL="571500" lvl="0" indent="-571500"/>
            <a:r>
              <a:rPr lang="en-US" dirty="0"/>
              <a:t>More complex to implement; longer lead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8D2BB-422B-594D-A7AD-25EAC77B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0D3D78-4712-14F7-C830-6B162C83F9EA}"/>
              </a:ext>
            </a:extLst>
          </p:cNvPr>
          <p:cNvSpPr/>
          <p:nvPr/>
        </p:nvSpPr>
        <p:spPr>
          <a:xfrm>
            <a:off x="7044486" y="7797801"/>
            <a:ext cx="7046651" cy="5645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Payment Manager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78D32-EC17-8082-46E9-ED3C5532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to Implementation of the Short Term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FB3D-AD8D-1608-2377-0BF58451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37814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core use case for WynePay, so the STS has been fast tracked</a:t>
            </a:r>
          </a:p>
          <a:p>
            <a:r>
              <a:rPr lang="en-US" dirty="0"/>
              <a:t>WynePay uses Payment Manager to connect DFSPs, which gives us a route to implementation: using Payment Manager for orchestration of bulk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7C43-89DA-05C0-5C17-A9BB9E13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DFAC2-F083-8640-42DE-BAEFB70873D0}"/>
              </a:ext>
            </a:extLst>
          </p:cNvPr>
          <p:cNvSpPr/>
          <p:nvPr/>
        </p:nvSpPr>
        <p:spPr>
          <a:xfrm>
            <a:off x="7760677" y="8548077"/>
            <a:ext cx="2391508" cy="32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Core Connector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E2EB5-3F23-84CC-6B48-85DC1ADF5B32}"/>
              </a:ext>
            </a:extLst>
          </p:cNvPr>
          <p:cNvSpPr/>
          <p:nvPr/>
        </p:nvSpPr>
        <p:spPr>
          <a:xfrm>
            <a:off x="11111313" y="8548077"/>
            <a:ext cx="2391508" cy="32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Mojaloop Connector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63B8E-9270-C313-FA4C-BA4F9043BF1D}"/>
              </a:ext>
            </a:extLst>
          </p:cNvPr>
          <p:cNvSpPr/>
          <p:nvPr/>
        </p:nvSpPr>
        <p:spPr>
          <a:xfrm>
            <a:off x="7760677" y="12098214"/>
            <a:ext cx="5742144" cy="97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Other Stuff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1F9FBA-0081-F235-BD1B-BDF53BB2BB8B}"/>
              </a:ext>
            </a:extLst>
          </p:cNvPr>
          <p:cNvSpPr/>
          <p:nvPr/>
        </p:nvSpPr>
        <p:spPr>
          <a:xfrm>
            <a:off x="3391877" y="8548077"/>
            <a:ext cx="2391508" cy="32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DFSP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137694-D8FF-11F9-96F5-F93BE73F7B20}"/>
              </a:ext>
            </a:extLst>
          </p:cNvPr>
          <p:cNvSpPr/>
          <p:nvPr/>
        </p:nvSpPr>
        <p:spPr>
          <a:xfrm>
            <a:off x="15352238" y="8548077"/>
            <a:ext cx="2391508" cy="32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Mojaloop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4B3688-E069-6EFC-7EC1-D52C1BCEBB3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783385" y="10188209"/>
            <a:ext cx="197729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F61EFB-8E07-D854-96A1-2234B629103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3502821" y="10188209"/>
            <a:ext cx="18494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A00593-BE3B-7D79-AC07-5765BBBEA4B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152185" y="10188209"/>
            <a:ext cx="95912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9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0D3D78-4712-14F7-C830-6B162C83F9EA}"/>
              </a:ext>
            </a:extLst>
          </p:cNvPr>
          <p:cNvSpPr/>
          <p:nvPr/>
        </p:nvSpPr>
        <p:spPr>
          <a:xfrm>
            <a:off x="8136686" y="5537201"/>
            <a:ext cx="7046651" cy="5645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Payment Manager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78D32-EC17-8082-46E9-ED3C5532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to Implementation of the Short Term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7C43-89DA-05C0-5C17-A9BB9E13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DFAC2-F083-8640-42DE-BAEFB70873D0}"/>
              </a:ext>
            </a:extLst>
          </p:cNvPr>
          <p:cNvSpPr/>
          <p:nvPr/>
        </p:nvSpPr>
        <p:spPr>
          <a:xfrm>
            <a:off x="8852877" y="6287477"/>
            <a:ext cx="2391508" cy="32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Core Connector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E2EB5-3F23-84CC-6B48-85DC1ADF5B32}"/>
              </a:ext>
            </a:extLst>
          </p:cNvPr>
          <p:cNvSpPr/>
          <p:nvPr/>
        </p:nvSpPr>
        <p:spPr>
          <a:xfrm>
            <a:off x="12203513" y="6287477"/>
            <a:ext cx="2391508" cy="32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Mojaloop Connector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63B8E-9270-C313-FA4C-BA4F9043BF1D}"/>
              </a:ext>
            </a:extLst>
          </p:cNvPr>
          <p:cNvSpPr/>
          <p:nvPr/>
        </p:nvSpPr>
        <p:spPr>
          <a:xfrm>
            <a:off x="8852877" y="9837614"/>
            <a:ext cx="5742144" cy="97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Other Stuff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A00593-BE3B-7D79-AC07-5765BBBEA4B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1244385" y="7927609"/>
            <a:ext cx="95912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6A93CE-99A8-F3CA-06A6-AA536335D1FA}"/>
              </a:ext>
            </a:extLst>
          </p:cNvPr>
          <p:cNvSpPr txBox="1"/>
          <p:nvPr/>
        </p:nvSpPr>
        <p:spPr>
          <a:xfrm>
            <a:off x="2250545" y="6697990"/>
            <a:ext cx="469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Specific to WynePay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66AB56-E40C-10C9-913F-44BA813E3871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6940932" y="7021156"/>
            <a:ext cx="1911945" cy="90645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0FAB4E-5974-6F19-91F5-7A537D855206}"/>
              </a:ext>
            </a:extLst>
          </p:cNvPr>
          <p:cNvSpPr txBox="1"/>
          <p:nvPr/>
        </p:nvSpPr>
        <p:spPr>
          <a:xfrm>
            <a:off x="17314825" y="6697990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OSS Implementation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C709F9-5912-C77B-3897-E88A5AE64365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>
            <a:off x="14595021" y="7021156"/>
            <a:ext cx="2719804" cy="90645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5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0D3D78-4712-14F7-C830-6B162C83F9EA}"/>
              </a:ext>
            </a:extLst>
          </p:cNvPr>
          <p:cNvSpPr/>
          <p:nvPr/>
        </p:nvSpPr>
        <p:spPr>
          <a:xfrm>
            <a:off x="8136686" y="5537201"/>
            <a:ext cx="7046651" cy="5645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Payment Manager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78D32-EC17-8082-46E9-ED3C5532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to Implementation of the Short Term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7C43-89DA-05C0-5C17-A9BB9E13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DFAC2-F083-8640-42DE-BAEFB70873D0}"/>
              </a:ext>
            </a:extLst>
          </p:cNvPr>
          <p:cNvSpPr/>
          <p:nvPr/>
        </p:nvSpPr>
        <p:spPr>
          <a:xfrm>
            <a:off x="8852877" y="6287477"/>
            <a:ext cx="2391508" cy="32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Core Connector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E2EB5-3F23-84CC-6B48-85DC1ADF5B32}"/>
              </a:ext>
            </a:extLst>
          </p:cNvPr>
          <p:cNvSpPr/>
          <p:nvPr/>
        </p:nvSpPr>
        <p:spPr>
          <a:xfrm>
            <a:off x="12203513" y="6287477"/>
            <a:ext cx="2391508" cy="328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Mojaloop Connector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63B8E-9270-C313-FA4C-BA4F9043BF1D}"/>
              </a:ext>
            </a:extLst>
          </p:cNvPr>
          <p:cNvSpPr/>
          <p:nvPr/>
        </p:nvSpPr>
        <p:spPr>
          <a:xfrm>
            <a:off x="8852877" y="9837614"/>
            <a:ext cx="5742144" cy="97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Other Stuff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A00593-BE3B-7D79-AC07-5765BBBEA4B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1244385" y="7927609"/>
            <a:ext cx="95912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6A93CE-99A8-F3CA-06A6-AA536335D1FA}"/>
              </a:ext>
            </a:extLst>
          </p:cNvPr>
          <p:cNvSpPr txBox="1"/>
          <p:nvPr/>
        </p:nvSpPr>
        <p:spPr>
          <a:xfrm>
            <a:off x="2250545" y="6697990"/>
            <a:ext cx="469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Specific to WynePay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66AB56-E40C-10C9-913F-44BA813E3871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6940932" y="7021156"/>
            <a:ext cx="1911945" cy="90645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0FAB4E-5974-6F19-91F5-7A537D855206}"/>
              </a:ext>
            </a:extLst>
          </p:cNvPr>
          <p:cNvSpPr txBox="1"/>
          <p:nvPr/>
        </p:nvSpPr>
        <p:spPr>
          <a:xfrm>
            <a:off x="17314825" y="6697990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OSS Implementation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C709F9-5912-C77B-3897-E88A5AE64365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>
            <a:off x="14595021" y="7021156"/>
            <a:ext cx="2719804" cy="90645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0CD793-CE4B-A310-956A-4FB8084F099B}"/>
              </a:ext>
            </a:extLst>
          </p:cNvPr>
          <p:cNvSpPr txBox="1"/>
          <p:nvPr/>
        </p:nvSpPr>
        <p:spPr>
          <a:xfrm>
            <a:off x="743010" y="8552190"/>
            <a:ext cx="6400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Routing:</a:t>
            </a:r>
          </a:p>
          <a:p>
            <a:r>
              <a:rPr lang="en-US" sz="3600" b="1" dirty="0"/>
              <a:t>“Wallet </a:t>
            </a:r>
            <a:r>
              <a:rPr lang="en-US" sz="3600" b="1" dirty="0" err="1"/>
              <a:t>shortcode</a:t>
            </a:r>
            <a:r>
              <a:rPr lang="en-US" sz="3600" b="1" dirty="0"/>
              <a:t>, MSISDN”</a:t>
            </a:r>
          </a:p>
        </p:txBody>
      </p:sp>
    </p:spTree>
    <p:extLst>
      <p:ext uri="{BB962C8B-B14F-4D97-AF65-F5344CB8AC3E}">
        <p14:creationId xmlns:p14="http://schemas.microsoft.com/office/powerpoint/2010/main" val="32478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F32-6D52-C664-D58C-ECF2688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1939" y="3833732"/>
            <a:ext cx="4698781" cy="3790949"/>
          </a:xfrm>
        </p:spPr>
        <p:txBody>
          <a:bodyPr/>
          <a:lstStyle/>
          <a:p>
            <a:pPr algn="ctr"/>
            <a:r>
              <a:rPr lang="en-US" dirty="0"/>
              <a:t>Process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02695-326C-57A2-3DE8-8BCE72AA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DDC483-BD00-7DD3-56DE-0930F60F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75" y="794649"/>
            <a:ext cx="12060925" cy="120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F32-6D52-C664-D58C-ECF2688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1939" y="3833732"/>
            <a:ext cx="4698781" cy="3790949"/>
          </a:xfrm>
        </p:spPr>
        <p:txBody>
          <a:bodyPr/>
          <a:lstStyle/>
          <a:p>
            <a:pPr algn="ctr"/>
            <a:r>
              <a:rPr lang="en-US" dirty="0"/>
              <a:t>Process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02695-326C-57A2-3DE8-8BCE72AA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DDC483-BD00-7DD3-56DE-0930F60F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75" y="794649"/>
            <a:ext cx="12060925" cy="1208491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94C995D-CC36-D418-CB33-84A774CF8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67" r="39062" b="88080"/>
          <a:stretch/>
        </p:blipFill>
        <p:spPr>
          <a:xfrm>
            <a:off x="5285236" y="1886849"/>
            <a:ext cx="6934201" cy="389376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2B6F65-29F1-7023-AF0D-AE7384464B7D}"/>
              </a:ext>
            </a:extLst>
          </p:cNvPr>
          <p:cNvCxnSpPr/>
          <p:nvPr/>
        </p:nvCxnSpPr>
        <p:spPr>
          <a:xfrm flipH="1">
            <a:off x="5816600" y="794649"/>
            <a:ext cx="187960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73A9BD-37A0-D905-4F0C-F32263E70AF4}"/>
              </a:ext>
            </a:extLst>
          </p:cNvPr>
          <p:cNvCxnSpPr>
            <a:cxnSpLocks/>
          </p:cNvCxnSpPr>
          <p:nvPr/>
        </p:nvCxnSpPr>
        <p:spPr>
          <a:xfrm>
            <a:off x="9880600" y="836432"/>
            <a:ext cx="1905000" cy="105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6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2" ma:contentTypeDescription="Create a new document." ma:contentTypeScope="" ma:versionID="77ac94815fee3c457d929011a368b53d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e201c9244ba7a4a609a784ffcd53c305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B9DBFE-81CB-46DA-8F15-25D52B850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www.w3.org/XML/1998/namespace"/>
    <ds:schemaRef ds:uri="6354f033-77ec-451f-a4b1-89785309665d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9469</TotalTime>
  <Words>637</Words>
  <Application>Microsoft Office PowerPoint</Application>
  <PresentationFormat>Custom</PresentationFormat>
  <Paragraphs>115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1_Office Theme</vt:lpstr>
      <vt:lpstr>2_Office Theme</vt:lpstr>
      <vt:lpstr>Bulk Payments Enhancements: Roadmap</vt:lpstr>
      <vt:lpstr>The Problems</vt:lpstr>
      <vt:lpstr>Short Term Solution</vt:lpstr>
      <vt:lpstr>Medium Term Solution</vt:lpstr>
      <vt:lpstr>Route to Implementation of the Short Term Solution</vt:lpstr>
      <vt:lpstr>Route to Implementation of the Short Term Solution</vt:lpstr>
      <vt:lpstr>Route to Implementation of the Short Term Solution</vt:lpstr>
      <vt:lpstr>Process Flow</vt:lpstr>
      <vt:lpstr>Process Flow</vt:lpstr>
      <vt:lpstr>Process Flow:  Core Connector</vt:lpstr>
      <vt:lpstr>Process Flow: Mojaloop Connector</vt:lpstr>
      <vt:lpstr>Progress</vt:lpstr>
      <vt:lpstr>Progress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Kim Walters</cp:lastModifiedBy>
  <cp:revision>60</cp:revision>
  <dcterms:created xsi:type="dcterms:W3CDTF">2020-01-08T21:13:28Z</dcterms:created>
  <dcterms:modified xsi:type="dcterms:W3CDTF">2022-04-25T12:00:00Z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