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3716000" cx="24387175"/>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71mdtIxTEnTvu5hvVpeIWRcAC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70685A-EDB4-46FC-89DC-BEC747A4B20B}">
  <a:tblStyle styleId="{2870685A-EDB4-46FC-89DC-BEC747A4B2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ec991da93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Hi Everybody,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Welcome and thank you for joining the TigerBeetle update in lovely ZanzibaRRRRR!!!</a:t>
            </a:r>
            <a:endParaRPr/>
          </a:p>
          <a:p>
            <a:pPr indent="0" lvl="0" marL="0" rtl="0" algn="l">
              <a:lnSpc>
                <a:spcPct val="100000"/>
              </a:lnSpc>
              <a:spcBef>
                <a:spcPts val="0"/>
              </a:spcBef>
              <a:spcAft>
                <a:spcPts val="0"/>
              </a:spcAft>
              <a:buSzPts val="1400"/>
              <a:buNone/>
            </a:pPr>
            <a:r>
              <a:rPr lang="en-US"/>
              <a:t>I hope you all had a good lunch and filled up with coffee for the TigerBeetle update.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Myself </a:t>
            </a:r>
            <a:r>
              <a:rPr lang="en-US"/>
              <a:t>(</a:t>
            </a:r>
            <a:r>
              <a:rPr lang="en-US"/>
              <a:t>Jason) and Tseli will be doing the presentation today.</a:t>
            </a:r>
            <a:endParaRPr/>
          </a:p>
          <a:p>
            <a:pPr indent="0" lvl="0" marL="0" rtl="0" algn="l">
              <a:lnSpc>
                <a:spcPct val="100000"/>
              </a:lnSpc>
              <a:spcBef>
                <a:spcPts val="0"/>
              </a:spcBef>
              <a:spcAft>
                <a:spcPts val="0"/>
              </a:spcAft>
              <a:buSzPts val="1400"/>
              <a:buNone/>
            </a:pPr>
            <a:r>
              <a:t/>
            </a:r>
            <a:endParaRPr/>
          </a:p>
        </p:txBody>
      </p:sp>
      <p:sp>
        <p:nvSpPr>
          <p:cNvPr id="87" name="Google Shape;87;g10ec991da9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34f3f95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Business drivers</a:t>
            </a:r>
            <a:endParaRPr/>
          </a:p>
          <a:p>
            <a:pPr indent="0" lvl="0" marL="0" rtl="0" algn="l">
              <a:spcBef>
                <a:spcPts val="0"/>
              </a:spcBef>
              <a:spcAft>
                <a:spcPts val="0"/>
              </a:spcAft>
              <a:buNone/>
            </a:pPr>
            <a:r>
              <a:rPr lang="en-US"/>
              <a:t>Why are we doing this work, and what will be the impact thereof.</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sz="2000" u="sng"/>
              <a:t>PI-19 progress</a:t>
            </a:r>
            <a:endParaRPr/>
          </a:p>
          <a:p>
            <a:pPr indent="0" lvl="0" marL="0" rtl="0" algn="l">
              <a:spcBef>
                <a:spcPts val="0"/>
              </a:spcBef>
              <a:spcAft>
                <a:spcPts val="0"/>
              </a:spcAft>
              <a:buNone/>
            </a:pPr>
            <a:r>
              <a:rPr lang="en-US"/>
              <a:t>The progress that has been made thus far..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Constraints</a:t>
            </a:r>
            <a:endParaRPr/>
          </a:p>
          <a:p>
            <a:pPr indent="0" lvl="0" marL="0" rtl="0" algn="l">
              <a:spcBef>
                <a:spcPts val="0"/>
              </a:spcBef>
              <a:spcAft>
                <a:spcPts val="0"/>
              </a:spcAft>
              <a:buNone/>
            </a:pPr>
            <a:r>
              <a:rPr lang="en-US"/>
              <a:t>The current constraints we are working through.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Demo</a:t>
            </a:r>
            <a:endParaRPr/>
          </a:p>
          <a:p>
            <a:pPr indent="0" lvl="0" marL="0" rtl="0" algn="l">
              <a:spcBef>
                <a:spcPts val="0"/>
              </a:spcBef>
              <a:spcAft>
                <a:spcPts val="0"/>
              </a:spcAft>
              <a:buNone/>
            </a:pPr>
            <a:r>
              <a:rPr lang="en-US"/>
              <a:t>A demo of settlement using TigerBeetle.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Conclusion</a:t>
            </a:r>
            <a:endParaRPr/>
          </a:p>
          <a:p>
            <a:pPr indent="0" lvl="0" marL="0" rtl="0" algn="l">
              <a:spcBef>
                <a:spcPts val="0"/>
              </a:spcBef>
              <a:spcAft>
                <a:spcPts val="0"/>
              </a:spcAft>
              <a:buNone/>
            </a:pPr>
            <a:r>
              <a:rPr lang="en-US"/>
              <a:t>The next steps forward for Mojaloop and TigerBeetle</a:t>
            </a:r>
            <a:endParaRPr/>
          </a:p>
          <a:p>
            <a:pPr indent="0" lvl="0" marL="0" rtl="0" algn="l">
              <a:spcBef>
                <a:spcPts val="0"/>
              </a:spcBef>
              <a:spcAft>
                <a:spcPts val="0"/>
              </a:spcAft>
              <a:buClr>
                <a:schemeClr val="dk1"/>
              </a:buClr>
              <a:buSzPts val="1100"/>
              <a:buFont typeface="Arial"/>
              <a:buNone/>
            </a:pPr>
            <a:r>
              <a:t/>
            </a:r>
            <a:endParaRPr/>
          </a:p>
        </p:txBody>
      </p:sp>
      <p:sp>
        <p:nvSpPr>
          <p:cNvPr id="94" name="Google Shape;94;g11b34f3f95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75a6ddb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Why are we doing this work?</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We drew inspiration from 2 areas: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b="1" lang="en-US" sz="1100">
                <a:latin typeface="Arial"/>
                <a:ea typeface="Arial"/>
                <a:cs typeface="Arial"/>
                <a:sym typeface="Arial"/>
              </a:rPr>
              <a:t>Performance POC</a:t>
            </a:r>
            <a:r>
              <a:rPr lang="en-US" sz="1100">
                <a:latin typeface="Arial"/>
                <a:ea typeface="Arial"/>
                <a:cs typeface="Arial"/>
                <a:sym typeface="Arial"/>
              </a:rPr>
              <a:t>: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In 2020, one of the community workstreams reviewed the performance of the core services of a Mojaloop solution.</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One of the lessons learned was that the services that handle Transfers and Settlement are some of the most resource intensive.</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We learned that the application makes between 15 and 20 interactions with the database per transfer, and so the lesson was that higher transaction volumes would begin to require a greater allocation of storage, processing and network resources.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The second point of inspiration was the Total Cost of Ownership for doing development work and running a Mojaloop switch</a:t>
            </a:r>
            <a:r>
              <a:rPr lang="en-US" sz="1100">
                <a:latin typeface="Arial"/>
                <a:ea typeface="Arial"/>
                <a:cs typeface="Arial"/>
                <a:sym typeface="Arial"/>
              </a:rPr>
              <a:t>: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One of the challenges we had when setting up a Dev environment was that, when running a K8s cluster on a cloud service like AWS, the average monthly cost for AWS services begin to add up.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For a development environment, the average cost was $10 to $15 for an AWS instance running </a:t>
            </a:r>
            <a:r>
              <a:rPr b="1" lang="en-US" sz="1100">
                <a:latin typeface="Arial"/>
                <a:ea typeface="Arial"/>
                <a:cs typeface="Arial"/>
                <a:sym typeface="Arial"/>
              </a:rPr>
              <a:t>only</a:t>
            </a:r>
            <a:r>
              <a:rPr lang="en-US" sz="1100">
                <a:latin typeface="Arial"/>
                <a:ea typeface="Arial"/>
                <a:cs typeface="Arial"/>
                <a:sym typeface="Arial"/>
              </a:rPr>
              <a:t> the services for Transfers and Settlement. We realised that the costs would begin to add up for several environments needed for development, QA, pre-Prod.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our goal is to propose TigerBeetle as a high-throughput, low-latency database as a building blocks of the Mojaloop central services, where the impact is to:</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Impact:</a:t>
            </a:r>
            <a:endParaRPr b="1"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Reduce the data footprint that is required for storing transfers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Reduce the network capacity that is required and improve latency for clearing and settlement.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These two points should help us reduce the total cost of ownership as fairly low-spec (and therefore low cost) resources are needed for development, test and Prod environments.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Improve developer experience by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simplifying deployment to a single binary that has minimal OS dependencies</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Simplify implementation &amp; expertise required for adoption.</a:t>
            </a:r>
            <a:endParaRPr sz="1100">
              <a:latin typeface="Arial"/>
              <a:ea typeface="Arial"/>
              <a:cs typeface="Arial"/>
              <a:sym typeface="Arial"/>
            </a:endParaRPr>
          </a:p>
        </p:txBody>
      </p:sp>
      <p:sp>
        <p:nvSpPr>
          <p:cNvPr id="102" name="Google Shape;102;g12575a6dd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e8571c31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So, what have we covered in the previous PI?</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1. Updating the solution design document for Central-Settlement integration.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2. We have also completed Dev work for the sttl integration.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3. Regression testing is successful, this executes the 120 existing  integration tests and then we added 23 new test cases - golden path.</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4. We set out to collaborate with the vNext Build workstream to integrate TigerBeetle into 2 of the 3 functional areas that can use TigerBeetle. We just want to recognise the folks working on vNext Build workstream, including Goncalo and Pedro, for integrating TigerBeetle into the Participants BC &amp; the Accounts &amp; Balances BC in just under 200 lines of code.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5. And then, finally we set out to give a demo of the Settlement service running TigerBeetle. - that is coming right up, with Jason.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So, what does success look like?</a:t>
            </a:r>
            <a:endParaRPr b="1"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have a fuller set of integration tests to run, including negative testing</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want to quantify the overall performance impact for both clearing and settlement</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We’d also like to report on the impact on resource requirements and the cost of setup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look forward to the process with the DA and the Product Council so that we can receive review, feedback, guidance for this work to become a contribution in the code repo.</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Complete an Implementation Guide that documents the impl. steps for the current Prod. version and for vNext.</a:t>
            </a:r>
            <a:endParaRPr sz="1100">
              <a:latin typeface="Arial"/>
              <a:ea typeface="Arial"/>
              <a:cs typeface="Arial"/>
              <a:sym typeface="Arial"/>
            </a:endParaRPr>
          </a:p>
        </p:txBody>
      </p:sp>
      <p:sp>
        <p:nvSpPr>
          <p:cNvPr id="110" name="Google Shape;110;g15e8571c31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218abd43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Two items in Development with the TigerBeetle are needed to complete our integration work:</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en-US" sz="1100">
                <a:latin typeface="Arial"/>
                <a:ea typeface="Arial"/>
                <a:cs typeface="Arial"/>
                <a:sym typeface="Arial"/>
              </a:rPr>
              <a:t>The first is making API calls available when TigerBeetle manages transaction timeouts. Our current workaround for the demo still relies on SQL for transaction timeouts.</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en-US" sz="1100">
                <a:latin typeface="Arial"/>
                <a:ea typeface="Arial"/>
                <a:cs typeface="Arial"/>
                <a:sym typeface="Arial"/>
              </a:rPr>
              <a:t>The 2nd item is richer query functionality beyond the current lookup based on transaction ID. Extended query capabilities will enable the settlement integration to rely on TigerBeetle only for data that currently resides in about 9 SQL tables. </a:t>
            </a:r>
            <a:endParaRPr b="1" sz="1100">
              <a:latin typeface="Arial"/>
              <a:ea typeface="Arial"/>
              <a:cs typeface="Arial"/>
              <a:sym typeface="Arial"/>
            </a:endParaRPr>
          </a:p>
        </p:txBody>
      </p:sp>
      <p:sp>
        <p:nvSpPr>
          <p:cNvPr id="123" name="Google Shape;123;g16218abd43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e8571c311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Settlement Process</a:t>
            </a:r>
            <a:endParaRPr b="1" sz="2000" u="sng"/>
          </a:p>
          <a:p>
            <a:pPr indent="0" lvl="0" marL="0" rtl="0" algn="l">
              <a:spcBef>
                <a:spcPts val="0"/>
              </a:spcBef>
              <a:spcAft>
                <a:spcPts val="0"/>
              </a:spcAft>
              <a:buClr>
                <a:schemeClr val="dk1"/>
              </a:buClr>
              <a:buSzPts val="1400"/>
              <a:buFont typeface="Arial"/>
              <a:buNone/>
            </a:pPr>
            <a:r>
              <a:rPr lang="en-US"/>
              <a:t>A quick recap of the Mojaloop settlement process and overview of the demo.</a:t>
            </a:r>
            <a:endParaRPr/>
          </a:p>
          <a:p>
            <a:pPr indent="0" lvl="0" marL="0" rtl="0" algn="l">
              <a:spcBef>
                <a:spcPts val="0"/>
              </a:spcBef>
              <a:spcAft>
                <a:spcPts val="0"/>
              </a:spcAft>
              <a:buClr>
                <a:schemeClr val="dk1"/>
              </a:buClr>
              <a:buSzPts val="1400"/>
              <a:buFont typeface="Arial"/>
              <a:buNone/>
            </a:pPr>
            <a:r>
              <a:rPr lang="en-US"/>
              <a:t>The </a:t>
            </a:r>
            <a:r>
              <a:rPr lang="en-US"/>
              <a:t>initialize</a:t>
            </a:r>
            <a:r>
              <a:rPr lang="en-US"/>
              <a:t> process for the integration test will create all the </a:t>
            </a:r>
            <a:r>
              <a:rPr lang="en-US"/>
              <a:t>necessary</a:t>
            </a:r>
            <a:r>
              <a:rPr lang="en-US"/>
              <a:t> initialization data as well as the accounts and </a:t>
            </a:r>
            <a:r>
              <a:rPr lang="en-US"/>
              <a:t>environment</a:t>
            </a:r>
            <a:r>
              <a:rPr lang="en-US"/>
              <a:t> configurations.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We will then have 3x transactions, each allocated to a settlement window.</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Finally, we will go through the process of settling the cleared transactions. </a:t>
            </a:r>
            <a:endParaRPr/>
          </a:p>
          <a:p>
            <a:pPr indent="0" lvl="0" marL="0" rtl="0" algn="l">
              <a:spcBef>
                <a:spcPts val="0"/>
              </a:spcBef>
              <a:spcAft>
                <a:spcPts val="0"/>
              </a:spcAft>
              <a:buClr>
                <a:schemeClr val="dk1"/>
              </a:buClr>
              <a:buSzPts val="1400"/>
              <a:buFont typeface="Arial"/>
              <a:buNone/>
            </a:pPr>
            <a:r>
              <a:rPr lang="en-US"/>
              <a:t>The process involves, settlement account created, creating the settlement obligations and then finally, fulfilling the settlement obligations.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b="1" sz="2000" u="sng"/>
          </a:p>
          <a:p>
            <a:pPr indent="0" lvl="0" marL="0" rtl="0" algn="l">
              <a:lnSpc>
                <a:spcPct val="100000"/>
              </a:lnSpc>
              <a:spcBef>
                <a:spcPts val="0"/>
              </a:spcBef>
              <a:spcAft>
                <a:spcPts val="0"/>
              </a:spcAft>
              <a:buClr>
                <a:schemeClr val="dk1"/>
              </a:buClr>
              <a:buSzPts val="1400"/>
              <a:buFont typeface="Arial"/>
              <a:buNone/>
            </a:pPr>
            <a:r>
              <a:t/>
            </a:r>
            <a:endParaRPr b="1" sz="2000" u="sng"/>
          </a:p>
          <a:p>
            <a:pPr indent="0" lvl="0" marL="0" rtl="0" algn="l">
              <a:lnSpc>
                <a:spcPct val="100000"/>
              </a:lnSpc>
              <a:spcBef>
                <a:spcPts val="0"/>
              </a:spcBef>
              <a:spcAft>
                <a:spcPts val="0"/>
              </a:spcAft>
              <a:buClr>
                <a:schemeClr val="dk1"/>
              </a:buClr>
              <a:buSzPts val="1400"/>
              <a:buFont typeface="Arial"/>
              <a:buNone/>
            </a:pPr>
            <a:r>
              <a:rPr b="1" lang="en-US" sz="2000" u="sng"/>
              <a:t>Clearing</a:t>
            </a:r>
            <a:endParaRPr/>
          </a:p>
          <a:p>
            <a:pPr indent="0" lvl="0" marL="0" rtl="0" algn="l">
              <a:lnSpc>
                <a:spcPct val="100000"/>
              </a:lnSpc>
              <a:spcBef>
                <a:spcPts val="0"/>
              </a:spcBef>
              <a:spcAft>
                <a:spcPts val="0"/>
              </a:spcAft>
              <a:buClr>
                <a:schemeClr val="dk1"/>
              </a:buClr>
              <a:buSzPts val="1400"/>
              <a:buFont typeface="Arial"/>
              <a:buNone/>
            </a:pPr>
            <a:r>
              <a:rPr lang="en-US"/>
              <a:t>Before we can get to settlement, we first require cleared transactions that can be settled.</a:t>
            </a:r>
            <a:endParaRPr/>
          </a:p>
          <a:p>
            <a:pPr indent="0" lvl="0" marL="0" rtl="0" algn="l">
              <a:spcBef>
                <a:spcPts val="0"/>
              </a:spcBef>
              <a:spcAft>
                <a:spcPts val="0"/>
              </a:spcAft>
              <a:buClr>
                <a:schemeClr val="dk1"/>
              </a:buClr>
              <a:buSzPts val="1100"/>
              <a:buFont typeface="Arial"/>
              <a:buNone/>
            </a:pPr>
            <a:r>
              <a:rPr lang="en-US"/>
              <a:t>Settlement windows are associated with transfers during clearing</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2000" u="sng"/>
              <a:t>Trigger Settlement - triggerSettlementEvent</a:t>
            </a:r>
            <a:endParaRPr b="1" sz="2000" u="sng"/>
          </a:p>
          <a:p>
            <a:pPr indent="0" lvl="0" marL="0" rtl="0" algn="l">
              <a:lnSpc>
                <a:spcPct val="100000"/>
              </a:lnSpc>
              <a:spcBef>
                <a:spcPts val="0"/>
              </a:spcBef>
              <a:spcAft>
                <a:spcPts val="0"/>
              </a:spcAft>
              <a:buClr>
                <a:schemeClr val="dk1"/>
              </a:buClr>
              <a:buSzPts val="1100"/>
              <a:buFont typeface="Arial"/>
              <a:buNone/>
            </a:pPr>
            <a:r>
              <a:rPr lang="en-US"/>
              <a:t>The purpose of the trigger event, is to create the </a:t>
            </a:r>
            <a:r>
              <a:rPr lang="en-US"/>
              <a:t>necessary</a:t>
            </a:r>
            <a:r>
              <a:rPr lang="en-US"/>
              <a:t> Hub and DFSP accounts for settlement. Multiple settlement windows may be settled as part of a settlement event.</a:t>
            </a:r>
            <a:endParaRPr/>
          </a:p>
          <a:p>
            <a:pPr indent="0" lvl="0" marL="0" rtl="0" algn="l">
              <a:lnSpc>
                <a:spcPct val="100000"/>
              </a:lnSpc>
              <a:spcBef>
                <a:spcPts val="0"/>
              </a:spcBef>
              <a:spcAft>
                <a:spcPts val="0"/>
              </a:spcAft>
              <a:buClr>
                <a:schemeClr val="dk1"/>
              </a:buClr>
              <a:buSzPts val="1100"/>
              <a:buFont typeface="Arial"/>
              <a:buNone/>
            </a:pPr>
            <a:r>
              <a:rPr lang="en-US"/>
              <a:t>Settlement accounts are created for each applicable DFSP, along with the hub currency accounts, if they do not exist yet.</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2000" u="sng"/>
              <a:t>Update Settlement (putById)</a:t>
            </a:r>
            <a:endParaRPr b="1" sz="2000" u="sng"/>
          </a:p>
          <a:p>
            <a:pPr indent="0" lvl="0" marL="0" rtl="0" algn="l">
              <a:lnSpc>
                <a:spcPct val="100000"/>
              </a:lnSpc>
              <a:spcBef>
                <a:spcPts val="0"/>
              </a:spcBef>
              <a:spcAft>
                <a:spcPts val="0"/>
              </a:spcAft>
              <a:buClr>
                <a:schemeClr val="dk1"/>
              </a:buClr>
              <a:buSzPts val="1400"/>
              <a:buFont typeface="Arial"/>
              <a:buNone/>
            </a:pPr>
            <a:r>
              <a:rPr lang="en-US"/>
              <a:t>Update settlement will process and update the settlement, depending in what state the settlement is currently in.</a:t>
            </a:r>
            <a:endParaRPr/>
          </a:p>
          <a:p>
            <a:pPr indent="0" lvl="0" marL="0" rtl="0" algn="l">
              <a:lnSpc>
                <a:spcPct val="100000"/>
              </a:lnSpc>
              <a:spcBef>
                <a:spcPts val="0"/>
              </a:spcBef>
              <a:spcAft>
                <a:spcPts val="0"/>
              </a:spcAft>
              <a:buClr>
                <a:schemeClr val="dk1"/>
              </a:buClr>
              <a:buSzPts val="1400"/>
              <a:buFont typeface="Arial"/>
              <a:buNone/>
            </a:pPr>
            <a:r>
              <a:rPr lang="en-US"/>
              <a:t>For the events below, it is assumed that the settlement model configuration </a:t>
            </a:r>
            <a:r>
              <a:rPr b="1" lang="en-US"/>
              <a:t>autoPositionReset</a:t>
            </a:r>
            <a:r>
              <a:rPr lang="en-US"/>
              <a:t> is enabled.</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Prepare - settlementTransfersPrepare</a:t>
            </a:r>
            <a:endParaRPr b="1" sz="1500"/>
          </a:p>
          <a:p>
            <a:pPr indent="0" lvl="0" marL="0" rtl="0" algn="l">
              <a:lnSpc>
                <a:spcPct val="100000"/>
              </a:lnSpc>
              <a:spcBef>
                <a:spcPts val="0"/>
              </a:spcBef>
              <a:spcAft>
                <a:spcPts val="0"/>
              </a:spcAft>
              <a:buClr>
                <a:schemeClr val="dk1"/>
              </a:buClr>
              <a:buSzPts val="1400"/>
              <a:buFont typeface="Arial"/>
              <a:buNone/>
            </a:pPr>
            <a:r>
              <a:rPr lang="en-US"/>
              <a:t>The state of the settlement is currently in a PENDING_SETTLEMENT state. The prepare is responsible for creating the </a:t>
            </a:r>
            <a:r>
              <a:rPr lang="en-US"/>
              <a:t>settlement</a:t>
            </a:r>
            <a:r>
              <a:rPr lang="en-US"/>
              <a:t> obligation for Payer and Payee.</a:t>
            </a:r>
            <a:endParaRPr/>
          </a:p>
          <a:p>
            <a:pPr indent="0" lvl="0" marL="0" rtl="0" algn="l">
              <a:lnSpc>
                <a:spcPct val="100000"/>
              </a:lnSpc>
              <a:spcBef>
                <a:spcPts val="0"/>
              </a:spcBef>
              <a:spcAft>
                <a:spcPts val="0"/>
              </a:spcAft>
              <a:buClr>
                <a:schemeClr val="dk1"/>
              </a:buClr>
              <a:buSzPts val="1100"/>
              <a:buFont typeface="Arial"/>
              <a:buNone/>
            </a:pPr>
            <a:r>
              <a:rPr lang="en-US"/>
              <a:t>Hub account is debited, whilst DFSP settlement accounts are debited and credited </a:t>
            </a:r>
            <a:endParaRPr/>
          </a:p>
          <a:p>
            <a:pPr indent="0" lvl="0" marL="0" rtl="0" algn="l">
              <a:lnSpc>
                <a:spcPct val="100000"/>
              </a:lnSpc>
              <a:spcBef>
                <a:spcPts val="0"/>
              </a:spcBef>
              <a:spcAft>
                <a:spcPts val="0"/>
              </a:spcAft>
              <a:buClr>
                <a:schemeClr val="dk1"/>
              </a:buClr>
              <a:buSzPts val="1100"/>
              <a:buFont typeface="Arial"/>
              <a:buNone/>
            </a:pPr>
            <a:r>
              <a:rPr lang="en-US"/>
              <a:t>Duplicate records for transferParticipant is avoided </a:t>
            </a:r>
            <a:r>
              <a:rPr lang="en-US"/>
              <a:t>by</a:t>
            </a:r>
            <a:r>
              <a:rPr lang="en-US"/>
              <a:t> TigerBeetle built in functionality</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Reserve - settlementTransfersReserve</a:t>
            </a:r>
            <a:endParaRPr b="1" sz="1500"/>
          </a:p>
          <a:p>
            <a:pPr indent="0" lvl="0" marL="0" rtl="0" algn="l">
              <a:lnSpc>
                <a:spcPct val="100000"/>
              </a:lnSpc>
              <a:spcBef>
                <a:spcPts val="0"/>
              </a:spcBef>
              <a:spcAft>
                <a:spcPts val="0"/>
              </a:spcAft>
              <a:buClr>
                <a:schemeClr val="dk1"/>
              </a:buClr>
              <a:buSzPts val="1100"/>
              <a:buFont typeface="Arial"/>
              <a:buNone/>
            </a:pPr>
            <a:r>
              <a:rPr lang="en-US"/>
              <a:t>The settlement reservation will only be processed in the event of a “settlement net recipient” state (net amount after prepare was less than 0)</a:t>
            </a:r>
            <a:endParaRPr/>
          </a:p>
          <a:p>
            <a:pPr indent="0" lvl="0" marL="0" rtl="0" algn="l">
              <a:lnSpc>
                <a:spcPct val="100000"/>
              </a:lnSpc>
              <a:spcBef>
                <a:spcPts val="0"/>
              </a:spcBef>
              <a:spcAft>
                <a:spcPts val="0"/>
              </a:spcAft>
              <a:buClr>
                <a:schemeClr val="dk1"/>
              </a:buClr>
              <a:buSzPts val="1100"/>
              <a:buFont typeface="Arial"/>
              <a:buNone/>
            </a:pPr>
            <a:r>
              <a:rPr lang="en-US"/>
              <a:t>Limit check against the net debit cap is verified at this stage if </a:t>
            </a:r>
            <a:r>
              <a:rPr b="1" lang="en-US"/>
              <a:t>requireLiquidityCheck</a:t>
            </a:r>
            <a:r>
              <a:rPr lang="en-US"/>
              <a:t> feature is enabled.</a:t>
            </a:r>
            <a:endParaRPr/>
          </a:p>
          <a:p>
            <a:pPr indent="0" lvl="0" marL="0" rtl="0" algn="l">
              <a:lnSpc>
                <a:spcPct val="100000"/>
              </a:lnSpc>
              <a:spcBef>
                <a:spcPts val="0"/>
              </a:spcBef>
              <a:spcAft>
                <a:spcPts val="0"/>
              </a:spcAft>
              <a:buClr>
                <a:schemeClr val="dk1"/>
              </a:buClr>
              <a:buSzPts val="1100"/>
              <a:buFont typeface="Arial"/>
              <a:buNone/>
            </a:pPr>
            <a:r>
              <a:rPr lang="en-US"/>
              <a:t>A 2-Phase TigerBeetle </a:t>
            </a:r>
            <a:r>
              <a:rPr lang="en-US"/>
              <a:t>settlement </a:t>
            </a:r>
            <a:r>
              <a:rPr lang="en-US"/>
              <a:t>transfer is performed against the Hub and DFSP settlement accounts.</a:t>
            </a:r>
            <a:endParaRPr/>
          </a:p>
          <a:p>
            <a:pPr indent="0" lvl="0" marL="0" rtl="0" algn="l">
              <a:lnSpc>
                <a:spcPct val="100000"/>
              </a:lnSpc>
              <a:spcBef>
                <a:spcPts val="0"/>
              </a:spcBef>
              <a:spcAft>
                <a:spcPts val="0"/>
              </a:spcAft>
              <a:buClr>
                <a:schemeClr val="dk1"/>
              </a:buClr>
              <a:buSzPts val="1100"/>
              <a:buFont typeface="Arial"/>
              <a:buNone/>
            </a:pPr>
            <a:r>
              <a:rPr lang="en-US"/>
              <a:t>TigerBeetle calculates the available balance based on the pending/posted credit and debit balances for Position and Settlement accounts for each participant</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Commit - </a:t>
            </a:r>
            <a:r>
              <a:rPr b="1" lang="en-US" sz="1500"/>
              <a:t>settlementTransfersCommit</a:t>
            </a:r>
            <a:endParaRPr b="1" sz="1500"/>
          </a:p>
          <a:p>
            <a:pPr indent="0" lvl="0" marL="0" rtl="0" algn="l">
              <a:lnSpc>
                <a:spcPct val="100000"/>
              </a:lnSpc>
              <a:spcBef>
                <a:spcPts val="0"/>
              </a:spcBef>
              <a:spcAft>
                <a:spcPts val="0"/>
              </a:spcAft>
              <a:buClr>
                <a:schemeClr val="dk1"/>
              </a:buClr>
              <a:buSzPts val="1100"/>
              <a:buFont typeface="Arial"/>
              <a:buNone/>
            </a:pPr>
            <a:r>
              <a:rPr lang="en-US"/>
              <a:t>The pending transfer created as part of the reservation step, will now be committed to effect the reserved and committed balances for the Hub and DFSP accounts.</a:t>
            </a:r>
            <a:endParaRPr/>
          </a:p>
          <a:p>
            <a:pPr indent="0" lvl="0" marL="0" rtl="0" algn="l">
              <a:lnSpc>
                <a:spcPct val="100000"/>
              </a:lnSpc>
              <a:spcBef>
                <a:spcPts val="0"/>
              </a:spcBef>
              <a:spcAft>
                <a:spcPts val="0"/>
              </a:spcAft>
              <a:buClr>
                <a:schemeClr val="dk1"/>
              </a:buClr>
              <a:buSzPts val="1100"/>
              <a:buFont typeface="Arial"/>
              <a:buNone/>
            </a:pPr>
            <a:r>
              <a:rPr lang="en-US"/>
              <a:t>The available balance for the participant is restored - settlement account credit and debit balance are 0</a:t>
            </a:r>
            <a:endParaRPr/>
          </a:p>
          <a:p>
            <a:pPr indent="0" lvl="0" marL="0" rtl="0" algn="l">
              <a:lnSpc>
                <a:spcPct val="100000"/>
              </a:lnSpc>
              <a:spcBef>
                <a:spcPts val="0"/>
              </a:spcBef>
              <a:spcAft>
                <a:spcPts val="0"/>
              </a:spcAft>
              <a:buClr>
                <a:schemeClr val="dk1"/>
              </a:buClr>
              <a:buSzPts val="1100"/>
              <a:buFont typeface="Arial"/>
              <a:buNone/>
            </a:pPr>
            <a:r>
              <a:rPr lang="en-US"/>
              <a:t>Settlement status will be updated in the MySQL tables</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1500" u="sng"/>
              <a:t>Demo Breakdown</a:t>
            </a:r>
            <a:endParaRPr u="sng"/>
          </a:p>
          <a:p>
            <a:pPr indent="0" lvl="0" marL="0" rtl="0" algn="l">
              <a:spcBef>
                <a:spcPts val="0"/>
              </a:spcBef>
              <a:spcAft>
                <a:spcPts val="0"/>
              </a:spcAft>
              <a:buClr>
                <a:schemeClr val="dk1"/>
              </a:buClr>
              <a:buSzPts val="1100"/>
              <a:buFont typeface="Arial"/>
              <a:buNone/>
            </a:pPr>
            <a:r>
              <a:rPr lang="en-US"/>
              <a:t>Settlement models, currently bilateral net/</a:t>
            </a:r>
            <a:r>
              <a:rPr lang="en-US"/>
              <a:t>deferred</a:t>
            </a:r>
            <a:r>
              <a:rPr lang="en-US"/>
              <a:t> and multilateral deferred is supported, however, additional configurations may be made for the settlement models, which is kept in MySQL.</a:t>
            </a:r>
            <a:endParaRPr/>
          </a:p>
          <a:p>
            <a:pPr indent="0" lvl="0" marL="0" rtl="0" algn="l">
              <a:spcBef>
                <a:spcPts val="0"/>
              </a:spcBef>
              <a:spcAft>
                <a:spcPts val="0"/>
              </a:spcAft>
              <a:buClr>
                <a:schemeClr val="dk1"/>
              </a:buClr>
              <a:buSzPts val="1100"/>
              <a:buFont typeface="Arial"/>
              <a:buNone/>
            </a:pPr>
            <a:r>
              <a:rPr lang="en-US"/>
              <a:t>triggerSettlementEvent - Multiple settlement windows may be settled in a single settlement, the window being processed here is window 1. The reason data for the settlement event is kept in MySQL, along with the created date-time and settlement model being applied. In future, the settlementWindowId will be used as range query lookups.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131" name="Google Shape;131;g15e8571c31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b47a05fda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Init Environment</a:t>
            </a:r>
            <a:endParaRPr/>
          </a:p>
          <a:p>
            <a:pPr indent="0" lvl="0" marL="0" rtl="0" algn="l">
              <a:spcBef>
                <a:spcPts val="0"/>
              </a:spcBef>
              <a:spcAft>
                <a:spcPts val="0"/>
              </a:spcAft>
              <a:buClr>
                <a:schemeClr val="dk1"/>
              </a:buClr>
              <a:buSzPts val="1400"/>
              <a:buFont typeface="Arial"/>
              <a:buNone/>
            </a:pPr>
            <a:r>
              <a:rPr lang="en-US"/>
              <a:t>Building of central-settlement docker image, running the Docker MySQL, CL, MJL-API etc. containers, Database initialization.</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Integration Tests Starting with 3x Clearing Transfers</a:t>
            </a:r>
            <a:endParaRPr/>
          </a:p>
          <a:p>
            <a:pPr indent="0" lvl="0" marL="0" rtl="0" algn="l">
              <a:spcBef>
                <a:spcPts val="0"/>
              </a:spcBef>
              <a:spcAft>
                <a:spcPts val="0"/>
              </a:spcAft>
              <a:buClr>
                <a:schemeClr val="dk1"/>
              </a:buClr>
              <a:buSzPts val="1400"/>
              <a:buFont typeface="Arial"/>
              <a:buNone/>
            </a:pPr>
            <a:r>
              <a:rPr lang="en-US"/>
              <a:t>Health Check, 3 transfers, 1 Euro and 2 USD</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TigerBeetle Pre-Checks with Settlement Window, Content and Aggregation Data</a:t>
            </a:r>
            <a:endParaRPr/>
          </a:p>
          <a:p>
            <a:pPr indent="0" lvl="0" marL="0" rtl="0" algn="l">
              <a:spcBef>
                <a:spcPts val="0"/>
              </a:spcBef>
              <a:spcAft>
                <a:spcPts val="0"/>
              </a:spcAft>
              <a:buClr>
                <a:schemeClr val="dk1"/>
              </a:buClr>
              <a:buSzPts val="1400"/>
              <a:buFont typeface="Arial"/>
              <a:buNone/>
            </a:pPr>
            <a:r>
              <a:rPr lang="en-US"/>
              <a:t>Integration check to verify all TigerBeetle configurations are correct. Create the settlement Window, Content and Aggression Data.</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triggerSettlementEvent</a:t>
            </a:r>
            <a:endParaRPr/>
          </a:p>
          <a:p>
            <a:pPr indent="0" lvl="0" marL="0" rtl="0" algn="l">
              <a:spcBef>
                <a:spcPts val="0"/>
              </a:spcBef>
              <a:spcAft>
                <a:spcPts val="0"/>
              </a:spcAft>
              <a:buClr>
                <a:schemeClr val="dk1"/>
              </a:buClr>
              <a:buSzPts val="1400"/>
              <a:buFont typeface="Arial"/>
              <a:buNone/>
            </a:pPr>
            <a:r>
              <a:rPr lang="en-US"/>
              <a:t>Create Hub Mutlilateral / Recon and DFSP Accounts. PENDING_SETTLEMENT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settlementTransfersPrepare</a:t>
            </a:r>
            <a:endParaRPr/>
          </a:p>
          <a:p>
            <a:pPr indent="0" lvl="0" marL="0" rtl="0" algn="l">
              <a:spcBef>
                <a:spcPts val="0"/>
              </a:spcBef>
              <a:spcAft>
                <a:spcPts val="0"/>
              </a:spcAft>
              <a:buClr>
                <a:schemeClr val="dk1"/>
              </a:buClr>
              <a:buSzPts val="1400"/>
              <a:buFont typeface="Arial"/>
              <a:buNone/>
            </a:pPr>
            <a:r>
              <a:rPr lang="en-US"/>
              <a:t>Create settlement obligation for Payer and Payee. PS_TRANSFERS_RECORDED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settlementTransfersReserve</a:t>
            </a:r>
            <a:endParaRPr/>
          </a:p>
          <a:p>
            <a:pPr indent="0" lvl="0" marL="0" rtl="0" algn="l">
              <a:spcBef>
                <a:spcPts val="0"/>
              </a:spcBef>
              <a:spcAft>
                <a:spcPts val="0"/>
              </a:spcAft>
              <a:buClr>
                <a:schemeClr val="dk1"/>
              </a:buClr>
              <a:buSzPts val="1400"/>
              <a:buFont typeface="Arial"/>
              <a:buNone/>
            </a:pPr>
            <a:r>
              <a:rPr lang="en-US"/>
              <a:t>Settlement event to fulfill Payee’s settlement obligation, as well as perform Net Debit Cap check to ensure DFSP is within hub limits. PS_TRANSFERS_RESERVED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settlementTransfersCommit</a:t>
            </a:r>
            <a:endParaRPr/>
          </a:p>
          <a:p>
            <a:pPr indent="0" lvl="0" marL="0" rtl="0" algn="l">
              <a:spcBef>
                <a:spcPts val="0"/>
              </a:spcBef>
              <a:spcAft>
                <a:spcPts val="0"/>
              </a:spcAft>
              <a:buClr>
                <a:schemeClr val="dk1"/>
              </a:buClr>
              <a:buSzPts val="1400"/>
              <a:buFont typeface="Arial"/>
              <a:buNone/>
            </a:pPr>
            <a:r>
              <a:rPr lang="en-US"/>
              <a:t>Settlement event to fulfill Payers settlement obligation. PS_TRANSFERS_COMMITTED, whilst settlement is in a SETTLED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Teardown</a:t>
            </a:r>
            <a:endParaRPr/>
          </a:p>
          <a:p>
            <a:pPr indent="0" lvl="0" marL="0" rtl="0" algn="l">
              <a:spcBef>
                <a:spcPts val="0"/>
              </a:spcBef>
              <a:spcAft>
                <a:spcPts val="0"/>
              </a:spcAft>
              <a:buClr>
                <a:schemeClr val="dk1"/>
              </a:buClr>
              <a:buSzPts val="1400"/>
              <a:buFont typeface="Arial"/>
              <a:buNone/>
            </a:pPr>
            <a:r>
              <a:rPr lang="en-US"/>
              <a:t>Other transfers for USD, test cases passed, teardown of docker environment</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p:txBody>
      </p:sp>
      <p:sp>
        <p:nvSpPr>
          <p:cNvPr id="178" name="Google Shape;178;g11b47a05fda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e8571c311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100">
              <a:latin typeface="Arial"/>
              <a:ea typeface="Arial"/>
              <a:cs typeface="Arial"/>
              <a:sym typeface="Arial"/>
            </a:endParaRPr>
          </a:p>
        </p:txBody>
      </p:sp>
      <p:sp>
        <p:nvSpPr>
          <p:cNvPr id="188" name="Google Shape;188;g15e8571c31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ec991da93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0ec991da93_0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0ec991da93_0_3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pic>
        <p:nvPicPr>
          <p:cNvPr id="15" name="Google Shape;15;g10ec991da93_0_175"/>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6" name="Google Shape;16;g10ec991da93_0_175"/>
          <p:cNvSpPr/>
          <p:nvPr/>
        </p:nvSpPr>
        <p:spPr>
          <a:xfrm>
            <a:off x="861219" y="3595738"/>
            <a:ext cx="25129909" cy="8531688"/>
          </a:xfrm>
          <a:custGeom>
            <a:rect b="b" l="l" r="r" t="t"/>
            <a:pathLst>
              <a:path extrusionOk="0" h="8531688" w="25129909">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7" name="Google Shape;17;g10ec991da93_0_175"/>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g10ec991da93_0_175"/>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19" name="Google Shape;19;g10ec991da93_0_175"/>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10ec991da93_0_175"/>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g10ec991da93_0_175"/>
          <p:cNvPicPr preferRelativeResize="0"/>
          <p:nvPr/>
        </p:nvPicPr>
        <p:blipFill rotWithShape="1">
          <a:blip r:embed="rId3">
            <a:alphaModFix/>
          </a:blip>
          <a:srcRect b="0" l="0" r="0" t="0"/>
          <a:stretch/>
        </p:blipFill>
        <p:spPr>
          <a:xfrm>
            <a:off x="17205779" y="913387"/>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g10ec991da93_0_242"/>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g10ec991da93_0_24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g10ec991da93_0_242"/>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2" name="Shape 22"/>
        <p:cNvGrpSpPr/>
        <p:nvPr/>
      </p:nvGrpSpPr>
      <p:grpSpPr>
        <a:xfrm>
          <a:off x="0" y="0"/>
          <a:ext cx="0" cy="0"/>
          <a:chOff x="0" y="0"/>
          <a:chExt cx="0" cy="0"/>
        </a:xfrm>
      </p:grpSpPr>
      <p:pic>
        <p:nvPicPr>
          <p:cNvPr id="23" name="Google Shape;23;g10ec991da93_0_18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24" name="Google Shape;24;g10ec991da93_0_183"/>
          <p:cNvSpPr/>
          <p:nvPr/>
        </p:nvSpPr>
        <p:spPr>
          <a:xfrm>
            <a:off x="50103" y="564204"/>
            <a:ext cx="24387176" cy="5466945"/>
          </a:xfrm>
          <a:custGeom>
            <a:rect b="b" l="l" r="r" t="t"/>
            <a:pathLst>
              <a:path extrusionOk="0" h="5466945" w="24387176">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176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g10ec991da93_0_183"/>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0ec991da93_0_183"/>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7" name="Google Shape;27;g10ec991da93_0_18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0ec991da93_0_18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g10ec991da93_0_183"/>
          <p:cNvPicPr preferRelativeResize="0"/>
          <p:nvPr/>
        </p:nvPicPr>
        <p:blipFill rotWithShape="1">
          <a:blip r:embed="rId3">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g10ec991da93_0_230"/>
          <p:cNvSpPr txBox="1"/>
          <p:nvPr>
            <p:ph type="title"/>
          </p:nvPr>
        </p:nvSpPr>
        <p:spPr>
          <a:xfrm>
            <a:off x="1676619" y="730251"/>
            <a:ext cx="19261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0ec991da93_0_230"/>
          <p:cNvSpPr txBox="1"/>
          <p:nvPr>
            <p:ph idx="1" type="body"/>
          </p:nvPr>
        </p:nvSpPr>
        <p:spPr>
          <a:xfrm>
            <a:off x="167661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3" name="Google Shape;33;g10ec991da93_0_230"/>
          <p:cNvSpPr txBox="1"/>
          <p:nvPr>
            <p:ph idx="2" type="body"/>
          </p:nvPr>
        </p:nvSpPr>
        <p:spPr>
          <a:xfrm>
            <a:off x="1234600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4" name="Google Shape;34;g10ec991da93_0_23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0ec991da93_0_23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6" name="Google Shape;36;g10ec991da93_0_230"/>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g10ec991da93_0_200"/>
          <p:cNvSpPr/>
          <p:nvPr/>
        </p:nvSpPr>
        <p:spPr>
          <a:xfrm>
            <a:off x="861219" y="3595738"/>
            <a:ext cx="25129800" cy="8531700"/>
          </a:xfrm>
          <a:prstGeom prst="roundRect">
            <a:avLst>
              <a:gd fmla="val 6683"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39" name="Google Shape;39;g10ec991da93_0_200"/>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0ec991da93_0_200"/>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41" name="Google Shape;41;g10ec991da93_0_20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10ec991da93_0_20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g10ec991da93_0_200"/>
          <p:cNvSpPr/>
          <p:nvPr/>
        </p:nvSpPr>
        <p:spPr>
          <a:xfrm>
            <a:off x="16183637" y="9013230"/>
            <a:ext cx="3257700" cy="3257700"/>
          </a:xfrm>
          <a:prstGeom prst="ellipse">
            <a:avLst/>
          </a:prstGeom>
          <a:noFill/>
          <a:ln cap="flat" cmpd="sng" w="146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g10ec991da93_0_200"/>
          <p:cNvSpPr/>
          <p:nvPr/>
        </p:nvSpPr>
        <p:spPr>
          <a:xfrm>
            <a:off x="21320100" y="4425142"/>
            <a:ext cx="3608700" cy="36087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g10ec991da93_0_200"/>
          <p:cNvSpPr/>
          <p:nvPr/>
        </p:nvSpPr>
        <p:spPr>
          <a:xfrm>
            <a:off x="17762247" y="5257042"/>
            <a:ext cx="5917500" cy="59175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g10ec991da93_0_200"/>
          <p:cNvSpPr/>
          <p:nvPr/>
        </p:nvSpPr>
        <p:spPr>
          <a:xfrm>
            <a:off x="16489928" y="351150"/>
            <a:ext cx="6658500" cy="66585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7" name="Google Shape;47;g10ec991da93_0_200"/>
          <p:cNvPicPr preferRelativeResize="0"/>
          <p:nvPr/>
        </p:nvPicPr>
        <p:blipFill rotWithShape="1">
          <a:blip r:embed="rId2">
            <a:alphaModFix/>
          </a:blip>
          <a:srcRect b="0" l="0" r="0" t="0"/>
          <a:stretch/>
        </p:blipFill>
        <p:spPr>
          <a:xfrm>
            <a:off x="17205779" y="906822"/>
            <a:ext cx="5226926" cy="54174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g10ec991da93_0_191"/>
          <p:cNvSpPr txBox="1"/>
          <p:nvPr>
            <p:ph type="title"/>
          </p:nvPr>
        </p:nvSpPr>
        <p:spPr>
          <a:xfrm>
            <a:off x="1679795" y="730251"/>
            <a:ext cx="190527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10ec991da93_0_191"/>
          <p:cNvSpPr txBox="1"/>
          <p:nvPr>
            <p:ph idx="1" type="body"/>
          </p:nvPr>
        </p:nvSpPr>
        <p:spPr>
          <a:xfrm>
            <a:off x="1679796" y="3362326"/>
            <a:ext cx="103170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1" name="Google Shape;51;g10ec991da93_0_191"/>
          <p:cNvSpPr txBox="1"/>
          <p:nvPr>
            <p:ph idx="2" type="body"/>
          </p:nvPr>
        </p:nvSpPr>
        <p:spPr>
          <a:xfrm>
            <a:off x="1679796" y="5010150"/>
            <a:ext cx="103170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2" name="Google Shape;52;g10ec991da93_0_191"/>
          <p:cNvSpPr txBox="1"/>
          <p:nvPr>
            <p:ph idx="3" type="body"/>
          </p:nvPr>
        </p:nvSpPr>
        <p:spPr>
          <a:xfrm>
            <a:off x="12346007" y="3362326"/>
            <a:ext cx="103677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3" name="Google Shape;53;g10ec991da93_0_191"/>
          <p:cNvSpPr txBox="1"/>
          <p:nvPr>
            <p:ph idx="4" type="body"/>
          </p:nvPr>
        </p:nvSpPr>
        <p:spPr>
          <a:xfrm>
            <a:off x="12346007" y="5010150"/>
            <a:ext cx="103677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4" name="Google Shape;54;g10ec991da93_0_19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10ec991da93_0_19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g10ec991da93_0_19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10ec991da93_0_211"/>
          <p:cNvSpPr txBox="1"/>
          <p:nvPr>
            <p:ph type="title"/>
          </p:nvPr>
        </p:nvSpPr>
        <p:spPr>
          <a:xfrm>
            <a:off x="1676619" y="730251"/>
            <a:ext cx="18914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0ec991da93_0_211"/>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60" name="Google Shape;60;g10ec991da93_0_21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10ec991da93_0_21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2" name="Google Shape;62;g10ec991da93_0_21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g10ec991da93_0_217"/>
          <p:cNvSpPr txBox="1"/>
          <p:nvPr>
            <p:ph type="title"/>
          </p:nvPr>
        </p:nvSpPr>
        <p:spPr>
          <a:xfrm>
            <a:off x="1663917" y="3419477"/>
            <a:ext cx="139368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0ec991da93_0_217"/>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66" name="Google Shape;66;g10ec991da93_0_21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g10ec991da93_0_21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g10ec991da93_0_217"/>
          <p:cNvPicPr preferRelativeResize="0"/>
          <p:nvPr/>
        </p:nvPicPr>
        <p:blipFill rotWithShape="1">
          <a:blip r:embed="rId2">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9" name="Shape 69"/>
        <p:cNvGrpSpPr/>
        <p:nvPr/>
      </p:nvGrpSpPr>
      <p:grpSpPr>
        <a:xfrm>
          <a:off x="0" y="0"/>
          <a:ext cx="0" cy="0"/>
          <a:chOff x="0" y="0"/>
          <a:chExt cx="0" cy="0"/>
        </a:xfrm>
      </p:grpSpPr>
      <p:pic>
        <p:nvPicPr>
          <p:cNvPr id="70" name="Google Shape;70;g10ec991da93_0_22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71" name="Google Shape;71;g10ec991da93_0_223"/>
          <p:cNvSpPr txBox="1"/>
          <p:nvPr>
            <p:ph type="title"/>
          </p:nvPr>
        </p:nvSpPr>
        <p:spPr>
          <a:xfrm>
            <a:off x="1663917" y="3419477"/>
            <a:ext cx="146451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10ec991da93_0_223"/>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73" name="Google Shape;73;g10ec991da93_0_22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10ec991da93_0_22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g10ec991da93_0_223"/>
          <p:cNvPicPr preferRelativeResize="0"/>
          <p:nvPr/>
        </p:nvPicPr>
        <p:blipFill rotWithShape="1">
          <a:blip r:embed="rId3">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g10ec991da93_0_237"/>
          <p:cNvSpPr txBox="1"/>
          <p:nvPr>
            <p:ph type="title"/>
          </p:nvPr>
        </p:nvSpPr>
        <p:spPr>
          <a:xfrm>
            <a:off x="1676619" y="730251"/>
            <a:ext cx="19093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0ec991da93_0_23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0ec991da93_0_23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g10ec991da93_0_237"/>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ec991da93_0_170"/>
          <p:cNvSpPr txBox="1"/>
          <p:nvPr>
            <p:ph type="title"/>
          </p:nvPr>
        </p:nvSpPr>
        <p:spPr>
          <a:xfrm>
            <a:off x="1676619" y="730251"/>
            <a:ext cx="21033900" cy="26511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8800"/>
              <a:buFont typeface="Arial"/>
              <a:buNone/>
              <a:defRPr b="1" i="0" sz="88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10ec991da93_0_170"/>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2" name="Google Shape;12;g10ec991da93_0_17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g10ec991da93_0_17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drive.google.com/file/d/1a7NesrbntvHyxzCpsIk7X6Hd7abJ6tpX/view?usp=sharing" TargetMode="External"/><Relationship Id="rId5" Type="http://schemas.openxmlformats.org/officeDocument/2006/relationships/hyperlink" Target="http://drive.google.com/file/d/1a7NesrbntvHyxzCpsIk7X6Hd7abJ6tpX/view" TargetMode="External"/><Relationship Id="rId6"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ec991da93_0_164"/>
          <p:cNvSpPr txBox="1"/>
          <p:nvPr>
            <p:ph type="ctrTitle"/>
          </p:nvPr>
        </p:nvSpPr>
        <p:spPr>
          <a:xfrm>
            <a:off x="1695850" y="4203900"/>
            <a:ext cx="145794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12000"/>
              <a:buFont typeface="Arial"/>
              <a:buNone/>
            </a:pPr>
            <a:r>
              <a:rPr lang="en-US" sz="9000"/>
              <a:t>Mojaloop - TigerBeetle</a:t>
            </a:r>
            <a:endParaRPr sz="9000"/>
          </a:p>
          <a:p>
            <a:pPr indent="0" lvl="0" marL="0" rtl="0" algn="l">
              <a:lnSpc>
                <a:spcPct val="90000"/>
              </a:lnSpc>
              <a:spcBef>
                <a:spcPts val="0"/>
              </a:spcBef>
              <a:spcAft>
                <a:spcPts val="0"/>
              </a:spcAft>
              <a:buClr>
                <a:schemeClr val="lt1"/>
              </a:buClr>
              <a:buSzPts val="12000"/>
              <a:buFont typeface="Arial"/>
              <a:buNone/>
            </a:pPr>
            <a:r>
              <a:rPr lang="en-US" sz="9000"/>
              <a:t>Integration</a:t>
            </a:r>
            <a:endParaRPr sz="9000"/>
          </a:p>
        </p:txBody>
      </p:sp>
      <p:sp>
        <p:nvSpPr>
          <p:cNvPr id="90" name="Google Shape;90;g10ec991da93_0_164"/>
          <p:cNvSpPr txBox="1"/>
          <p:nvPr>
            <p:ph idx="1" type="subTitle"/>
          </p:nvPr>
        </p:nvSpPr>
        <p:spPr>
          <a:xfrm>
            <a:off x="1695850" y="9308775"/>
            <a:ext cx="14344200" cy="2726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None/>
            </a:pPr>
            <a:r>
              <a:rPr b="1" lang="en-US"/>
              <a:t>PI-20 Community Meeting</a:t>
            </a:r>
            <a:endParaRPr b="1"/>
          </a:p>
          <a:p>
            <a:pPr indent="0" lvl="0" marL="0" rtl="0" algn="l">
              <a:lnSpc>
                <a:spcPct val="100000"/>
              </a:lnSpc>
              <a:spcBef>
                <a:spcPts val="1000"/>
              </a:spcBef>
              <a:spcAft>
                <a:spcPts val="0"/>
              </a:spcAft>
              <a:buClr>
                <a:schemeClr val="lt1"/>
              </a:buClr>
              <a:buSzPts val="4800"/>
              <a:buNone/>
            </a:pPr>
            <a:r>
              <a:rPr lang="en-US" sz="4500"/>
              <a:t>26 October 2022</a:t>
            </a:r>
            <a:endParaRPr sz="4500"/>
          </a:p>
          <a:p>
            <a:pPr indent="0" lvl="0" marL="0" rtl="0" algn="l">
              <a:lnSpc>
                <a:spcPct val="100000"/>
              </a:lnSpc>
              <a:spcBef>
                <a:spcPts val="0"/>
              </a:spcBef>
              <a:spcAft>
                <a:spcPts val="0"/>
              </a:spcAft>
              <a:buClr>
                <a:schemeClr val="lt1"/>
              </a:buClr>
              <a:buSzPts val="4800"/>
              <a:buNone/>
            </a:pPr>
            <a:r>
              <a:rPr lang="en-US" sz="4500"/>
              <a:t>Jason Bruwer, Matseliso Thabane</a:t>
            </a:r>
            <a:endParaRPr sz="4500"/>
          </a:p>
        </p:txBody>
      </p:sp>
      <p:sp>
        <p:nvSpPr>
          <p:cNvPr id="91" name="Google Shape;91;g10ec991da93_0_16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1b34f3f95d_0_6"/>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Agenda</a:t>
            </a:r>
            <a:endParaRPr/>
          </a:p>
        </p:txBody>
      </p:sp>
      <p:sp>
        <p:nvSpPr>
          <p:cNvPr id="97" name="Google Shape;97;g11b34f3f95d_0_6"/>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98" name="Google Shape;98;g11b34f3f95d_0_6"/>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450850" lvl="0" marL="457200" rtl="0" algn="l">
              <a:lnSpc>
                <a:spcPct val="100000"/>
              </a:lnSpc>
              <a:spcBef>
                <a:spcPts val="2000"/>
              </a:spcBef>
              <a:spcAft>
                <a:spcPts val="0"/>
              </a:spcAft>
              <a:buSzPts val="5500"/>
              <a:buAutoNum type="arabicPeriod"/>
            </a:pPr>
            <a:r>
              <a:rPr lang="en-US" sz="5500"/>
              <a:t>Business Drivers</a:t>
            </a:r>
            <a:endParaRPr sz="5500"/>
          </a:p>
          <a:p>
            <a:pPr indent="-450850" lvl="0" marL="457200" rtl="0" algn="l">
              <a:lnSpc>
                <a:spcPct val="100000"/>
              </a:lnSpc>
              <a:spcBef>
                <a:spcPts val="2000"/>
              </a:spcBef>
              <a:spcAft>
                <a:spcPts val="0"/>
              </a:spcAft>
              <a:buSzPts val="5500"/>
              <a:buAutoNum type="arabicPeriod"/>
            </a:pPr>
            <a:r>
              <a:rPr lang="en-US" sz="5500"/>
              <a:t>PI-19 Progress</a:t>
            </a:r>
            <a:endParaRPr sz="5500"/>
          </a:p>
          <a:p>
            <a:pPr indent="-450850" lvl="0" marL="457200" rtl="0" algn="l">
              <a:lnSpc>
                <a:spcPct val="100000"/>
              </a:lnSpc>
              <a:spcBef>
                <a:spcPts val="2000"/>
              </a:spcBef>
              <a:spcAft>
                <a:spcPts val="0"/>
              </a:spcAft>
              <a:buSzPts val="5500"/>
              <a:buAutoNum type="arabicPeriod"/>
            </a:pPr>
            <a:r>
              <a:rPr lang="en-US" sz="5500"/>
              <a:t>Constraints</a:t>
            </a:r>
            <a:endParaRPr sz="5500"/>
          </a:p>
          <a:p>
            <a:pPr indent="-450850" lvl="0" marL="457200" rtl="0" algn="l">
              <a:lnSpc>
                <a:spcPct val="100000"/>
              </a:lnSpc>
              <a:spcBef>
                <a:spcPts val="2000"/>
              </a:spcBef>
              <a:spcAft>
                <a:spcPts val="0"/>
              </a:spcAft>
              <a:buSzPts val="5500"/>
              <a:buAutoNum type="arabicPeriod"/>
            </a:pPr>
            <a:r>
              <a:rPr lang="en-US" sz="5500"/>
              <a:t>D</a:t>
            </a:r>
            <a:r>
              <a:rPr lang="en-US" sz="5500"/>
              <a:t>emo (Settlement)</a:t>
            </a:r>
            <a:endParaRPr sz="5500"/>
          </a:p>
          <a:p>
            <a:pPr indent="-520700" lvl="0" marL="457200" rtl="0" algn="l">
              <a:lnSpc>
                <a:spcPct val="100000"/>
              </a:lnSpc>
              <a:spcBef>
                <a:spcPts val="2000"/>
              </a:spcBef>
              <a:spcAft>
                <a:spcPts val="0"/>
              </a:spcAft>
              <a:buSzPts val="5500"/>
              <a:buAutoNum type="arabicPeriod"/>
            </a:pPr>
            <a:r>
              <a:rPr lang="en-US" sz="5500"/>
              <a:t>Next steps </a:t>
            </a:r>
            <a:r>
              <a:rPr lang="en-US" sz="5500"/>
              <a:t>&amp; Questions</a:t>
            </a:r>
            <a:endParaRPr sz="5500"/>
          </a:p>
        </p:txBody>
      </p:sp>
      <p:sp>
        <p:nvSpPr>
          <p:cNvPr id="99" name="Google Shape;99;g11b34f3f95d_0_6"/>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2575a6ddb4_0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Business Drivers</a:t>
            </a:r>
            <a:endParaRPr/>
          </a:p>
        </p:txBody>
      </p:sp>
      <p:sp>
        <p:nvSpPr>
          <p:cNvPr id="105" name="Google Shape;105;g12575a6ddb4_0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06" name="Google Shape;106;g12575a6ddb4_0_0"/>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00000"/>
              </a:lnSpc>
              <a:spcBef>
                <a:spcPts val="2000"/>
              </a:spcBef>
              <a:spcAft>
                <a:spcPts val="0"/>
              </a:spcAft>
              <a:buSzPts val="5500"/>
              <a:buAutoNum type="arabicPeriod"/>
            </a:pPr>
            <a:r>
              <a:rPr lang="en-US" sz="5500"/>
              <a:t>Why are we doing this work?</a:t>
            </a:r>
            <a:endParaRPr sz="5500"/>
          </a:p>
          <a:p>
            <a:pPr indent="-577850" lvl="1" marL="914400" rtl="0" algn="l">
              <a:lnSpc>
                <a:spcPct val="100000"/>
              </a:lnSpc>
              <a:spcBef>
                <a:spcPts val="0"/>
              </a:spcBef>
              <a:spcAft>
                <a:spcPts val="0"/>
              </a:spcAft>
              <a:buSzPts val="5500"/>
              <a:buChar char="•"/>
            </a:pPr>
            <a:r>
              <a:rPr lang="en-US" sz="5500"/>
              <a:t>P</a:t>
            </a:r>
            <a:r>
              <a:rPr lang="en-US" sz="5500"/>
              <a:t>erformance</a:t>
            </a:r>
            <a:endParaRPr sz="5500"/>
          </a:p>
          <a:p>
            <a:pPr indent="-577850" lvl="1" marL="914400" rtl="0" algn="l">
              <a:lnSpc>
                <a:spcPct val="100000"/>
              </a:lnSpc>
              <a:spcBef>
                <a:spcPts val="0"/>
              </a:spcBef>
              <a:spcAft>
                <a:spcPts val="0"/>
              </a:spcAft>
              <a:buSzPts val="5500"/>
              <a:buChar char="•"/>
            </a:pPr>
            <a:r>
              <a:rPr lang="en-US" sz="5500"/>
              <a:t>Cost</a:t>
            </a:r>
            <a:endParaRPr sz="5500"/>
          </a:p>
          <a:p>
            <a:pPr indent="0" lvl="0" marL="457200" rtl="0" algn="l">
              <a:lnSpc>
                <a:spcPct val="100000"/>
              </a:lnSpc>
              <a:spcBef>
                <a:spcPts val="2000"/>
              </a:spcBef>
              <a:spcAft>
                <a:spcPts val="0"/>
              </a:spcAft>
              <a:buNone/>
            </a:pPr>
            <a:r>
              <a:t/>
            </a:r>
            <a:endParaRPr sz="5500"/>
          </a:p>
          <a:p>
            <a:pPr indent="-577850" lvl="0" marL="457200" rtl="0" algn="l">
              <a:lnSpc>
                <a:spcPct val="100000"/>
              </a:lnSpc>
              <a:spcBef>
                <a:spcPts val="2000"/>
              </a:spcBef>
              <a:spcAft>
                <a:spcPts val="0"/>
              </a:spcAft>
              <a:buSzPts val="5500"/>
              <a:buAutoNum type="arabicPeriod"/>
            </a:pPr>
            <a:r>
              <a:rPr lang="en-US" sz="5500"/>
              <a:t>Impact of work: </a:t>
            </a:r>
            <a:endParaRPr sz="5500"/>
          </a:p>
          <a:p>
            <a:pPr indent="-577850" lvl="2" marL="1371600" rtl="0" algn="l">
              <a:lnSpc>
                <a:spcPct val="100000"/>
              </a:lnSpc>
              <a:spcBef>
                <a:spcPts val="0"/>
              </a:spcBef>
              <a:spcAft>
                <a:spcPts val="0"/>
              </a:spcAft>
              <a:buSzPts val="5500"/>
              <a:buChar char="•"/>
            </a:pPr>
            <a:r>
              <a:rPr lang="en-US" sz="5500"/>
              <a:t>Business</a:t>
            </a:r>
            <a:endParaRPr sz="5500"/>
          </a:p>
          <a:p>
            <a:pPr indent="-577850" lvl="2" marL="1371600" rtl="0" algn="l">
              <a:lnSpc>
                <a:spcPct val="100000"/>
              </a:lnSpc>
              <a:spcBef>
                <a:spcPts val="0"/>
              </a:spcBef>
              <a:spcAft>
                <a:spcPts val="0"/>
              </a:spcAft>
              <a:buSzPts val="5500"/>
              <a:buChar char="•"/>
            </a:pPr>
            <a:r>
              <a:rPr lang="en-US" sz="5500"/>
              <a:t>Development</a:t>
            </a:r>
            <a:endParaRPr sz="5500"/>
          </a:p>
        </p:txBody>
      </p:sp>
      <p:sp>
        <p:nvSpPr>
          <p:cNvPr id="107" name="Google Shape;107;g12575a6ddb4_0_0"/>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5e8571c311_0_1"/>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PI-19 Goals &amp; Progress</a:t>
            </a:r>
            <a:endParaRPr/>
          </a:p>
        </p:txBody>
      </p:sp>
      <p:graphicFrame>
        <p:nvGraphicFramePr>
          <p:cNvPr id="113" name="Google Shape;113;g15e8571c311_0_1"/>
          <p:cNvGraphicFramePr/>
          <p:nvPr/>
        </p:nvGraphicFramePr>
        <p:xfrm>
          <a:off x="1828800" y="3651285"/>
          <a:ext cx="3000000" cy="3000000"/>
        </p:xfrm>
        <a:graphic>
          <a:graphicData uri="http://schemas.openxmlformats.org/drawingml/2006/table">
            <a:tbl>
              <a:tblPr>
                <a:noFill/>
                <a:tableStyleId>{2870685A-EDB4-46FC-89DC-BEC747A4B20B}</a:tableStyleId>
              </a:tblPr>
              <a:tblGrid>
                <a:gridCol w="2325775"/>
                <a:gridCol w="8867275"/>
                <a:gridCol w="9840850"/>
              </a:tblGrid>
              <a:tr h="984750">
                <a:tc>
                  <a:txBody>
                    <a:bodyPr/>
                    <a:lstStyle/>
                    <a:p>
                      <a:pPr indent="0" lvl="0" marL="0" rtl="0" algn="l">
                        <a:spcBef>
                          <a:spcPts val="0"/>
                        </a:spcBef>
                        <a:spcAft>
                          <a:spcPts val="0"/>
                        </a:spcAft>
                        <a:buNone/>
                      </a:pPr>
                      <a:r>
                        <a:rPr b="1" lang="en-US" sz="2600">
                          <a:solidFill>
                            <a:schemeClr val="lt1"/>
                          </a:solidFill>
                        </a:rPr>
                        <a:t>Goal</a:t>
                      </a:r>
                      <a:endParaRPr b="1" sz="2600">
                        <a:solidFill>
                          <a:schemeClr val="lt1"/>
                        </a:solidFill>
                      </a:endParaRPr>
                    </a:p>
                  </a:txBody>
                  <a:tcPr marT="91425" marB="91425" marR="91425" marL="91425">
                    <a:solidFill>
                      <a:srgbClr val="005A83"/>
                    </a:solidFill>
                  </a:tcPr>
                </a:tc>
                <a:tc gridSpan="2">
                  <a:txBody>
                    <a:bodyPr/>
                    <a:lstStyle/>
                    <a:p>
                      <a:pPr indent="0" lvl="0" marL="0" rtl="0" algn="l">
                        <a:spcBef>
                          <a:spcPts val="1000"/>
                        </a:spcBef>
                        <a:spcAft>
                          <a:spcPts val="0"/>
                        </a:spcAft>
                        <a:buNone/>
                      </a:pPr>
                      <a:r>
                        <a:rPr b="1" lang="en-US" sz="4000"/>
                        <a:t>Integrate TigerBeetle into Mojaloop</a:t>
                      </a:r>
                      <a:endParaRPr b="1" sz="4000"/>
                    </a:p>
                  </a:txBody>
                  <a:tcPr marT="91425" marB="91425" marR="91425" marL="91425"/>
                </a:tc>
                <a:tc hMerge="1"/>
              </a:tr>
              <a:tr h="1857325">
                <a:tc>
                  <a:txBody>
                    <a:bodyPr/>
                    <a:lstStyle/>
                    <a:p>
                      <a:pPr indent="0" lvl="0" marL="0" rtl="0" algn="l">
                        <a:spcBef>
                          <a:spcPts val="0"/>
                        </a:spcBef>
                        <a:spcAft>
                          <a:spcPts val="0"/>
                        </a:spcAft>
                        <a:buNone/>
                      </a:pPr>
                      <a:r>
                        <a:rPr b="1" lang="en-US" sz="2600">
                          <a:solidFill>
                            <a:schemeClr val="lt1"/>
                          </a:solidFill>
                        </a:rPr>
                        <a:t>Key Objectives</a:t>
                      </a:r>
                      <a:endParaRPr b="1" sz="2600">
                        <a:solidFill>
                          <a:schemeClr val="lt1"/>
                        </a:solidFill>
                      </a:endParaRPr>
                    </a:p>
                  </a:txBody>
                  <a:tcPr marT="91425" marB="91425" marR="91425" marL="91425">
                    <a:solidFill>
                      <a:srgbClr val="005A83"/>
                    </a:solidFill>
                  </a:tcPr>
                </a:tc>
                <a:tc>
                  <a:txBody>
                    <a:bodyPr/>
                    <a:lstStyle/>
                    <a:p>
                      <a:pPr indent="-184150" lvl="0" marL="320040" rtl="0" algn="l">
                        <a:lnSpc>
                          <a:spcPct val="115000"/>
                        </a:lnSpc>
                        <a:spcBef>
                          <a:spcPts val="0"/>
                        </a:spcBef>
                        <a:spcAft>
                          <a:spcPts val="0"/>
                        </a:spcAft>
                        <a:buSzPts val="2900"/>
                        <a:buAutoNum type="arabicPeriod"/>
                      </a:pPr>
                      <a:r>
                        <a:rPr lang="en-US" sz="2900">
                          <a:solidFill>
                            <a:schemeClr val="dk1"/>
                          </a:solidFill>
                        </a:rPr>
                        <a:t>D</a:t>
                      </a:r>
                      <a:r>
                        <a:rPr lang="en-US" sz="2900">
                          <a:solidFill>
                            <a:schemeClr val="dk1"/>
                          </a:solidFill>
                        </a:rPr>
                        <a:t>esign document </a:t>
                      </a:r>
                      <a:endParaRPr sz="2900"/>
                    </a:p>
                    <a:p>
                      <a:pPr indent="-184150" lvl="0" marL="320040" rtl="0" algn="l">
                        <a:lnSpc>
                          <a:spcPct val="115000"/>
                        </a:lnSpc>
                        <a:spcBef>
                          <a:spcPts val="0"/>
                        </a:spcBef>
                        <a:spcAft>
                          <a:spcPts val="0"/>
                        </a:spcAft>
                        <a:buSzPts val="2900"/>
                        <a:buAutoNum type="arabicPeriod"/>
                      </a:pPr>
                      <a:r>
                        <a:rPr lang="en-US" sz="2900"/>
                        <a:t>Development for Central-Settlement </a:t>
                      </a:r>
                      <a:endParaRPr sz="2900"/>
                    </a:p>
                    <a:p>
                      <a:pPr indent="-184150" lvl="0" marL="320040" rtl="0" algn="l">
                        <a:lnSpc>
                          <a:spcPct val="115000"/>
                        </a:lnSpc>
                        <a:spcBef>
                          <a:spcPts val="0"/>
                        </a:spcBef>
                        <a:spcAft>
                          <a:spcPts val="0"/>
                        </a:spcAft>
                        <a:buSzPts val="2900"/>
                        <a:buAutoNum type="arabicPeriod"/>
                      </a:pPr>
                      <a:r>
                        <a:rPr lang="en-US" sz="2900">
                          <a:solidFill>
                            <a:schemeClr val="dk1"/>
                          </a:solidFill>
                        </a:rPr>
                        <a:t>Regression </a:t>
                      </a:r>
                      <a:r>
                        <a:rPr lang="en-US" sz="2900"/>
                        <a:t>&amp; integration tests</a:t>
                      </a:r>
                      <a:endParaRPr sz="2900"/>
                    </a:p>
                  </a:txBody>
                  <a:tcPr marT="91425" marB="91425" marR="91425" marL="91425">
                    <a:solidFill>
                      <a:srgbClr val="FFF2CC"/>
                    </a:solidFill>
                  </a:tcPr>
                </a:tc>
                <a:tc>
                  <a:txBody>
                    <a:bodyPr/>
                    <a:lstStyle/>
                    <a:p>
                      <a:pPr indent="-412750" lvl="0" marL="548640" rtl="0" algn="l">
                        <a:lnSpc>
                          <a:spcPct val="115000"/>
                        </a:lnSpc>
                        <a:spcBef>
                          <a:spcPts val="0"/>
                        </a:spcBef>
                        <a:spcAft>
                          <a:spcPts val="0"/>
                        </a:spcAft>
                        <a:buSzPts val="2900"/>
                        <a:buAutoNum type="arabicPeriod" startAt="4"/>
                      </a:pPr>
                      <a:r>
                        <a:rPr lang="en-US" sz="2900">
                          <a:solidFill>
                            <a:schemeClr val="dk1"/>
                          </a:solidFill>
                        </a:rPr>
                        <a:t>Integrate into vNext *</a:t>
                      </a:r>
                      <a:endParaRPr sz="2900">
                        <a:solidFill>
                          <a:schemeClr val="dk1"/>
                        </a:solidFill>
                      </a:endParaRPr>
                    </a:p>
                    <a:p>
                      <a:pPr indent="-412750" lvl="0" marL="548640" rtl="0" algn="l">
                        <a:lnSpc>
                          <a:spcPct val="115000"/>
                        </a:lnSpc>
                        <a:spcBef>
                          <a:spcPts val="0"/>
                        </a:spcBef>
                        <a:spcAft>
                          <a:spcPts val="0"/>
                        </a:spcAft>
                        <a:buSzPts val="2900"/>
                        <a:buAutoNum type="arabicPeriod" startAt="4"/>
                      </a:pPr>
                      <a:r>
                        <a:rPr lang="en-US" sz="2900"/>
                        <a:t>Demonstrate settlement </a:t>
                      </a:r>
                      <a:r>
                        <a:rPr lang="en-US" sz="2400"/>
                        <a:t>(*</a:t>
                      </a:r>
                      <a:r>
                        <a:rPr i="1" lang="en-US" sz="2400"/>
                        <a:t>workaround</a:t>
                      </a:r>
                      <a:r>
                        <a:rPr lang="en-US" sz="2400"/>
                        <a:t>)</a:t>
                      </a:r>
                      <a:endParaRPr sz="2900"/>
                    </a:p>
                  </a:txBody>
                  <a:tcPr marT="91425" marB="91425" marR="91425" marL="91425">
                    <a:solidFill>
                      <a:srgbClr val="FFF2CC"/>
                    </a:solidFill>
                  </a:tcPr>
                </a:tc>
              </a:tr>
              <a:tr h="1544150">
                <a:tc>
                  <a:txBody>
                    <a:bodyPr/>
                    <a:lstStyle/>
                    <a:p>
                      <a:pPr indent="0" lvl="0" marL="0" rtl="0" algn="l">
                        <a:spcBef>
                          <a:spcPts val="0"/>
                        </a:spcBef>
                        <a:spcAft>
                          <a:spcPts val="0"/>
                        </a:spcAft>
                        <a:buNone/>
                      </a:pPr>
                      <a:r>
                        <a:rPr b="1" lang="en-US" sz="2600">
                          <a:solidFill>
                            <a:schemeClr val="lt1"/>
                          </a:solidFill>
                        </a:rPr>
                        <a:t>Roadmap &amp; Risks / Issues</a:t>
                      </a:r>
                      <a:endParaRPr b="1" sz="2600">
                        <a:solidFill>
                          <a:schemeClr val="lt1"/>
                        </a:solidFill>
                      </a:endParaRPr>
                    </a:p>
                  </a:txBody>
                  <a:tcPr marT="91425" marB="91425" marR="91425" marL="91425">
                    <a:solidFill>
                      <a:srgbClr val="005A83"/>
                    </a:solidFill>
                  </a:tcPr>
                </a:tc>
                <a:tc>
                  <a:txBody>
                    <a:bodyPr/>
                    <a:lstStyle/>
                    <a:p>
                      <a:pPr indent="0" lvl="0" marL="0" rtl="0" algn="l">
                        <a:lnSpc>
                          <a:spcPct val="115000"/>
                        </a:lnSpc>
                        <a:spcBef>
                          <a:spcPts val="0"/>
                        </a:spcBef>
                        <a:spcAft>
                          <a:spcPts val="0"/>
                        </a:spcAft>
                        <a:buNone/>
                      </a:pPr>
                      <a:r>
                        <a:rPr b="1" lang="en-US" sz="2900"/>
                        <a:t>Roadmap</a:t>
                      </a:r>
                      <a:endParaRPr sz="2900"/>
                    </a:p>
                    <a:p>
                      <a:pPr indent="-412750" lvl="0" marL="457200" rtl="0" algn="l">
                        <a:lnSpc>
                          <a:spcPct val="115000"/>
                        </a:lnSpc>
                        <a:spcBef>
                          <a:spcPts val="0"/>
                        </a:spcBef>
                        <a:spcAft>
                          <a:spcPts val="0"/>
                        </a:spcAft>
                        <a:buSzPts val="2900"/>
                        <a:buChar char="●"/>
                      </a:pPr>
                      <a:r>
                        <a:rPr lang="en-US" sz="2900"/>
                        <a:t>Remove </a:t>
                      </a:r>
                      <a:r>
                        <a:rPr lang="en-US" sz="2900">
                          <a:solidFill>
                            <a:schemeClr val="dk1"/>
                          </a:solidFill>
                        </a:rPr>
                        <a:t>data </a:t>
                      </a:r>
                      <a:r>
                        <a:rPr lang="en-US" sz="2900"/>
                        <a:t>duplicated</a:t>
                      </a:r>
                      <a:r>
                        <a:rPr lang="en-US" sz="2900"/>
                        <a:t> in SQL</a:t>
                      </a:r>
                      <a:endParaRPr sz="2900"/>
                    </a:p>
                    <a:p>
                      <a:pPr indent="-412750" lvl="0" marL="457200" rtl="0" algn="l">
                        <a:lnSpc>
                          <a:spcPct val="115000"/>
                        </a:lnSpc>
                        <a:spcBef>
                          <a:spcPts val="0"/>
                        </a:spcBef>
                        <a:spcAft>
                          <a:spcPts val="0"/>
                        </a:spcAft>
                        <a:buSzPts val="2900"/>
                        <a:buChar char="●"/>
                      </a:pPr>
                      <a:r>
                        <a:rPr lang="en-US" sz="2900"/>
                        <a:t>Integration review for Production readiness</a:t>
                      </a:r>
                      <a:endParaRPr sz="2900"/>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rPr b="1" lang="en-US" sz="2900"/>
                        <a:t>Risks / Issues</a:t>
                      </a:r>
                      <a:r>
                        <a:rPr lang="en-US" sz="2900"/>
                        <a:t> </a:t>
                      </a:r>
                      <a:endParaRPr sz="2900"/>
                    </a:p>
                    <a:p>
                      <a:pPr indent="-412750" lvl="0" marL="457200" marR="0" rtl="0" algn="l">
                        <a:lnSpc>
                          <a:spcPct val="115000"/>
                        </a:lnSpc>
                        <a:spcBef>
                          <a:spcPts val="0"/>
                        </a:spcBef>
                        <a:spcAft>
                          <a:spcPts val="0"/>
                        </a:spcAft>
                        <a:buSzPts val="2900"/>
                        <a:buChar char="●"/>
                      </a:pPr>
                      <a:r>
                        <a:rPr lang="en-US" sz="2900"/>
                        <a:t>TigerBeetle production readiness</a:t>
                      </a:r>
                      <a:endParaRPr sz="2900"/>
                    </a:p>
                  </a:txBody>
                  <a:tcPr marT="91425" marB="91425" marR="91425" marL="91425">
                    <a:solidFill>
                      <a:srgbClr val="E6B8AF"/>
                    </a:solidFill>
                  </a:tcPr>
                </a:tc>
              </a:tr>
              <a:tr h="2497650">
                <a:tc>
                  <a:txBody>
                    <a:bodyPr/>
                    <a:lstStyle/>
                    <a:p>
                      <a:pPr indent="0" lvl="0" marL="0" rtl="0" algn="l">
                        <a:spcBef>
                          <a:spcPts val="0"/>
                        </a:spcBef>
                        <a:spcAft>
                          <a:spcPts val="0"/>
                        </a:spcAft>
                        <a:buNone/>
                      </a:pPr>
                      <a:r>
                        <a:rPr b="1" lang="en-US" sz="2600">
                          <a:solidFill>
                            <a:schemeClr val="lt1"/>
                          </a:solidFill>
                        </a:rPr>
                        <a:t>Define Success</a:t>
                      </a:r>
                      <a:endParaRPr b="1" sz="2600">
                        <a:solidFill>
                          <a:schemeClr val="lt1"/>
                        </a:solidFill>
                      </a:endParaRPr>
                    </a:p>
                  </a:txBody>
                  <a:tcPr marT="91425" marB="91425" marR="91425" marL="91425">
                    <a:solidFill>
                      <a:srgbClr val="005A83"/>
                    </a:solidFill>
                  </a:tcPr>
                </a:tc>
                <a:tc gridSpan="2">
                  <a:txBody>
                    <a:bodyPr/>
                    <a:lstStyle/>
                    <a:p>
                      <a:pPr indent="-412750" lvl="0" marL="457200" rtl="0" algn="l">
                        <a:lnSpc>
                          <a:spcPct val="115000"/>
                        </a:lnSpc>
                        <a:spcBef>
                          <a:spcPts val="0"/>
                        </a:spcBef>
                        <a:spcAft>
                          <a:spcPts val="0"/>
                        </a:spcAft>
                        <a:buClr>
                          <a:schemeClr val="dk1"/>
                        </a:buClr>
                        <a:buSzPts val="2900"/>
                        <a:buChar char="●"/>
                      </a:pPr>
                      <a:r>
                        <a:rPr lang="en-US" sz="2900">
                          <a:solidFill>
                            <a:schemeClr val="dk1"/>
                          </a:solidFill>
                        </a:rPr>
                        <a:t>Add full test suite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Complete implementation guide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Quantify settlement </a:t>
                      </a:r>
                      <a:r>
                        <a:rPr lang="en-US" sz="2900">
                          <a:solidFill>
                            <a:schemeClr val="dk1"/>
                          </a:solidFill>
                        </a:rPr>
                        <a:t>performance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Report total cost of ownership impact</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DA, Product Council &amp; community review &amp; approval process</a:t>
                      </a:r>
                      <a:endParaRPr sz="2900">
                        <a:solidFill>
                          <a:schemeClr val="dk1"/>
                        </a:solidFill>
                      </a:endParaRPr>
                    </a:p>
                  </a:txBody>
                  <a:tcPr marT="91425" marB="91425" marR="91425" marL="91425">
                    <a:solidFill>
                      <a:srgbClr val="A2C4C9"/>
                    </a:solidFill>
                  </a:tcPr>
                </a:tc>
                <a:tc hMerge="1"/>
              </a:tr>
            </a:tbl>
          </a:graphicData>
        </a:graphic>
      </p:graphicFrame>
      <p:sp>
        <p:nvSpPr>
          <p:cNvPr id="114" name="Google Shape;114;g15e8571c311_0_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15" name="Google Shape;115;g15e8571c311_0_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pic>
        <p:nvPicPr>
          <p:cNvPr id="116" name="Google Shape;116;g15e8571c311_0_1"/>
          <p:cNvPicPr preferRelativeResize="0"/>
          <p:nvPr/>
        </p:nvPicPr>
        <p:blipFill rotWithShape="1">
          <a:blip r:embed="rId3">
            <a:alphaModFix/>
          </a:blip>
          <a:srcRect b="15670" l="0" r="0" t="-15670"/>
          <a:stretch/>
        </p:blipFill>
        <p:spPr>
          <a:xfrm>
            <a:off x="10638450" y="4561113"/>
            <a:ext cx="486401" cy="486400"/>
          </a:xfrm>
          <a:prstGeom prst="rect">
            <a:avLst/>
          </a:prstGeom>
          <a:noFill/>
          <a:ln>
            <a:noFill/>
          </a:ln>
        </p:spPr>
      </p:pic>
      <p:pic>
        <p:nvPicPr>
          <p:cNvPr id="117" name="Google Shape;117;g15e8571c311_0_1"/>
          <p:cNvPicPr preferRelativeResize="0"/>
          <p:nvPr/>
        </p:nvPicPr>
        <p:blipFill>
          <a:blip r:embed="rId3">
            <a:alphaModFix/>
          </a:blip>
          <a:stretch>
            <a:fillRect/>
          </a:stretch>
        </p:blipFill>
        <p:spPr>
          <a:xfrm>
            <a:off x="10638450" y="5213774"/>
            <a:ext cx="486401" cy="486400"/>
          </a:xfrm>
          <a:prstGeom prst="rect">
            <a:avLst/>
          </a:prstGeom>
          <a:noFill/>
          <a:ln>
            <a:noFill/>
          </a:ln>
        </p:spPr>
      </p:pic>
      <p:pic>
        <p:nvPicPr>
          <p:cNvPr id="118" name="Google Shape;118;g15e8571c311_0_1"/>
          <p:cNvPicPr preferRelativeResize="0"/>
          <p:nvPr/>
        </p:nvPicPr>
        <p:blipFill>
          <a:blip r:embed="rId4">
            <a:alphaModFix/>
          </a:blip>
          <a:stretch>
            <a:fillRect/>
          </a:stretch>
        </p:blipFill>
        <p:spPr>
          <a:xfrm>
            <a:off x="19887220" y="5288280"/>
            <a:ext cx="486400" cy="486020"/>
          </a:xfrm>
          <a:prstGeom prst="rect">
            <a:avLst/>
          </a:prstGeom>
          <a:noFill/>
          <a:ln>
            <a:noFill/>
          </a:ln>
        </p:spPr>
      </p:pic>
      <p:pic>
        <p:nvPicPr>
          <p:cNvPr id="119" name="Google Shape;119;g15e8571c311_0_1"/>
          <p:cNvPicPr preferRelativeResize="0"/>
          <p:nvPr/>
        </p:nvPicPr>
        <p:blipFill>
          <a:blip r:embed="rId4">
            <a:alphaModFix/>
          </a:blip>
          <a:stretch>
            <a:fillRect/>
          </a:stretch>
        </p:blipFill>
        <p:spPr>
          <a:xfrm>
            <a:off x="19888200" y="4715256"/>
            <a:ext cx="486400" cy="486020"/>
          </a:xfrm>
          <a:prstGeom prst="rect">
            <a:avLst/>
          </a:prstGeom>
          <a:noFill/>
          <a:ln>
            <a:noFill/>
          </a:ln>
        </p:spPr>
      </p:pic>
      <p:pic>
        <p:nvPicPr>
          <p:cNvPr id="120" name="Google Shape;120;g15e8571c311_0_1"/>
          <p:cNvPicPr preferRelativeResize="0"/>
          <p:nvPr/>
        </p:nvPicPr>
        <p:blipFill>
          <a:blip r:embed="rId3">
            <a:alphaModFix/>
          </a:blip>
          <a:stretch>
            <a:fillRect/>
          </a:stretch>
        </p:blipFill>
        <p:spPr>
          <a:xfrm>
            <a:off x="10634472" y="5788152"/>
            <a:ext cx="486401" cy="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6218abd438_0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Constraints</a:t>
            </a:r>
            <a:endParaRPr/>
          </a:p>
        </p:txBody>
      </p:sp>
      <p:sp>
        <p:nvSpPr>
          <p:cNvPr id="126" name="Google Shape;126;g16218abd438_0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27" name="Google Shape;127;g16218abd438_0_0"/>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15000"/>
              </a:lnSpc>
              <a:spcBef>
                <a:spcPts val="2000"/>
              </a:spcBef>
              <a:spcAft>
                <a:spcPts val="0"/>
              </a:spcAft>
              <a:buSzPts val="5500"/>
              <a:buAutoNum type="arabicPeriod"/>
            </a:pPr>
            <a:r>
              <a:rPr lang="en-US" sz="5500"/>
              <a:t>Need to expose TigerBeetle Transfer timeout</a:t>
            </a:r>
            <a:r>
              <a:rPr lang="en-US" sz="5500"/>
              <a:t>s via API </a:t>
            </a:r>
            <a:r>
              <a:rPr lang="en-US" sz="5500"/>
              <a:t>(</a:t>
            </a:r>
            <a:r>
              <a:rPr i="1" lang="en-US" sz="5500"/>
              <a:t>beta</a:t>
            </a:r>
            <a:r>
              <a:rPr lang="en-US" sz="5500"/>
              <a:t>).</a:t>
            </a:r>
            <a:r>
              <a:rPr lang="en-US" sz="5000"/>
              <a:t> </a:t>
            </a:r>
            <a:r>
              <a:rPr lang="en-US" sz="5500"/>
              <a:t>Currently d</a:t>
            </a:r>
            <a:r>
              <a:rPr lang="en-US" sz="5500"/>
              <a:t>ependent on SQL for T</a:t>
            </a:r>
            <a:r>
              <a:rPr lang="en-US" sz="5500"/>
              <a:t>ransfer timeouts.</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Remove data duplicated in TigerBeetle &amp; SQL by introducing TigerBeetle range queries.</a:t>
            </a:r>
            <a:endParaRPr sz="4500"/>
          </a:p>
        </p:txBody>
      </p:sp>
      <p:sp>
        <p:nvSpPr>
          <p:cNvPr id="128" name="Google Shape;128;g16218abd438_0_0"/>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5e8571c311_0_21"/>
          <p:cNvSpPr/>
          <p:nvPr/>
        </p:nvSpPr>
        <p:spPr>
          <a:xfrm>
            <a:off x="5122107" y="4143450"/>
            <a:ext cx="4087500" cy="78072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4" name="Google Shape;134;g15e8571c311_0_21"/>
          <p:cNvSpPr txBox="1"/>
          <p:nvPr>
            <p:ph type="title"/>
          </p:nvPr>
        </p:nvSpPr>
        <p:spPr>
          <a:xfrm>
            <a:off x="1676624" y="730250"/>
            <a:ext cx="160947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Settlement Process</a:t>
            </a:r>
            <a:endParaRPr/>
          </a:p>
        </p:txBody>
      </p:sp>
      <p:sp>
        <p:nvSpPr>
          <p:cNvPr id="135" name="Google Shape;135;g15e8571c311_0_21"/>
          <p:cNvSpPr/>
          <p:nvPr/>
        </p:nvSpPr>
        <p:spPr>
          <a:xfrm>
            <a:off x="6935449" y="7817242"/>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6" name="Google Shape;136;g15e8571c311_0_21"/>
          <p:cNvSpPr/>
          <p:nvPr/>
        </p:nvSpPr>
        <p:spPr>
          <a:xfrm flipH="1" rot="10800000">
            <a:off x="5122107" y="4143388"/>
            <a:ext cx="4087500" cy="3384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7" name="Google Shape;137;g15e8571c311_0_21"/>
          <p:cNvSpPr txBox="1"/>
          <p:nvPr/>
        </p:nvSpPr>
        <p:spPr>
          <a:xfrm>
            <a:off x="5122098" y="4481786"/>
            <a:ext cx="4087500" cy="21144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A3338D"/>
                </a:solidFill>
                <a:latin typeface="Roboto"/>
                <a:ea typeface="Roboto"/>
                <a:cs typeface="Roboto"/>
                <a:sym typeface="Roboto"/>
              </a:rPr>
              <a:t>Clearing</a:t>
            </a:r>
            <a:endParaRPr sz="2500">
              <a:solidFill>
                <a:srgbClr val="A3338D"/>
              </a:solidFill>
              <a:latin typeface="Roboto"/>
              <a:ea typeface="Roboto"/>
              <a:cs typeface="Roboto"/>
              <a:sym typeface="Roboto"/>
            </a:endParaRPr>
          </a:p>
        </p:txBody>
      </p:sp>
      <p:cxnSp>
        <p:nvCxnSpPr>
          <p:cNvPr id="138" name="Google Shape;138;g15e8571c311_0_21"/>
          <p:cNvCxnSpPr/>
          <p:nvPr/>
        </p:nvCxnSpPr>
        <p:spPr>
          <a:xfrm rot="10800000">
            <a:off x="6491388"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39" name="Google Shape;139;g15e8571c311_0_21"/>
          <p:cNvCxnSpPr/>
          <p:nvPr/>
        </p:nvCxnSpPr>
        <p:spPr>
          <a:xfrm rot="10800000">
            <a:off x="7853305"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40" name="Google Shape;140;g15e8571c311_0_21"/>
          <p:cNvCxnSpPr/>
          <p:nvPr/>
        </p:nvCxnSpPr>
        <p:spPr>
          <a:xfrm rot="10800000">
            <a:off x="9215222"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sp>
        <p:nvSpPr>
          <p:cNvPr id="141" name="Google Shape;141;g15e8571c311_0_21"/>
          <p:cNvSpPr/>
          <p:nvPr/>
        </p:nvSpPr>
        <p:spPr>
          <a:xfrm>
            <a:off x="9214175" y="4143475"/>
            <a:ext cx="13645500" cy="7807200"/>
          </a:xfrm>
          <a:prstGeom prst="rect">
            <a:avLst/>
          </a:prstGeom>
          <a:noFill/>
          <a:ln cap="flat" cmpd="sng" w="9525">
            <a:solidFill>
              <a:schemeClr val="accent3"/>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2" name="Google Shape;142;g15e8571c311_0_21"/>
          <p:cNvSpPr/>
          <p:nvPr/>
        </p:nvSpPr>
        <p:spPr>
          <a:xfrm flipH="1" rot="10800000">
            <a:off x="9214175" y="4143400"/>
            <a:ext cx="13587000" cy="3384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3" name="Google Shape;143;g15e8571c311_0_21"/>
          <p:cNvSpPr txBox="1"/>
          <p:nvPr/>
        </p:nvSpPr>
        <p:spPr>
          <a:xfrm>
            <a:off x="9214175" y="4481800"/>
            <a:ext cx="13582500" cy="2114400"/>
          </a:xfrm>
          <a:prstGeom prst="rect">
            <a:avLst/>
          </a:prstGeom>
          <a:noFill/>
          <a:ln cap="flat" cmpd="sng" w="9525">
            <a:solidFill>
              <a:schemeClr val="accent3"/>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chemeClr val="accent3"/>
                </a:solidFill>
                <a:latin typeface="Roboto"/>
                <a:ea typeface="Roboto"/>
                <a:cs typeface="Roboto"/>
                <a:sym typeface="Roboto"/>
              </a:rPr>
              <a:t>Settlement</a:t>
            </a:r>
            <a:endParaRPr b="1" sz="3000">
              <a:solidFill>
                <a:schemeClr val="accent3"/>
              </a:solidFill>
              <a:latin typeface="Roboto"/>
              <a:ea typeface="Roboto"/>
              <a:cs typeface="Roboto"/>
              <a:sym typeface="Roboto"/>
            </a:endParaRPr>
          </a:p>
        </p:txBody>
      </p:sp>
      <p:cxnSp>
        <p:nvCxnSpPr>
          <p:cNvPr id="144" name="Google Shape;144;g15e8571c311_0_21"/>
          <p:cNvCxnSpPr/>
          <p:nvPr/>
        </p:nvCxnSpPr>
        <p:spPr>
          <a:xfrm rot="10800000">
            <a:off x="10583428" y="7011216"/>
            <a:ext cx="0" cy="4929000"/>
          </a:xfrm>
          <a:prstGeom prst="straightConnector1">
            <a:avLst/>
          </a:prstGeom>
          <a:noFill/>
          <a:ln cap="flat" cmpd="sng" w="9525">
            <a:solidFill>
              <a:srgbClr val="0C58D3"/>
            </a:solidFill>
            <a:prstDash val="dot"/>
            <a:round/>
            <a:headEnd len="sm" w="sm" type="none"/>
            <a:tailEnd len="sm" w="sm" type="none"/>
          </a:ln>
        </p:spPr>
      </p:cxnSp>
      <p:cxnSp>
        <p:nvCxnSpPr>
          <p:cNvPr id="145" name="Google Shape;145;g15e8571c311_0_21"/>
          <p:cNvCxnSpPr/>
          <p:nvPr/>
        </p:nvCxnSpPr>
        <p:spPr>
          <a:xfrm rot="10800000">
            <a:off x="11945345" y="7011216"/>
            <a:ext cx="0" cy="4929000"/>
          </a:xfrm>
          <a:prstGeom prst="straightConnector1">
            <a:avLst/>
          </a:prstGeom>
          <a:noFill/>
          <a:ln cap="flat" cmpd="sng" w="9525">
            <a:solidFill>
              <a:srgbClr val="0C58D3"/>
            </a:solidFill>
            <a:prstDash val="dot"/>
            <a:round/>
            <a:headEnd len="sm" w="sm" type="none"/>
            <a:tailEnd len="sm" w="sm" type="none"/>
          </a:ln>
        </p:spPr>
      </p:cxnSp>
      <p:cxnSp>
        <p:nvCxnSpPr>
          <p:cNvPr id="146" name="Google Shape;146;g15e8571c311_0_21"/>
          <p:cNvCxnSpPr/>
          <p:nvPr/>
        </p:nvCxnSpPr>
        <p:spPr>
          <a:xfrm rot="10800000">
            <a:off x="13307262" y="7011216"/>
            <a:ext cx="0" cy="4929000"/>
          </a:xfrm>
          <a:prstGeom prst="straightConnector1">
            <a:avLst/>
          </a:prstGeom>
          <a:noFill/>
          <a:ln cap="flat" cmpd="sng" w="9525">
            <a:solidFill>
              <a:srgbClr val="0C58D3"/>
            </a:solidFill>
            <a:prstDash val="dot"/>
            <a:round/>
            <a:headEnd len="sm" w="sm" type="none"/>
            <a:tailEnd len="sm" w="sm" type="none"/>
          </a:ln>
        </p:spPr>
      </p:cxnSp>
      <p:sp>
        <p:nvSpPr>
          <p:cNvPr id="147" name="Google Shape;147;g15e8571c311_0_2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48" name="Google Shape;148;g15e8571c311_0_2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
        <p:nvSpPr>
          <p:cNvPr id="149" name="Google Shape;149;g15e8571c311_0_21"/>
          <p:cNvSpPr/>
          <p:nvPr/>
        </p:nvSpPr>
        <p:spPr>
          <a:xfrm>
            <a:off x="5127616" y="7015890"/>
            <a:ext cx="4087500" cy="5529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a:solidFill>
                  <a:srgbClr val="FFFFFF"/>
                </a:solidFill>
                <a:latin typeface="Roboto"/>
                <a:ea typeface="Roboto"/>
                <a:cs typeface="Roboto"/>
                <a:sym typeface="Roboto"/>
              </a:rPr>
              <a:t>Cleared transfers allocated  to a </a:t>
            </a:r>
            <a:r>
              <a:rPr b="1" lang="en-US" sz="1700">
                <a:solidFill>
                  <a:srgbClr val="FFFFFF"/>
                </a:solidFill>
                <a:latin typeface="Courier New"/>
                <a:ea typeface="Courier New"/>
                <a:cs typeface="Courier New"/>
                <a:sym typeface="Courier New"/>
              </a:rPr>
              <a:t>settlementWindow</a:t>
            </a:r>
            <a:endParaRPr b="1" sz="1700">
              <a:solidFill>
                <a:srgbClr val="FFFFFF"/>
              </a:solidFill>
              <a:latin typeface="Courier New"/>
              <a:ea typeface="Courier New"/>
              <a:cs typeface="Courier New"/>
              <a:sym typeface="Courier New"/>
            </a:endParaRPr>
          </a:p>
        </p:txBody>
      </p:sp>
      <p:sp>
        <p:nvSpPr>
          <p:cNvPr id="150" name="Google Shape;150;g15e8571c311_0_21"/>
          <p:cNvSpPr/>
          <p:nvPr/>
        </p:nvSpPr>
        <p:spPr>
          <a:xfrm>
            <a:off x="1968624" y="11322405"/>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1" name="Google Shape;151;g15e8571c311_0_21"/>
          <p:cNvSpPr/>
          <p:nvPr/>
        </p:nvSpPr>
        <p:spPr>
          <a:xfrm>
            <a:off x="1032833" y="4143425"/>
            <a:ext cx="4092900" cy="78072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2" name="Google Shape;152;g15e8571c311_0_21"/>
          <p:cNvSpPr/>
          <p:nvPr/>
        </p:nvSpPr>
        <p:spPr>
          <a:xfrm flipH="1" rot="10800000">
            <a:off x="1028327" y="4148625"/>
            <a:ext cx="4092900" cy="3384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3" name="Google Shape;153;g15e8571c311_0_21"/>
          <p:cNvSpPr txBox="1"/>
          <p:nvPr/>
        </p:nvSpPr>
        <p:spPr>
          <a:xfrm>
            <a:off x="1028323" y="4487023"/>
            <a:ext cx="4092900" cy="21144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45818E"/>
                </a:solidFill>
                <a:latin typeface="Roboto"/>
                <a:ea typeface="Roboto"/>
                <a:cs typeface="Roboto"/>
                <a:sym typeface="Roboto"/>
              </a:rPr>
              <a:t>Initialize</a:t>
            </a:r>
            <a:endParaRPr b="1" sz="3000">
              <a:solidFill>
                <a:srgbClr val="45818E"/>
              </a:solidFill>
              <a:latin typeface="Roboto"/>
              <a:ea typeface="Roboto"/>
              <a:cs typeface="Roboto"/>
              <a:sym typeface="Roboto"/>
            </a:endParaRPr>
          </a:p>
        </p:txBody>
      </p:sp>
      <p:cxnSp>
        <p:nvCxnSpPr>
          <p:cNvPr id="154" name="Google Shape;154;g15e8571c311_0_21"/>
          <p:cNvCxnSpPr/>
          <p:nvPr/>
        </p:nvCxnSpPr>
        <p:spPr>
          <a:xfrm rot="10800000">
            <a:off x="3759523" y="7015841"/>
            <a:ext cx="0" cy="4929600"/>
          </a:xfrm>
          <a:prstGeom prst="straightConnector1">
            <a:avLst/>
          </a:prstGeom>
          <a:noFill/>
          <a:ln cap="flat" cmpd="sng" w="9525">
            <a:solidFill>
              <a:srgbClr val="0E65F0"/>
            </a:solidFill>
            <a:prstDash val="dot"/>
            <a:round/>
            <a:headEnd len="sm" w="sm" type="none"/>
            <a:tailEnd len="sm" w="sm" type="none"/>
          </a:ln>
        </p:spPr>
      </p:cxnSp>
      <p:cxnSp>
        <p:nvCxnSpPr>
          <p:cNvPr id="155" name="Google Shape;155;g15e8571c311_0_21"/>
          <p:cNvCxnSpPr/>
          <p:nvPr/>
        </p:nvCxnSpPr>
        <p:spPr>
          <a:xfrm rot="10800000">
            <a:off x="2397606" y="7015841"/>
            <a:ext cx="0" cy="4929600"/>
          </a:xfrm>
          <a:prstGeom prst="straightConnector1">
            <a:avLst/>
          </a:prstGeom>
          <a:noFill/>
          <a:ln cap="flat" cmpd="sng" w="9525">
            <a:solidFill>
              <a:srgbClr val="0E65F0"/>
            </a:solidFill>
            <a:prstDash val="dot"/>
            <a:round/>
            <a:headEnd len="sm" w="sm" type="none"/>
            <a:tailEnd len="sm" w="sm" type="none"/>
          </a:ln>
        </p:spPr>
      </p:cxnSp>
      <p:cxnSp>
        <p:nvCxnSpPr>
          <p:cNvPr id="156" name="Google Shape;156;g15e8571c311_0_21"/>
          <p:cNvCxnSpPr/>
          <p:nvPr/>
        </p:nvCxnSpPr>
        <p:spPr>
          <a:xfrm rot="10800000">
            <a:off x="5110890" y="7015841"/>
            <a:ext cx="0" cy="4929600"/>
          </a:xfrm>
          <a:prstGeom prst="straightConnector1">
            <a:avLst/>
          </a:prstGeom>
          <a:noFill/>
          <a:ln cap="flat" cmpd="sng" w="9525">
            <a:solidFill>
              <a:srgbClr val="0E65F0"/>
            </a:solidFill>
            <a:prstDash val="dot"/>
            <a:round/>
            <a:headEnd len="sm" w="sm" type="none"/>
            <a:tailEnd len="sm" w="sm" type="none"/>
          </a:ln>
        </p:spPr>
      </p:cxnSp>
      <p:sp>
        <p:nvSpPr>
          <p:cNvPr id="157" name="Google Shape;157;g15e8571c311_0_21"/>
          <p:cNvSpPr/>
          <p:nvPr/>
        </p:nvSpPr>
        <p:spPr>
          <a:xfrm>
            <a:off x="1046375" y="7015850"/>
            <a:ext cx="13647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a:solidFill>
                  <a:srgbClr val="FFFFFF"/>
                </a:solidFill>
                <a:latin typeface="Roboto"/>
                <a:ea typeface="Roboto"/>
                <a:cs typeface="Roboto"/>
                <a:sym typeface="Roboto"/>
              </a:rPr>
              <a:t>Setup</a:t>
            </a:r>
            <a:endParaRPr sz="1700">
              <a:solidFill>
                <a:srgbClr val="FFFFFF"/>
              </a:solidFill>
              <a:latin typeface="Roboto"/>
              <a:ea typeface="Roboto"/>
              <a:cs typeface="Roboto"/>
              <a:sym typeface="Roboto"/>
            </a:endParaRPr>
          </a:p>
        </p:txBody>
      </p:sp>
      <p:sp>
        <p:nvSpPr>
          <p:cNvPr id="158" name="Google Shape;158;g15e8571c311_0_21"/>
          <p:cNvSpPr/>
          <p:nvPr/>
        </p:nvSpPr>
        <p:spPr>
          <a:xfrm>
            <a:off x="2408350" y="7568750"/>
            <a:ext cx="13647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a:solidFill>
                  <a:srgbClr val="FFFFFF"/>
                </a:solidFill>
                <a:latin typeface="Roboto"/>
                <a:ea typeface="Roboto"/>
                <a:cs typeface="Roboto"/>
                <a:sym typeface="Roboto"/>
              </a:rPr>
              <a:t>Config</a:t>
            </a:r>
            <a:endParaRPr sz="1700">
              <a:solidFill>
                <a:srgbClr val="FFFFFF"/>
              </a:solidFill>
              <a:latin typeface="Roboto"/>
              <a:ea typeface="Roboto"/>
              <a:cs typeface="Roboto"/>
              <a:sym typeface="Roboto"/>
            </a:endParaRPr>
          </a:p>
        </p:txBody>
      </p:sp>
      <p:sp>
        <p:nvSpPr>
          <p:cNvPr id="159" name="Google Shape;159;g15e8571c311_0_21"/>
          <p:cNvSpPr/>
          <p:nvPr/>
        </p:nvSpPr>
        <p:spPr>
          <a:xfrm>
            <a:off x="3761125" y="8121650"/>
            <a:ext cx="13647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a:solidFill>
                  <a:srgbClr val="FFFFFF"/>
                </a:solidFill>
                <a:latin typeface="Roboto"/>
                <a:ea typeface="Roboto"/>
                <a:cs typeface="Roboto"/>
                <a:sym typeface="Roboto"/>
              </a:rPr>
              <a:t>Test Data</a:t>
            </a:r>
            <a:endParaRPr sz="1700">
              <a:solidFill>
                <a:srgbClr val="FFFFFF"/>
              </a:solidFill>
              <a:latin typeface="Roboto"/>
              <a:ea typeface="Roboto"/>
              <a:cs typeface="Roboto"/>
              <a:sym typeface="Roboto"/>
            </a:endParaRPr>
          </a:p>
        </p:txBody>
      </p:sp>
      <p:sp>
        <p:nvSpPr>
          <p:cNvPr id="160" name="Google Shape;160;g15e8571c311_0_21"/>
          <p:cNvSpPr/>
          <p:nvPr/>
        </p:nvSpPr>
        <p:spPr>
          <a:xfrm>
            <a:off x="9215200" y="701590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u="sng">
                <a:solidFill>
                  <a:srgbClr val="FFFFFF"/>
                </a:solidFill>
                <a:latin typeface="Roboto"/>
                <a:ea typeface="Roboto"/>
                <a:cs typeface="Roboto"/>
                <a:sym typeface="Roboto"/>
              </a:rPr>
              <a:t>Trigger</a:t>
            </a:r>
            <a:r>
              <a:rPr lang="en-US" sz="1700">
                <a:solidFill>
                  <a:srgbClr val="FFFFFF"/>
                </a:solidFill>
                <a:latin typeface="Roboto"/>
                <a:ea typeface="Roboto"/>
                <a:cs typeface="Roboto"/>
                <a:sym typeface="Roboto"/>
              </a:rPr>
              <a:t> - Create </a:t>
            </a:r>
            <a:r>
              <a:rPr b="1" lang="en-US" sz="1700">
                <a:solidFill>
                  <a:srgbClr val="FFFFFF"/>
                </a:solidFill>
                <a:latin typeface="Roboto"/>
                <a:ea typeface="Roboto"/>
                <a:cs typeface="Roboto"/>
                <a:sym typeface="Roboto"/>
              </a:rPr>
              <a:t>accounts</a:t>
            </a:r>
            <a:endParaRPr b="1" sz="1700">
              <a:solidFill>
                <a:srgbClr val="FFFFFF"/>
              </a:solidFill>
              <a:latin typeface="Roboto"/>
              <a:ea typeface="Roboto"/>
              <a:cs typeface="Roboto"/>
              <a:sym typeface="Roboto"/>
            </a:endParaRPr>
          </a:p>
        </p:txBody>
      </p:sp>
      <p:cxnSp>
        <p:nvCxnSpPr>
          <p:cNvPr id="161" name="Google Shape;161;g15e8571c311_0_21"/>
          <p:cNvCxnSpPr/>
          <p:nvPr/>
        </p:nvCxnSpPr>
        <p:spPr>
          <a:xfrm rot="10800000">
            <a:off x="14681640"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2" name="Google Shape;162;g15e8571c311_0_21"/>
          <p:cNvCxnSpPr/>
          <p:nvPr/>
        </p:nvCxnSpPr>
        <p:spPr>
          <a:xfrm rot="10800000">
            <a:off x="16043557"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3" name="Google Shape;163;g15e8571c311_0_21"/>
          <p:cNvCxnSpPr/>
          <p:nvPr/>
        </p:nvCxnSpPr>
        <p:spPr>
          <a:xfrm rot="10800000">
            <a:off x="17405474"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4" name="Google Shape;164;g15e8571c311_0_21"/>
          <p:cNvCxnSpPr/>
          <p:nvPr/>
        </p:nvCxnSpPr>
        <p:spPr>
          <a:xfrm rot="10800000">
            <a:off x="18767403"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5" name="Google Shape;165;g15e8571c311_0_21"/>
          <p:cNvCxnSpPr/>
          <p:nvPr/>
        </p:nvCxnSpPr>
        <p:spPr>
          <a:xfrm rot="10800000">
            <a:off x="20129320"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6" name="Google Shape;166;g15e8571c311_0_21"/>
          <p:cNvCxnSpPr/>
          <p:nvPr/>
        </p:nvCxnSpPr>
        <p:spPr>
          <a:xfrm rot="10800000">
            <a:off x="21491237" y="7016141"/>
            <a:ext cx="0" cy="4929000"/>
          </a:xfrm>
          <a:prstGeom prst="straightConnector1">
            <a:avLst/>
          </a:prstGeom>
          <a:noFill/>
          <a:ln cap="flat" cmpd="sng" w="9525">
            <a:solidFill>
              <a:srgbClr val="0C58D3"/>
            </a:solidFill>
            <a:prstDash val="dot"/>
            <a:round/>
            <a:headEnd len="sm" w="sm" type="none"/>
            <a:tailEnd len="sm" w="sm" type="none"/>
          </a:ln>
        </p:spPr>
      </p:cxnSp>
      <p:sp>
        <p:nvSpPr>
          <p:cNvPr id="167" name="Google Shape;167;g15e8571c311_0_21"/>
          <p:cNvSpPr/>
          <p:nvPr/>
        </p:nvSpPr>
        <p:spPr>
          <a:xfrm>
            <a:off x="11939050" y="75687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u="sng">
                <a:solidFill>
                  <a:srgbClr val="FFFFFF"/>
                </a:solidFill>
                <a:latin typeface="Roboto"/>
                <a:ea typeface="Roboto"/>
                <a:cs typeface="Roboto"/>
                <a:sym typeface="Roboto"/>
              </a:rPr>
              <a:t>Prepare</a:t>
            </a:r>
            <a:r>
              <a:rPr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 Create settlement </a:t>
            </a:r>
            <a:r>
              <a:rPr b="1" lang="en-US" sz="1700">
                <a:solidFill>
                  <a:srgbClr val="FFFFFF"/>
                </a:solidFill>
                <a:latin typeface="Roboto"/>
                <a:ea typeface="Roboto"/>
                <a:cs typeface="Roboto"/>
                <a:sym typeface="Roboto"/>
              </a:rPr>
              <a:t>obligations</a:t>
            </a:r>
            <a:endParaRPr b="1" sz="1700">
              <a:solidFill>
                <a:srgbClr val="FFFFFF"/>
              </a:solidFill>
              <a:latin typeface="Roboto"/>
              <a:ea typeface="Roboto"/>
              <a:cs typeface="Roboto"/>
              <a:sym typeface="Roboto"/>
            </a:endParaRPr>
          </a:p>
        </p:txBody>
      </p:sp>
      <p:sp>
        <p:nvSpPr>
          <p:cNvPr id="168" name="Google Shape;168;g15e8571c311_0_21"/>
          <p:cNvSpPr/>
          <p:nvPr/>
        </p:nvSpPr>
        <p:spPr>
          <a:xfrm>
            <a:off x="14672175" y="81216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u="sng">
                <a:solidFill>
                  <a:srgbClr val="FFFFFF"/>
                </a:solidFill>
                <a:latin typeface="Roboto"/>
                <a:ea typeface="Roboto"/>
                <a:cs typeface="Roboto"/>
                <a:sym typeface="Roboto"/>
              </a:rPr>
              <a:t>Reserve</a:t>
            </a:r>
            <a:r>
              <a:rPr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 </a:t>
            </a:r>
            <a:r>
              <a:rPr b="1" lang="en-US" sz="1700">
                <a:solidFill>
                  <a:srgbClr val="FFFFFF"/>
                </a:solidFill>
                <a:latin typeface="Roboto"/>
                <a:ea typeface="Roboto"/>
                <a:cs typeface="Roboto"/>
                <a:sym typeface="Roboto"/>
              </a:rPr>
              <a:t>PAYEE</a:t>
            </a:r>
            <a:r>
              <a:rPr lang="en-US" sz="1700">
                <a:solidFill>
                  <a:srgbClr val="FFFFFF"/>
                </a:solidFill>
                <a:latin typeface="Roboto"/>
                <a:ea typeface="Roboto"/>
                <a:cs typeface="Roboto"/>
                <a:sym typeface="Roboto"/>
              </a:rPr>
              <a:t> fulfils</a:t>
            </a:r>
            <a:r>
              <a:rPr b="1"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obligation</a:t>
            </a:r>
            <a:endParaRPr sz="1700">
              <a:solidFill>
                <a:srgbClr val="FFFFFF"/>
              </a:solidFill>
              <a:latin typeface="Roboto"/>
              <a:ea typeface="Roboto"/>
              <a:cs typeface="Roboto"/>
              <a:sym typeface="Roboto"/>
            </a:endParaRPr>
          </a:p>
        </p:txBody>
      </p:sp>
      <p:sp>
        <p:nvSpPr>
          <p:cNvPr id="169" name="Google Shape;169;g15e8571c311_0_21"/>
          <p:cNvSpPr/>
          <p:nvPr/>
        </p:nvSpPr>
        <p:spPr>
          <a:xfrm>
            <a:off x="17405450" y="86745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700" u="sng">
                <a:solidFill>
                  <a:srgbClr val="FFFFFF"/>
                </a:solidFill>
                <a:latin typeface="Roboto"/>
                <a:ea typeface="Roboto"/>
                <a:cs typeface="Roboto"/>
                <a:sym typeface="Roboto"/>
              </a:rPr>
              <a:t>Commit</a:t>
            </a:r>
            <a:r>
              <a:rPr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 </a:t>
            </a:r>
            <a:r>
              <a:rPr b="1" lang="en-US" sz="1700">
                <a:solidFill>
                  <a:srgbClr val="FFFFFF"/>
                </a:solidFill>
                <a:latin typeface="Roboto"/>
                <a:ea typeface="Roboto"/>
                <a:cs typeface="Roboto"/>
                <a:sym typeface="Roboto"/>
              </a:rPr>
              <a:t>PAYER</a:t>
            </a:r>
            <a:r>
              <a:rPr lang="en-US" sz="1700">
                <a:solidFill>
                  <a:srgbClr val="FFFFFF"/>
                </a:solidFill>
                <a:latin typeface="Roboto"/>
                <a:ea typeface="Roboto"/>
                <a:cs typeface="Roboto"/>
                <a:sym typeface="Roboto"/>
              </a:rPr>
              <a:t> fulfils obligation</a:t>
            </a:r>
            <a:endParaRPr sz="1700">
              <a:solidFill>
                <a:srgbClr val="FFFFFF"/>
              </a:solidFill>
              <a:latin typeface="Roboto"/>
              <a:ea typeface="Roboto"/>
              <a:cs typeface="Roboto"/>
              <a:sym typeface="Roboto"/>
            </a:endParaRPr>
          </a:p>
        </p:txBody>
      </p:sp>
      <p:sp>
        <p:nvSpPr>
          <p:cNvPr id="170" name="Google Shape;170;g15e8571c311_0_21"/>
          <p:cNvSpPr txBox="1"/>
          <p:nvPr/>
        </p:nvSpPr>
        <p:spPr>
          <a:xfrm>
            <a:off x="11511825" y="6521450"/>
            <a:ext cx="221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solidFill>
                  <a:schemeClr val="dk1"/>
                </a:solidFill>
              </a:rPr>
              <a:t>PENDING</a:t>
            </a:r>
            <a:br>
              <a:rPr b="1" i="1" lang="en-US" sz="1200">
                <a:solidFill>
                  <a:schemeClr val="dk1"/>
                </a:solidFill>
              </a:rPr>
            </a:br>
            <a:r>
              <a:rPr b="1" i="1" lang="en-US" sz="1200">
                <a:solidFill>
                  <a:schemeClr val="dk1"/>
                </a:solidFill>
              </a:rPr>
              <a:t>_SETTLEMENT</a:t>
            </a:r>
            <a:endParaRPr b="1" i="1" sz="1200">
              <a:solidFill>
                <a:schemeClr val="dk1"/>
              </a:solidFill>
            </a:endParaRPr>
          </a:p>
        </p:txBody>
      </p:sp>
      <p:sp>
        <p:nvSpPr>
          <p:cNvPr id="171" name="Google Shape;171;g15e8571c311_0_21"/>
          <p:cNvSpPr txBox="1"/>
          <p:nvPr/>
        </p:nvSpPr>
        <p:spPr>
          <a:xfrm>
            <a:off x="14381275" y="7074350"/>
            <a:ext cx="119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solidFill>
                  <a:schemeClr val="dk1"/>
                </a:solidFill>
              </a:rPr>
              <a:t>TRANSFERS_RECORDED</a:t>
            </a:r>
            <a:endParaRPr b="1" i="1" sz="1200">
              <a:solidFill>
                <a:schemeClr val="dk1"/>
              </a:solidFill>
            </a:endParaRPr>
          </a:p>
        </p:txBody>
      </p:sp>
      <p:sp>
        <p:nvSpPr>
          <p:cNvPr id="172" name="Google Shape;172;g15e8571c311_0_21"/>
          <p:cNvSpPr txBox="1"/>
          <p:nvPr/>
        </p:nvSpPr>
        <p:spPr>
          <a:xfrm>
            <a:off x="17250771" y="7647175"/>
            <a:ext cx="119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t>TRANSFERS_RESERVED</a:t>
            </a:r>
            <a:endParaRPr b="1" i="1" sz="1200"/>
          </a:p>
        </p:txBody>
      </p:sp>
      <p:sp>
        <p:nvSpPr>
          <p:cNvPr id="173" name="Google Shape;173;g15e8571c311_0_21"/>
          <p:cNvSpPr txBox="1"/>
          <p:nvPr/>
        </p:nvSpPr>
        <p:spPr>
          <a:xfrm>
            <a:off x="20113649" y="8200075"/>
            <a:ext cx="119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200">
                <a:solidFill>
                  <a:schemeClr val="dk1"/>
                </a:solidFill>
              </a:rPr>
              <a:t>TRANSFERS_COMMITTED</a:t>
            </a:r>
            <a:endParaRPr b="1" i="1" sz="1200">
              <a:solidFill>
                <a:schemeClr val="dk1"/>
              </a:solidFill>
            </a:endParaRPr>
          </a:p>
        </p:txBody>
      </p:sp>
      <p:sp>
        <p:nvSpPr>
          <p:cNvPr id="174" name="Google Shape;174;g15e8571c311_0_21"/>
          <p:cNvSpPr txBox="1"/>
          <p:nvPr/>
        </p:nvSpPr>
        <p:spPr>
          <a:xfrm>
            <a:off x="21971075" y="8885875"/>
            <a:ext cx="104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200">
                <a:solidFill>
                  <a:schemeClr val="accent3"/>
                </a:solidFill>
              </a:rPr>
              <a:t>SETTLED</a:t>
            </a:r>
            <a:endParaRPr b="1" i="1" sz="1200">
              <a:solidFill>
                <a:schemeClr val="accent3"/>
              </a:solidFill>
            </a:endParaRPr>
          </a:p>
        </p:txBody>
      </p:sp>
      <p:sp>
        <p:nvSpPr>
          <p:cNvPr id="175" name="Google Shape;175;g15e8571c311_0_21"/>
          <p:cNvSpPr/>
          <p:nvPr/>
        </p:nvSpPr>
        <p:spPr>
          <a:xfrm>
            <a:off x="20129325" y="9247375"/>
            <a:ext cx="2730300" cy="552900"/>
          </a:xfrm>
          <a:prstGeom prst="rect">
            <a:avLst/>
          </a:prstGeom>
          <a:noFill/>
          <a:ln cap="flat" cmpd="sng" w="9525">
            <a:solidFill>
              <a:schemeClr val="accent3"/>
            </a:solidFill>
            <a:prstDash val="dot"/>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rPr i="1" lang="en-US" sz="1700">
                <a:solidFill>
                  <a:schemeClr val="accent3"/>
                </a:solidFill>
                <a:latin typeface="Roboto"/>
                <a:ea typeface="Roboto"/>
                <a:cs typeface="Roboto"/>
                <a:sym typeface="Roboto"/>
              </a:rPr>
              <a:t>Transfers committed &amp; sttl </a:t>
            </a:r>
            <a:r>
              <a:rPr i="1" lang="en-US" sz="1700">
                <a:solidFill>
                  <a:schemeClr val="accent3"/>
                </a:solidFill>
                <a:latin typeface="Roboto"/>
                <a:ea typeface="Roboto"/>
                <a:cs typeface="Roboto"/>
                <a:sym typeface="Roboto"/>
              </a:rPr>
              <a:t> </a:t>
            </a:r>
            <a:r>
              <a:rPr i="1" lang="en-US" sz="1700">
                <a:solidFill>
                  <a:schemeClr val="accent3"/>
                </a:solidFill>
                <a:latin typeface="Roboto"/>
                <a:ea typeface="Roboto"/>
                <a:cs typeface="Roboto"/>
                <a:sym typeface="Roboto"/>
              </a:rPr>
              <a:t>windows closed</a:t>
            </a:r>
            <a:endParaRPr i="1" sz="1700">
              <a:solidFill>
                <a:schemeClr val="accent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b47a05fda_0_206"/>
          <p:cNvSpPr txBox="1"/>
          <p:nvPr>
            <p:ph type="title"/>
          </p:nvPr>
        </p:nvSpPr>
        <p:spPr>
          <a:xfrm>
            <a:off x="1676619" y="730251"/>
            <a:ext cx="1926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Demo - Clearing &amp; Settlement</a:t>
            </a:r>
            <a:endParaRPr/>
          </a:p>
        </p:txBody>
      </p:sp>
      <p:sp>
        <p:nvSpPr>
          <p:cNvPr id="181" name="Google Shape;181;g11b47a05fda_0_206"/>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82" name="Google Shape;182;g11b47a05fda_0_206"/>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pic>
        <p:nvPicPr>
          <p:cNvPr id="183" name="Google Shape;183;g11b47a05fda_0_206"/>
          <p:cNvPicPr preferRelativeResize="0"/>
          <p:nvPr/>
        </p:nvPicPr>
        <p:blipFill>
          <a:blip r:embed="rId3">
            <a:alphaModFix/>
          </a:blip>
          <a:stretch>
            <a:fillRect/>
          </a:stretch>
        </p:blipFill>
        <p:spPr>
          <a:xfrm>
            <a:off x="204854" y="11971146"/>
            <a:ext cx="1471775" cy="1471750"/>
          </a:xfrm>
          <a:prstGeom prst="rect">
            <a:avLst/>
          </a:prstGeom>
          <a:noFill/>
          <a:ln>
            <a:noFill/>
          </a:ln>
        </p:spPr>
      </p:pic>
      <p:sp>
        <p:nvSpPr>
          <p:cNvPr id="184" name="Google Shape;184;g11b47a05fda_0_206"/>
          <p:cNvSpPr txBox="1"/>
          <p:nvPr/>
        </p:nvSpPr>
        <p:spPr>
          <a:xfrm>
            <a:off x="7001025" y="11243800"/>
            <a:ext cx="1038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u="sng">
                <a:solidFill>
                  <a:schemeClr val="hlink"/>
                </a:solidFill>
                <a:hlinkClick r:id="rId4"/>
              </a:rPr>
              <a:t>https://drive.google.com/file/d/1a7NesrbntvHyxzCpsIk7X6Hd7abJ6tpX/view?usp=sharing</a:t>
            </a:r>
            <a:endParaRPr sz="1900"/>
          </a:p>
        </p:txBody>
      </p:sp>
      <p:pic>
        <p:nvPicPr>
          <p:cNvPr id="185" name="Google Shape;185;g11b47a05fda_0_206" title="FullScreenRecord Take 04.mov">
            <a:hlinkClick r:id="rId5"/>
          </p:cNvPr>
          <p:cNvPicPr preferRelativeResize="0"/>
          <p:nvPr/>
        </p:nvPicPr>
        <p:blipFill>
          <a:blip r:embed="rId6">
            <a:alphaModFix/>
          </a:blip>
          <a:stretch>
            <a:fillRect/>
          </a:stretch>
        </p:blipFill>
        <p:spPr>
          <a:xfrm>
            <a:off x="6501563" y="3253749"/>
            <a:ext cx="9611326" cy="720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5e8571c311_0_32"/>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Next Steps</a:t>
            </a:r>
            <a:endParaRPr/>
          </a:p>
        </p:txBody>
      </p:sp>
      <p:sp>
        <p:nvSpPr>
          <p:cNvPr id="191" name="Google Shape;191;g15e8571c311_0_3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92" name="Google Shape;192;g15e8571c311_0_32"/>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15000"/>
              </a:lnSpc>
              <a:spcBef>
                <a:spcPts val="2000"/>
              </a:spcBef>
              <a:spcAft>
                <a:spcPts val="0"/>
              </a:spcAft>
              <a:buSzPts val="5500"/>
              <a:buAutoNum type="arabicPeriod"/>
            </a:pPr>
            <a:r>
              <a:rPr lang="en-US" sz="5500"/>
              <a:t>Upgrade TigerBeetle to resolve the 2 constraints.</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Complete settlement integration &amp; expand testing.</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Quantify performance.</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Initiate community review process.</a:t>
            </a:r>
            <a:endParaRPr sz="5500"/>
          </a:p>
        </p:txBody>
      </p:sp>
      <p:sp>
        <p:nvSpPr>
          <p:cNvPr id="193" name="Google Shape;193;g15e8571c311_0_32"/>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ec991da93_0_394"/>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2000"/>
              <a:buNone/>
            </a:pPr>
            <a:r>
              <a:rPr lang="en-US"/>
              <a:t>Thank you.</a:t>
            </a:r>
            <a:endParaRPr/>
          </a:p>
        </p:txBody>
      </p:sp>
      <p:sp>
        <p:nvSpPr>
          <p:cNvPr id="200" name="Google Shape;200;g10ec991da93_0_39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2020-12-10T21:53:22Z</dcterms:created>
  <dc:creator>Jessie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