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58" r:id="rId5"/>
    <p:sldId id="494" r:id="rId6"/>
    <p:sldId id="310" r:id="rId7"/>
    <p:sldId id="312" r:id="rId8"/>
    <p:sldId id="491" r:id="rId9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dor Vedeanu" initials="TV" lastIdx="2" clrIdx="0">
    <p:extLst>
      <p:ext uri="{19B8F6BF-5375-455C-9EA6-DF929625EA0E}">
        <p15:presenceInfo xmlns:p15="http://schemas.microsoft.com/office/powerpoint/2012/main" userId="S::tudor@vedeanu.com::11b4920a-e9ce-45e9-894a-849a6e2384e7" providerId="AD"/>
      </p:ext>
    </p:extLst>
  </p:cmAuthor>
  <p:cmAuthor id="2" name="Paula Hunter" initials="PH" lastIdx="1" clrIdx="1">
    <p:extLst>
      <p:ext uri="{19B8F6BF-5375-455C-9EA6-DF929625EA0E}">
        <p15:presenceInfo xmlns:p15="http://schemas.microsoft.com/office/powerpoint/2012/main" userId="S::paula.hunter@virtualinc.com::4a3d8fe7-5495-45fb-bf0a-972253697c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E5"/>
    <a:srgbClr val="000FBE"/>
    <a:srgbClr val="E53C0D"/>
    <a:srgbClr val="0C0D3B"/>
    <a:srgbClr val="C95A37"/>
    <a:srgbClr val="60D4DA"/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 autoAdjust="0"/>
    <p:restoredTop sz="57624" autoAdjust="0"/>
  </p:normalViewPr>
  <p:slideViewPr>
    <p:cSldViewPr snapToGrid="0">
      <p:cViewPr varScale="1">
        <p:scale>
          <a:sx n="46" d="100"/>
          <a:sy n="46" d="100"/>
        </p:scale>
        <p:origin x="740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F1EA22-6841-4A6E-85CF-879466147AC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A74E1AE-E56C-470A-A293-2F8D2B0CD95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Universal Financial Inclusion</a:t>
          </a:r>
        </a:p>
      </dgm:t>
    </dgm:pt>
    <dgm:pt modelId="{028B15B8-B397-447E-8364-BBEABC52BE6E}" type="parTrans" cxnId="{3D6D2B76-A518-4128-BEC1-025475198F71}">
      <dgm:prSet/>
      <dgm:spPr/>
      <dgm:t>
        <a:bodyPr/>
        <a:lstStyle/>
        <a:p>
          <a:endParaRPr lang="en-US">
            <a:solidFill>
              <a:srgbClr val="000FBE"/>
            </a:solidFill>
          </a:endParaRPr>
        </a:p>
      </dgm:t>
    </dgm:pt>
    <dgm:pt modelId="{CAF3A2FA-554F-4305-8883-955B0704D498}" type="sibTrans" cxnId="{3D6D2B76-A518-4128-BEC1-025475198F71}">
      <dgm:prSet/>
      <dgm:spPr/>
      <dgm:t>
        <a:bodyPr/>
        <a:lstStyle/>
        <a:p>
          <a:endParaRPr lang="en-US">
            <a:solidFill>
              <a:srgbClr val="000FBE"/>
            </a:solidFill>
          </a:endParaRPr>
        </a:p>
      </dgm:t>
    </dgm:pt>
    <dgm:pt modelId="{1543A86E-30A5-4BAB-9207-1199C467E789}">
      <dgm:prSet phldrT="[Text]" custT="1"/>
      <dgm:spPr/>
      <dgm:t>
        <a:bodyPr/>
        <a:lstStyle/>
        <a:p>
          <a:pPr algn="l">
            <a:spcAft>
              <a:spcPts val="0"/>
            </a:spcAft>
          </a:pPr>
          <a:endParaRPr lang="en-US" sz="4000" dirty="0">
            <a:solidFill>
              <a:schemeClr val="bg1"/>
            </a:solidFill>
          </a:endParaRPr>
        </a:p>
        <a:p>
          <a:pPr algn="l">
            <a:spcAft>
              <a:spcPts val="0"/>
            </a:spcAft>
          </a:pPr>
          <a:r>
            <a:rPr lang="en-US" sz="4000" dirty="0">
              <a:solidFill>
                <a:schemeClr val="bg1"/>
              </a:solidFill>
            </a:rPr>
            <a:t>Designing</a:t>
          </a:r>
        </a:p>
        <a:p>
          <a:pPr algn="l">
            <a:spcAft>
              <a:spcPts val="0"/>
            </a:spcAft>
          </a:pPr>
          <a:endParaRPr lang="en-US" sz="4000" dirty="0">
            <a:solidFill>
              <a:schemeClr val="bg1"/>
            </a:solidFill>
          </a:endParaRPr>
        </a:p>
        <a:p>
          <a:pPr algn="l">
            <a:spcAft>
              <a:spcPts val="0"/>
            </a:spcAft>
          </a:pPr>
          <a:r>
            <a:rPr lang="en-US" sz="4000" dirty="0">
              <a:solidFill>
                <a:schemeClr val="bg1"/>
              </a:solidFill>
            </a:rPr>
            <a:t>Implementing</a:t>
          </a:r>
        </a:p>
        <a:p>
          <a:pPr algn="l">
            <a:spcAft>
              <a:spcPts val="0"/>
            </a:spcAft>
          </a:pPr>
          <a:endParaRPr lang="en-US" sz="4000" dirty="0">
            <a:solidFill>
              <a:schemeClr val="bg1"/>
            </a:solidFill>
          </a:endParaRPr>
        </a:p>
        <a:p>
          <a:pPr algn="l">
            <a:spcAft>
              <a:spcPts val="0"/>
            </a:spcAft>
          </a:pPr>
          <a:r>
            <a:rPr lang="en-US" sz="4000" dirty="0">
              <a:solidFill>
                <a:schemeClr val="bg1"/>
              </a:solidFill>
            </a:rPr>
            <a:t>Operating</a:t>
          </a:r>
        </a:p>
        <a:p>
          <a:pPr algn="l">
            <a:spcAft>
              <a:spcPts val="0"/>
            </a:spcAft>
          </a:pPr>
          <a:endParaRPr lang="en-US" sz="4000" dirty="0">
            <a:solidFill>
              <a:schemeClr val="bg1"/>
            </a:solidFill>
          </a:endParaRPr>
        </a:p>
      </dgm:t>
    </dgm:pt>
    <dgm:pt modelId="{DD336449-09AA-49E9-8B6D-3A35AA589302}" type="parTrans" cxnId="{8134985F-B642-4558-8977-03ACE1750575}">
      <dgm:prSet/>
      <dgm:spPr/>
      <dgm:t>
        <a:bodyPr/>
        <a:lstStyle/>
        <a:p>
          <a:endParaRPr lang="en-US">
            <a:solidFill>
              <a:srgbClr val="000FBE"/>
            </a:solidFill>
          </a:endParaRPr>
        </a:p>
      </dgm:t>
    </dgm:pt>
    <dgm:pt modelId="{CE7E1EA2-D41E-4E1B-AE40-6D911660A1F1}" type="sibTrans" cxnId="{8134985F-B642-4558-8977-03ACE1750575}">
      <dgm:prSet/>
      <dgm:spPr/>
      <dgm:t>
        <a:bodyPr/>
        <a:lstStyle/>
        <a:p>
          <a:endParaRPr lang="en-US">
            <a:solidFill>
              <a:srgbClr val="000FBE"/>
            </a:solidFill>
          </a:endParaRPr>
        </a:p>
      </dgm:t>
    </dgm:pt>
    <dgm:pt modelId="{BAC46B13-BB37-4E07-8DD9-02AC859325B2}">
      <dgm:prSet phldrT="[Text]" custT="1"/>
      <dgm:spPr/>
      <dgm:t>
        <a:bodyPr/>
        <a:lstStyle/>
        <a:p>
          <a:pPr algn="l"/>
          <a:r>
            <a:rPr lang="en-US" sz="3600" dirty="0">
              <a:solidFill>
                <a:schemeClr val="bg1"/>
              </a:solidFill>
            </a:rPr>
            <a:t>Working groups</a:t>
          </a:r>
        </a:p>
        <a:p>
          <a:pPr algn="l"/>
          <a:r>
            <a:rPr lang="en-US" sz="3600" dirty="0">
              <a:solidFill>
                <a:schemeClr val="bg1"/>
              </a:solidFill>
            </a:rPr>
            <a:t>Pilots</a:t>
          </a:r>
        </a:p>
        <a:p>
          <a:pPr algn="l"/>
          <a:r>
            <a:rPr lang="en-US" sz="3600" dirty="0">
              <a:solidFill>
                <a:schemeClr val="bg1"/>
              </a:solidFill>
            </a:rPr>
            <a:t>Hackathons</a:t>
          </a:r>
        </a:p>
        <a:p>
          <a:pPr algn="l"/>
          <a:r>
            <a:rPr lang="en-US" sz="3600" dirty="0">
              <a:solidFill>
                <a:schemeClr val="bg1"/>
              </a:solidFill>
            </a:rPr>
            <a:t>CDBD toolkits</a:t>
          </a:r>
        </a:p>
        <a:p>
          <a:pPr algn="l"/>
          <a:r>
            <a:rPr lang="en-US" sz="3600" dirty="0">
              <a:solidFill>
                <a:schemeClr val="bg1"/>
              </a:solidFill>
            </a:rPr>
            <a:t>Much more over time…</a:t>
          </a:r>
        </a:p>
      </dgm:t>
    </dgm:pt>
    <dgm:pt modelId="{3F12306C-0913-44B3-8175-DA8035D25BFF}" type="parTrans" cxnId="{D877BADC-323D-434F-A6F2-5E3D39D28ED2}">
      <dgm:prSet/>
      <dgm:spPr/>
      <dgm:t>
        <a:bodyPr/>
        <a:lstStyle/>
        <a:p>
          <a:endParaRPr lang="en-SG"/>
        </a:p>
      </dgm:t>
    </dgm:pt>
    <dgm:pt modelId="{108766A5-B0E3-4685-9FD3-AEA5EC64CC14}" type="sibTrans" cxnId="{D877BADC-323D-434F-A6F2-5E3D39D28ED2}">
      <dgm:prSet/>
      <dgm:spPr/>
      <dgm:t>
        <a:bodyPr/>
        <a:lstStyle/>
        <a:p>
          <a:endParaRPr lang="en-SG"/>
        </a:p>
      </dgm:t>
    </dgm:pt>
    <dgm:pt modelId="{A7446CBA-48AC-4A7F-A5B6-EE097E8FEA39}" type="pres">
      <dgm:prSet presAssocID="{AAF1EA22-6841-4A6E-85CF-879466147ACF}" presName="Name0" presStyleCnt="0">
        <dgm:presLayoutVars>
          <dgm:dir/>
          <dgm:resizeHandles val="exact"/>
        </dgm:presLayoutVars>
      </dgm:prSet>
      <dgm:spPr/>
    </dgm:pt>
    <dgm:pt modelId="{06BF5146-35A0-4ECB-847F-3E5CB2441A64}" type="pres">
      <dgm:prSet presAssocID="{5A74E1AE-E56C-470A-A293-2F8D2B0CD953}" presName="node" presStyleLbl="node1" presStyleIdx="0" presStyleCnt="3">
        <dgm:presLayoutVars>
          <dgm:bulletEnabled val="1"/>
        </dgm:presLayoutVars>
      </dgm:prSet>
      <dgm:spPr/>
    </dgm:pt>
    <dgm:pt modelId="{43B41805-4409-4899-9A4A-910383E1E779}" type="pres">
      <dgm:prSet presAssocID="{CAF3A2FA-554F-4305-8883-955B0704D498}" presName="sibTrans" presStyleLbl="sibTrans2D1" presStyleIdx="0" presStyleCnt="2"/>
      <dgm:spPr/>
    </dgm:pt>
    <dgm:pt modelId="{B50B38E5-8120-436A-B897-540407BB8128}" type="pres">
      <dgm:prSet presAssocID="{CAF3A2FA-554F-4305-8883-955B0704D498}" presName="connectorText" presStyleLbl="sibTrans2D1" presStyleIdx="0" presStyleCnt="2"/>
      <dgm:spPr/>
    </dgm:pt>
    <dgm:pt modelId="{C55C566D-5659-4F96-BFBA-A6093D91986C}" type="pres">
      <dgm:prSet presAssocID="{1543A86E-30A5-4BAB-9207-1199C467E789}" presName="node" presStyleLbl="node1" presStyleIdx="1" presStyleCnt="3" custLinFactNeighborY="1227">
        <dgm:presLayoutVars>
          <dgm:bulletEnabled val="1"/>
        </dgm:presLayoutVars>
      </dgm:prSet>
      <dgm:spPr/>
    </dgm:pt>
    <dgm:pt modelId="{F3B14F0D-E1F4-4AA0-B198-1FB0D113FB49}" type="pres">
      <dgm:prSet presAssocID="{CE7E1EA2-D41E-4E1B-AE40-6D911660A1F1}" presName="sibTrans" presStyleLbl="sibTrans2D1" presStyleIdx="1" presStyleCnt="2"/>
      <dgm:spPr/>
    </dgm:pt>
    <dgm:pt modelId="{1309B1BA-4F5C-49C7-8075-EECBA831E9DB}" type="pres">
      <dgm:prSet presAssocID="{CE7E1EA2-D41E-4E1B-AE40-6D911660A1F1}" presName="connectorText" presStyleLbl="sibTrans2D1" presStyleIdx="1" presStyleCnt="2"/>
      <dgm:spPr/>
    </dgm:pt>
    <dgm:pt modelId="{85CCAF3E-E267-4396-9062-7D52E0707C73}" type="pres">
      <dgm:prSet presAssocID="{BAC46B13-BB37-4E07-8DD9-02AC859325B2}" presName="node" presStyleLbl="node1" presStyleIdx="2" presStyleCnt="3">
        <dgm:presLayoutVars>
          <dgm:bulletEnabled val="1"/>
        </dgm:presLayoutVars>
      </dgm:prSet>
      <dgm:spPr/>
    </dgm:pt>
  </dgm:ptLst>
  <dgm:cxnLst>
    <dgm:cxn modelId="{3153060D-E8FD-44B2-88DC-79BA5C3369A0}" type="presOf" srcId="{CE7E1EA2-D41E-4E1B-AE40-6D911660A1F1}" destId="{1309B1BA-4F5C-49C7-8075-EECBA831E9DB}" srcOrd="1" destOrd="0" presId="urn:microsoft.com/office/officeart/2005/8/layout/process1"/>
    <dgm:cxn modelId="{69ABFF3E-C743-45A2-9C76-0DDD8FB2028A}" type="presOf" srcId="{AAF1EA22-6841-4A6E-85CF-879466147ACF}" destId="{A7446CBA-48AC-4A7F-A5B6-EE097E8FEA39}" srcOrd="0" destOrd="0" presId="urn:microsoft.com/office/officeart/2005/8/layout/process1"/>
    <dgm:cxn modelId="{8134985F-B642-4558-8977-03ACE1750575}" srcId="{AAF1EA22-6841-4A6E-85CF-879466147ACF}" destId="{1543A86E-30A5-4BAB-9207-1199C467E789}" srcOrd="1" destOrd="0" parTransId="{DD336449-09AA-49E9-8B6D-3A35AA589302}" sibTransId="{CE7E1EA2-D41E-4E1B-AE40-6D911660A1F1}"/>
    <dgm:cxn modelId="{321E8B61-88BB-4668-9FF0-4B969476C1F2}" type="presOf" srcId="{BAC46B13-BB37-4E07-8DD9-02AC859325B2}" destId="{85CCAF3E-E267-4396-9062-7D52E0707C73}" srcOrd="0" destOrd="0" presId="urn:microsoft.com/office/officeart/2005/8/layout/process1"/>
    <dgm:cxn modelId="{BDD9174B-81E9-46D0-99E5-52C9A65CFACA}" type="presOf" srcId="{5A74E1AE-E56C-470A-A293-2F8D2B0CD953}" destId="{06BF5146-35A0-4ECB-847F-3E5CB2441A64}" srcOrd="0" destOrd="0" presId="urn:microsoft.com/office/officeart/2005/8/layout/process1"/>
    <dgm:cxn modelId="{3D6D2B76-A518-4128-BEC1-025475198F71}" srcId="{AAF1EA22-6841-4A6E-85CF-879466147ACF}" destId="{5A74E1AE-E56C-470A-A293-2F8D2B0CD953}" srcOrd="0" destOrd="0" parTransId="{028B15B8-B397-447E-8364-BBEABC52BE6E}" sibTransId="{CAF3A2FA-554F-4305-8883-955B0704D498}"/>
    <dgm:cxn modelId="{94141989-6966-4C30-A466-79EBDBAFCC04}" type="presOf" srcId="{CE7E1EA2-D41E-4E1B-AE40-6D911660A1F1}" destId="{F3B14F0D-E1F4-4AA0-B198-1FB0D113FB49}" srcOrd="0" destOrd="0" presId="urn:microsoft.com/office/officeart/2005/8/layout/process1"/>
    <dgm:cxn modelId="{5A630EAB-DDA9-49C7-AE0A-4952C99CA141}" type="presOf" srcId="{CAF3A2FA-554F-4305-8883-955B0704D498}" destId="{43B41805-4409-4899-9A4A-910383E1E779}" srcOrd="0" destOrd="0" presId="urn:microsoft.com/office/officeart/2005/8/layout/process1"/>
    <dgm:cxn modelId="{D877BADC-323D-434F-A6F2-5E3D39D28ED2}" srcId="{AAF1EA22-6841-4A6E-85CF-879466147ACF}" destId="{BAC46B13-BB37-4E07-8DD9-02AC859325B2}" srcOrd="2" destOrd="0" parTransId="{3F12306C-0913-44B3-8175-DA8035D25BFF}" sibTransId="{108766A5-B0E3-4685-9FD3-AEA5EC64CC14}"/>
    <dgm:cxn modelId="{433CECF3-41B8-4F9B-9057-ECA5FD28553C}" type="presOf" srcId="{CAF3A2FA-554F-4305-8883-955B0704D498}" destId="{B50B38E5-8120-436A-B897-540407BB8128}" srcOrd="1" destOrd="0" presId="urn:microsoft.com/office/officeart/2005/8/layout/process1"/>
    <dgm:cxn modelId="{452A40FC-9AA4-44AD-910A-F5EBD96F6941}" type="presOf" srcId="{1543A86E-30A5-4BAB-9207-1199C467E789}" destId="{C55C566D-5659-4F96-BFBA-A6093D91986C}" srcOrd="0" destOrd="0" presId="urn:microsoft.com/office/officeart/2005/8/layout/process1"/>
    <dgm:cxn modelId="{0858A516-356F-4515-AA75-48A90B1CE647}" type="presParOf" srcId="{A7446CBA-48AC-4A7F-A5B6-EE097E8FEA39}" destId="{06BF5146-35A0-4ECB-847F-3E5CB2441A64}" srcOrd="0" destOrd="0" presId="urn:microsoft.com/office/officeart/2005/8/layout/process1"/>
    <dgm:cxn modelId="{AFAE7605-0B8F-4362-916E-AD62991B4577}" type="presParOf" srcId="{A7446CBA-48AC-4A7F-A5B6-EE097E8FEA39}" destId="{43B41805-4409-4899-9A4A-910383E1E779}" srcOrd="1" destOrd="0" presId="urn:microsoft.com/office/officeart/2005/8/layout/process1"/>
    <dgm:cxn modelId="{43FEC034-420A-4DC8-815A-E55706A0C1A4}" type="presParOf" srcId="{43B41805-4409-4899-9A4A-910383E1E779}" destId="{B50B38E5-8120-436A-B897-540407BB8128}" srcOrd="0" destOrd="0" presId="urn:microsoft.com/office/officeart/2005/8/layout/process1"/>
    <dgm:cxn modelId="{B701CA95-9CEE-40B3-B2C3-7B84EBC1E6FF}" type="presParOf" srcId="{A7446CBA-48AC-4A7F-A5B6-EE097E8FEA39}" destId="{C55C566D-5659-4F96-BFBA-A6093D91986C}" srcOrd="2" destOrd="0" presId="urn:microsoft.com/office/officeart/2005/8/layout/process1"/>
    <dgm:cxn modelId="{8032046F-45F9-4466-A915-1309F99C50C5}" type="presParOf" srcId="{A7446CBA-48AC-4A7F-A5B6-EE097E8FEA39}" destId="{F3B14F0D-E1F4-4AA0-B198-1FB0D113FB49}" srcOrd="3" destOrd="0" presId="urn:microsoft.com/office/officeart/2005/8/layout/process1"/>
    <dgm:cxn modelId="{342D7CB1-7DD9-44FC-8701-D7AE46F24702}" type="presParOf" srcId="{F3B14F0D-E1F4-4AA0-B198-1FB0D113FB49}" destId="{1309B1BA-4F5C-49C7-8075-EECBA831E9DB}" srcOrd="0" destOrd="0" presId="urn:microsoft.com/office/officeart/2005/8/layout/process1"/>
    <dgm:cxn modelId="{7232C16D-D9B2-4F41-A2B8-579AF1DC9F9E}" type="presParOf" srcId="{A7446CBA-48AC-4A7F-A5B6-EE097E8FEA39}" destId="{85CCAF3E-E267-4396-9062-7D52E0707C7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F5146-35A0-4ECB-847F-3E5CB2441A64}">
      <dsp:nvSpPr>
        <dsp:cNvPr id="0" name=""/>
        <dsp:cNvSpPr/>
      </dsp:nvSpPr>
      <dsp:spPr>
        <a:xfrm>
          <a:off x="14287" y="3296823"/>
          <a:ext cx="4270375" cy="4243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>
              <a:solidFill>
                <a:schemeClr val="bg1"/>
              </a:solidFill>
            </a:rPr>
            <a:t>Universal Financial Inclusion</a:t>
          </a:r>
        </a:p>
      </dsp:txBody>
      <dsp:txXfrm>
        <a:off x="138580" y="3421116"/>
        <a:ext cx="4021789" cy="3995099"/>
      </dsp:txXfrm>
    </dsp:sp>
    <dsp:sp modelId="{43B41805-4409-4899-9A4A-910383E1E779}">
      <dsp:nvSpPr>
        <dsp:cNvPr id="0" name=""/>
        <dsp:cNvSpPr/>
      </dsp:nvSpPr>
      <dsp:spPr>
        <a:xfrm rot="29940">
          <a:off x="4711683" y="4915398"/>
          <a:ext cx="905353" cy="1059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>
            <a:solidFill>
              <a:srgbClr val="000FBE"/>
            </a:solidFill>
          </a:endParaRPr>
        </a:p>
      </dsp:txBody>
      <dsp:txXfrm>
        <a:off x="4711688" y="5126026"/>
        <a:ext cx="633747" cy="635431"/>
      </dsp:txXfrm>
    </dsp:sp>
    <dsp:sp modelId="{C55C566D-5659-4F96-BFBA-A6093D91986C}">
      <dsp:nvSpPr>
        <dsp:cNvPr id="0" name=""/>
        <dsp:cNvSpPr/>
      </dsp:nvSpPr>
      <dsp:spPr>
        <a:xfrm>
          <a:off x="5992812" y="3348893"/>
          <a:ext cx="4270375" cy="4243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sz="4000" kern="1200" dirty="0">
            <a:solidFill>
              <a:schemeClr val="bg1"/>
            </a:solidFill>
          </a:endParaRP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Designing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sz="4000" kern="1200" dirty="0">
            <a:solidFill>
              <a:schemeClr val="bg1"/>
            </a:solidFill>
          </a:endParaRP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Implementing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sz="4000" kern="1200" dirty="0">
            <a:solidFill>
              <a:schemeClr val="bg1"/>
            </a:solidFill>
          </a:endParaRP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Operating</a:t>
          </a:r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sz="4000" kern="1200" dirty="0">
            <a:solidFill>
              <a:schemeClr val="bg1"/>
            </a:solidFill>
          </a:endParaRPr>
        </a:p>
      </dsp:txBody>
      <dsp:txXfrm>
        <a:off x="6117105" y="3473186"/>
        <a:ext cx="4021789" cy="3995099"/>
      </dsp:txXfrm>
    </dsp:sp>
    <dsp:sp modelId="{F3B14F0D-E1F4-4AA0-B198-1FB0D113FB49}">
      <dsp:nvSpPr>
        <dsp:cNvPr id="0" name=""/>
        <dsp:cNvSpPr/>
      </dsp:nvSpPr>
      <dsp:spPr>
        <a:xfrm rot="21570060">
          <a:off x="10690208" y="4914951"/>
          <a:ext cx="905353" cy="1059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kern="1200">
            <a:solidFill>
              <a:srgbClr val="000FBE"/>
            </a:solidFill>
          </a:endParaRPr>
        </a:p>
      </dsp:txBody>
      <dsp:txXfrm>
        <a:off x="10690213" y="5127945"/>
        <a:ext cx="633747" cy="635431"/>
      </dsp:txXfrm>
    </dsp:sp>
    <dsp:sp modelId="{85CCAF3E-E267-4396-9062-7D52E0707C73}">
      <dsp:nvSpPr>
        <dsp:cNvPr id="0" name=""/>
        <dsp:cNvSpPr/>
      </dsp:nvSpPr>
      <dsp:spPr>
        <a:xfrm>
          <a:off x="11971338" y="3296823"/>
          <a:ext cx="4270375" cy="42436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Working groups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Pilots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Hackathons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CDBD toolkits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Much more over time…</a:t>
          </a:r>
        </a:p>
      </dsp:txBody>
      <dsp:txXfrm>
        <a:off x="12095631" y="3421116"/>
        <a:ext cx="4021789" cy="3995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40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4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Hello everyone. My name is Nick Drury. I'm the Director of the newly-formed Center of Excellence for CBDCs in Singapore,</a:t>
            </a:r>
            <a:r>
              <a:rPr lang="en-US" sz="180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and will direct the growth of the </a:t>
            </a:r>
            <a:r>
              <a:rPr lang="en-US" sz="180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CoE</a:t>
            </a:r>
            <a:r>
              <a:rPr lang="en-US" sz="180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aseline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oversee </a:t>
            </a:r>
            <a:r>
              <a:rPr lang="en-US" sz="180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exploration of opportunities for CBDCs to enable </a:t>
            </a:r>
            <a:r>
              <a:rPr lang="en-US" sz="1800" baseline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Mojaloop</a:t>
            </a:r>
            <a:r>
              <a:rPr lang="en-US" sz="180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open source software to advance universal financial inclusion, and especially across the Asia region.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4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26861ad0a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e26861ad0a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1073" indent="0">
              <a:buNone/>
            </a:pPr>
            <a:r>
              <a:rPr lang="en-US" dirty="0"/>
              <a:t>On</a:t>
            </a:r>
            <a:r>
              <a:rPr lang="en-US" baseline="0" dirty="0"/>
              <a:t> 20</a:t>
            </a:r>
            <a:r>
              <a:rPr lang="en-US" baseline="30000" dirty="0"/>
              <a:t>th</a:t>
            </a:r>
            <a:r>
              <a:rPr lang="en-US" baseline="0" dirty="0"/>
              <a:t> June 2022, </a:t>
            </a:r>
            <a:r>
              <a:rPr lang="en-US" baseline="0" dirty="0" err="1"/>
              <a:t>Mojaloop</a:t>
            </a:r>
            <a:r>
              <a:rPr lang="en-US" baseline="0" dirty="0"/>
              <a:t> Foundation announced the launch of the </a:t>
            </a:r>
            <a:r>
              <a:rPr lang="en-US" baseline="0" dirty="0" err="1"/>
              <a:t>Mojaloop</a:t>
            </a:r>
            <a:r>
              <a:rPr lang="en-US" baseline="0" dirty="0"/>
              <a:t> Center of Excellence for CBDCs, as a significant milestone in fulfilling the organization’s promise of advancing financial inclusion in emerging markets – this time in Asia. </a:t>
            </a:r>
          </a:p>
          <a:p>
            <a:pPr marL="491073" indent="0">
              <a:buNone/>
            </a:pPr>
            <a:endParaRPr lang="en-US" baseline="0" dirty="0"/>
          </a:p>
          <a:p>
            <a:pPr marL="491073" indent="0">
              <a:buNone/>
            </a:pPr>
            <a:r>
              <a:rPr lang="en-US" baseline="0" dirty="0"/>
              <a:t>The new </a:t>
            </a:r>
            <a:r>
              <a:rPr lang="en-US" baseline="0" dirty="0" err="1"/>
              <a:t>CoE</a:t>
            </a:r>
            <a:r>
              <a:rPr lang="en-US" baseline="0" dirty="0"/>
              <a:t> will accelerate the broader adoption of inclusive, affordable, domestic and cross-border payment platforms that benefit the populations of entire emerging markets. The formation of the </a:t>
            </a:r>
            <a:r>
              <a:rPr lang="en-US" baseline="0" dirty="0" err="1"/>
              <a:t>Mojaloop</a:t>
            </a:r>
            <a:r>
              <a:rPr lang="en-US" baseline="0" dirty="0"/>
              <a:t> CBDC </a:t>
            </a:r>
            <a:r>
              <a:rPr lang="en-US" baseline="0" dirty="0" err="1"/>
              <a:t>CoE</a:t>
            </a:r>
            <a:r>
              <a:rPr lang="en-US" baseline="0" dirty="0"/>
              <a:t> working group comprises appointees from </a:t>
            </a:r>
            <a:r>
              <a:rPr lang="en-US" baseline="0" dirty="0" err="1"/>
              <a:t>Mojaloop</a:t>
            </a:r>
            <a:r>
              <a:rPr lang="en-US" baseline="0" dirty="0"/>
              <a:t> Foundation members, including BMGF, Coil, Google, </a:t>
            </a:r>
            <a:r>
              <a:rPr lang="en-US" baseline="0" dirty="0" err="1"/>
              <a:t>ModusBox</a:t>
            </a:r>
            <a:r>
              <a:rPr lang="en-US" baseline="0" dirty="0"/>
              <a:t>, MAS, Red Compass Labs, Ripple and </a:t>
            </a:r>
            <a:r>
              <a:rPr lang="en-US" baseline="0" dirty="0" err="1"/>
              <a:t>Sybrin</a:t>
            </a:r>
            <a:r>
              <a:rPr lang="en-US" baseline="0" dirty="0"/>
              <a:t>.</a:t>
            </a:r>
            <a:endParaRPr lang="en-SG" sz="1200" b="1" dirty="0"/>
          </a:p>
          <a:p>
            <a:pPr marL="491073" indent="0"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17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CE94A48-21EC-9043-A425-EFF17FBDB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FC5743-7400-D642-9870-E0DE7D4E9D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2CFA138-28A4-D644-AF2B-9444858492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body" idx="1"/>
          </p:nvPr>
        </p:nvSpPr>
        <p:spPr>
          <a:xfrm>
            <a:off x="831308" y="3073267"/>
            <a:ext cx="22724559" cy="91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219215" lvl="0" indent="-91441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438430" lvl="1" indent="-846677" rtl="0">
              <a:spcBef>
                <a:spcPts val="4267"/>
              </a:spcBef>
              <a:spcAft>
                <a:spcPts val="0"/>
              </a:spcAft>
              <a:buSzPts val="1400"/>
              <a:buChar char="○"/>
              <a:defRPr/>
            </a:lvl2pPr>
            <a:lvl3pPr marL="3657646" lvl="2" indent="-846677" rtl="0">
              <a:spcBef>
                <a:spcPts val="4267"/>
              </a:spcBef>
              <a:spcAft>
                <a:spcPts val="0"/>
              </a:spcAft>
              <a:buSzPts val="1400"/>
              <a:buChar char="■"/>
              <a:defRPr/>
            </a:lvl3pPr>
            <a:lvl4pPr marL="4876861" lvl="3" indent="-846677" rtl="0">
              <a:spcBef>
                <a:spcPts val="4267"/>
              </a:spcBef>
              <a:spcAft>
                <a:spcPts val="0"/>
              </a:spcAft>
              <a:buSzPts val="1400"/>
              <a:buChar char="●"/>
              <a:defRPr/>
            </a:lvl4pPr>
            <a:lvl5pPr marL="6096076" lvl="4" indent="-846677" rtl="0">
              <a:spcBef>
                <a:spcPts val="4267"/>
              </a:spcBef>
              <a:spcAft>
                <a:spcPts val="0"/>
              </a:spcAft>
              <a:buSzPts val="1400"/>
              <a:buChar char="○"/>
              <a:defRPr/>
            </a:lvl5pPr>
            <a:lvl6pPr marL="7315291" lvl="5" indent="-846677" rtl="0">
              <a:spcBef>
                <a:spcPts val="4267"/>
              </a:spcBef>
              <a:spcAft>
                <a:spcPts val="0"/>
              </a:spcAft>
              <a:buSzPts val="1400"/>
              <a:buChar char="■"/>
              <a:defRPr/>
            </a:lvl6pPr>
            <a:lvl7pPr marL="8534507" lvl="6" indent="-846677" rtl="0">
              <a:spcBef>
                <a:spcPts val="4267"/>
              </a:spcBef>
              <a:spcAft>
                <a:spcPts val="0"/>
              </a:spcAft>
              <a:buSzPts val="1400"/>
              <a:buChar char="●"/>
              <a:defRPr/>
            </a:lvl7pPr>
            <a:lvl8pPr marL="9753722" lvl="7" indent="-846677" rtl="0">
              <a:spcBef>
                <a:spcPts val="4267"/>
              </a:spcBef>
              <a:spcAft>
                <a:spcPts val="0"/>
              </a:spcAft>
              <a:buSzPts val="1400"/>
              <a:buChar char="○"/>
              <a:defRPr/>
            </a:lvl8pPr>
            <a:lvl9pPr marL="10972937" lvl="8" indent="-846677" rtl="0">
              <a:spcBef>
                <a:spcPts val="4267"/>
              </a:spcBef>
              <a:spcAft>
                <a:spcPts val="4267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sldNum" idx="12"/>
          </p:nvPr>
        </p:nvSpPr>
        <p:spPr>
          <a:xfrm>
            <a:off x="22596163" y="12435245"/>
            <a:ext cx="1463391" cy="10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60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0" y="3595738"/>
            <a:ext cx="24387175" cy="8416153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/>
          <p:nvPr userDrawn="1"/>
        </p:nvSpPr>
        <p:spPr>
          <a:xfrm>
            <a:off x="14216243" y="1588574"/>
            <a:ext cx="4769554" cy="4769554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/>
          <p:nvPr userDrawn="1"/>
        </p:nvSpPr>
        <p:spPr>
          <a:xfrm>
            <a:off x="21721648" y="54537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/>
          <p:nvPr userDrawn="1"/>
        </p:nvSpPr>
        <p:spPr>
          <a:xfrm>
            <a:off x="18985797" y="7486550"/>
            <a:ext cx="4890508" cy="4890508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CE7C0DB-9E0D-0A4E-938B-2E797BB20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0" y="3595738"/>
            <a:ext cx="24387175" cy="8531688"/>
          </a:xfrm>
          <a:prstGeom prst="roundRect">
            <a:avLst>
              <a:gd name="adj" fmla="val 668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39EC2AA-D970-C448-A073-121286DBD6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0C5D54B-A58F-EC4D-AA02-F28EF11FB1FD}"/>
              </a:ext>
            </a:extLst>
          </p:cNvPr>
          <p:cNvSpPr/>
          <p:nvPr userDrawn="1"/>
        </p:nvSpPr>
        <p:spPr>
          <a:xfrm>
            <a:off x="14216243" y="1588574"/>
            <a:ext cx="4769554" cy="4769554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DB51D0-EFE0-9143-AB1E-054D0CA220CB}"/>
              </a:ext>
            </a:extLst>
          </p:cNvPr>
          <p:cNvSpPr/>
          <p:nvPr userDrawn="1"/>
        </p:nvSpPr>
        <p:spPr>
          <a:xfrm>
            <a:off x="21721648" y="54537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2C0393C-CCFF-344F-BF7E-2B815CA8D24F}"/>
              </a:ext>
            </a:extLst>
          </p:cNvPr>
          <p:cNvSpPr/>
          <p:nvPr userDrawn="1"/>
        </p:nvSpPr>
        <p:spPr>
          <a:xfrm>
            <a:off x="18985797" y="7486550"/>
            <a:ext cx="4890508" cy="4890508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CE94A48-21EC-9043-A425-EFF17FBDB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44CB57B-FDB9-DD49-A397-36CE873A54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CD72061-B2C2-AC4B-B221-A92BDD95E9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991DA25-90B4-A443-A658-5D5A83696B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B5E1CCF-F416-2440-906B-96A2A7952F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61FF98D-1061-9248-8754-001387599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661" r:id="rId2"/>
    <p:sldLayoutId id="2147483670" r:id="rId3"/>
    <p:sldLayoutId id="2147483662" r:id="rId4"/>
    <p:sldLayoutId id="2147483668" r:id="rId5"/>
    <p:sldLayoutId id="2147483663" r:id="rId6"/>
    <p:sldLayoutId id="2147483669" r:id="rId7"/>
    <p:sldLayoutId id="2147483664" r:id="rId8"/>
    <p:sldLayoutId id="2147483665" r:id="rId9"/>
    <p:sldLayoutId id="2147483666" r:id="rId10"/>
    <p:sldLayoutId id="2147483667" r:id="rId11"/>
    <p:sldLayoutId id="2147483756" r:id="rId12"/>
  </p:sldLayoutIdLst>
  <p:hf hdr="0" ftr="0" dt="0"/>
  <p:txStyles>
    <p:titleStyle>
      <a:lvl1pPr algn="ctr" defTabSz="1828800" rtl="0" eaLnBrk="1" latinLnBrk="0" hangingPunct="1">
        <a:lnSpc>
          <a:spcPct val="90000"/>
        </a:lnSpc>
        <a:spcBef>
          <a:spcPct val="0"/>
        </a:spcBef>
        <a:buNone/>
        <a:defRPr sz="6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Ndrury@mojaloop.io" TargetMode="External"/><Relationship Id="rId2" Type="http://schemas.openxmlformats.org/officeDocument/2006/relationships/hyperlink" Target="https://mojaloop.io/mojaloop-cbdc-center-of-excellence-in-singapore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0E0-9BA0-4725-A6B7-BB7C66F8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8" y="3565953"/>
            <a:ext cx="15527596" cy="4519609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+mn-lt"/>
                <a:ea typeface="Calibri" panose="020F0502020204030204" pitchFamily="34" charset="0"/>
              </a:rPr>
              <a:t>Zanzibar update</a:t>
            </a:r>
            <a:br>
              <a:rPr lang="en-US" sz="7200" dirty="0">
                <a:latin typeface="+mn-lt"/>
                <a:ea typeface="Calibri" panose="020F0502020204030204" pitchFamily="34" charset="0"/>
              </a:rPr>
            </a:br>
            <a:br>
              <a:rPr lang="en-US" sz="7200" dirty="0">
                <a:latin typeface="+mn-lt"/>
                <a:ea typeface="Calibri" panose="020F0502020204030204" pitchFamily="34" charset="0"/>
              </a:rPr>
            </a:br>
            <a:r>
              <a:rPr lang="en-US" sz="8000" dirty="0">
                <a:effectLst/>
                <a:latin typeface="+mn-lt"/>
                <a:ea typeface="Calibri" panose="020F0502020204030204" pitchFamily="34" charset="0"/>
              </a:rPr>
              <a:t>Center of Excellence for</a:t>
            </a:r>
            <a:br>
              <a:rPr lang="en-US" sz="8000" dirty="0">
                <a:effectLst/>
                <a:latin typeface="+mn-lt"/>
                <a:ea typeface="Calibri" panose="020F0502020204030204" pitchFamily="34" charset="0"/>
              </a:rPr>
            </a:br>
            <a:r>
              <a:rPr lang="en-US" sz="8000" dirty="0">
                <a:effectLst/>
                <a:latin typeface="+mn-lt"/>
                <a:ea typeface="Calibri" panose="020F0502020204030204" pitchFamily="34" charset="0"/>
              </a:rPr>
              <a:t>Central Bank Digital Currencies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B4343-F7E9-4D14-80D2-0940AD571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847" y="8670837"/>
            <a:ext cx="14344253" cy="23103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dirty="0"/>
              <a:t>Nicholas Drury</a:t>
            </a:r>
          </a:p>
          <a:p>
            <a:r>
              <a:rPr lang="en-US" sz="4000" b="1" dirty="0"/>
              <a:t>Director – Center of Excellence for CBDCs</a:t>
            </a:r>
          </a:p>
          <a:p>
            <a:r>
              <a:rPr lang="en-US" sz="2800" dirty="0"/>
              <a:t>26 October  2022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D8C48A-EF16-AD4C-A594-C7A1C4591FD4}"/>
              </a:ext>
            </a:extLst>
          </p:cNvPr>
          <p:cNvSpPr/>
          <p:nvPr/>
        </p:nvSpPr>
        <p:spPr>
          <a:xfrm>
            <a:off x="1587" y="-84006"/>
            <a:ext cx="24384000" cy="1371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8">
              <a:defRPr/>
            </a:pP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0" name="Google Shape;350;ge26861ad0a_1_141"/>
          <p:cNvSpPr txBox="1">
            <a:spLocks noGrp="1"/>
          </p:cNvSpPr>
          <p:nvPr>
            <p:ph type="title"/>
          </p:nvPr>
        </p:nvSpPr>
        <p:spPr>
          <a:xfrm>
            <a:off x="1679358" y="363441"/>
            <a:ext cx="21028462" cy="26508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388" tIns="45662" rIns="91388" bIns="45662" rtlCol="0" anchor="ctr" anchorCtr="0">
            <a:normAutofit/>
          </a:bodyPr>
          <a:lstStyle/>
          <a:p>
            <a:pPr>
              <a:buSzPts val="778"/>
            </a:pPr>
            <a:r>
              <a:rPr lang="en" dirty="0">
                <a:solidFill>
                  <a:schemeClr val="bg1"/>
                </a:solidFill>
              </a:rPr>
              <a:t>What could a CBDC be in practice?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AD5BB93-F928-4DE4-B123-43FE5D282C0A}"/>
              </a:ext>
            </a:extLst>
          </p:cNvPr>
          <p:cNvGrpSpPr/>
          <p:nvPr/>
        </p:nvGrpSpPr>
        <p:grpSpPr>
          <a:xfrm>
            <a:off x="4111800" y="2378259"/>
            <a:ext cx="17489577" cy="13514486"/>
            <a:chOff x="3331908" y="3202558"/>
            <a:chExt cx="17491854" cy="13516246"/>
          </a:xfrm>
        </p:grpSpPr>
        <p:graphicFrame>
          <p:nvGraphicFramePr>
            <p:cNvPr id="27" name="Diagram 26">
              <a:extLst>
                <a:ext uri="{FF2B5EF4-FFF2-40B4-BE49-F238E27FC236}">
                  <a16:creationId xmlns:a16="http://schemas.microsoft.com/office/drawing/2014/main" id="{7F4A1870-6939-4363-B32A-F4ACDCD45E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88774632"/>
                </p:ext>
              </p:extLst>
            </p:nvPr>
          </p:nvGraphicFramePr>
          <p:xfrm>
            <a:off x="3756196" y="5880060"/>
            <a:ext cx="16258117" cy="1083874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4301F7-9D88-46CF-B641-E5F798BE2CD9}"/>
                </a:ext>
              </a:extLst>
            </p:cNvPr>
            <p:cNvGrpSpPr/>
            <p:nvPr/>
          </p:nvGrpSpPr>
          <p:grpSpPr>
            <a:xfrm>
              <a:off x="3331908" y="3202558"/>
              <a:ext cx="17491854" cy="5983323"/>
              <a:chOff x="3102317" y="3389670"/>
              <a:chExt cx="17491854" cy="5983323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56C998F7-F882-4A58-B0A9-36DCFCC07A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281734">
                <a:off x="8681495" y="4284607"/>
                <a:ext cx="6365066" cy="5088386"/>
              </a:xfrm>
              <a:prstGeom prst="rect">
                <a:avLst/>
              </a:prstGeom>
            </p:spPr>
          </p:pic>
          <p:pic>
            <p:nvPicPr>
              <p:cNvPr id="31" name="gradient circle 1" descr="A picture containing cable, necklace, mirror&#10;&#10;Description automatically generated">
                <a:extLst>
                  <a:ext uri="{FF2B5EF4-FFF2-40B4-BE49-F238E27FC236}">
                    <a16:creationId xmlns:a16="http://schemas.microsoft.com/office/drawing/2014/main" id="{C94D037D-6AD0-4F6A-8DFA-C519461E9186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3102317" y="3389670"/>
                <a:ext cx="5808623" cy="596712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" name="Google Shape;342;p44">
                <a:extLst>
                  <a:ext uri="{FF2B5EF4-FFF2-40B4-BE49-F238E27FC236}">
                    <a16:creationId xmlns:a16="http://schemas.microsoft.com/office/drawing/2014/main" id="{6BCB19F8-8B12-4DAB-9687-399CB3C45CD7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3863542" y="5685159"/>
                <a:ext cx="4286171" cy="13637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" name="gradient circle 1" descr="A picture containing cable, necklace, mirror&#10;&#10;Description automatically generated">
                <a:extLst>
                  <a:ext uri="{FF2B5EF4-FFF2-40B4-BE49-F238E27FC236}">
                    <a16:creationId xmlns:a16="http://schemas.microsoft.com/office/drawing/2014/main" id="{897C9916-C8F6-4869-8ECE-38EF8AF1E905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14786975" y="3490623"/>
                <a:ext cx="5807196" cy="58438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4" name="Picture 6">
            <a:extLst>
              <a:ext uri="{FF2B5EF4-FFF2-40B4-BE49-F238E27FC236}">
                <a16:creationId xmlns:a16="http://schemas.microsoft.com/office/drawing/2014/main" id="{477E4C47-C8D2-6815-547F-77678E87A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748" y="2479199"/>
            <a:ext cx="5806440" cy="58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35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613F2-BC3F-E301-837B-7947A1B8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been doing?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9B7E6-20BF-61B1-6C41-8F592A8C6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 objectives</a:t>
            </a:r>
          </a:p>
          <a:p>
            <a:pPr lvl="1"/>
            <a:r>
              <a:rPr lang="en-US" sz="4000" dirty="0"/>
              <a:t>Forming working group - support for both a technology </a:t>
            </a:r>
            <a:r>
              <a:rPr lang="en-US" sz="4000" i="1" dirty="0"/>
              <a:t>and</a:t>
            </a:r>
            <a:r>
              <a:rPr lang="en-US" sz="4000" dirty="0"/>
              <a:t> business forum </a:t>
            </a:r>
          </a:p>
          <a:p>
            <a:pPr lvl="1"/>
            <a:r>
              <a:rPr lang="en-US" sz="4000" dirty="0"/>
              <a:t>Identifying priority projects</a:t>
            </a:r>
          </a:p>
          <a:p>
            <a:pPr lvl="1"/>
            <a:r>
              <a:rPr lang="en-US" sz="4000" dirty="0"/>
              <a:t>Tracking project KPIs</a:t>
            </a:r>
          </a:p>
          <a:p>
            <a:r>
              <a:rPr lang="en-US" dirty="0"/>
              <a:t>Hired</a:t>
            </a:r>
          </a:p>
          <a:p>
            <a:pPr lvl="1"/>
            <a:r>
              <a:rPr lang="en-US" sz="4000" dirty="0"/>
              <a:t>Director of Engineering</a:t>
            </a:r>
          </a:p>
          <a:p>
            <a:r>
              <a:rPr lang="en-US" dirty="0"/>
              <a:t>Hiring</a:t>
            </a:r>
          </a:p>
          <a:p>
            <a:pPr lvl="1"/>
            <a:r>
              <a:rPr lang="en-US" sz="4000" dirty="0"/>
              <a:t>Community manager – near closing</a:t>
            </a:r>
            <a:endParaRPr lang="en-US" dirty="0"/>
          </a:p>
          <a:p>
            <a:pPr lvl="1"/>
            <a:r>
              <a:rPr lang="en-US" sz="4000" dirty="0"/>
              <a:t>Operations manager – near closing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EF369-57DB-8924-88EB-4BE5E3E4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8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613F2-BC3F-E301-837B-7947A1B8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9B7E6-20BF-61B1-6C41-8F592A8C6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0"/>
            <a:ext cx="21183381" cy="8702676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sz="16000" dirty="0"/>
              <a:t>Singapore FinTech Festival 2-4</a:t>
            </a:r>
            <a:r>
              <a:rPr lang="en-US" sz="16000" baseline="30000" dirty="0"/>
              <a:t>th</a:t>
            </a:r>
            <a:r>
              <a:rPr lang="en-US" sz="16000" dirty="0"/>
              <a:t> November 2022</a:t>
            </a:r>
          </a:p>
          <a:p>
            <a:pPr lvl="1"/>
            <a:r>
              <a:rPr lang="en-US" sz="16000" dirty="0"/>
              <a:t>At least four separate speaking slots for </a:t>
            </a:r>
            <a:r>
              <a:rPr lang="en-US" sz="16000" dirty="0" err="1"/>
              <a:t>Mojaloop</a:t>
            </a:r>
            <a:r>
              <a:rPr lang="en-US" sz="16000" dirty="0"/>
              <a:t> confirmed</a:t>
            </a:r>
          </a:p>
          <a:p>
            <a:endParaRPr lang="en-US" sz="16000" dirty="0"/>
          </a:p>
          <a:p>
            <a:r>
              <a:rPr lang="en-US" sz="16000" dirty="0" err="1"/>
              <a:t>CoE</a:t>
            </a:r>
            <a:r>
              <a:rPr lang="en-US" sz="16000" dirty="0"/>
              <a:t> Working group to start in December</a:t>
            </a:r>
          </a:p>
          <a:p>
            <a:pPr marL="0" indent="0">
              <a:buNone/>
            </a:pPr>
            <a:endParaRPr lang="en-US" sz="16000" dirty="0"/>
          </a:p>
          <a:p>
            <a:pPr lvl="1"/>
            <a:r>
              <a:rPr lang="en-US" sz="16000" dirty="0"/>
              <a:t>Domestic clearing with settlement in CBDCs</a:t>
            </a:r>
          </a:p>
          <a:p>
            <a:pPr lvl="1"/>
            <a:r>
              <a:rPr lang="en-US" sz="16000" dirty="0"/>
              <a:t>Domestic issuance and clearing of CBDCs</a:t>
            </a:r>
          </a:p>
          <a:p>
            <a:pPr lvl="1"/>
            <a:r>
              <a:rPr lang="en-US" sz="16000" dirty="0"/>
              <a:t>Cross-border payments pilot</a:t>
            </a:r>
          </a:p>
          <a:p>
            <a:pPr lvl="1"/>
            <a:r>
              <a:rPr lang="en-US" sz="16000" dirty="0"/>
              <a:t>Workshops</a:t>
            </a:r>
          </a:p>
          <a:p>
            <a:pPr lvl="1"/>
            <a:r>
              <a:rPr lang="en-US" sz="16000" dirty="0"/>
              <a:t>Hackathons</a:t>
            </a:r>
          </a:p>
          <a:p>
            <a:pPr lvl="1"/>
            <a:r>
              <a:rPr lang="en-US" sz="16000" dirty="0"/>
              <a:t>CBDC toolkit</a:t>
            </a:r>
          </a:p>
          <a:p>
            <a:endParaRPr lang="en-US" sz="16000" dirty="0"/>
          </a:p>
          <a:p>
            <a:r>
              <a:rPr lang="en-US" sz="16000" dirty="0"/>
              <a:t>Complete immediate hiring needs</a:t>
            </a:r>
          </a:p>
          <a:p>
            <a:endParaRPr lang="en-US" dirty="0"/>
          </a:p>
          <a:p>
            <a:pPr marL="914400" lvl="1" indent="0">
              <a:buNone/>
            </a:pPr>
            <a:endParaRPr lang="en-US" dirty="0"/>
          </a:p>
          <a:p>
            <a:endParaRPr lang="en-US" dirty="0"/>
          </a:p>
          <a:p>
            <a:pPr marL="914400" lvl="1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EF369-57DB-8924-88EB-4BE5E3E4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2CF20E-164D-B745-99BD-A58B8A61D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499" y="3641196"/>
            <a:ext cx="12286059" cy="265409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9562D3A-8A37-4DCE-B88C-0B977C12F213}"/>
              </a:ext>
            </a:extLst>
          </p:cNvPr>
          <p:cNvSpPr>
            <a:spLocks noGrp="1"/>
          </p:cNvSpPr>
          <p:nvPr/>
        </p:nvSpPr>
        <p:spPr>
          <a:xfrm>
            <a:off x="1862171" y="6392370"/>
            <a:ext cx="22763261" cy="6744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b="1" u="sng" dirty="0">
              <a:ea typeface="+mn-lt"/>
              <a:cs typeface="+mn-lt"/>
            </a:endParaRPr>
          </a:p>
          <a:p>
            <a:r>
              <a:rPr lang="en-US" dirty="0">
                <a:cs typeface="Arial" panose="020B0604020202020204"/>
                <a:hlinkClick r:id="rId2"/>
              </a:rPr>
              <a:t>https://mojaloop.io/</a:t>
            </a:r>
            <a:endParaRPr lang="en-US" dirty="0">
              <a:cs typeface="Arial" panose="020B0604020202020204"/>
            </a:endParaRPr>
          </a:p>
          <a:p>
            <a:endParaRPr lang="en-US" dirty="0"/>
          </a:p>
          <a:p>
            <a:r>
              <a:rPr lang="en-US" sz="4000" b="1" dirty="0">
                <a:ea typeface="+mn-lt"/>
                <a:cs typeface="+mn-lt"/>
              </a:rPr>
              <a:t>Nicholas Drury</a:t>
            </a:r>
          </a:p>
          <a:p>
            <a:r>
              <a:rPr lang="en-US" sz="4000" b="1" dirty="0">
                <a:ea typeface="+mn-lt"/>
                <a:cs typeface="+mn-lt"/>
              </a:rPr>
              <a:t>Director – Center of Excellence for CBDCs</a:t>
            </a:r>
          </a:p>
          <a:p>
            <a:r>
              <a:rPr lang="en-US" sz="4000" b="1" dirty="0">
                <a:ea typeface="+mn-lt"/>
                <a:cs typeface="+mn-lt"/>
                <a:hlinkClick r:id="rId3"/>
              </a:rPr>
              <a:t>Ndrury@mojaloop.io</a:t>
            </a:r>
            <a:endParaRPr lang="en-US" sz="4000" b="1" dirty="0">
              <a:ea typeface="+mn-lt"/>
              <a:cs typeface="+mn-lt"/>
            </a:endParaRPr>
          </a:p>
          <a:p>
            <a:endParaRPr lang="en-US" sz="40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586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3" ma:contentTypeDescription="Create a new document." ma:contentTypeScope="" ma:versionID="1a8e0f591d3b1b40aba590a9e5f96a61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fc14388904a9ca4fc1dcdc7ac7762609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D56013-FFA3-4AA5-BFCF-7C4A0141612A}">
  <ds:schemaRefs>
    <ds:schemaRef ds:uri="http://purl.org/dc/terms/"/>
    <ds:schemaRef ds:uri="af12d3ca-d309-4d9b-872e-f669d895b06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6354f033-77ec-451f-a4b1-89785309665d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5511196-EC9D-4B03-B8C2-8D7CAE2FAEEA}">
  <ds:schemaRefs>
    <ds:schemaRef ds:uri="6354f033-77ec-451f-a4b1-89785309665d"/>
    <ds:schemaRef ds:uri="af12d3ca-d309-4d9b-872e-f669d895b06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328</Words>
  <Application>Microsoft Office PowerPoint</Application>
  <PresentationFormat>Custom</PresentationFormat>
  <Paragraphs>64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Zanzibar update  Center of Excellence for Central Bank Digital Currencies</vt:lpstr>
      <vt:lpstr>What could a CBDC be in practice?</vt:lpstr>
      <vt:lpstr>What have we been doing?</vt:lpstr>
      <vt:lpstr>What’s next?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Financial Inclusion  Through Open Source Payment Models</dc:title>
  <dc:creator>Jessie</dc:creator>
  <cp:lastModifiedBy>Nicholas Drury</cp:lastModifiedBy>
  <cp:revision>36</cp:revision>
  <dcterms:created xsi:type="dcterms:W3CDTF">2020-09-30T20:03:00Z</dcterms:created>
  <dcterms:modified xsi:type="dcterms:W3CDTF">2022-10-26T05:45:48Z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