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1"/>
  </p:notesMasterIdLst>
  <p:sldIdLst>
    <p:sldId id="293" r:id="rId5"/>
    <p:sldId id="1876" r:id="rId6"/>
    <p:sldId id="1877" r:id="rId7"/>
    <p:sldId id="1872" r:id="rId8"/>
    <p:sldId id="294" r:id="rId9"/>
    <p:sldId id="310" r:id="rId10"/>
    <p:sldId id="301" r:id="rId11"/>
    <p:sldId id="304" r:id="rId12"/>
    <p:sldId id="305" r:id="rId13"/>
    <p:sldId id="307" r:id="rId14"/>
    <p:sldId id="308" r:id="rId15"/>
    <p:sldId id="309" r:id="rId16"/>
    <p:sldId id="302" r:id="rId17"/>
    <p:sldId id="312" r:id="rId18"/>
    <p:sldId id="313" r:id="rId19"/>
    <p:sldId id="314" r:id="rId20"/>
    <p:sldId id="315" r:id="rId21"/>
    <p:sldId id="3726" r:id="rId22"/>
    <p:sldId id="323" r:id="rId23"/>
    <p:sldId id="316" r:id="rId24"/>
    <p:sldId id="317" r:id="rId25"/>
    <p:sldId id="321" r:id="rId26"/>
    <p:sldId id="3725" r:id="rId27"/>
    <p:sldId id="318" r:id="rId28"/>
    <p:sldId id="322" r:id="rId29"/>
    <p:sldId id="320" r:id="rId30"/>
  </p:sldIdLst>
  <p:sldSz cx="24387175"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A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60D184-F370-1341-8B71-AA4931F3FE5E}" v="2" dt="2022-10-25T04:43:37.2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77019"/>
  </p:normalViewPr>
  <p:slideViewPr>
    <p:cSldViewPr snapToGrid="0">
      <p:cViewPr varScale="1">
        <p:scale>
          <a:sx n="44" d="100"/>
          <a:sy n="44" d="100"/>
        </p:scale>
        <p:origin x="164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C7158-3EDA-D449-8D0F-DA0A67645948}" type="datetimeFigureOut">
              <a:rPr lang="en-US" smtClean="0"/>
              <a:t>10/21/22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E28C9E-AFDC-3345-9ED4-F0F60104F264}" type="slidenum">
              <a:rPr lang="en-US" smtClean="0"/>
              <a:t>‹#›</a:t>
            </a:fld>
            <a:endParaRPr lang="en-US"/>
          </a:p>
        </p:txBody>
      </p:sp>
    </p:spTree>
    <p:extLst>
      <p:ext uri="{BB962C8B-B14F-4D97-AF65-F5344CB8AC3E}">
        <p14:creationId xmlns:p14="http://schemas.microsoft.com/office/powerpoint/2010/main" val="159097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https://</a:t>
            </a:r>
            <a:r>
              <a:rPr lang="en-GB" err="1"/>
              <a:t>www.bnr.rw</a:t>
            </a:r>
            <a:r>
              <a:rPr lang="en-GB"/>
              <a:t>/browse-in/statistics/payment-system-statistics/mobile-payment/</a:t>
            </a:r>
            <a:endParaRPr lang="en-TZ"/>
          </a:p>
        </p:txBody>
      </p:sp>
      <p:sp>
        <p:nvSpPr>
          <p:cNvPr id="4" name="Slide Number Placeholder 3"/>
          <p:cNvSpPr>
            <a:spLocks noGrp="1"/>
          </p:cNvSpPr>
          <p:nvPr>
            <p:ph type="sldNum" sz="quarter" idx="5"/>
          </p:nvPr>
        </p:nvSpPr>
        <p:spPr/>
        <p:txBody>
          <a:bodyPr/>
          <a:lstStyle/>
          <a:p>
            <a:fld id="{90E28C9E-AFDC-3345-9ED4-F0F60104F264}" type="slidenum">
              <a:rPr lang="en-US" smtClean="0"/>
              <a:t>4</a:t>
            </a:fld>
            <a:endParaRPr lang="en-US"/>
          </a:p>
        </p:txBody>
      </p:sp>
    </p:spTree>
    <p:extLst>
      <p:ext uri="{BB962C8B-B14F-4D97-AF65-F5344CB8AC3E}">
        <p14:creationId xmlns:p14="http://schemas.microsoft.com/office/powerpoint/2010/main" val="1508674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Mojaloop</a:t>
            </a:r>
            <a:r>
              <a:rPr lang="en-US" dirty="0"/>
              <a:t> is not going to be adopted by every country in the world and it only solves one issue for national infrastructure.  We are part of a larger ecosystem that serves humans in the last mile.</a:t>
            </a:r>
          </a:p>
          <a:p>
            <a:endParaRPr lang="en-US" dirty="0"/>
          </a:p>
          <a:p>
            <a:r>
              <a:rPr lang="en-US" dirty="0"/>
              <a:t>Unfortunately </a:t>
            </a:r>
            <a:r>
              <a:rPr lang="en-US" dirty="0" err="1"/>
              <a:t>Mojaloop</a:t>
            </a:r>
            <a:r>
              <a:rPr lang="en-US" dirty="0"/>
              <a:t> is special – it makes it a more efficient system at scale – but as we’ve already discussed – that makes it difficult.  </a:t>
            </a:r>
          </a:p>
          <a:p>
            <a:endParaRPr lang="en-US" dirty="0"/>
          </a:p>
          <a:p>
            <a:r>
              <a:rPr lang="en-US" dirty="0"/>
              <a:t>To look at how this has already started working – please look at the partnerships and relationships we’ve developed around Cross border – Visa, BIS, Ant, </a:t>
            </a:r>
            <a:r>
              <a:rPr lang="en-US" dirty="0" err="1"/>
              <a:t>RedCompass</a:t>
            </a:r>
            <a:r>
              <a:rPr lang="en-US" dirty="0"/>
              <a:t>, MAS, NPCI – not to mention the CBDC center of excellence which is focused on Cross border.   </a:t>
            </a:r>
          </a:p>
          <a:p>
            <a:endParaRPr lang="en-US" dirty="0"/>
          </a:p>
          <a:p>
            <a:r>
              <a:rPr lang="en-US" dirty="0"/>
              <a:t>With DPG interoperability, we’ve got two programs – G2P Connect and the Digital Convergence initiative.</a:t>
            </a:r>
          </a:p>
        </p:txBody>
      </p:sp>
      <p:sp>
        <p:nvSpPr>
          <p:cNvPr id="4" name="Slide Number Placeholder 3"/>
          <p:cNvSpPr>
            <a:spLocks noGrp="1"/>
          </p:cNvSpPr>
          <p:nvPr>
            <p:ph type="sldNum" sz="quarter" idx="5"/>
          </p:nvPr>
        </p:nvSpPr>
        <p:spPr/>
        <p:txBody>
          <a:bodyPr/>
          <a:lstStyle/>
          <a:p>
            <a:fld id="{90E28C9E-AFDC-3345-9ED4-F0F60104F264}" type="slidenum">
              <a:rPr lang="en-US" smtClean="0"/>
              <a:t>12</a:t>
            </a:fld>
            <a:endParaRPr lang="en-US"/>
          </a:p>
        </p:txBody>
      </p:sp>
    </p:spTree>
    <p:extLst>
      <p:ext uri="{BB962C8B-B14F-4D97-AF65-F5344CB8AC3E}">
        <p14:creationId xmlns:p14="http://schemas.microsoft.com/office/powerpoint/2010/main" val="3276430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Mojaloop</a:t>
            </a:r>
            <a:r>
              <a:rPr lang="en-US" dirty="0"/>
              <a:t> is not going to be adopted by every country in the world and it only solves one issue for national infrastructure.  We are part of a larger ecosystem that serves humans in the last mile.</a:t>
            </a:r>
          </a:p>
          <a:p>
            <a:endParaRPr lang="en-US" dirty="0"/>
          </a:p>
          <a:p>
            <a:r>
              <a:rPr lang="en-US" dirty="0"/>
              <a:t>Unfortunately </a:t>
            </a:r>
            <a:r>
              <a:rPr lang="en-US" dirty="0" err="1"/>
              <a:t>Mojaloop</a:t>
            </a:r>
            <a:r>
              <a:rPr lang="en-US" dirty="0"/>
              <a:t> is special – it makes it a more efficient system at scale – but as we’ve already discussed – that makes it difficult.  </a:t>
            </a:r>
          </a:p>
          <a:p>
            <a:endParaRPr lang="en-US" dirty="0"/>
          </a:p>
          <a:p>
            <a:r>
              <a:rPr lang="en-US" dirty="0"/>
              <a:t>To look at how this has already started working – please look at the partnerships and relationships we’ve developed around Cross border – Visa, BIS, Ant, </a:t>
            </a:r>
            <a:r>
              <a:rPr lang="en-US" dirty="0" err="1"/>
              <a:t>RedCompass</a:t>
            </a:r>
            <a:r>
              <a:rPr lang="en-US" dirty="0"/>
              <a:t>, MAS, NPCI – not to mention the CBDC center of excellence which is focused on Cross border.   </a:t>
            </a:r>
          </a:p>
          <a:p>
            <a:endParaRPr lang="en-US" dirty="0"/>
          </a:p>
          <a:p>
            <a:r>
              <a:rPr lang="en-US" dirty="0"/>
              <a:t>With DPG interoperability, we’ve got two programs – G2P Connect and the Digital Convergence initiative.</a:t>
            </a:r>
          </a:p>
        </p:txBody>
      </p:sp>
      <p:sp>
        <p:nvSpPr>
          <p:cNvPr id="4" name="Slide Number Placeholder 3"/>
          <p:cNvSpPr>
            <a:spLocks noGrp="1"/>
          </p:cNvSpPr>
          <p:nvPr>
            <p:ph type="sldNum" sz="quarter" idx="5"/>
          </p:nvPr>
        </p:nvSpPr>
        <p:spPr/>
        <p:txBody>
          <a:bodyPr/>
          <a:lstStyle/>
          <a:p>
            <a:fld id="{90E28C9E-AFDC-3345-9ED4-F0F60104F264}" type="slidenum">
              <a:rPr lang="en-US" smtClean="0"/>
              <a:t>14</a:t>
            </a:fld>
            <a:endParaRPr lang="en-US"/>
          </a:p>
        </p:txBody>
      </p:sp>
    </p:spTree>
    <p:extLst>
      <p:ext uri="{BB962C8B-B14F-4D97-AF65-F5344CB8AC3E}">
        <p14:creationId xmlns:p14="http://schemas.microsoft.com/office/powerpoint/2010/main" val="3572271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Mojaloop</a:t>
            </a:r>
            <a:r>
              <a:rPr lang="en-US" dirty="0"/>
              <a:t> is not going to be adopted by every country in the world and it only solves one issue for national infrastructure.  We are part of a larger ecosystem that serves humans in the last mile.</a:t>
            </a:r>
          </a:p>
          <a:p>
            <a:endParaRPr lang="en-US" dirty="0"/>
          </a:p>
          <a:p>
            <a:r>
              <a:rPr lang="en-US" dirty="0"/>
              <a:t>Unfortunately </a:t>
            </a:r>
            <a:r>
              <a:rPr lang="en-US" dirty="0" err="1"/>
              <a:t>Mojaloop</a:t>
            </a:r>
            <a:r>
              <a:rPr lang="en-US" dirty="0"/>
              <a:t> is special – it makes it a more efficient system at scale – but as we’ve already discussed – that makes it difficult.  </a:t>
            </a:r>
          </a:p>
          <a:p>
            <a:endParaRPr lang="en-US" dirty="0"/>
          </a:p>
          <a:p>
            <a:r>
              <a:rPr lang="en-US" dirty="0"/>
              <a:t>To look at how this has already started working – please look at the partnerships and relationships we’ve developed around Cross border – Visa, BIS, Ant, </a:t>
            </a:r>
            <a:r>
              <a:rPr lang="en-US" dirty="0" err="1"/>
              <a:t>RedCompass</a:t>
            </a:r>
            <a:r>
              <a:rPr lang="en-US" dirty="0"/>
              <a:t>, MAS, NPCI – not to mention the CBDC center of excellence which is focused on Cross border.   </a:t>
            </a:r>
          </a:p>
          <a:p>
            <a:endParaRPr lang="en-US" dirty="0"/>
          </a:p>
          <a:p>
            <a:r>
              <a:rPr lang="en-US" dirty="0"/>
              <a:t>With DPG interoperability, we’ve got two programs – G2P Connect and the Digital Convergence initiative.</a:t>
            </a:r>
          </a:p>
        </p:txBody>
      </p:sp>
      <p:sp>
        <p:nvSpPr>
          <p:cNvPr id="4" name="Slide Number Placeholder 3"/>
          <p:cNvSpPr>
            <a:spLocks noGrp="1"/>
          </p:cNvSpPr>
          <p:nvPr>
            <p:ph type="sldNum" sz="quarter" idx="5"/>
          </p:nvPr>
        </p:nvSpPr>
        <p:spPr/>
        <p:txBody>
          <a:bodyPr/>
          <a:lstStyle/>
          <a:p>
            <a:fld id="{90E28C9E-AFDC-3345-9ED4-F0F60104F264}" type="slidenum">
              <a:rPr lang="en-US" smtClean="0"/>
              <a:t>15</a:t>
            </a:fld>
            <a:endParaRPr lang="en-US"/>
          </a:p>
        </p:txBody>
      </p:sp>
    </p:spTree>
    <p:extLst>
      <p:ext uri="{BB962C8B-B14F-4D97-AF65-F5344CB8AC3E}">
        <p14:creationId xmlns:p14="http://schemas.microsoft.com/office/powerpoint/2010/main" val="2806850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Mojaloop</a:t>
            </a:r>
            <a:r>
              <a:rPr lang="en-US" dirty="0"/>
              <a:t> is not going to be adopted by every country in the world and it only solves one issue for national infrastructure.  We are part of a larger ecosystem that serves humans in the last mile.</a:t>
            </a:r>
          </a:p>
          <a:p>
            <a:endParaRPr lang="en-US" dirty="0"/>
          </a:p>
          <a:p>
            <a:r>
              <a:rPr lang="en-US" dirty="0"/>
              <a:t>Unfortunately </a:t>
            </a:r>
            <a:r>
              <a:rPr lang="en-US" dirty="0" err="1"/>
              <a:t>Mojaloop</a:t>
            </a:r>
            <a:r>
              <a:rPr lang="en-US" dirty="0"/>
              <a:t> is special – it makes it a more efficient system at scale – but as we’ve already discussed – that makes it difficult.  </a:t>
            </a:r>
          </a:p>
          <a:p>
            <a:endParaRPr lang="en-US" dirty="0"/>
          </a:p>
          <a:p>
            <a:r>
              <a:rPr lang="en-US" dirty="0"/>
              <a:t>To look at how this has already started working – please look at the partnerships and relationships we’ve developed around Cross border – Visa, BIS, Ant, </a:t>
            </a:r>
            <a:r>
              <a:rPr lang="en-US" dirty="0" err="1"/>
              <a:t>RedCompass</a:t>
            </a:r>
            <a:r>
              <a:rPr lang="en-US" dirty="0"/>
              <a:t>, MAS, NPCI – not to mention the CBDC center of excellence which is focused on Cross border.   </a:t>
            </a:r>
          </a:p>
          <a:p>
            <a:endParaRPr lang="en-US" dirty="0"/>
          </a:p>
          <a:p>
            <a:r>
              <a:rPr lang="en-US" dirty="0"/>
              <a:t>With DPG interoperability, we’ve got two programs – G2P Connect and the Digital Convergence initiative.</a:t>
            </a:r>
          </a:p>
        </p:txBody>
      </p:sp>
      <p:sp>
        <p:nvSpPr>
          <p:cNvPr id="4" name="Slide Number Placeholder 3"/>
          <p:cNvSpPr>
            <a:spLocks noGrp="1"/>
          </p:cNvSpPr>
          <p:nvPr>
            <p:ph type="sldNum" sz="quarter" idx="5"/>
          </p:nvPr>
        </p:nvSpPr>
        <p:spPr/>
        <p:txBody>
          <a:bodyPr/>
          <a:lstStyle/>
          <a:p>
            <a:fld id="{90E28C9E-AFDC-3345-9ED4-F0F60104F264}" type="slidenum">
              <a:rPr lang="en-US" smtClean="0"/>
              <a:t>16</a:t>
            </a:fld>
            <a:endParaRPr lang="en-US"/>
          </a:p>
        </p:txBody>
      </p:sp>
    </p:spTree>
    <p:extLst>
      <p:ext uri="{BB962C8B-B14F-4D97-AF65-F5344CB8AC3E}">
        <p14:creationId xmlns:p14="http://schemas.microsoft.com/office/powerpoint/2010/main" val="4134807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 err="1"/>
              <a:t>Mojaloop</a:t>
            </a:r>
            <a:r>
              <a:rPr lang="en"/>
              <a:t> was designed “ground up” specifically to deliver to financial services ecosystems the software for an instant payments clearing system and API protocol that helps Banks, MFIs, Saccos, Mobile Money companies all connect to the same payments rails </a:t>
            </a:r>
            <a:endParaRPr lang="en-US"/>
          </a:p>
          <a:p>
            <a:pPr lvl="1"/>
            <a:endParaRPr lang="en"/>
          </a:p>
          <a:p>
            <a:pPr lvl="1"/>
            <a:r>
              <a:rPr lang="en"/>
              <a:t>The API protocol does more than just move money:  the design helps network participants to interact robustly with each other, and is important in helping bring some financial inclusion principles to life.  </a:t>
            </a:r>
            <a:endParaRPr lang="en">
              <a:cs typeface="Calibri"/>
            </a:endParaRPr>
          </a:p>
          <a:p>
            <a:pPr lvl="1"/>
            <a:endParaRPr lang="en"/>
          </a:p>
          <a:p>
            <a:pPr lvl="1"/>
            <a:r>
              <a:rPr lang="en"/>
              <a:t>The protocol has 3 steps – DISCOVERY – AGREEMENT – TRANSFER -  which I want to briefly unpack. </a:t>
            </a:r>
            <a:endParaRPr lang="en">
              <a:cs typeface="Calibri"/>
            </a:endParaRPr>
          </a:p>
          <a:p>
            <a:pPr lvl="1"/>
            <a:endParaRPr lang="en">
              <a:cs typeface="Calibri"/>
            </a:endParaRPr>
          </a:p>
          <a:p>
            <a:pPr lvl="1"/>
            <a:endParaRPr lang="en">
              <a:cs typeface="Calibri"/>
            </a:endParaRPr>
          </a:p>
          <a:p>
            <a:pPr lvl="1"/>
            <a:r>
              <a:rPr lang="en">
                <a:cs typeface="Calibri"/>
              </a:rPr>
              <a:t>Steve:</a:t>
            </a:r>
          </a:p>
          <a:p>
            <a:pPr lvl="1"/>
            <a:r>
              <a:rPr lang="en">
                <a:cs typeface="Calibri"/>
              </a:rPr>
              <a:t>Helps [lower the cost] for hub operators connect banks and non-banks of all shapes and sizes, without exposing their larger participants to any additional risks</a:t>
            </a:r>
          </a:p>
        </p:txBody>
      </p:sp>
      <p:sp>
        <p:nvSpPr>
          <p:cNvPr id="4" name="Slide Number Placeholder 3"/>
          <p:cNvSpPr>
            <a:spLocks noGrp="1"/>
          </p:cNvSpPr>
          <p:nvPr>
            <p:ph type="sldNum" sz="quarter" idx="5"/>
          </p:nvPr>
        </p:nvSpPr>
        <p:spPr/>
        <p:txBody>
          <a:bodyPr/>
          <a:lstStyle/>
          <a:p>
            <a:fld id="{90E28C9E-AFDC-3345-9ED4-F0F60104F264}" type="slidenum">
              <a:rPr lang="en-US" smtClean="0"/>
              <a:t>23</a:t>
            </a:fld>
            <a:endParaRPr lang="en-US"/>
          </a:p>
        </p:txBody>
      </p:sp>
    </p:spTree>
    <p:extLst>
      <p:ext uri="{BB962C8B-B14F-4D97-AF65-F5344CB8AC3E}">
        <p14:creationId xmlns:p14="http://schemas.microsoft.com/office/powerpoint/2010/main" val="12789955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1212E7D8-EF21-2543-93D3-E52749CD1EC8}"/>
              </a:ext>
            </a:extLst>
          </p:cNvPr>
          <p:cNvSpPr/>
          <p:nvPr userDrawn="1"/>
        </p:nvSpPr>
        <p:spPr>
          <a:xfrm>
            <a:off x="861219" y="3595738"/>
            <a:ext cx="25129908" cy="8531688"/>
          </a:xfrm>
          <a:prstGeom prst="roundRect">
            <a:avLst>
              <a:gd name="adj" fmla="val 668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p:cNvSpPr>
            <a:spLocks noGrp="1"/>
          </p:cNvSpPr>
          <p:nvPr>
            <p:ph type="ctrTitle"/>
          </p:nvPr>
        </p:nvSpPr>
        <p:spPr>
          <a:xfrm>
            <a:off x="1695847" y="4203903"/>
            <a:ext cx="12286059" cy="4519609"/>
          </a:xfrm>
        </p:spPr>
        <p:txBody>
          <a:bodyPr anchor="b"/>
          <a:lstStyle>
            <a:lvl1pPr algn="l">
              <a:defRPr sz="12000" b="1">
                <a:solidFill>
                  <a:schemeClr val="bg1"/>
                </a:solidFill>
              </a:defRPr>
            </a:lvl1pPr>
          </a:lstStyle>
          <a:p>
            <a:r>
              <a:rPr lang="en-US"/>
              <a:t>Click to edit Master title style</a:t>
            </a:r>
          </a:p>
        </p:txBody>
      </p:sp>
      <p:sp>
        <p:nvSpPr>
          <p:cNvPr id="3" name="Subtitle 2"/>
          <p:cNvSpPr>
            <a:spLocks noGrp="1"/>
          </p:cNvSpPr>
          <p:nvPr>
            <p:ph type="subTitle" idx="1"/>
          </p:nvPr>
        </p:nvSpPr>
        <p:spPr>
          <a:xfrm>
            <a:off x="1695847" y="9308787"/>
            <a:ext cx="14344253" cy="2310326"/>
          </a:xfrm>
        </p:spPr>
        <p:txBody>
          <a:bodyPr/>
          <a:lstStyle>
            <a:lvl1pPr marL="0" indent="0" algn="l">
              <a:buNone/>
              <a:defRPr sz="480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0AF9D7A-5BEE-9245-944A-197F51D542D9}" type="slidenum">
              <a:rPr lang="en-US" smtClean="0"/>
              <a:pPr/>
              <a:t>‹#›</a:t>
            </a:fld>
            <a:endParaRPr lang="en-US"/>
          </a:p>
        </p:txBody>
      </p:sp>
      <p:sp>
        <p:nvSpPr>
          <p:cNvPr id="4" name="Oval 3">
            <a:extLst>
              <a:ext uri="{FF2B5EF4-FFF2-40B4-BE49-F238E27FC236}">
                <a16:creationId xmlns:a16="http://schemas.microsoft.com/office/drawing/2014/main" id="{4AC1ED45-D031-B94A-BAB1-482F24228794}"/>
              </a:ext>
            </a:extLst>
          </p:cNvPr>
          <p:cNvSpPr/>
          <p:nvPr userDrawn="1"/>
        </p:nvSpPr>
        <p:spPr>
          <a:xfrm>
            <a:off x="14216243" y="1588574"/>
            <a:ext cx="4769554" cy="4769554"/>
          </a:xfrm>
          <a:prstGeom prst="ellipse">
            <a:avLst/>
          </a:prstGeom>
          <a:noFill/>
          <a:ln w="146050">
            <a:gradFill>
              <a:gsLst>
                <a:gs pos="100000">
                  <a:schemeClr val="accent2"/>
                </a:gs>
                <a:gs pos="0">
                  <a:schemeClr val="accent4"/>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B531EC2-BD07-9544-89FF-31AE4C23EC5E}"/>
              </a:ext>
            </a:extLst>
          </p:cNvPr>
          <p:cNvSpPr/>
          <p:nvPr userDrawn="1"/>
        </p:nvSpPr>
        <p:spPr>
          <a:xfrm>
            <a:off x="21721648" y="5453742"/>
            <a:ext cx="3608615" cy="3608615"/>
          </a:xfrm>
          <a:prstGeom prst="ellipse">
            <a:avLst/>
          </a:prstGeom>
          <a:noFill/>
          <a:ln w="152400">
            <a:gradFill>
              <a:gsLst>
                <a:gs pos="100000">
                  <a:schemeClr val="accent2"/>
                </a:gs>
                <a:gs pos="0">
                  <a:schemeClr val="accent4"/>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2B1EF47-5F45-A042-A683-AA31B481CD13}"/>
              </a:ext>
            </a:extLst>
          </p:cNvPr>
          <p:cNvSpPr/>
          <p:nvPr userDrawn="1"/>
        </p:nvSpPr>
        <p:spPr>
          <a:xfrm>
            <a:off x="18985797" y="7486550"/>
            <a:ext cx="4890508" cy="4890508"/>
          </a:xfrm>
          <a:prstGeom prst="ellipse">
            <a:avLst/>
          </a:prstGeom>
          <a:noFill/>
          <a:ln w="152400">
            <a:gradFill>
              <a:gsLst>
                <a:gs pos="100000">
                  <a:schemeClr val="accent2"/>
                </a:gs>
                <a:gs pos="0">
                  <a:schemeClr val="accent4"/>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6CE7C0DB-9E0D-0A4E-938B-2E797BB2000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76618" y="835854"/>
            <a:ext cx="6148471" cy="1956331"/>
          </a:xfrm>
          <a:prstGeom prst="rect">
            <a:avLst/>
          </a:prstGeom>
        </p:spPr>
      </p:pic>
    </p:spTree>
    <p:extLst>
      <p:ext uri="{BB962C8B-B14F-4D97-AF65-F5344CB8AC3E}">
        <p14:creationId xmlns:p14="http://schemas.microsoft.com/office/powerpoint/2010/main" val="1751848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AF9D7A-5BEE-9245-944A-197F51D542D9}" type="slidenum">
              <a:rPr lang="en-US" smtClean="0"/>
              <a:t>‹#›</a:t>
            </a:fld>
            <a:endParaRPr lang="en-US"/>
          </a:p>
        </p:txBody>
      </p:sp>
      <p:pic>
        <p:nvPicPr>
          <p:cNvPr id="5" name="Graphic 4">
            <a:extLst>
              <a:ext uri="{FF2B5EF4-FFF2-40B4-BE49-F238E27FC236}">
                <a16:creationId xmlns:a16="http://schemas.microsoft.com/office/drawing/2014/main" id="{32CFA138-28A4-D644-AF2B-9444858492A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76618" y="12622427"/>
            <a:ext cx="2862509" cy="910798"/>
          </a:xfrm>
          <a:prstGeom prst="rect">
            <a:avLst/>
          </a:prstGeom>
        </p:spPr>
      </p:pic>
    </p:spTree>
    <p:extLst>
      <p:ext uri="{BB962C8B-B14F-4D97-AF65-F5344CB8AC3E}">
        <p14:creationId xmlns:p14="http://schemas.microsoft.com/office/powerpoint/2010/main" val="3917978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B14EC90-E499-7F40-A81C-63D0DD2592C7}"/>
              </a:ext>
            </a:extLst>
          </p:cNvPr>
          <p:cNvPicPr>
            <a:picLocks noChangeAspect="1"/>
          </p:cNvPicPr>
          <p:nvPr userDrawn="1"/>
        </p:nvPicPr>
        <p:blipFill>
          <a:blip r:embed="rId2"/>
          <a:srcRect/>
          <a:stretch/>
        </p:blipFill>
        <p:spPr>
          <a:xfrm>
            <a:off x="1587" y="0"/>
            <a:ext cx="24384000" cy="13716000"/>
          </a:xfrm>
          <a:prstGeom prst="rect">
            <a:avLst/>
          </a:prstGeom>
        </p:spPr>
      </p:pic>
      <p:sp>
        <p:nvSpPr>
          <p:cNvPr id="11" name="Rounded Rectangle 10">
            <a:extLst>
              <a:ext uri="{FF2B5EF4-FFF2-40B4-BE49-F238E27FC236}">
                <a16:creationId xmlns:a16="http://schemas.microsoft.com/office/drawing/2014/main" id="{1212E7D8-EF21-2543-93D3-E52749CD1EC8}"/>
              </a:ext>
            </a:extLst>
          </p:cNvPr>
          <p:cNvSpPr/>
          <p:nvPr userDrawn="1"/>
        </p:nvSpPr>
        <p:spPr>
          <a:xfrm>
            <a:off x="861219" y="3595738"/>
            <a:ext cx="25129908" cy="8531688"/>
          </a:xfrm>
          <a:prstGeom prst="roundRect">
            <a:avLst>
              <a:gd name="adj" fmla="val 6683"/>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p:cNvSpPr>
            <a:spLocks noGrp="1"/>
          </p:cNvSpPr>
          <p:nvPr>
            <p:ph type="ctrTitle"/>
          </p:nvPr>
        </p:nvSpPr>
        <p:spPr>
          <a:xfrm>
            <a:off x="1695847" y="4203903"/>
            <a:ext cx="12286059" cy="4519609"/>
          </a:xfrm>
        </p:spPr>
        <p:txBody>
          <a:bodyPr anchor="b"/>
          <a:lstStyle>
            <a:lvl1pPr algn="l">
              <a:defRPr sz="12000" b="1">
                <a:solidFill>
                  <a:schemeClr val="bg1"/>
                </a:solidFill>
              </a:defRPr>
            </a:lvl1pPr>
          </a:lstStyle>
          <a:p>
            <a:r>
              <a:rPr lang="en-US"/>
              <a:t>Click to edit Master title style</a:t>
            </a:r>
          </a:p>
        </p:txBody>
      </p:sp>
      <p:sp>
        <p:nvSpPr>
          <p:cNvPr id="3" name="Subtitle 2"/>
          <p:cNvSpPr>
            <a:spLocks noGrp="1"/>
          </p:cNvSpPr>
          <p:nvPr>
            <p:ph type="subTitle" idx="1"/>
          </p:nvPr>
        </p:nvSpPr>
        <p:spPr>
          <a:xfrm>
            <a:off x="1695847" y="9308787"/>
            <a:ext cx="14344253" cy="2310326"/>
          </a:xfrm>
        </p:spPr>
        <p:txBody>
          <a:bodyPr/>
          <a:lstStyle>
            <a:lvl1pPr marL="0" indent="0" algn="l">
              <a:buNone/>
              <a:defRPr sz="480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0AF9D7A-5BEE-9245-944A-197F51D542D9}" type="slidenum">
              <a:rPr lang="en-US" smtClean="0"/>
              <a:pPr/>
              <a:t>‹#›</a:t>
            </a:fld>
            <a:endParaRPr lang="en-US"/>
          </a:p>
        </p:txBody>
      </p:sp>
      <p:pic>
        <p:nvPicPr>
          <p:cNvPr id="15" name="Graphic 14">
            <a:extLst>
              <a:ext uri="{FF2B5EF4-FFF2-40B4-BE49-F238E27FC236}">
                <a16:creationId xmlns:a16="http://schemas.microsoft.com/office/drawing/2014/main" id="{839EC2AA-D970-C448-A073-121286DBD65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676618" y="835854"/>
            <a:ext cx="6148471" cy="1956331"/>
          </a:xfrm>
          <a:prstGeom prst="rect">
            <a:avLst/>
          </a:prstGeom>
        </p:spPr>
      </p:pic>
      <p:sp>
        <p:nvSpPr>
          <p:cNvPr id="16" name="Oval 15">
            <a:extLst>
              <a:ext uri="{FF2B5EF4-FFF2-40B4-BE49-F238E27FC236}">
                <a16:creationId xmlns:a16="http://schemas.microsoft.com/office/drawing/2014/main" id="{A0C5D54B-A58F-EC4D-AA02-F28EF11FB1FD}"/>
              </a:ext>
            </a:extLst>
          </p:cNvPr>
          <p:cNvSpPr/>
          <p:nvPr userDrawn="1"/>
        </p:nvSpPr>
        <p:spPr>
          <a:xfrm>
            <a:off x="14216243" y="1588574"/>
            <a:ext cx="4769554" cy="4769554"/>
          </a:xfrm>
          <a:prstGeom prst="ellipse">
            <a:avLst/>
          </a:prstGeom>
          <a:noFill/>
          <a:ln w="146050">
            <a:gradFill>
              <a:gsLst>
                <a:gs pos="100000">
                  <a:schemeClr val="accent2"/>
                </a:gs>
                <a:gs pos="0">
                  <a:schemeClr val="accent4"/>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2DB51D0-EFE0-9143-AB1E-054D0CA220CB}"/>
              </a:ext>
            </a:extLst>
          </p:cNvPr>
          <p:cNvSpPr/>
          <p:nvPr userDrawn="1"/>
        </p:nvSpPr>
        <p:spPr>
          <a:xfrm>
            <a:off x="21721648" y="5453742"/>
            <a:ext cx="3608615" cy="3608615"/>
          </a:xfrm>
          <a:prstGeom prst="ellipse">
            <a:avLst/>
          </a:prstGeom>
          <a:noFill/>
          <a:ln w="152400">
            <a:gradFill>
              <a:gsLst>
                <a:gs pos="100000">
                  <a:schemeClr val="accent2"/>
                </a:gs>
                <a:gs pos="0">
                  <a:schemeClr val="accent4"/>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2C0393C-CCFF-344F-BF7E-2B815CA8D24F}"/>
              </a:ext>
            </a:extLst>
          </p:cNvPr>
          <p:cNvSpPr/>
          <p:nvPr userDrawn="1"/>
        </p:nvSpPr>
        <p:spPr>
          <a:xfrm>
            <a:off x="18985797" y="7486550"/>
            <a:ext cx="4890508" cy="4890508"/>
          </a:xfrm>
          <a:prstGeom prst="ellipse">
            <a:avLst/>
          </a:prstGeom>
          <a:noFill/>
          <a:ln w="152400">
            <a:gradFill>
              <a:gsLst>
                <a:gs pos="100000">
                  <a:schemeClr val="accent2"/>
                </a:gs>
                <a:gs pos="0">
                  <a:schemeClr val="accent4"/>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726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pic>
        <p:nvPicPr>
          <p:cNvPr id="7" name="Graphic 6">
            <a:extLst>
              <a:ext uri="{FF2B5EF4-FFF2-40B4-BE49-F238E27FC236}">
                <a16:creationId xmlns:a16="http://schemas.microsoft.com/office/drawing/2014/main" id="{3CE94A48-21EC-9043-A425-EFF17FBDBA2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76618" y="12622427"/>
            <a:ext cx="2862509" cy="910798"/>
          </a:xfrm>
          <a:prstGeom prst="rect">
            <a:avLst/>
          </a:prstGeom>
        </p:spPr>
      </p:pic>
    </p:spTree>
    <p:extLst>
      <p:ext uri="{BB962C8B-B14F-4D97-AF65-F5344CB8AC3E}">
        <p14:creationId xmlns:p14="http://schemas.microsoft.com/office/powerpoint/2010/main" val="234137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D33483-5DC1-4919-B94C-777794C8A760}"/>
              </a:ext>
            </a:extLst>
          </p:cNvPr>
          <p:cNvPicPr>
            <a:picLocks noChangeAspect="1"/>
          </p:cNvPicPr>
          <p:nvPr userDrawn="1"/>
        </p:nvPicPr>
        <p:blipFill>
          <a:blip r:embed="rId2">
            <a:alphaModFix/>
          </a:blip>
          <a:srcRect/>
          <a:stretch/>
        </p:blipFill>
        <p:spPr>
          <a:xfrm>
            <a:off x="1587" y="0"/>
            <a:ext cx="24384000" cy="13716000"/>
          </a:xfrm>
          <a:prstGeom prst="rect">
            <a:avLst/>
          </a:prstGeom>
        </p:spPr>
      </p:pic>
      <p:sp>
        <p:nvSpPr>
          <p:cNvPr id="4" name="Rectangle 3">
            <a:extLst>
              <a:ext uri="{FF2B5EF4-FFF2-40B4-BE49-F238E27FC236}">
                <a16:creationId xmlns:a16="http://schemas.microsoft.com/office/drawing/2014/main" id="{DE779818-F140-9546-B82F-B1DC522CC4CB}"/>
              </a:ext>
            </a:extLst>
          </p:cNvPr>
          <p:cNvSpPr/>
          <p:nvPr userDrawn="1"/>
        </p:nvSpPr>
        <p:spPr>
          <a:xfrm>
            <a:off x="0" y="564204"/>
            <a:ext cx="24387175" cy="5466945"/>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pic>
        <p:nvPicPr>
          <p:cNvPr id="8" name="Graphic 7">
            <a:extLst>
              <a:ext uri="{FF2B5EF4-FFF2-40B4-BE49-F238E27FC236}">
                <a16:creationId xmlns:a16="http://schemas.microsoft.com/office/drawing/2014/main" id="{B44CB57B-FDB9-DD49-A397-36CE873A547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676618" y="12622427"/>
            <a:ext cx="2862509" cy="910798"/>
          </a:xfrm>
          <a:prstGeom prst="rect">
            <a:avLst/>
          </a:prstGeom>
        </p:spPr>
      </p:pic>
    </p:spTree>
    <p:extLst>
      <p:ext uri="{BB962C8B-B14F-4D97-AF65-F5344CB8AC3E}">
        <p14:creationId xmlns:p14="http://schemas.microsoft.com/office/powerpoint/2010/main" val="1654202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917" y="3419477"/>
            <a:ext cx="21033938" cy="5705474"/>
          </a:xfrm>
        </p:spPr>
        <p:txBody>
          <a:bodyPr anchor="b"/>
          <a:lstStyle>
            <a:lvl1pPr>
              <a:defRPr sz="12000"/>
            </a:lvl1pPr>
          </a:lstStyle>
          <a:p>
            <a:r>
              <a:rPr lang="en-US"/>
              <a:t>Click to edit Master title style</a:t>
            </a:r>
          </a:p>
        </p:txBody>
      </p:sp>
      <p:sp>
        <p:nvSpPr>
          <p:cNvPr id="3" name="Text Placeholder 2"/>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pic>
        <p:nvPicPr>
          <p:cNvPr id="8" name="Graphic 7">
            <a:extLst>
              <a:ext uri="{FF2B5EF4-FFF2-40B4-BE49-F238E27FC236}">
                <a16:creationId xmlns:a16="http://schemas.microsoft.com/office/drawing/2014/main" id="{DCD72061-B2C2-AC4B-B221-A92BDD95E90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76618" y="835854"/>
            <a:ext cx="6148471" cy="1956331"/>
          </a:xfrm>
          <a:prstGeom prst="rect">
            <a:avLst/>
          </a:prstGeom>
        </p:spPr>
      </p:pic>
    </p:spTree>
    <p:extLst>
      <p:ext uri="{BB962C8B-B14F-4D97-AF65-F5344CB8AC3E}">
        <p14:creationId xmlns:p14="http://schemas.microsoft.com/office/powerpoint/2010/main" val="3350340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1FDB6C-806C-4135-BCBC-52AC466F483A}"/>
              </a:ext>
            </a:extLst>
          </p:cNvPr>
          <p:cNvPicPr>
            <a:picLocks noChangeAspect="1"/>
          </p:cNvPicPr>
          <p:nvPr userDrawn="1"/>
        </p:nvPicPr>
        <p:blipFill>
          <a:blip r:embed="rId2"/>
          <a:srcRect/>
          <a:stretch/>
        </p:blipFill>
        <p:spPr>
          <a:xfrm>
            <a:off x="1587" y="0"/>
            <a:ext cx="24384000" cy="13716000"/>
          </a:xfrm>
          <a:prstGeom prst="rect">
            <a:avLst/>
          </a:prstGeom>
        </p:spPr>
      </p:pic>
      <p:sp>
        <p:nvSpPr>
          <p:cNvPr id="2" name="Title 1"/>
          <p:cNvSpPr>
            <a:spLocks noGrp="1"/>
          </p:cNvSpPr>
          <p:nvPr>
            <p:ph type="title"/>
          </p:nvPr>
        </p:nvSpPr>
        <p:spPr>
          <a:xfrm>
            <a:off x="1663917" y="3419477"/>
            <a:ext cx="21033938" cy="5705474"/>
          </a:xfrm>
        </p:spPr>
        <p:txBody>
          <a:bodyPr anchor="b"/>
          <a:lstStyle>
            <a:lvl1pPr>
              <a:defRPr sz="12000"/>
            </a:lvl1pPr>
          </a:lstStyle>
          <a:p>
            <a:r>
              <a:rPr lang="en-US"/>
              <a:t>Click to edit Master title style</a:t>
            </a:r>
          </a:p>
        </p:txBody>
      </p:sp>
      <p:sp>
        <p:nvSpPr>
          <p:cNvPr id="3" name="Text Placeholder 2"/>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pic>
        <p:nvPicPr>
          <p:cNvPr id="8" name="Graphic 7">
            <a:extLst>
              <a:ext uri="{FF2B5EF4-FFF2-40B4-BE49-F238E27FC236}">
                <a16:creationId xmlns:a16="http://schemas.microsoft.com/office/drawing/2014/main" id="{E991DA25-90B4-A443-A658-5D5A83696BD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676618" y="12622427"/>
            <a:ext cx="2862509" cy="910798"/>
          </a:xfrm>
          <a:prstGeom prst="rect">
            <a:avLst/>
          </a:prstGeom>
        </p:spPr>
      </p:pic>
    </p:spTree>
    <p:extLst>
      <p:ext uri="{BB962C8B-B14F-4D97-AF65-F5344CB8AC3E}">
        <p14:creationId xmlns:p14="http://schemas.microsoft.com/office/powerpoint/2010/main" val="260809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76618" y="3651250"/>
            <a:ext cx="10364549"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2346008" y="3651250"/>
            <a:ext cx="10364549"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F9D7A-5BEE-9245-944A-197F51D542D9}" type="slidenum">
              <a:rPr lang="en-US" smtClean="0"/>
              <a:t>‹#›</a:t>
            </a:fld>
            <a:endParaRPr lang="en-US"/>
          </a:p>
        </p:txBody>
      </p:sp>
      <p:pic>
        <p:nvPicPr>
          <p:cNvPr id="8" name="Graphic 7">
            <a:extLst>
              <a:ext uri="{FF2B5EF4-FFF2-40B4-BE49-F238E27FC236}">
                <a16:creationId xmlns:a16="http://schemas.microsoft.com/office/drawing/2014/main" id="{8B5E1CCF-F416-2440-906B-96A2A7952F4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76618" y="12622427"/>
            <a:ext cx="2862509" cy="910798"/>
          </a:xfrm>
          <a:prstGeom prst="rect">
            <a:avLst/>
          </a:prstGeom>
        </p:spPr>
      </p:pic>
    </p:spTree>
    <p:extLst>
      <p:ext uri="{BB962C8B-B14F-4D97-AF65-F5344CB8AC3E}">
        <p14:creationId xmlns:p14="http://schemas.microsoft.com/office/powerpoint/2010/main" val="3346224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795" y="730251"/>
            <a:ext cx="21033938" cy="2651126"/>
          </a:xfrm>
        </p:spPr>
        <p:txBody>
          <a:bodyPr/>
          <a:lstStyle/>
          <a:p>
            <a:r>
              <a:rPr lang="en-US"/>
              <a:t>Click to edit Master title style</a:t>
            </a:r>
          </a:p>
        </p:txBody>
      </p:sp>
      <p:sp>
        <p:nvSpPr>
          <p:cNvPr id="3" name="Text Placeholder 2"/>
          <p:cNvSpPr>
            <a:spLocks noGrp="1"/>
          </p:cNvSpPr>
          <p:nvPr>
            <p:ph type="body" idx="1"/>
          </p:nvPr>
        </p:nvSpPr>
        <p:spPr>
          <a:xfrm>
            <a:off x="1679796" y="3362326"/>
            <a:ext cx="10316917"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679796" y="5010150"/>
            <a:ext cx="10316917"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2346007" y="3362326"/>
            <a:ext cx="1036772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12346007" y="5010150"/>
            <a:ext cx="10367726"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AF9D7A-5BEE-9245-944A-197F51D542D9}" type="slidenum">
              <a:rPr lang="en-US" smtClean="0"/>
              <a:t>‹#›</a:t>
            </a:fld>
            <a:endParaRPr lang="en-US"/>
          </a:p>
        </p:txBody>
      </p:sp>
      <p:pic>
        <p:nvPicPr>
          <p:cNvPr id="10" name="Graphic 9">
            <a:extLst>
              <a:ext uri="{FF2B5EF4-FFF2-40B4-BE49-F238E27FC236}">
                <a16:creationId xmlns:a16="http://schemas.microsoft.com/office/drawing/2014/main" id="{861FF98D-1061-9248-8754-0013875997B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76618" y="12622427"/>
            <a:ext cx="2862509" cy="910798"/>
          </a:xfrm>
          <a:prstGeom prst="rect">
            <a:avLst/>
          </a:prstGeom>
        </p:spPr>
      </p:pic>
    </p:spTree>
    <p:extLst>
      <p:ext uri="{BB962C8B-B14F-4D97-AF65-F5344CB8AC3E}">
        <p14:creationId xmlns:p14="http://schemas.microsoft.com/office/powerpoint/2010/main" val="3288979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AF9D7A-5BEE-9245-944A-197F51D542D9}" type="slidenum">
              <a:rPr lang="en-US" smtClean="0"/>
              <a:t>‹#›</a:t>
            </a:fld>
            <a:endParaRPr lang="en-US"/>
          </a:p>
        </p:txBody>
      </p:sp>
      <p:pic>
        <p:nvPicPr>
          <p:cNvPr id="6" name="Graphic 5">
            <a:extLst>
              <a:ext uri="{FF2B5EF4-FFF2-40B4-BE49-F238E27FC236}">
                <a16:creationId xmlns:a16="http://schemas.microsoft.com/office/drawing/2014/main" id="{2FFC5743-7400-D642-9870-E0DE7D4E9D3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76618" y="12622427"/>
            <a:ext cx="2862509" cy="910798"/>
          </a:xfrm>
          <a:prstGeom prst="rect">
            <a:avLst/>
          </a:prstGeom>
        </p:spPr>
      </p:pic>
    </p:spTree>
    <p:extLst>
      <p:ext uri="{BB962C8B-B14F-4D97-AF65-F5344CB8AC3E}">
        <p14:creationId xmlns:p14="http://schemas.microsoft.com/office/powerpoint/2010/main" val="3165441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619" y="730251"/>
            <a:ext cx="21033938" cy="265112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8078252" y="12712701"/>
            <a:ext cx="8230672" cy="730250"/>
          </a:xfrm>
          <a:prstGeom prst="rect">
            <a:avLst/>
          </a:prstGeom>
        </p:spPr>
        <p:txBody>
          <a:bodyPr vert="horz" lIns="91440" tIns="45720" rIns="91440" bIns="45720" rtlCol="0" anchor="ctr"/>
          <a:lstStyle>
            <a:lvl1pPr algn="ctr">
              <a:defRPr sz="2400">
                <a:solidFill>
                  <a:srgbClr val="005A83"/>
                </a:solidFill>
              </a:defRPr>
            </a:lvl1pPr>
          </a:lstStyle>
          <a:p>
            <a:endParaRPr lang="en-US"/>
          </a:p>
        </p:txBody>
      </p:sp>
      <p:sp>
        <p:nvSpPr>
          <p:cNvPr id="6" name="Slide Number Placeholder 5"/>
          <p:cNvSpPr>
            <a:spLocks noGrp="1"/>
          </p:cNvSpPr>
          <p:nvPr>
            <p:ph type="sldNum" sz="quarter" idx="4"/>
          </p:nvPr>
        </p:nvSpPr>
        <p:spPr>
          <a:xfrm>
            <a:off x="17223443" y="12712701"/>
            <a:ext cx="5487114" cy="730250"/>
          </a:xfrm>
          <a:prstGeom prst="rect">
            <a:avLst/>
          </a:prstGeom>
        </p:spPr>
        <p:txBody>
          <a:bodyPr vert="horz" lIns="91440" tIns="45720" rIns="91440" bIns="45720" rtlCol="0" anchor="ctr"/>
          <a:lstStyle>
            <a:lvl1pPr algn="r">
              <a:defRPr sz="2400">
                <a:solidFill>
                  <a:srgbClr val="005A83"/>
                </a:solidFill>
              </a:defRPr>
            </a:lvl1pPr>
          </a:lstStyle>
          <a:p>
            <a:fld id="{20AF9D7A-5BEE-9245-944A-197F51D542D9}" type="slidenum">
              <a:rPr lang="en-US" smtClean="0"/>
              <a:pPr/>
              <a:t>‹#›</a:t>
            </a:fld>
            <a:endParaRPr lang="en-US"/>
          </a:p>
        </p:txBody>
      </p:sp>
    </p:spTree>
    <p:extLst>
      <p:ext uri="{BB962C8B-B14F-4D97-AF65-F5344CB8AC3E}">
        <p14:creationId xmlns:p14="http://schemas.microsoft.com/office/powerpoint/2010/main" val="3489411563"/>
      </p:ext>
    </p:extLst>
  </p:cSld>
  <p:clrMap bg1="lt1" tx1="dk1" bg2="lt2" tx2="dk2" accent1="accent1" accent2="accent2" accent3="accent3" accent4="accent4" accent5="accent5" accent6="accent6" hlink="hlink" folHlink="folHlink"/>
  <p:sldLayoutIdLst>
    <p:sldLayoutId id="2147483661" r:id="rId1"/>
    <p:sldLayoutId id="2147483670" r:id="rId2"/>
    <p:sldLayoutId id="2147483662" r:id="rId3"/>
    <p:sldLayoutId id="2147483668" r:id="rId4"/>
    <p:sldLayoutId id="2147483663" r:id="rId5"/>
    <p:sldLayoutId id="2147483669" r:id="rId6"/>
    <p:sldLayoutId id="2147483664" r:id="rId7"/>
    <p:sldLayoutId id="2147483665" r:id="rId8"/>
    <p:sldLayoutId id="2147483666" r:id="rId9"/>
    <p:sldLayoutId id="2147483667" r:id="rId10"/>
  </p:sldLayoutIdLst>
  <p:hf hdr="0" ftr="0" dt="0"/>
  <p:txStyles>
    <p:titleStyle>
      <a:lvl1pPr algn="l" defTabSz="1828800" rtl="0" eaLnBrk="1" latinLnBrk="0" hangingPunct="1">
        <a:lnSpc>
          <a:spcPct val="90000"/>
        </a:lnSpc>
        <a:spcBef>
          <a:spcPct val="0"/>
        </a:spcBef>
        <a:buNone/>
        <a:defRPr sz="8800" b="1" kern="1200">
          <a:solidFill>
            <a:schemeClr val="accent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38C30-229E-4C68-8DDF-40DCD0BC9759}"/>
              </a:ext>
            </a:extLst>
          </p:cNvPr>
          <p:cNvSpPr>
            <a:spLocks noGrp="1"/>
          </p:cNvSpPr>
          <p:nvPr>
            <p:ph type="ctrTitle"/>
          </p:nvPr>
        </p:nvSpPr>
        <p:spPr/>
        <p:txBody>
          <a:bodyPr/>
          <a:lstStyle/>
          <a:p>
            <a:r>
              <a:rPr lang="en-US" dirty="0"/>
              <a:t>Market Development</a:t>
            </a:r>
          </a:p>
        </p:txBody>
      </p:sp>
      <p:sp>
        <p:nvSpPr>
          <p:cNvPr id="3" name="Subtitle 2">
            <a:extLst>
              <a:ext uri="{FF2B5EF4-FFF2-40B4-BE49-F238E27FC236}">
                <a16:creationId xmlns:a16="http://schemas.microsoft.com/office/drawing/2014/main" id="{26F35F17-22ED-4EB4-AF40-D5B147FBCB91}"/>
              </a:ext>
            </a:extLst>
          </p:cNvPr>
          <p:cNvSpPr>
            <a:spLocks noGrp="1"/>
          </p:cNvSpPr>
          <p:nvPr>
            <p:ph type="subTitle" idx="1"/>
          </p:nvPr>
        </p:nvSpPr>
        <p:spPr/>
        <p:txBody>
          <a:bodyPr/>
          <a:lstStyle/>
          <a:p>
            <a:r>
              <a:rPr lang="en-US" dirty="0"/>
              <a:t>PI-20 Guide</a:t>
            </a:r>
          </a:p>
        </p:txBody>
      </p:sp>
      <p:sp>
        <p:nvSpPr>
          <p:cNvPr id="4" name="Slide Number Placeholder 3">
            <a:extLst>
              <a:ext uri="{FF2B5EF4-FFF2-40B4-BE49-F238E27FC236}">
                <a16:creationId xmlns:a16="http://schemas.microsoft.com/office/drawing/2014/main" id="{427EBA47-9D75-4E03-9E90-564DB62D6AE8}"/>
              </a:ext>
            </a:extLst>
          </p:cNvPr>
          <p:cNvSpPr>
            <a:spLocks noGrp="1"/>
          </p:cNvSpPr>
          <p:nvPr>
            <p:ph type="sldNum" sz="quarter" idx="12"/>
          </p:nvPr>
        </p:nvSpPr>
        <p:spPr/>
        <p:txBody>
          <a:bodyPr/>
          <a:lstStyle/>
          <a:p>
            <a:fld id="{20AF9D7A-5BEE-9245-944A-197F51D542D9}" type="slidenum">
              <a:rPr lang="en-US" smtClean="0"/>
              <a:pPr/>
              <a:t>1</a:t>
            </a:fld>
            <a:endParaRPr lang="en-US"/>
          </a:p>
        </p:txBody>
      </p:sp>
    </p:spTree>
    <p:extLst>
      <p:ext uri="{BB962C8B-B14F-4D97-AF65-F5344CB8AC3E}">
        <p14:creationId xmlns:p14="http://schemas.microsoft.com/office/powerpoint/2010/main" val="1484065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A6A72-DDB1-4643-887D-F1DF202D2218}"/>
              </a:ext>
            </a:extLst>
          </p:cNvPr>
          <p:cNvSpPr>
            <a:spLocks noGrp="1"/>
          </p:cNvSpPr>
          <p:nvPr>
            <p:ph type="title"/>
          </p:nvPr>
        </p:nvSpPr>
        <p:spPr/>
        <p:txBody>
          <a:bodyPr/>
          <a:lstStyle/>
          <a:p>
            <a:r>
              <a:rPr lang="en-US" dirty="0"/>
              <a:t>Market Requirements</a:t>
            </a:r>
          </a:p>
        </p:txBody>
      </p:sp>
      <p:sp>
        <p:nvSpPr>
          <p:cNvPr id="4" name="Slide Number Placeholder 3">
            <a:extLst>
              <a:ext uri="{FF2B5EF4-FFF2-40B4-BE49-F238E27FC236}">
                <a16:creationId xmlns:a16="http://schemas.microsoft.com/office/drawing/2014/main" id="{9B85FC88-8868-4D52-A6D8-CAB89F51BB75}"/>
              </a:ext>
            </a:extLst>
          </p:cNvPr>
          <p:cNvSpPr>
            <a:spLocks noGrp="1"/>
          </p:cNvSpPr>
          <p:nvPr>
            <p:ph type="sldNum" sz="quarter" idx="12"/>
          </p:nvPr>
        </p:nvSpPr>
        <p:spPr/>
        <p:txBody>
          <a:bodyPr/>
          <a:lstStyle/>
          <a:p>
            <a:fld id="{20AF9D7A-5BEE-9245-944A-197F51D542D9}" type="slidenum">
              <a:rPr lang="en-US" smtClean="0"/>
              <a:t>10</a:t>
            </a:fld>
            <a:endParaRPr lang="en-US"/>
          </a:p>
        </p:txBody>
      </p:sp>
      <p:sp>
        <p:nvSpPr>
          <p:cNvPr id="5" name="Rectangle 4">
            <a:extLst>
              <a:ext uri="{FF2B5EF4-FFF2-40B4-BE49-F238E27FC236}">
                <a16:creationId xmlns:a16="http://schemas.microsoft.com/office/drawing/2014/main" id="{7A30A041-533B-314F-7B94-B42EA06D99B6}"/>
              </a:ext>
            </a:extLst>
          </p:cNvPr>
          <p:cNvSpPr/>
          <p:nvPr/>
        </p:nvSpPr>
        <p:spPr>
          <a:xfrm>
            <a:off x="1885950" y="3743325"/>
            <a:ext cx="9486899" cy="2000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Make Adoption Easier</a:t>
            </a:r>
          </a:p>
        </p:txBody>
      </p:sp>
      <p:sp>
        <p:nvSpPr>
          <p:cNvPr id="6" name="Rectangle 5">
            <a:extLst>
              <a:ext uri="{FF2B5EF4-FFF2-40B4-BE49-F238E27FC236}">
                <a16:creationId xmlns:a16="http://schemas.microsoft.com/office/drawing/2014/main" id="{BCE10A75-A10C-3DEB-72F8-3672DA4B4F32}"/>
              </a:ext>
            </a:extLst>
          </p:cNvPr>
          <p:cNvSpPr/>
          <p:nvPr/>
        </p:nvSpPr>
        <p:spPr>
          <a:xfrm>
            <a:off x="1885950" y="6467475"/>
            <a:ext cx="9486899" cy="20002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Drive Scale</a:t>
            </a:r>
          </a:p>
        </p:txBody>
      </p:sp>
      <p:sp>
        <p:nvSpPr>
          <p:cNvPr id="7" name="Rectangle 6">
            <a:extLst>
              <a:ext uri="{FF2B5EF4-FFF2-40B4-BE49-F238E27FC236}">
                <a16:creationId xmlns:a16="http://schemas.microsoft.com/office/drawing/2014/main" id="{28A8BB80-93F0-09A4-43CA-ABA0A5A8D75C}"/>
              </a:ext>
            </a:extLst>
          </p:cNvPr>
          <p:cNvSpPr/>
          <p:nvPr/>
        </p:nvSpPr>
        <p:spPr>
          <a:xfrm>
            <a:off x="1885949" y="9191625"/>
            <a:ext cx="9486899" cy="20002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Connect to other systems</a:t>
            </a:r>
          </a:p>
        </p:txBody>
      </p:sp>
      <p:sp>
        <p:nvSpPr>
          <p:cNvPr id="3" name="Rectangle 2">
            <a:extLst>
              <a:ext uri="{FF2B5EF4-FFF2-40B4-BE49-F238E27FC236}">
                <a16:creationId xmlns:a16="http://schemas.microsoft.com/office/drawing/2014/main" id="{104B397E-6DD6-8C66-B98E-F0294428456A}"/>
              </a:ext>
            </a:extLst>
          </p:cNvPr>
          <p:cNvSpPr/>
          <p:nvPr/>
        </p:nvSpPr>
        <p:spPr>
          <a:xfrm>
            <a:off x="12401550" y="3743325"/>
            <a:ext cx="8486775" cy="7448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i="1" dirty="0"/>
              <a:t>Focused Messaging</a:t>
            </a:r>
          </a:p>
          <a:p>
            <a:pPr algn="ctr"/>
            <a:endParaRPr lang="en-US" sz="6000" dirty="0"/>
          </a:p>
          <a:p>
            <a:pPr algn="ctr"/>
            <a:r>
              <a:rPr lang="en-US" sz="6000" dirty="0"/>
              <a:t>Adoption Toolkit</a:t>
            </a:r>
          </a:p>
          <a:p>
            <a:pPr algn="ctr"/>
            <a:endParaRPr lang="en-US" sz="6000" dirty="0"/>
          </a:p>
          <a:p>
            <a:pPr algn="ctr"/>
            <a:r>
              <a:rPr lang="en-US" sz="6000" dirty="0"/>
              <a:t>Infrastructure</a:t>
            </a:r>
          </a:p>
          <a:p>
            <a:pPr algn="ctr"/>
            <a:endParaRPr lang="en-US" sz="6000" dirty="0"/>
          </a:p>
          <a:p>
            <a:pPr algn="ctr"/>
            <a:r>
              <a:rPr lang="en-US" sz="6000" dirty="0"/>
              <a:t>Portals / PM</a:t>
            </a:r>
          </a:p>
          <a:p>
            <a:pPr algn="ctr"/>
            <a:endParaRPr lang="en-US" sz="4000" dirty="0"/>
          </a:p>
          <a:p>
            <a:pPr algn="ctr"/>
            <a:endParaRPr lang="en-US" dirty="0"/>
          </a:p>
        </p:txBody>
      </p:sp>
    </p:spTree>
    <p:extLst>
      <p:ext uri="{BB962C8B-B14F-4D97-AF65-F5344CB8AC3E}">
        <p14:creationId xmlns:p14="http://schemas.microsoft.com/office/powerpoint/2010/main" val="670232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A6A72-DDB1-4643-887D-F1DF202D2218}"/>
              </a:ext>
            </a:extLst>
          </p:cNvPr>
          <p:cNvSpPr>
            <a:spLocks noGrp="1"/>
          </p:cNvSpPr>
          <p:nvPr>
            <p:ph type="title"/>
          </p:nvPr>
        </p:nvSpPr>
        <p:spPr/>
        <p:txBody>
          <a:bodyPr/>
          <a:lstStyle/>
          <a:p>
            <a:r>
              <a:rPr lang="en-US" dirty="0"/>
              <a:t>Market Requirements</a:t>
            </a:r>
          </a:p>
        </p:txBody>
      </p:sp>
      <p:sp>
        <p:nvSpPr>
          <p:cNvPr id="4" name="Slide Number Placeholder 3">
            <a:extLst>
              <a:ext uri="{FF2B5EF4-FFF2-40B4-BE49-F238E27FC236}">
                <a16:creationId xmlns:a16="http://schemas.microsoft.com/office/drawing/2014/main" id="{9B85FC88-8868-4D52-A6D8-CAB89F51BB75}"/>
              </a:ext>
            </a:extLst>
          </p:cNvPr>
          <p:cNvSpPr>
            <a:spLocks noGrp="1"/>
          </p:cNvSpPr>
          <p:nvPr>
            <p:ph type="sldNum" sz="quarter" idx="12"/>
          </p:nvPr>
        </p:nvSpPr>
        <p:spPr/>
        <p:txBody>
          <a:bodyPr/>
          <a:lstStyle/>
          <a:p>
            <a:fld id="{20AF9D7A-5BEE-9245-944A-197F51D542D9}" type="slidenum">
              <a:rPr lang="en-US" smtClean="0"/>
              <a:t>11</a:t>
            </a:fld>
            <a:endParaRPr lang="en-US"/>
          </a:p>
        </p:txBody>
      </p:sp>
      <p:sp>
        <p:nvSpPr>
          <p:cNvPr id="5" name="Rectangle 4">
            <a:extLst>
              <a:ext uri="{FF2B5EF4-FFF2-40B4-BE49-F238E27FC236}">
                <a16:creationId xmlns:a16="http://schemas.microsoft.com/office/drawing/2014/main" id="{7A30A041-533B-314F-7B94-B42EA06D99B6}"/>
              </a:ext>
            </a:extLst>
          </p:cNvPr>
          <p:cNvSpPr/>
          <p:nvPr/>
        </p:nvSpPr>
        <p:spPr>
          <a:xfrm>
            <a:off x="1885950" y="3743325"/>
            <a:ext cx="9486899" cy="20002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Make Adoption Easier</a:t>
            </a:r>
          </a:p>
        </p:txBody>
      </p:sp>
      <p:sp>
        <p:nvSpPr>
          <p:cNvPr id="6" name="Rectangle 5">
            <a:extLst>
              <a:ext uri="{FF2B5EF4-FFF2-40B4-BE49-F238E27FC236}">
                <a16:creationId xmlns:a16="http://schemas.microsoft.com/office/drawing/2014/main" id="{BCE10A75-A10C-3DEB-72F8-3672DA4B4F32}"/>
              </a:ext>
            </a:extLst>
          </p:cNvPr>
          <p:cNvSpPr/>
          <p:nvPr/>
        </p:nvSpPr>
        <p:spPr>
          <a:xfrm>
            <a:off x="1885950" y="6467475"/>
            <a:ext cx="9486899" cy="200025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Drive Scale</a:t>
            </a:r>
          </a:p>
        </p:txBody>
      </p:sp>
      <p:sp>
        <p:nvSpPr>
          <p:cNvPr id="7" name="Rectangle 6">
            <a:extLst>
              <a:ext uri="{FF2B5EF4-FFF2-40B4-BE49-F238E27FC236}">
                <a16:creationId xmlns:a16="http://schemas.microsoft.com/office/drawing/2014/main" id="{28A8BB80-93F0-09A4-43CA-ABA0A5A8D75C}"/>
              </a:ext>
            </a:extLst>
          </p:cNvPr>
          <p:cNvSpPr/>
          <p:nvPr/>
        </p:nvSpPr>
        <p:spPr>
          <a:xfrm>
            <a:off x="1885949" y="9191625"/>
            <a:ext cx="9486899" cy="20002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Connect to other systems</a:t>
            </a:r>
          </a:p>
        </p:txBody>
      </p:sp>
      <p:sp>
        <p:nvSpPr>
          <p:cNvPr id="3" name="Rectangle 2">
            <a:extLst>
              <a:ext uri="{FF2B5EF4-FFF2-40B4-BE49-F238E27FC236}">
                <a16:creationId xmlns:a16="http://schemas.microsoft.com/office/drawing/2014/main" id="{C060BCB5-95BA-598E-6E60-ADF9DB801854}"/>
              </a:ext>
            </a:extLst>
          </p:cNvPr>
          <p:cNvSpPr/>
          <p:nvPr/>
        </p:nvSpPr>
        <p:spPr>
          <a:xfrm>
            <a:off x="12401550" y="3743325"/>
            <a:ext cx="8486775" cy="7448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i="1" dirty="0"/>
              <a:t>Merchant Payments</a:t>
            </a:r>
          </a:p>
          <a:p>
            <a:pPr algn="ctr"/>
            <a:endParaRPr lang="en-US" sz="6000" i="1" dirty="0"/>
          </a:p>
          <a:p>
            <a:pPr algn="ctr"/>
            <a:r>
              <a:rPr lang="en-US" sz="6000" i="1" dirty="0"/>
              <a:t>3PPI</a:t>
            </a:r>
            <a:endParaRPr lang="en-US" sz="6000" dirty="0"/>
          </a:p>
          <a:p>
            <a:pPr algn="ctr"/>
            <a:endParaRPr lang="en-US" sz="4000" dirty="0"/>
          </a:p>
          <a:p>
            <a:pPr algn="ctr"/>
            <a:endParaRPr lang="en-US" dirty="0"/>
          </a:p>
        </p:txBody>
      </p:sp>
    </p:spTree>
    <p:extLst>
      <p:ext uri="{BB962C8B-B14F-4D97-AF65-F5344CB8AC3E}">
        <p14:creationId xmlns:p14="http://schemas.microsoft.com/office/powerpoint/2010/main" val="2252585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A6A72-DDB1-4643-887D-F1DF202D2218}"/>
              </a:ext>
            </a:extLst>
          </p:cNvPr>
          <p:cNvSpPr>
            <a:spLocks noGrp="1"/>
          </p:cNvSpPr>
          <p:nvPr>
            <p:ph type="title"/>
          </p:nvPr>
        </p:nvSpPr>
        <p:spPr/>
        <p:txBody>
          <a:bodyPr/>
          <a:lstStyle/>
          <a:p>
            <a:r>
              <a:rPr lang="en-US" dirty="0"/>
              <a:t>Market Requirements</a:t>
            </a:r>
          </a:p>
        </p:txBody>
      </p:sp>
      <p:sp>
        <p:nvSpPr>
          <p:cNvPr id="4" name="Slide Number Placeholder 3">
            <a:extLst>
              <a:ext uri="{FF2B5EF4-FFF2-40B4-BE49-F238E27FC236}">
                <a16:creationId xmlns:a16="http://schemas.microsoft.com/office/drawing/2014/main" id="{9B85FC88-8868-4D52-A6D8-CAB89F51BB75}"/>
              </a:ext>
            </a:extLst>
          </p:cNvPr>
          <p:cNvSpPr>
            <a:spLocks noGrp="1"/>
          </p:cNvSpPr>
          <p:nvPr>
            <p:ph type="sldNum" sz="quarter" idx="12"/>
          </p:nvPr>
        </p:nvSpPr>
        <p:spPr/>
        <p:txBody>
          <a:bodyPr/>
          <a:lstStyle/>
          <a:p>
            <a:fld id="{20AF9D7A-5BEE-9245-944A-197F51D542D9}" type="slidenum">
              <a:rPr lang="en-US" smtClean="0"/>
              <a:t>12</a:t>
            </a:fld>
            <a:endParaRPr lang="en-US"/>
          </a:p>
        </p:txBody>
      </p:sp>
      <p:sp>
        <p:nvSpPr>
          <p:cNvPr id="5" name="Rectangle 4">
            <a:extLst>
              <a:ext uri="{FF2B5EF4-FFF2-40B4-BE49-F238E27FC236}">
                <a16:creationId xmlns:a16="http://schemas.microsoft.com/office/drawing/2014/main" id="{7A30A041-533B-314F-7B94-B42EA06D99B6}"/>
              </a:ext>
            </a:extLst>
          </p:cNvPr>
          <p:cNvSpPr/>
          <p:nvPr/>
        </p:nvSpPr>
        <p:spPr>
          <a:xfrm>
            <a:off x="1885950" y="3743325"/>
            <a:ext cx="9486899" cy="20002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Make Adoption Easier</a:t>
            </a:r>
          </a:p>
        </p:txBody>
      </p:sp>
      <p:sp>
        <p:nvSpPr>
          <p:cNvPr id="6" name="Rectangle 5">
            <a:extLst>
              <a:ext uri="{FF2B5EF4-FFF2-40B4-BE49-F238E27FC236}">
                <a16:creationId xmlns:a16="http://schemas.microsoft.com/office/drawing/2014/main" id="{BCE10A75-A10C-3DEB-72F8-3672DA4B4F32}"/>
              </a:ext>
            </a:extLst>
          </p:cNvPr>
          <p:cNvSpPr/>
          <p:nvPr/>
        </p:nvSpPr>
        <p:spPr>
          <a:xfrm>
            <a:off x="1885950" y="6467475"/>
            <a:ext cx="9486899" cy="20002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Drive Scale</a:t>
            </a:r>
          </a:p>
        </p:txBody>
      </p:sp>
      <p:sp>
        <p:nvSpPr>
          <p:cNvPr id="7" name="Rectangle 6">
            <a:extLst>
              <a:ext uri="{FF2B5EF4-FFF2-40B4-BE49-F238E27FC236}">
                <a16:creationId xmlns:a16="http://schemas.microsoft.com/office/drawing/2014/main" id="{28A8BB80-93F0-09A4-43CA-ABA0A5A8D75C}"/>
              </a:ext>
            </a:extLst>
          </p:cNvPr>
          <p:cNvSpPr/>
          <p:nvPr/>
        </p:nvSpPr>
        <p:spPr>
          <a:xfrm>
            <a:off x="1885949" y="9191625"/>
            <a:ext cx="9486899" cy="200025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Work with other systems</a:t>
            </a:r>
          </a:p>
        </p:txBody>
      </p:sp>
      <p:sp>
        <p:nvSpPr>
          <p:cNvPr id="3" name="Rectangle 2">
            <a:extLst>
              <a:ext uri="{FF2B5EF4-FFF2-40B4-BE49-F238E27FC236}">
                <a16:creationId xmlns:a16="http://schemas.microsoft.com/office/drawing/2014/main" id="{9E9CC10E-DEED-494D-6DA8-6809333242E3}"/>
              </a:ext>
            </a:extLst>
          </p:cNvPr>
          <p:cNvSpPr/>
          <p:nvPr/>
        </p:nvSpPr>
        <p:spPr>
          <a:xfrm>
            <a:off x="12401550" y="3743325"/>
            <a:ext cx="8486775" cy="7448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i="1" dirty="0"/>
              <a:t>Cross Border</a:t>
            </a:r>
          </a:p>
          <a:p>
            <a:pPr algn="ctr"/>
            <a:endParaRPr lang="en-US" sz="6000" i="1" dirty="0"/>
          </a:p>
          <a:p>
            <a:pPr algn="ctr"/>
            <a:r>
              <a:rPr lang="en-US" sz="6000" i="1" dirty="0"/>
              <a:t>DPG interoperability</a:t>
            </a:r>
          </a:p>
          <a:p>
            <a:pPr algn="ctr"/>
            <a:endParaRPr lang="en-US" sz="6000" i="1" dirty="0"/>
          </a:p>
          <a:p>
            <a:pPr algn="ctr"/>
            <a:r>
              <a:rPr lang="en-US" sz="6000" i="1" dirty="0"/>
              <a:t>Modularity of adjacencies</a:t>
            </a:r>
            <a:endParaRPr lang="en-US" sz="6000" dirty="0"/>
          </a:p>
          <a:p>
            <a:pPr algn="ctr"/>
            <a:endParaRPr lang="en-US" sz="4000" dirty="0"/>
          </a:p>
          <a:p>
            <a:pPr algn="ctr"/>
            <a:endParaRPr lang="en-US" dirty="0"/>
          </a:p>
        </p:txBody>
      </p:sp>
    </p:spTree>
    <p:extLst>
      <p:ext uri="{BB962C8B-B14F-4D97-AF65-F5344CB8AC3E}">
        <p14:creationId xmlns:p14="http://schemas.microsoft.com/office/powerpoint/2010/main" val="4266821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A6A72-DDB1-4643-887D-F1DF202D2218}"/>
              </a:ext>
            </a:extLst>
          </p:cNvPr>
          <p:cNvSpPr>
            <a:spLocks noGrp="1"/>
          </p:cNvSpPr>
          <p:nvPr>
            <p:ph type="title"/>
          </p:nvPr>
        </p:nvSpPr>
        <p:spPr/>
        <p:txBody>
          <a:bodyPr/>
          <a:lstStyle/>
          <a:p>
            <a:r>
              <a:rPr lang="en-US" dirty="0"/>
              <a:t>What does this mean?</a:t>
            </a:r>
          </a:p>
        </p:txBody>
      </p:sp>
      <p:sp>
        <p:nvSpPr>
          <p:cNvPr id="3" name="Content Placeholder 2">
            <a:extLst>
              <a:ext uri="{FF2B5EF4-FFF2-40B4-BE49-F238E27FC236}">
                <a16:creationId xmlns:a16="http://schemas.microsoft.com/office/drawing/2014/main" id="{785EF982-9D91-43CE-B42D-9820A14351AE}"/>
              </a:ext>
            </a:extLst>
          </p:cNvPr>
          <p:cNvSpPr>
            <a:spLocks noGrp="1"/>
          </p:cNvSpPr>
          <p:nvPr>
            <p:ph idx="1"/>
          </p:nvPr>
        </p:nvSpPr>
        <p:spPr>
          <a:xfrm>
            <a:off x="1676618" y="3651250"/>
            <a:ext cx="22040631" cy="8702676"/>
          </a:xfrm>
        </p:spPr>
        <p:txBody>
          <a:bodyPr>
            <a:normAutofit/>
          </a:bodyPr>
          <a:lstStyle/>
          <a:p>
            <a:pPr>
              <a:spcAft>
                <a:spcPts val="1200"/>
              </a:spcAft>
            </a:pPr>
            <a:r>
              <a:rPr lang="en-US" sz="5400" dirty="0"/>
              <a:t>Members of the community are still open to do what they want!</a:t>
            </a:r>
          </a:p>
          <a:p>
            <a:pPr>
              <a:spcAft>
                <a:spcPts val="1200"/>
              </a:spcAft>
            </a:pPr>
            <a:r>
              <a:rPr lang="en-US" sz="5400" dirty="0" err="1"/>
              <a:t>Mojaloop</a:t>
            </a:r>
            <a:r>
              <a:rPr lang="en-US" sz="5400" dirty="0"/>
              <a:t> Foundation team and resources will focus on these pillars</a:t>
            </a:r>
          </a:p>
          <a:p>
            <a:pPr>
              <a:spcAft>
                <a:spcPts val="1200"/>
              </a:spcAft>
            </a:pPr>
            <a:r>
              <a:rPr lang="en-US" sz="5400" dirty="0"/>
              <a:t>Thought leadership efforts will focus on these pillars</a:t>
            </a:r>
          </a:p>
          <a:p>
            <a:pPr>
              <a:spcAft>
                <a:spcPts val="1200"/>
              </a:spcAft>
            </a:pPr>
            <a:r>
              <a:rPr lang="en-US" sz="5400" dirty="0"/>
              <a:t>Grant programs will focus on initiatives supporting these pillars</a:t>
            </a:r>
          </a:p>
          <a:p>
            <a:pPr>
              <a:spcAft>
                <a:spcPts val="1200"/>
              </a:spcAft>
            </a:pPr>
            <a:r>
              <a:rPr lang="en-US" sz="5400" dirty="0"/>
              <a:t>Time and presentations at convening will focus on these pillars</a:t>
            </a:r>
          </a:p>
          <a:p>
            <a:pPr>
              <a:spcAft>
                <a:spcPts val="1200"/>
              </a:spcAft>
            </a:pPr>
            <a:r>
              <a:rPr lang="en-US" sz="5400" b="1" i="1" dirty="0"/>
              <a:t>Product Roadmap will be developed from these pillars</a:t>
            </a:r>
          </a:p>
          <a:p>
            <a:pPr marL="0" indent="0">
              <a:spcAft>
                <a:spcPts val="1200"/>
              </a:spcAft>
              <a:buNone/>
            </a:pPr>
            <a:endParaRPr lang="en-US" sz="4400" dirty="0"/>
          </a:p>
          <a:p>
            <a:pPr marL="0" indent="0">
              <a:buNone/>
            </a:pPr>
            <a:endParaRPr lang="en-US" dirty="0"/>
          </a:p>
        </p:txBody>
      </p:sp>
      <p:sp>
        <p:nvSpPr>
          <p:cNvPr id="4" name="Slide Number Placeholder 3">
            <a:extLst>
              <a:ext uri="{FF2B5EF4-FFF2-40B4-BE49-F238E27FC236}">
                <a16:creationId xmlns:a16="http://schemas.microsoft.com/office/drawing/2014/main" id="{9B85FC88-8868-4D52-A6D8-CAB89F51BB75}"/>
              </a:ext>
            </a:extLst>
          </p:cNvPr>
          <p:cNvSpPr>
            <a:spLocks noGrp="1"/>
          </p:cNvSpPr>
          <p:nvPr>
            <p:ph type="sldNum" sz="quarter" idx="12"/>
          </p:nvPr>
        </p:nvSpPr>
        <p:spPr/>
        <p:txBody>
          <a:bodyPr/>
          <a:lstStyle/>
          <a:p>
            <a:fld id="{20AF9D7A-5BEE-9245-944A-197F51D542D9}" type="slidenum">
              <a:rPr lang="en-US" smtClean="0"/>
              <a:t>13</a:t>
            </a:fld>
            <a:endParaRPr lang="en-US"/>
          </a:p>
        </p:txBody>
      </p:sp>
    </p:spTree>
    <p:extLst>
      <p:ext uri="{BB962C8B-B14F-4D97-AF65-F5344CB8AC3E}">
        <p14:creationId xmlns:p14="http://schemas.microsoft.com/office/powerpoint/2010/main" val="901161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A6A72-DDB1-4643-887D-F1DF202D2218}"/>
              </a:ext>
            </a:extLst>
          </p:cNvPr>
          <p:cNvSpPr>
            <a:spLocks noGrp="1"/>
          </p:cNvSpPr>
          <p:nvPr>
            <p:ph type="title"/>
          </p:nvPr>
        </p:nvSpPr>
        <p:spPr/>
        <p:txBody>
          <a:bodyPr/>
          <a:lstStyle/>
          <a:p>
            <a:r>
              <a:rPr lang="en-US" dirty="0"/>
              <a:t>What does it mean for the convening?</a:t>
            </a:r>
          </a:p>
        </p:txBody>
      </p:sp>
      <p:sp>
        <p:nvSpPr>
          <p:cNvPr id="4" name="Slide Number Placeholder 3">
            <a:extLst>
              <a:ext uri="{FF2B5EF4-FFF2-40B4-BE49-F238E27FC236}">
                <a16:creationId xmlns:a16="http://schemas.microsoft.com/office/drawing/2014/main" id="{9B85FC88-8868-4D52-A6D8-CAB89F51BB75}"/>
              </a:ext>
            </a:extLst>
          </p:cNvPr>
          <p:cNvSpPr>
            <a:spLocks noGrp="1"/>
          </p:cNvSpPr>
          <p:nvPr>
            <p:ph type="sldNum" sz="quarter" idx="12"/>
          </p:nvPr>
        </p:nvSpPr>
        <p:spPr/>
        <p:txBody>
          <a:bodyPr/>
          <a:lstStyle/>
          <a:p>
            <a:fld id="{20AF9D7A-5BEE-9245-944A-197F51D542D9}" type="slidenum">
              <a:rPr lang="en-US" smtClean="0"/>
              <a:t>14</a:t>
            </a:fld>
            <a:endParaRPr lang="en-US"/>
          </a:p>
        </p:txBody>
      </p:sp>
      <p:sp>
        <p:nvSpPr>
          <p:cNvPr id="5" name="Rectangle 4">
            <a:extLst>
              <a:ext uri="{FF2B5EF4-FFF2-40B4-BE49-F238E27FC236}">
                <a16:creationId xmlns:a16="http://schemas.microsoft.com/office/drawing/2014/main" id="{7A30A041-533B-314F-7B94-B42EA06D99B6}"/>
              </a:ext>
            </a:extLst>
          </p:cNvPr>
          <p:cNvSpPr/>
          <p:nvPr/>
        </p:nvSpPr>
        <p:spPr>
          <a:xfrm>
            <a:off x="1885950" y="3743325"/>
            <a:ext cx="9486899" cy="20002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Make Adoption Easier</a:t>
            </a:r>
          </a:p>
        </p:txBody>
      </p:sp>
      <p:sp>
        <p:nvSpPr>
          <p:cNvPr id="6" name="Rectangle 5">
            <a:extLst>
              <a:ext uri="{FF2B5EF4-FFF2-40B4-BE49-F238E27FC236}">
                <a16:creationId xmlns:a16="http://schemas.microsoft.com/office/drawing/2014/main" id="{BCE10A75-A10C-3DEB-72F8-3672DA4B4F32}"/>
              </a:ext>
            </a:extLst>
          </p:cNvPr>
          <p:cNvSpPr/>
          <p:nvPr/>
        </p:nvSpPr>
        <p:spPr>
          <a:xfrm>
            <a:off x="1885950" y="6467475"/>
            <a:ext cx="9486899" cy="20002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Drive Scale</a:t>
            </a:r>
          </a:p>
        </p:txBody>
      </p:sp>
      <p:sp>
        <p:nvSpPr>
          <p:cNvPr id="7" name="Rectangle 6">
            <a:extLst>
              <a:ext uri="{FF2B5EF4-FFF2-40B4-BE49-F238E27FC236}">
                <a16:creationId xmlns:a16="http://schemas.microsoft.com/office/drawing/2014/main" id="{28A8BB80-93F0-09A4-43CA-ABA0A5A8D75C}"/>
              </a:ext>
            </a:extLst>
          </p:cNvPr>
          <p:cNvSpPr/>
          <p:nvPr/>
        </p:nvSpPr>
        <p:spPr>
          <a:xfrm>
            <a:off x="1885949" y="9191625"/>
            <a:ext cx="9486899" cy="20002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Work with other systems</a:t>
            </a:r>
          </a:p>
        </p:txBody>
      </p:sp>
      <p:sp>
        <p:nvSpPr>
          <p:cNvPr id="8" name="TextBox 7">
            <a:extLst>
              <a:ext uri="{FF2B5EF4-FFF2-40B4-BE49-F238E27FC236}">
                <a16:creationId xmlns:a16="http://schemas.microsoft.com/office/drawing/2014/main" id="{E3351F5F-8416-E5FF-A691-E5384D42F534}"/>
              </a:ext>
            </a:extLst>
          </p:cNvPr>
          <p:cNvSpPr txBox="1"/>
          <p:nvPr/>
        </p:nvSpPr>
        <p:spPr>
          <a:xfrm>
            <a:off x="12056195" y="3743325"/>
            <a:ext cx="5661102" cy="1938992"/>
          </a:xfrm>
          <a:prstGeom prst="rect">
            <a:avLst/>
          </a:prstGeom>
          <a:noFill/>
        </p:spPr>
        <p:txBody>
          <a:bodyPr wrap="none" rtlCol="0">
            <a:spAutoFit/>
          </a:bodyPr>
          <a:lstStyle/>
          <a:p>
            <a:r>
              <a:rPr lang="en-US" sz="4000" dirty="0"/>
              <a:t>Messaging</a:t>
            </a:r>
          </a:p>
          <a:p>
            <a:r>
              <a:rPr lang="en-US" sz="4000" dirty="0"/>
              <a:t>Lessons from Adoptions</a:t>
            </a:r>
          </a:p>
          <a:p>
            <a:r>
              <a:rPr lang="en-US" sz="4000" dirty="0"/>
              <a:t>Adoption Toolkit design</a:t>
            </a:r>
          </a:p>
        </p:txBody>
      </p:sp>
      <p:sp>
        <p:nvSpPr>
          <p:cNvPr id="9" name="TextBox 8">
            <a:extLst>
              <a:ext uri="{FF2B5EF4-FFF2-40B4-BE49-F238E27FC236}">
                <a16:creationId xmlns:a16="http://schemas.microsoft.com/office/drawing/2014/main" id="{DB24E7E9-6CDE-97A4-AE1B-1610ABD5B951}"/>
              </a:ext>
            </a:extLst>
          </p:cNvPr>
          <p:cNvSpPr txBox="1"/>
          <p:nvPr/>
        </p:nvSpPr>
        <p:spPr>
          <a:xfrm>
            <a:off x="12166729" y="6637340"/>
            <a:ext cx="8881534" cy="1323439"/>
          </a:xfrm>
          <a:prstGeom prst="rect">
            <a:avLst/>
          </a:prstGeom>
          <a:noFill/>
        </p:spPr>
        <p:txBody>
          <a:bodyPr wrap="none" rtlCol="0">
            <a:spAutoFit/>
          </a:bodyPr>
          <a:lstStyle/>
          <a:p>
            <a:r>
              <a:rPr lang="en-US" sz="4000" dirty="0"/>
              <a:t>PISP with Google and NPCI</a:t>
            </a:r>
          </a:p>
          <a:p>
            <a:r>
              <a:rPr lang="en-US" sz="4000" dirty="0"/>
              <a:t>Merchant Payments with Ant Financial</a:t>
            </a:r>
          </a:p>
        </p:txBody>
      </p:sp>
      <p:sp>
        <p:nvSpPr>
          <p:cNvPr id="10" name="TextBox 9">
            <a:extLst>
              <a:ext uri="{FF2B5EF4-FFF2-40B4-BE49-F238E27FC236}">
                <a16:creationId xmlns:a16="http://schemas.microsoft.com/office/drawing/2014/main" id="{0A376955-FE65-618B-83A1-3E173E382985}"/>
              </a:ext>
            </a:extLst>
          </p:cNvPr>
          <p:cNvSpPr txBox="1"/>
          <p:nvPr/>
        </p:nvSpPr>
        <p:spPr>
          <a:xfrm>
            <a:off x="12166730" y="9531355"/>
            <a:ext cx="7815281" cy="707886"/>
          </a:xfrm>
          <a:prstGeom prst="rect">
            <a:avLst/>
          </a:prstGeom>
          <a:noFill/>
        </p:spPr>
        <p:txBody>
          <a:bodyPr wrap="none" rtlCol="0">
            <a:spAutoFit/>
          </a:bodyPr>
          <a:lstStyle/>
          <a:p>
            <a:r>
              <a:rPr lang="en-US" sz="4000" dirty="0"/>
              <a:t>DPGs with GIZ and G2P Connect</a:t>
            </a:r>
          </a:p>
        </p:txBody>
      </p:sp>
      <p:sp>
        <p:nvSpPr>
          <p:cNvPr id="11" name="TextBox 10">
            <a:extLst>
              <a:ext uri="{FF2B5EF4-FFF2-40B4-BE49-F238E27FC236}">
                <a16:creationId xmlns:a16="http://schemas.microsoft.com/office/drawing/2014/main" id="{8F7F9A8B-9C07-4ED2-0AFF-50166B951CCD}"/>
              </a:ext>
            </a:extLst>
          </p:cNvPr>
          <p:cNvSpPr txBox="1"/>
          <p:nvPr/>
        </p:nvSpPr>
        <p:spPr>
          <a:xfrm>
            <a:off x="1828799" y="2652923"/>
            <a:ext cx="2980624" cy="923330"/>
          </a:xfrm>
          <a:prstGeom prst="rect">
            <a:avLst/>
          </a:prstGeom>
          <a:noFill/>
        </p:spPr>
        <p:txBody>
          <a:bodyPr wrap="none" rtlCol="0">
            <a:spAutoFit/>
          </a:bodyPr>
          <a:lstStyle/>
          <a:p>
            <a:r>
              <a:rPr lang="en-US" sz="5400" b="1" i="1" dirty="0"/>
              <a:t>Tuesday</a:t>
            </a:r>
          </a:p>
        </p:txBody>
      </p:sp>
    </p:spTree>
    <p:extLst>
      <p:ext uri="{BB962C8B-B14F-4D97-AF65-F5344CB8AC3E}">
        <p14:creationId xmlns:p14="http://schemas.microsoft.com/office/powerpoint/2010/main" val="2116175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A6A72-DDB1-4643-887D-F1DF202D2218}"/>
              </a:ext>
            </a:extLst>
          </p:cNvPr>
          <p:cNvSpPr>
            <a:spLocks noGrp="1"/>
          </p:cNvSpPr>
          <p:nvPr>
            <p:ph type="title"/>
          </p:nvPr>
        </p:nvSpPr>
        <p:spPr/>
        <p:txBody>
          <a:bodyPr/>
          <a:lstStyle/>
          <a:p>
            <a:r>
              <a:rPr lang="en-US" dirty="0"/>
              <a:t>What does it mean for the convening?</a:t>
            </a:r>
          </a:p>
        </p:txBody>
      </p:sp>
      <p:sp>
        <p:nvSpPr>
          <p:cNvPr id="4" name="Slide Number Placeholder 3">
            <a:extLst>
              <a:ext uri="{FF2B5EF4-FFF2-40B4-BE49-F238E27FC236}">
                <a16:creationId xmlns:a16="http://schemas.microsoft.com/office/drawing/2014/main" id="{9B85FC88-8868-4D52-A6D8-CAB89F51BB75}"/>
              </a:ext>
            </a:extLst>
          </p:cNvPr>
          <p:cNvSpPr>
            <a:spLocks noGrp="1"/>
          </p:cNvSpPr>
          <p:nvPr>
            <p:ph type="sldNum" sz="quarter" idx="12"/>
          </p:nvPr>
        </p:nvSpPr>
        <p:spPr/>
        <p:txBody>
          <a:bodyPr/>
          <a:lstStyle/>
          <a:p>
            <a:fld id="{20AF9D7A-5BEE-9245-944A-197F51D542D9}" type="slidenum">
              <a:rPr lang="en-US" smtClean="0"/>
              <a:t>15</a:t>
            </a:fld>
            <a:endParaRPr lang="en-US"/>
          </a:p>
        </p:txBody>
      </p:sp>
      <p:sp>
        <p:nvSpPr>
          <p:cNvPr id="5" name="Rectangle 4">
            <a:extLst>
              <a:ext uri="{FF2B5EF4-FFF2-40B4-BE49-F238E27FC236}">
                <a16:creationId xmlns:a16="http://schemas.microsoft.com/office/drawing/2014/main" id="{7A30A041-533B-314F-7B94-B42EA06D99B6}"/>
              </a:ext>
            </a:extLst>
          </p:cNvPr>
          <p:cNvSpPr/>
          <p:nvPr/>
        </p:nvSpPr>
        <p:spPr>
          <a:xfrm>
            <a:off x="1885950" y="3743325"/>
            <a:ext cx="9486899" cy="20002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Make Adoption Easier</a:t>
            </a:r>
          </a:p>
        </p:txBody>
      </p:sp>
      <p:sp>
        <p:nvSpPr>
          <p:cNvPr id="6" name="Rectangle 5">
            <a:extLst>
              <a:ext uri="{FF2B5EF4-FFF2-40B4-BE49-F238E27FC236}">
                <a16:creationId xmlns:a16="http://schemas.microsoft.com/office/drawing/2014/main" id="{BCE10A75-A10C-3DEB-72F8-3672DA4B4F32}"/>
              </a:ext>
            </a:extLst>
          </p:cNvPr>
          <p:cNvSpPr/>
          <p:nvPr/>
        </p:nvSpPr>
        <p:spPr>
          <a:xfrm>
            <a:off x="1885950" y="6467475"/>
            <a:ext cx="9486899" cy="20002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Drive Scale</a:t>
            </a:r>
          </a:p>
        </p:txBody>
      </p:sp>
      <p:sp>
        <p:nvSpPr>
          <p:cNvPr id="7" name="Rectangle 6">
            <a:extLst>
              <a:ext uri="{FF2B5EF4-FFF2-40B4-BE49-F238E27FC236}">
                <a16:creationId xmlns:a16="http://schemas.microsoft.com/office/drawing/2014/main" id="{28A8BB80-93F0-09A4-43CA-ABA0A5A8D75C}"/>
              </a:ext>
            </a:extLst>
          </p:cNvPr>
          <p:cNvSpPr/>
          <p:nvPr/>
        </p:nvSpPr>
        <p:spPr>
          <a:xfrm>
            <a:off x="1885949" y="9191625"/>
            <a:ext cx="9486899" cy="20002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Work with other systems</a:t>
            </a:r>
          </a:p>
        </p:txBody>
      </p:sp>
      <p:sp>
        <p:nvSpPr>
          <p:cNvPr id="9" name="TextBox 8">
            <a:extLst>
              <a:ext uri="{FF2B5EF4-FFF2-40B4-BE49-F238E27FC236}">
                <a16:creationId xmlns:a16="http://schemas.microsoft.com/office/drawing/2014/main" id="{DB24E7E9-6CDE-97A4-AE1B-1610ABD5B951}"/>
              </a:ext>
            </a:extLst>
          </p:cNvPr>
          <p:cNvSpPr txBox="1"/>
          <p:nvPr/>
        </p:nvSpPr>
        <p:spPr>
          <a:xfrm>
            <a:off x="12166729" y="6637340"/>
            <a:ext cx="3794950" cy="707886"/>
          </a:xfrm>
          <a:prstGeom prst="rect">
            <a:avLst/>
          </a:prstGeom>
          <a:noFill/>
        </p:spPr>
        <p:txBody>
          <a:bodyPr wrap="none" rtlCol="0">
            <a:spAutoFit/>
          </a:bodyPr>
          <a:lstStyle/>
          <a:p>
            <a:r>
              <a:rPr lang="en-US" sz="4000" dirty="0"/>
              <a:t>PISP Bootcamp</a:t>
            </a:r>
          </a:p>
        </p:txBody>
      </p:sp>
      <p:sp>
        <p:nvSpPr>
          <p:cNvPr id="10" name="TextBox 9">
            <a:extLst>
              <a:ext uri="{FF2B5EF4-FFF2-40B4-BE49-F238E27FC236}">
                <a16:creationId xmlns:a16="http://schemas.microsoft.com/office/drawing/2014/main" id="{0A376955-FE65-618B-83A1-3E173E382985}"/>
              </a:ext>
            </a:extLst>
          </p:cNvPr>
          <p:cNvSpPr txBox="1"/>
          <p:nvPr/>
        </p:nvSpPr>
        <p:spPr>
          <a:xfrm>
            <a:off x="12166730" y="9531355"/>
            <a:ext cx="5598007" cy="1323439"/>
          </a:xfrm>
          <a:prstGeom prst="rect">
            <a:avLst/>
          </a:prstGeom>
          <a:noFill/>
        </p:spPr>
        <p:txBody>
          <a:bodyPr wrap="none" rtlCol="0">
            <a:spAutoFit/>
          </a:bodyPr>
          <a:lstStyle/>
          <a:p>
            <a:r>
              <a:rPr lang="en-US" sz="4000" b="1" i="1" dirty="0"/>
              <a:t>Cross border morning</a:t>
            </a:r>
          </a:p>
          <a:p>
            <a:r>
              <a:rPr lang="en-US" sz="4000" dirty="0" err="1"/>
              <a:t>Interledger</a:t>
            </a:r>
            <a:endParaRPr lang="en-US" sz="4000" dirty="0"/>
          </a:p>
        </p:txBody>
      </p:sp>
      <p:sp>
        <p:nvSpPr>
          <p:cNvPr id="3" name="TextBox 2">
            <a:extLst>
              <a:ext uri="{FF2B5EF4-FFF2-40B4-BE49-F238E27FC236}">
                <a16:creationId xmlns:a16="http://schemas.microsoft.com/office/drawing/2014/main" id="{D0A146AA-47E7-937B-914E-60222FB70146}"/>
              </a:ext>
            </a:extLst>
          </p:cNvPr>
          <p:cNvSpPr txBox="1"/>
          <p:nvPr/>
        </p:nvSpPr>
        <p:spPr>
          <a:xfrm>
            <a:off x="1828799" y="2652923"/>
            <a:ext cx="4019370" cy="923330"/>
          </a:xfrm>
          <a:prstGeom prst="rect">
            <a:avLst/>
          </a:prstGeom>
          <a:noFill/>
        </p:spPr>
        <p:txBody>
          <a:bodyPr wrap="none" rtlCol="0">
            <a:spAutoFit/>
          </a:bodyPr>
          <a:lstStyle/>
          <a:p>
            <a:r>
              <a:rPr lang="en-US" sz="5400" b="1" i="1" dirty="0"/>
              <a:t>Wednesday</a:t>
            </a:r>
          </a:p>
        </p:txBody>
      </p:sp>
    </p:spTree>
    <p:extLst>
      <p:ext uri="{BB962C8B-B14F-4D97-AF65-F5344CB8AC3E}">
        <p14:creationId xmlns:p14="http://schemas.microsoft.com/office/powerpoint/2010/main" val="3269862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A6A72-DDB1-4643-887D-F1DF202D2218}"/>
              </a:ext>
            </a:extLst>
          </p:cNvPr>
          <p:cNvSpPr>
            <a:spLocks noGrp="1"/>
          </p:cNvSpPr>
          <p:nvPr>
            <p:ph type="title"/>
          </p:nvPr>
        </p:nvSpPr>
        <p:spPr/>
        <p:txBody>
          <a:bodyPr/>
          <a:lstStyle/>
          <a:p>
            <a:r>
              <a:rPr lang="en-US" dirty="0"/>
              <a:t>What does it mean for the convening?</a:t>
            </a:r>
          </a:p>
        </p:txBody>
      </p:sp>
      <p:sp>
        <p:nvSpPr>
          <p:cNvPr id="4" name="Slide Number Placeholder 3">
            <a:extLst>
              <a:ext uri="{FF2B5EF4-FFF2-40B4-BE49-F238E27FC236}">
                <a16:creationId xmlns:a16="http://schemas.microsoft.com/office/drawing/2014/main" id="{9B85FC88-8868-4D52-A6D8-CAB89F51BB75}"/>
              </a:ext>
            </a:extLst>
          </p:cNvPr>
          <p:cNvSpPr>
            <a:spLocks noGrp="1"/>
          </p:cNvSpPr>
          <p:nvPr>
            <p:ph type="sldNum" sz="quarter" idx="12"/>
          </p:nvPr>
        </p:nvSpPr>
        <p:spPr/>
        <p:txBody>
          <a:bodyPr/>
          <a:lstStyle/>
          <a:p>
            <a:fld id="{20AF9D7A-5BEE-9245-944A-197F51D542D9}" type="slidenum">
              <a:rPr lang="en-US" smtClean="0"/>
              <a:t>16</a:t>
            </a:fld>
            <a:endParaRPr lang="en-US"/>
          </a:p>
        </p:txBody>
      </p:sp>
      <p:sp>
        <p:nvSpPr>
          <p:cNvPr id="5" name="Rectangle 4">
            <a:extLst>
              <a:ext uri="{FF2B5EF4-FFF2-40B4-BE49-F238E27FC236}">
                <a16:creationId xmlns:a16="http://schemas.microsoft.com/office/drawing/2014/main" id="{7A30A041-533B-314F-7B94-B42EA06D99B6}"/>
              </a:ext>
            </a:extLst>
          </p:cNvPr>
          <p:cNvSpPr/>
          <p:nvPr/>
        </p:nvSpPr>
        <p:spPr>
          <a:xfrm>
            <a:off x="1885950" y="3743325"/>
            <a:ext cx="9486899" cy="20002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Make Adoption Easier</a:t>
            </a:r>
          </a:p>
        </p:txBody>
      </p:sp>
      <p:sp>
        <p:nvSpPr>
          <p:cNvPr id="6" name="Rectangle 5">
            <a:extLst>
              <a:ext uri="{FF2B5EF4-FFF2-40B4-BE49-F238E27FC236}">
                <a16:creationId xmlns:a16="http://schemas.microsoft.com/office/drawing/2014/main" id="{BCE10A75-A10C-3DEB-72F8-3672DA4B4F32}"/>
              </a:ext>
            </a:extLst>
          </p:cNvPr>
          <p:cNvSpPr/>
          <p:nvPr/>
        </p:nvSpPr>
        <p:spPr>
          <a:xfrm>
            <a:off x="1885950" y="6467475"/>
            <a:ext cx="9486899" cy="20002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Drive Scale</a:t>
            </a:r>
          </a:p>
        </p:txBody>
      </p:sp>
      <p:sp>
        <p:nvSpPr>
          <p:cNvPr id="7" name="Rectangle 6">
            <a:extLst>
              <a:ext uri="{FF2B5EF4-FFF2-40B4-BE49-F238E27FC236}">
                <a16:creationId xmlns:a16="http://schemas.microsoft.com/office/drawing/2014/main" id="{28A8BB80-93F0-09A4-43CA-ABA0A5A8D75C}"/>
              </a:ext>
            </a:extLst>
          </p:cNvPr>
          <p:cNvSpPr/>
          <p:nvPr/>
        </p:nvSpPr>
        <p:spPr>
          <a:xfrm>
            <a:off x="1885949" y="9191625"/>
            <a:ext cx="9486899" cy="20002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Work with other systems</a:t>
            </a:r>
          </a:p>
        </p:txBody>
      </p:sp>
      <p:sp>
        <p:nvSpPr>
          <p:cNvPr id="8" name="TextBox 7">
            <a:extLst>
              <a:ext uri="{FF2B5EF4-FFF2-40B4-BE49-F238E27FC236}">
                <a16:creationId xmlns:a16="http://schemas.microsoft.com/office/drawing/2014/main" id="{E3351F5F-8416-E5FF-A691-E5384D42F534}"/>
              </a:ext>
            </a:extLst>
          </p:cNvPr>
          <p:cNvSpPr txBox="1"/>
          <p:nvPr/>
        </p:nvSpPr>
        <p:spPr>
          <a:xfrm>
            <a:off x="12166729" y="4226495"/>
            <a:ext cx="5715026" cy="707886"/>
          </a:xfrm>
          <a:prstGeom prst="rect">
            <a:avLst/>
          </a:prstGeom>
          <a:noFill/>
        </p:spPr>
        <p:txBody>
          <a:bodyPr wrap="none" rtlCol="0">
            <a:spAutoFit/>
          </a:bodyPr>
          <a:lstStyle/>
          <a:p>
            <a:r>
              <a:rPr lang="en-US" sz="4000" b="1" i="1" dirty="0"/>
              <a:t>Infrastructure morning</a:t>
            </a:r>
          </a:p>
        </p:txBody>
      </p:sp>
      <p:sp>
        <p:nvSpPr>
          <p:cNvPr id="10" name="TextBox 9">
            <a:extLst>
              <a:ext uri="{FF2B5EF4-FFF2-40B4-BE49-F238E27FC236}">
                <a16:creationId xmlns:a16="http://schemas.microsoft.com/office/drawing/2014/main" id="{0A376955-FE65-618B-83A1-3E173E382985}"/>
              </a:ext>
            </a:extLst>
          </p:cNvPr>
          <p:cNvSpPr txBox="1"/>
          <p:nvPr/>
        </p:nvSpPr>
        <p:spPr>
          <a:xfrm>
            <a:off x="12166730" y="9531355"/>
            <a:ext cx="3348994" cy="1323439"/>
          </a:xfrm>
          <a:prstGeom prst="rect">
            <a:avLst/>
          </a:prstGeom>
          <a:noFill/>
        </p:spPr>
        <p:txBody>
          <a:bodyPr wrap="none" rtlCol="0">
            <a:spAutoFit/>
          </a:bodyPr>
          <a:lstStyle/>
          <a:p>
            <a:r>
              <a:rPr lang="en-US" sz="4000" dirty="0"/>
              <a:t>FRMS</a:t>
            </a:r>
          </a:p>
          <a:p>
            <a:r>
              <a:rPr lang="en-US" sz="4000" dirty="0"/>
              <a:t>Bulk Features</a:t>
            </a:r>
          </a:p>
        </p:txBody>
      </p:sp>
      <p:sp>
        <p:nvSpPr>
          <p:cNvPr id="3" name="TextBox 2">
            <a:extLst>
              <a:ext uri="{FF2B5EF4-FFF2-40B4-BE49-F238E27FC236}">
                <a16:creationId xmlns:a16="http://schemas.microsoft.com/office/drawing/2014/main" id="{30898A6D-5CD9-C383-DA03-2A48151DD0C2}"/>
              </a:ext>
            </a:extLst>
          </p:cNvPr>
          <p:cNvSpPr txBox="1"/>
          <p:nvPr/>
        </p:nvSpPr>
        <p:spPr>
          <a:xfrm>
            <a:off x="1828799" y="2652923"/>
            <a:ext cx="3300904" cy="923330"/>
          </a:xfrm>
          <a:prstGeom prst="rect">
            <a:avLst/>
          </a:prstGeom>
          <a:noFill/>
        </p:spPr>
        <p:txBody>
          <a:bodyPr wrap="none" rtlCol="0">
            <a:spAutoFit/>
          </a:bodyPr>
          <a:lstStyle/>
          <a:p>
            <a:r>
              <a:rPr lang="en-US" sz="5400" b="1" i="1" dirty="0"/>
              <a:t>Thursday</a:t>
            </a:r>
          </a:p>
        </p:txBody>
      </p:sp>
    </p:spTree>
    <p:extLst>
      <p:ext uri="{BB962C8B-B14F-4D97-AF65-F5344CB8AC3E}">
        <p14:creationId xmlns:p14="http://schemas.microsoft.com/office/powerpoint/2010/main" val="710187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38C30-229E-4C68-8DDF-40DCD0BC9759}"/>
              </a:ext>
            </a:extLst>
          </p:cNvPr>
          <p:cNvSpPr>
            <a:spLocks noGrp="1"/>
          </p:cNvSpPr>
          <p:nvPr>
            <p:ph type="ctrTitle"/>
          </p:nvPr>
        </p:nvSpPr>
        <p:spPr>
          <a:xfrm>
            <a:off x="1695847" y="4203903"/>
            <a:ext cx="13524488" cy="4519609"/>
          </a:xfrm>
        </p:spPr>
        <p:txBody>
          <a:bodyPr>
            <a:normAutofit/>
          </a:bodyPr>
          <a:lstStyle/>
          <a:p>
            <a:r>
              <a:rPr lang="en-US" dirty="0"/>
              <a:t>What is an Inclusive IPS?</a:t>
            </a:r>
          </a:p>
        </p:txBody>
      </p:sp>
      <p:sp>
        <p:nvSpPr>
          <p:cNvPr id="3" name="Subtitle 2">
            <a:extLst>
              <a:ext uri="{FF2B5EF4-FFF2-40B4-BE49-F238E27FC236}">
                <a16:creationId xmlns:a16="http://schemas.microsoft.com/office/drawing/2014/main" id="{26F35F17-22ED-4EB4-AF40-D5B147FBCB91}"/>
              </a:ext>
            </a:extLst>
          </p:cNvPr>
          <p:cNvSpPr>
            <a:spLocks noGrp="1"/>
          </p:cNvSpPr>
          <p:nvPr>
            <p:ph type="subTitle" idx="1"/>
          </p:nvPr>
        </p:nvSpPr>
        <p:spPr/>
        <p:txBody>
          <a:bodyPr>
            <a:normAutofit/>
          </a:bodyPr>
          <a:lstStyle/>
          <a:p>
            <a:r>
              <a:rPr lang="en-US" sz="6600" dirty="0"/>
              <a:t>And how do we measure it?</a:t>
            </a:r>
          </a:p>
        </p:txBody>
      </p:sp>
      <p:sp>
        <p:nvSpPr>
          <p:cNvPr id="4" name="Slide Number Placeholder 3">
            <a:extLst>
              <a:ext uri="{FF2B5EF4-FFF2-40B4-BE49-F238E27FC236}">
                <a16:creationId xmlns:a16="http://schemas.microsoft.com/office/drawing/2014/main" id="{427EBA47-9D75-4E03-9E90-564DB62D6AE8}"/>
              </a:ext>
            </a:extLst>
          </p:cNvPr>
          <p:cNvSpPr>
            <a:spLocks noGrp="1"/>
          </p:cNvSpPr>
          <p:nvPr>
            <p:ph type="sldNum" sz="quarter" idx="12"/>
          </p:nvPr>
        </p:nvSpPr>
        <p:spPr/>
        <p:txBody>
          <a:bodyPr/>
          <a:lstStyle/>
          <a:p>
            <a:fld id="{20AF9D7A-5BEE-9245-944A-197F51D542D9}" type="slidenum">
              <a:rPr lang="en-US" smtClean="0"/>
              <a:pPr/>
              <a:t>17</a:t>
            </a:fld>
            <a:endParaRPr lang="en-US"/>
          </a:p>
        </p:txBody>
      </p:sp>
    </p:spTree>
    <p:extLst>
      <p:ext uri="{BB962C8B-B14F-4D97-AF65-F5344CB8AC3E}">
        <p14:creationId xmlns:p14="http://schemas.microsoft.com/office/powerpoint/2010/main" val="2364292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38C30-229E-4C68-8DDF-40DCD0BC9759}"/>
              </a:ext>
            </a:extLst>
          </p:cNvPr>
          <p:cNvSpPr>
            <a:spLocks noGrp="1"/>
          </p:cNvSpPr>
          <p:nvPr>
            <p:ph type="ctrTitle"/>
          </p:nvPr>
        </p:nvSpPr>
        <p:spPr/>
        <p:txBody>
          <a:bodyPr/>
          <a:lstStyle/>
          <a:p>
            <a:r>
              <a:rPr lang="en-US" dirty="0"/>
              <a:t>What is </a:t>
            </a:r>
            <a:r>
              <a:rPr lang="en-US" dirty="0" err="1"/>
              <a:t>Mojaloop</a:t>
            </a:r>
            <a:r>
              <a:rPr lang="en-US" dirty="0"/>
              <a:t>?</a:t>
            </a:r>
          </a:p>
        </p:txBody>
      </p:sp>
      <p:sp>
        <p:nvSpPr>
          <p:cNvPr id="3" name="Subtitle 2">
            <a:extLst>
              <a:ext uri="{FF2B5EF4-FFF2-40B4-BE49-F238E27FC236}">
                <a16:creationId xmlns:a16="http://schemas.microsoft.com/office/drawing/2014/main" id="{26F35F17-22ED-4EB4-AF40-D5B147FBCB91}"/>
              </a:ext>
            </a:extLst>
          </p:cNvPr>
          <p:cNvSpPr>
            <a:spLocks noGrp="1"/>
          </p:cNvSpPr>
          <p:nvPr>
            <p:ph type="subTitle" idx="1"/>
          </p:nvPr>
        </p:nvSpPr>
        <p:spPr/>
        <p:txBody>
          <a:bodyPr/>
          <a:lstStyle/>
          <a:p>
            <a:r>
              <a:rPr lang="en-US"/>
              <a:t>Messaging update</a:t>
            </a:r>
            <a:endParaRPr lang="en-US" dirty="0"/>
          </a:p>
        </p:txBody>
      </p:sp>
      <p:sp>
        <p:nvSpPr>
          <p:cNvPr id="4" name="Slide Number Placeholder 3">
            <a:extLst>
              <a:ext uri="{FF2B5EF4-FFF2-40B4-BE49-F238E27FC236}">
                <a16:creationId xmlns:a16="http://schemas.microsoft.com/office/drawing/2014/main" id="{427EBA47-9D75-4E03-9E90-564DB62D6AE8}"/>
              </a:ext>
            </a:extLst>
          </p:cNvPr>
          <p:cNvSpPr>
            <a:spLocks noGrp="1"/>
          </p:cNvSpPr>
          <p:nvPr>
            <p:ph type="sldNum" sz="quarter" idx="12"/>
          </p:nvPr>
        </p:nvSpPr>
        <p:spPr/>
        <p:txBody>
          <a:bodyPr/>
          <a:lstStyle/>
          <a:p>
            <a:fld id="{20AF9D7A-5BEE-9245-944A-197F51D542D9}" type="slidenum">
              <a:rPr lang="en-US" smtClean="0"/>
              <a:pPr/>
              <a:t>18</a:t>
            </a:fld>
            <a:endParaRPr lang="en-US"/>
          </a:p>
        </p:txBody>
      </p:sp>
    </p:spTree>
    <p:extLst>
      <p:ext uri="{BB962C8B-B14F-4D97-AF65-F5344CB8AC3E}">
        <p14:creationId xmlns:p14="http://schemas.microsoft.com/office/powerpoint/2010/main" val="2093391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4CF96-3F55-4B76-924E-AC77121F0794}"/>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574C0CF3-5874-49E7-8720-1C8E4CF97652}"/>
              </a:ext>
            </a:extLst>
          </p:cNvPr>
          <p:cNvSpPr>
            <a:spLocks noGrp="1"/>
          </p:cNvSpPr>
          <p:nvPr>
            <p:ph idx="1"/>
          </p:nvPr>
        </p:nvSpPr>
        <p:spPr/>
        <p:txBody>
          <a:bodyPr>
            <a:normAutofit fontScale="92500" lnSpcReduction="10000"/>
          </a:bodyPr>
          <a:lstStyle/>
          <a:p>
            <a:pPr>
              <a:lnSpc>
                <a:spcPct val="150000"/>
              </a:lnSpc>
            </a:pPr>
            <a:r>
              <a:rPr lang="en-US" dirty="0"/>
              <a:t>Focus new product development towards market demand</a:t>
            </a:r>
          </a:p>
          <a:p>
            <a:pPr>
              <a:lnSpc>
                <a:spcPct val="150000"/>
              </a:lnSpc>
            </a:pPr>
            <a:r>
              <a:rPr lang="en-US" dirty="0"/>
              <a:t>Define the key value propositions and attributes that will be used in </a:t>
            </a:r>
            <a:r>
              <a:rPr lang="en-US" dirty="0" err="1"/>
              <a:t>Mojaloop</a:t>
            </a:r>
            <a:r>
              <a:rPr lang="en-US" dirty="0"/>
              <a:t> general marketing</a:t>
            </a:r>
          </a:p>
          <a:p>
            <a:pPr>
              <a:lnSpc>
                <a:spcPct val="150000"/>
              </a:lnSpc>
            </a:pPr>
            <a:r>
              <a:rPr lang="en-US" dirty="0"/>
              <a:t>Humans absorb 2-4 short concepts at a time</a:t>
            </a:r>
          </a:p>
          <a:p>
            <a:pPr lvl="1">
              <a:lnSpc>
                <a:spcPct val="150000"/>
              </a:lnSpc>
            </a:pPr>
            <a:r>
              <a:rPr lang="en-US" dirty="0"/>
              <a:t>Break down messaging</a:t>
            </a:r>
          </a:p>
          <a:p>
            <a:pPr>
              <a:lnSpc>
                <a:spcPct val="150000"/>
              </a:lnSpc>
            </a:pPr>
            <a:r>
              <a:rPr lang="en-US" dirty="0"/>
              <a:t>Agree on language for the key value propositions and attributes</a:t>
            </a:r>
          </a:p>
          <a:p>
            <a:pPr lvl="1">
              <a:lnSpc>
                <a:spcPct val="150000"/>
              </a:lnSpc>
            </a:pPr>
            <a:r>
              <a:rPr lang="en-US" dirty="0"/>
              <a:t>The list can be added to for specific audiences</a:t>
            </a:r>
          </a:p>
          <a:p>
            <a:pPr marL="0" indent="0">
              <a:buNone/>
            </a:pPr>
            <a:endParaRPr lang="en-US" dirty="0"/>
          </a:p>
        </p:txBody>
      </p:sp>
      <p:sp>
        <p:nvSpPr>
          <p:cNvPr id="4" name="Slide Number Placeholder 3">
            <a:extLst>
              <a:ext uri="{FF2B5EF4-FFF2-40B4-BE49-F238E27FC236}">
                <a16:creationId xmlns:a16="http://schemas.microsoft.com/office/drawing/2014/main" id="{934E880A-7469-4E6E-BA8F-474B020D00BA}"/>
              </a:ext>
            </a:extLst>
          </p:cNvPr>
          <p:cNvSpPr>
            <a:spLocks noGrp="1"/>
          </p:cNvSpPr>
          <p:nvPr>
            <p:ph type="sldNum" sz="quarter" idx="12"/>
          </p:nvPr>
        </p:nvSpPr>
        <p:spPr/>
        <p:txBody>
          <a:bodyPr/>
          <a:lstStyle/>
          <a:p>
            <a:fld id="{20AF9D7A-5BEE-9245-944A-197F51D542D9}" type="slidenum">
              <a:rPr lang="en-US" smtClean="0"/>
              <a:t>19</a:t>
            </a:fld>
            <a:endParaRPr lang="en-US"/>
          </a:p>
        </p:txBody>
      </p:sp>
    </p:spTree>
    <p:extLst>
      <p:ext uri="{BB962C8B-B14F-4D97-AF65-F5344CB8AC3E}">
        <p14:creationId xmlns:p14="http://schemas.microsoft.com/office/powerpoint/2010/main" val="466849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ounded Rectangle 92">
            <a:extLst>
              <a:ext uri="{FF2B5EF4-FFF2-40B4-BE49-F238E27FC236}">
                <a16:creationId xmlns:a16="http://schemas.microsoft.com/office/drawing/2014/main" id="{44F4DBEF-16C5-5448-9453-E4A08A6DF0D4}"/>
              </a:ext>
            </a:extLst>
          </p:cNvPr>
          <p:cNvSpPr/>
          <p:nvPr/>
        </p:nvSpPr>
        <p:spPr>
          <a:xfrm>
            <a:off x="250361" y="11105929"/>
            <a:ext cx="23564955" cy="1709701"/>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TZ">
              <a:solidFill>
                <a:schemeClr val="accent2"/>
              </a:solidFill>
            </a:endParaRPr>
          </a:p>
          <a:p>
            <a:r>
              <a:rPr lang="en-TZ">
                <a:solidFill>
                  <a:schemeClr val="accent2"/>
                </a:solidFill>
              </a:rPr>
              <a:t> </a:t>
            </a:r>
          </a:p>
        </p:txBody>
      </p:sp>
      <p:sp>
        <p:nvSpPr>
          <p:cNvPr id="11" name="Google Shape;338;p44">
            <a:extLst>
              <a:ext uri="{FF2B5EF4-FFF2-40B4-BE49-F238E27FC236}">
                <a16:creationId xmlns:a16="http://schemas.microsoft.com/office/drawing/2014/main" id="{FF1EC6DC-9AEC-C840-AF8C-E2692D6E7CBD}"/>
              </a:ext>
            </a:extLst>
          </p:cNvPr>
          <p:cNvSpPr/>
          <p:nvPr/>
        </p:nvSpPr>
        <p:spPr>
          <a:xfrm>
            <a:off x="9525124" y="3236416"/>
            <a:ext cx="13380447" cy="7588124"/>
          </a:xfrm>
          <a:custGeom>
            <a:avLst/>
            <a:gdLst/>
            <a:ahLst/>
            <a:cxnLst/>
            <a:rect l="l" t="t" r="r" b="b"/>
            <a:pathLst>
              <a:path w="14693762" h="7589112" extrusionOk="0">
                <a:moveTo>
                  <a:pt x="139064" y="0"/>
                </a:moveTo>
                <a:lnTo>
                  <a:pt x="14309450" y="0"/>
                </a:lnTo>
                <a:cubicBezTo>
                  <a:pt x="14521698" y="0"/>
                  <a:pt x="14693762" y="172063"/>
                  <a:pt x="14693762" y="384313"/>
                </a:cubicBezTo>
                <a:lnTo>
                  <a:pt x="14693762" y="7204799"/>
                </a:lnTo>
                <a:cubicBezTo>
                  <a:pt x="14693762" y="7417049"/>
                  <a:pt x="14521698" y="7589112"/>
                  <a:pt x="14309450" y="7589112"/>
                </a:cubicBezTo>
                <a:lnTo>
                  <a:pt x="0" y="7589112"/>
                </a:lnTo>
                <a:lnTo>
                  <a:pt x="76260" y="7540223"/>
                </a:lnTo>
                <a:cubicBezTo>
                  <a:pt x="1292826" y="6718327"/>
                  <a:pt x="2092685" y="5326462"/>
                  <a:pt x="2092685" y="3747781"/>
                </a:cubicBezTo>
                <a:cubicBezTo>
                  <a:pt x="2092685" y="2248034"/>
                  <a:pt x="1370813" y="916889"/>
                  <a:pt x="255571" y="82851"/>
                </a:cubicBezTo>
                <a:close/>
              </a:path>
            </a:pathLst>
          </a:custGeom>
          <a:solidFill>
            <a:schemeClr val="lt1"/>
          </a:solidFill>
          <a:ln>
            <a:noFill/>
          </a:ln>
          <a:effectLst>
            <a:outerShdw blurRad="393700" dist="38100" dir="5400000" algn="t" rotWithShape="0">
              <a:schemeClr val="accent1">
                <a:alpha val="40000"/>
              </a:schemeClr>
            </a:outerShdw>
          </a:effectLst>
        </p:spPr>
        <p:txBody>
          <a:bodyPr spcFirstLastPara="1" wrap="square" lIns="91388" tIns="45662" rIns="91388" bIns="45662" anchor="ctr" anchorCtr="0">
            <a:noAutofit/>
          </a:bodyPr>
          <a:lstStyle/>
          <a:p>
            <a:pPr algn="ctr"/>
            <a:endParaRPr sz="1866">
              <a:solidFill>
                <a:schemeClr val="lt1"/>
              </a:solidFill>
              <a:latin typeface="Arial"/>
              <a:ea typeface="Arial"/>
              <a:cs typeface="Arial"/>
              <a:sym typeface="Arial"/>
            </a:endParaRPr>
          </a:p>
        </p:txBody>
      </p:sp>
      <p:sp>
        <p:nvSpPr>
          <p:cNvPr id="2" name="Title 1">
            <a:extLst>
              <a:ext uri="{FF2B5EF4-FFF2-40B4-BE49-F238E27FC236}">
                <a16:creationId xmlns:a16="http://schemas.microsoft.com/office/drawing/2014/main" id="{89C4CF96-3F55-4B76-924E-AC77121F0794}"/>
              </a:ext>
            </a:extLst>
          </p:cNvPr>
          <p:cNvSpPr>
            <a:spLocks noGrp="1"/>
          </p:cNvSpPr>
          <p:nvPr>
            <p:ph type="title"/>
          </p:nvPr>
        </p:nvSpPr>
        <p:spPr/>
        <p:txBody>
          <a:bodyPr/>
          <a:lstStyle/>
          <a:p>
            <a:r>
              <a:rPr lang="en-US"/>
              <a:t>Tanzania Instant Payment System</a:t>
            </a:r>
          </a:p>
        </p:txBody>
      </p:sp>
      <p:sp>
        <p:nvSpPr>
          <p:cNvPr id="4" name="Slide Number Placeholder 3">
            <a:extLst>
              <a:ext uri="{FF2B5EF4-FFF2-40B4-BE49-F238E27FC236}">
                <a16:creationId xmlns:a16="http://schemas.microsoft.com/office/drawing/2014/main" id="{934E880A-7469-4E6E-BA8F-474B020D00BA}"/>
              </a:ext>
            </a:extLst>
          </p:cNvPr>
          <p:cNvSpPr>
            <a:spLocks noGrp="1"/>
          </p:cNvSpPr>
          <p:nvPr>
            <p:ph type="sldNum" sz="quarter" idx="12"/>
          </p:nvPr>
        </p:nvSpPr>
        <p:spPr/>
        <p:txBody>
          <a:bodyPr/>
          <a:lstStyle/>
          <a:p>
            <a:fld id="{20AF9D7A-5BEE-9245-944A-197F51D542D9}" type="slidenum">
              <a:rPr lang="en-US" smtClean="0"/>
              <a:t>2</a:t>
            </a:fld>
            <a:endParaRPr lang="en-US"/>
          </a:p>
        </p:txBody>
      </p:sp>
      <p:sp>
        <p:nvSpPr>
          <p:cNvPr id="9" name="Google Shape;284;p9">
            <a:extLst>
              <a:ext uri="{FF2B5EF4-FFF2-40B4-BE49-F238E27FC236}">
                <a16:creationId xmlns:a16="http://schemas.microsoft.com/office/drawing/2014/main" id="{2ACBD6C5-3F06-0141-832E-2AD30D0C836A}"/>
              </a:ext>
            </a:extLst>
          </p:cNvPr>
          <p:cNvSpPr txBox="1">
            <a:spLocks/>
          </p:cNvSpPr>
          <p:nvPr/>
        </p:nvSpPr>
        <p:spPr>
          <a:xfrm>
            <a:off x="1674644" y="2576395"/>
            <a:ext cx="9391941" cy="6640700"/>
          </a:xfrm>
          <a:prstGeom prst="rect">
            <a:avLst/>
          </a:prstGeom>
        </p:spPr>
        <p:txBody>
          <a:bodyPr spcFirstLastPara="1" vert="horz" lIns="91425" tIns="45700" rIns="91425" bIns="45700" rtlCol="0" anchor="ctr"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None/>
            </a:pPr>
            <a:endParaRPr lang="en-GB" sz="3200" b="1" dirty="0">
              <a:cs typeface="Arial"/>
            </a:endParaRPr>
          </a:p>
          <a:p>
            <a:pPr marL="0" indent="0">
              <a:buNone/>
            </a:pPr>
            <a:r>
              <a:rPr lang="en-GB" sz="2400" b="1" dirty="0"/>
              <a:t>The Platform:</a:t>
            </a:r>
            <a:r>
              <a:rPr lang="en-GB" sz="2400" i="1" dirty="0"/>
              <a:t> </a:t>
            </a:r>
            <a:r>
              <a:rPr lang="en-GB" sz="2400" dirty="0"/>
              <a:t>Tanzania Instant Payment System (TIPS)</a:t>
            </a:r>
            <a:endParaRPr lang="en-US" sz="2400" dirty="0">
              <a:cs typeface="Arial"/>
            </a:endParaRPr>
          </a:p>
          <a:p>
            <a:pPr marL="0" indent="0">
              <a:buNone/>
            </a:pPr>
            <a:r>
              <a:rPr lang="en-US" sz="2400" b="1" dirty="0"/>
              <a:t>The Actors:</a:t>
            </a:r>
            <a:r>
              <a:rPr lang="en-US" sz="2400" b="1" i="1" dirty="0"/>
              <a:t> </a:t>
            </a:r>
            <a:r>
              <a:rPr lang="en-US" sz="2400" dirty="0"/>
              <a:t>BOT, EGA, MOF</a:t>
            </a:r>
            <a:endParaRPr lang="en-US" sz="2400" dirty="0">
              <a:cs typeface="Arial"/>
            </a:endParaRPr>
          </a:p>
          <a:p>
            <a:pPr marL="0" indent="0">
              <a:buNone/>
            </a:pPr>
            <a:r>
              <a:rPr lang="en-US" sz="2400" b="1" dirty="0"/>
              <a:t>Use Cases:</a:t>
            </a:r>
            <a:r>
              <a:rPr lang="en-US" sz="2400" dirty="0"/>
              <a:t> The platform will include use cases such as P2P, P2B, Tax and Bulk Payments</a:t>
            </a:r>
            <a:endParaRPr lang="en-US" sz="2400" b="1" dirty="0">
              <a:cs typeface="Arial"/>
            </a:endParaRPr>
          </a:p>
          <a:p>
            <a:pPr marL="0" indent="0">
              <a:buNone/>
            </a:pPr>
            <a:r>
              <a:rPr lang="en-US" sz="2400" b="1" dirty="0"/>
              <a:t>Milestones:</a:t>
            </a:r>
            <a:r>
              <a:rPr lang="en-US" sz="2400" dirty="0"/>
              <a:t> The pilot began towards the end of 2021 and included a closed user group of 3 Banks and 2 MNOs</a:t>
            </a:r>
          </a:p>
          <a:p>
            <a:r>
              <a:rPr lang="en-US" sz="2400" b="1" dirty="0">
                <a:cs typeface="Arial"/>
              </a:rPr>
              <a:t>GTM Objectives</a:t>
            </a:r>
            <a:r>
              <a:rPr lang="en-US" sz="2400" dirty="0">
                <a:cs typeface="Arial"/>
              </a:rPr>
              <a:t>: </a:t>
            </a:r>
          </a:p>
          <a:p>
            <a:pPr lvl="1"/>
            <a:r>
              <a:rPr lang="en-US" sz="2000" dirty="0">
                <a:cs typeface="Arial"/>
              </a:rPr>
              <a:t>Successful platform that we can talk about publicly</a:t>
            </a:r>
          </a:p>
          <a:p>
            <a:pPr lvl="1"/>
            <a:r>
              <a:rPr lang="en-US" sz="2000" dirty="0">
                <a:cs typeface="Arial"/>
              </a:rPr>
              <a:t>Bring TIPS team to be more active in the community</a:t>
            </a:r>
          </a:p>
          <a:p>
            <a:pPr lvl="1"/>
            <a:r>
              <a:rPr lang="en-US" sz="2000" dirty="0">
                <a:cs typeface="Arial"/>
              </a:rPr>
              <a:t>Have a place to bring potential adopters</a:t>
            </a:r>
          </a:p>
          <a:p>
            <a:r>
              <a:rPr lang="en-US" sz="2400" b="1" dirty="0">
                <a:cs typeface="Arial"/>
              </a:rPr>
              <a:t>Opportunities</a:t>
            </a:r>
          </a:p>
          <a:p>
            <a:pPr lvl="1"/>
            <a:r>
              <a:rPr lang="en-US" sz="2000" dirty="0">
                <a:cs typeface="Arial"/>
              </a:rPr>
              <a:t>Market field day in Zanzibar convening</a:t>
            </a:r>
          </a:p>
          <a:p>
            <a:pPr lvl="1"/>
            <a:r>
              <a:rPr lang="en-US" sz="2000" dirty="0">
                <a:cs typeface="Arial"/>
              </a:rPr>
              <a:t>NPCI / PISP integration</a:t>
            </a:r>
          </a:p>
          <a:p>
            <a:pPr lvl="1"/>
            <a:r>
              <a:rPr lang="en-US" sz="2000" dirty="0">
                <a:cs typeface="Arial"/>
              </a:rPr>
              <a:t>Rwanda learnings</a:t>
            </a:r>
          </a:p>
          <a:p>
            <a:pPr lvl="1"/>
            <a:endParaRPr lang="en-US" sz="1600" dirty="0">
              <a:cs typeface="Arial"/>
            </a:endParaRPr>
          </a:p>
        </p:txBody>
      </p:sp>
      <p:sp>
        <p:nvSpPr>
          <p:cNvPr id="10" name="Google Shape;284;p9">
            <a:extLst>
              <a:ext uri="{FF2B5EF4-FFF2-40B4-BE49-F238E27FC236}">
                <a16:creationId xmlns:a16="http://schemas.microsoft.com/office/drawing/2014/main" id="{26B2B511-5301-D84D-88CB-AAE837A8AACB}"/>
              </a:ext>
            </a:extLst>
          </p:cNvPr>
          <p:cNvSpPr txBox="1">
            <a:spLocks/>
          </p:cNvSpPr>
          <p:nvPr/>
        </p:nvSpPr>
        <p:spPr>
          <a:xfrm>
            <a:off x="14953835" y="3952877"/>
            <a:ext cx="6671726" cy="7252970"/>
          </a:xfrm>
          <a:prstGeom prst="rect">
            <a:avLst/>
          </a:prstGeom>
        </p:spPr>
        <p:txBody>
          <a:bodyPr spcFirstLastPara="1" vert="horz" lIns="91425" tIns="45700" rIns="91425" bIns="45700" rtlCol="0" anchor="ctr" anchorCtr="0">
            <a:norm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lvl="0" indent="0">
              <a:buNone/>
            </a:pPr>
            <a:endParaRPr lang="en-US" sz="3100"/>
          </a:p>
        </p:txBody>
      </p:sp>
      <p:sp>
        <p:nvSpPr>
          <p:cNvPr id="12" name="TextBox 11">
            <a:extLst>
              <a:ext uri="{FF2B5EF4-FFF2-40B4-BE49-F238E27FC236}">
                <a16:creationId xmlns:a16="http://schemas.microsoft.com/office/drawing/2014/main" id="{2EEAE93A-37F3-A74D-9CF8-75880A96D8C9}"/>
              </a:ext>
            </a:extLst>
          </p:cNvPr>
          <p:cNvSpPr txBox="1"/>
          <p:nvPr/>
        </p:nvSpPr>
        <p:spPr>
          <a:xfrm>
            <a:off x="448293" y="11210723"/>
            <a:ext cx="23367023" cy="1396200"/>
          </a:xfrm>
          <a:prstGeom prst="rect">
            <a:avLst/>
          </a:prstGeom>
          <a:noFill/>
        </p:spPr>
        <p:txBody>
          <a:bodyPr wrap="square" lIns="91440" tIns="45720" rIns="91440" bIns="45720" anchor="t">
            <a:spAutoFit/>
          </a:bodyPr>
          <a:lstStyle/>
          <a:p>
            <a:pPr algn="ctr">
              <a:buClr>
                <a:schemeClr val="dk1"/>
              </a:buClr>
              <a:buSzPts val="5600"/>
            </a:pPr>
            <a:r>
              <a:rPr lang="en-US" sz="2800" b="1"/>
              <a:t>Status as of Q1 2022: The first phase is expected to begin in Q1 of 2022 and will include use cases such as person- to- person and person-to-business payments and the later stages will include tax and bulk payments</a:t>
            </a:r>
            <a:endParaRPr lang="en-US" sz="2800" b="1">
              <a:cs typeface="Arial"/>
            </a:endParaRPr>
          </a:p>
          <a:p>
            <a:pPr marL="0" indent="0" algn="ctr">
              <a:spcBef>
                <a:spcPts val="0"/>
              </a:spcBef>
              <a:buClr>
                <a:schemeClr val="dk1"/>
              </a:buClr>
              <a:buSzPts val="5600"/>
              <a:buNone/>
            </a:pPr>
            <a:endParaRPr lang="en-US" sz="2800" b="1">
              <a:cs typeface="Arial"/>
            </a:endParaRPr>
          </a:p>
        </p:txBody>
      </p:sp>
      <p:grpSp>
        <p:nvGrpSpPr>
          <p:cNvPr id="3" name="Group 2">
            <a:extLst>
              <a:ext uri="{FF2B5EF4-FFF2-40B4-BE49-F238E27FC236}">
                <a16:creationId xmlns:a16="http://schemas.microsoft.com/office/drawing/2014/main" id="{468E86E0-A09C-FF4D-9062-E84373FC19BD}"/>
              </a:ext>
            </a:extLst>
          </p:cNvPr>
          <p:cNvGrpSpPr/>
          <p:nvPr/>
        </p:nvGrpSpPr>
        <p:grpSpPr>
          <a:xfrm>
            <a:off x="8978862" y="9012089"/>
            <a:ext cx="8106012" cy="1814889"/>
            <a:chOff x="1165727" y="8760091"/>
            <a:chExt cx="8686933" cy="2061418"/>
          </a:xfrm>
        </p:grpSpPr>
        <p:sp>
          <p:nvSpPr>
            <p:cNvPr id="84" name="Rounded Rectangle 83">
              <a:extLst>
                <a:ext uri="{FF2B5EF4-FFF2-40B4-BE49-F238E27FC236}">
                  <a16:creationId xmlns:a16="http://schemas.microsoft.com/office/drawing/2014/main" id="{B1CBA321-2539-CC4C-A445-7AB3A48D214A}"/>
                </a:ext>
              </a:extLst>
            </p:cNvPr>
            <p:cNvSpPr/>
            <p:nvPr/>
          </p:nvSpPr>
          <p:spPr>
            <a:xfrm>
              <a:off x="1761810" y="9031088"/>
              <a:ext cx="8090850" cy="1790421"/>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TZ">
                <a:solidFill>
                  <a:schemeClr val="accent2"/>
                </a:solidFill>
              </a:endParaRPr>
            </a:p>
            <a:p>
              <a:r>
                <a:rPr lang="en-TZ">
                  <a:solidFill>
                    <a:schemeClr val="accent2"/>
                  </a:solidFill>
                </a:rPr>
                <a:t> </a:t>
              </a:r>
            </a:p>
          </p:txBody>
        </p:sp>
        <p:pic>
          <p:nvPicPr>
            <p:cNvPr id="85" name="Google Shape;347;p44">
              <a:extLst>
                <a:ext uri="{FF2B5EF4-FFF2-40B4-BE49-F238E27FC236}">
                  <a16:creationId xmlns:a16="http://schemas.microsoft.com/office/drawing/2014/main" id="{543257E9-567F-8B4E-B01F-0AF4B865A25C}"/>
                </a:ext>
              </a:extLst>
            </p:cNvPr>
            <p:cNvPicPr preferRelativeResize="0"/>
            <p:nvPr/>
          </p:nvPicPr>
          <p:blipFill rotWithShape="1">
            <a:blip r:embed="rId2">
              <a:alphaModFix/>
            </a:blip>
            <a:srcRect t="33056" b="35610"/>
            <a:stretch/>
          </p:blipFill>
          <p:spPr>
            <a:xfrm>
              <a:off x="2725833" y="9813104"/>
              <a:ext cx="2999050" cy="717275"/>
            </a:xfrm>
            <a:prstGeom prst="rect">
              <a:avLst/>
            </a:prstGeom>
            <a:noFill/>
            <a:ln>
              <a:noFill/>
            </a:ln>
          </p:spPr>
        </p:pic>
        <p:pic>
          <p:nvPicPr>
            <p:cNvPr id="1027" name="Picture 3" descr="Rockefeller Philanthropy Advisers - AVPN">
              <a:extLst>
                <a:ext uri="{FF2B5EF4-FFF2-40B4-BE49-F238E27FC236}">
                  <a16:creationId xmlns:a16="http://schemas.microsoft.com/office/drawing/2014/main" id="{71B43702-1A4B-0944-8E0E-5F6C696AFCB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0399"/>
            <a:stretch/>
          </p:blipFill>
          <p:spPr bwMode="auto">
            <a:xfrm>
              <a:off x="5730914" y="9465087"/>
              <a:ext cx="3874112" cy="1185157"/>
            </a:xfrm>
            <a:prstGeom prst="rect">
              <a:avLst/>
            </a:prstGeom>
            <a:noFill/>
            <a:extLst>
              <a:ext uri="{909E8E84-426E-40DD-AFC4-6F175D3DCCD1}">
                <a14:hiddenFill xmlns:a14="http://schemas.microsoft.com/office/drawing/2010/main">
                  <a:solidFill>
                    <a:srgbClr val="FFFFFF"/>
                  </a:solidFill>
                </a14:hiddenFill>
              </a:ext>
            </a:extLst>
          </p:spPr>
        </p:pic>
        <p:sp>
          <p:nvSpPr>
            <p:cNvPr id="86" name="Title 3">
              <a:extLst>
                <a:ext uri="{FF2B5EF4-FFF2-40B4-BE49-F238E27FC236}">
                  <a16:creationId xmlns:a16="http://schemas.microsoft.com/office/drawing/2014/main" id="{93D17561-961D-E044-A011-E5E90EFF926E}"/>
                </a:ext>
              </a:extLst>
            </p:cNvPr>
            <p:cNvSpPr txBox="1">
              <a:spLocks/>
            </p:cNvSpPr>
            <p:nvPr/>
          </p:nvSpPr>
          <p:spPr>
            <a:xfrm>
              <a:off x="1165727" y="8760091"/>
              <a:ext cx="5318064" cy="983665"/>
            </a:xfrm>
            <a:prstGeom prst="rect">
              <a:avLst/>
            </a:prstGeom>
          </p:spPr>
          <p:txBody>
            <a:bodyPr vert="horz" lIns="91440" tIns="45720" rIns="91440" bIns="45720" rtlCol="0" anchor="ctr">
              <a:normAutofit fontScale="97500" lnSpcReduction="10000"/>
            </a:bodyPr>
            <a:lstStyle>
              <a:lvl1pPr algn="l" defTabSz="1828800" rtl="0" eaLnBrk="1" latinLnBrk="0" hangingPunct="1">
                <a:lnSpc>
                  <a:spcPct val="90000"/>
                </a:lnSpc>
                <a:spcBef>
                  <a:spcPct val="0"/>
                </a:spcBef>
                <a:buNone/>
                <a:defRPr sz="8800" b="1" kern="1200">
                  <a:solidFill>
                    <a:schemeClr val="accent1"/>
                  </a:solidFill>
                  <a:latin typeface="+mj-lt"/>
                  <a:ea typeface="+mj-ea"/>
                  <a:cs typeface="+mj-cs"/>
                </a:defRPr>
              </a:lvl1pPr>
            </a:lstStyle>
            <a:p>
              <a:pPr algn="ctr"/>
              <a:endParaRPr lang="en-US" sz="2700" dirty="0">
                <a:cs typeface="Arial"/>
              </a:endParaRPr>
            </a:p>
            <a:p>
              <a:pPr algn="ctr"/>
              <a:r>
                <a:rPr lang="en-US" sz="2700" dirty="0" err="1"/>
                <a:t>Mojaloop</a:t>
              </a:r>
              <a:r>
                <a:rPr lang="en-US" sz="2700" dirty="0"/>
                <a:t> Members </a:t>
              </a:r>
              <a:r>
                <a:rPr lang="en-US" sz="3200" dirty="0"/>
                <a:t> </a:t>
              </a:r>
              <a:endParaRPr lang="en-US" sz="3200" dirty="0">
                <a:cs typeface="Arial"/>
              </a:endParaRPr>
            </a:p>
          </p:txBody>
        </p:sp>
      </p:grpSp>
      <p:sp>
        <p:nvSpPr>
          <p:cNvPr id="14" name="Google Shape;284;p9">
            <a:extLst>
              <a:ext uri="{FF2B5EF4-FFF2-40B4-BE49-F238E27FC236}">
                <a16:creationId xmlns:a16="http://schemas.microsoft.com/office/drawing/2014/main" id="{996051CA-1D5B-F904-FE34-8E8ED19D9452}"/>
              </a:ext>
            </a:extLst>
          </p:cNvPr>
          <p:cNvSpPr txBox="1">
            <a:spLocks/>
          </p:cNvSpPr>
          <p:nvPr/>
        </p:nvSpPr>
        <p:spPr>
          <a:xfrm>
            <a:off x="12619896" y="2584825"/>
            <a:ext cx="10254933" cy="6290215"/>
          </a:xfrm>
          <a:prstGeom prst="rect">
            <a:avLst/>
          </a:prstGeom>
        </p:spPr>
        <p:txBody>
          <a:bodyPr spcFirstLastPara="1" vert="horz" lIns="91425" tIns="45700" rIns="91425" bIns="45700" rtlCol="0" anchor="ctr"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None/>
            </a:pPr>
            <a:r>
              <a:rPr lang="en-US" sz="3200" b="1" dirty="0"/>
              <a:t>Progress</a:t>
            </a:r>
          </a:p>
          <a:p>
            <a:pPr marL="0" indent="0">
              <a:buNone/>
            </a:pPr>
            <a:r>
              <a:rPr lang="en-US" sz="3200" dirty="0">
                <a:cs typeface="Arial"/>
              </a:rPr>
              <a:t>Field Trip in Zanzibar</a:t>
            </a:r>
          </a:p>
          <a:p>
            <a:pPr marL="0" indent="0">
              <a:buNone/>
            </a:pPr>
            <a:r>
              <a:rPr lang="en-US" sz="3200" dirty="0">
                <a:cs typeface="Arial"/>
              </a:rPr>
              <a:t>Participation in next convening</a:t>
            </a:r>
            <a:endParaRPr lang="en-US" sz="2800" dirty="0">
              <a:cs typeface="Arial"/>
            </a:endParaRPr>
          </a:p>
          <a:p>
            <a:pPr lvl="1"/>
            <a:endParaRPr lang="en-US" sz="2000" dirty="0">
              <a:cs typeface="Arial"/>
            </a:endParaRPr>
          </a:p>
          <a:p>
            <a:pPr marL="0" indent="0">
              <a:buNone/>
            </a:pPr>
            <a:r>
              <a:rPr lang="en-US" sz="2400" dirty="0"/>
              <a:t> </a:t>
            </a:r>
            <a:endParaRPr lang="en-US" sz="2800" b="1" dirty="0">
              <a:cs typeface="Arial"/>
            </a:endParaRPr>
          </a:p>
        </p:txBody>
      </p:sp>
    </p:spTree>
    <p:extLst>
      <p:ext uri="{BB962C8B-B14F-4D97-AF65-F5344CB8AC3E}">
        <p14:creationId xmlns:p14="http://schemas.microsoft.com/office/powerpoint/2010/main" val="2743391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4CF96-3F55-4B76-924E-AC77121F0794}"/>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574C0CF3-5874-49E7-8720-1C8E4CF97652}"/>
              </a:ext>
            </a:extLst>
          </p:cNvPr>
          <p:cNvSpPr>
            <a:spLocks noGrp="1"/>
          </p:cNvSpPr>
          <p:nvPr>
            <p:ph idx="1"/>
          </p:nvPr>
        </p:nvSpPr>
        <p:spPr>
          <a:xfrm>
            <a:off x="496748" y="1586474"/>
            <a:ext cx="21033938" cy="8702676"/>
          </a:xfrm>
        </p:spPr>
        <p:txBody>
          <a:bodyPr anchor="ctr">
            <a:normAutofit/>
          </a:bodyPr>
          <a:lstStyle/>
          <a:p>
            <a:pPr marL="0" indent="0" algn="ctr">
              <a:buNone/>
            </a:pPr>
            <a:r>
              <a:rPr lang="en-US" sz="19900" dirty="0"/>
              <a:t>Focus</a:t>
            </a:r>
          </a:p>
        </p:txBody>
      </p:sp>
      <p:sp>
        <p:nvSpPr>
          <p:cNvPr id="4" name="Slide Number Placeholder 3">
            <a:extLst>
              <a:ext uri="{FF2B5EF4-FFF2-40B4-BE49-F238E27FC236}">
                <a16:creationId xmlns:a16="http://schemas.microsoft.com/office/drawing/2014/main" id="{934E880A-7469-4E6E-BA8F-474B020D00BA}"/>
              </a:ext>
            </a:extLst>
          </p:cNvPr>
          <p:cNvSpPr>
            <a:spLocks noGrp="1"/>
          </p:cNvSpPr>
          <p:nvPr>
            <p:ph type="sldNum" sz="quarter" idx="12"/>
          </p:nvPr>
        </p:nvSpPr>
        <p:spPr/>
        <p:txBody>
          <a:bodyPr/>
          <a:lstStyle/>
          <a:p>
            <a:fld id="{20AF9D7A-5BEE-9245-944A-197F51D542D9}" type="slidenum">
              <a:rPr lang="en-US" smtClean="0"/>
              <a:t>20</a:t>
            </a:fld>
            <a:endParaRPr lang="en-US"/>
          </a:p>
        </p:txBody>
      </p:sp>
    </p:spTree>
    <p:extLst>
      <p:ext uri="{BB962C8B-B14F-4D97-AF65-F5344CB8AC3E}">
        <p14:creationId xmlns:p14="http://schemas.microsoft.com/office/powerpoint/2010/main" val="714710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A6A72-DDB1-4643-887D-F1DF202D2218}"/>
              </a:ext>
            </a:extLst>
          </p:cNvPr>
          <p:cNvSpPr>
            <a:spLocks noGrp="1"/>
          </p:cNvSpPr>
          <p:nvPr>
            <p:ph type="title"/>
          </p:nvPr>
        </p:nvSpPr>
        <p:spPr/>
        <p:txBody>
          <a:bodyPr/>
          <a:lstStyle/>
          <a:p>
            <a:r>
              <a:rPr lang="en-US" dirty="0"/>
              <a:t>Value Proposition</a:t>
            </a:r>
          </a:p>
        </p:txBody>
      </p:sp>
      <p:sp>
        <p:nvSpPr>
          <p:cNvPr id="3" name="Content Placeholder 2">
            <a:extLst>
              <a:ext uri="{FF2B5EF4-FFF2-40B4-BE49-F238E27FC236}">
                <a16:creationId xmlns:a16="http://schemas.microsoft.com/office/drawing/2014/main" id="{785EF982-9D91-43CE-B42D-9820A14351AE}"/>
              </a:ext>
            </a:extLst>
          </p:cNvPr>
          <p:cNvSpPr>
            <a:spLocks noGrp="1"/>
          </p:cNvSpPr>
          <p:nvPr>
            <p:ph idx="1"/>
          </p:nvPr>
        </p:nvSpPr>
        <p:spPr/>
        <p:txBody>
          <a:bodyPr>
            <a:normAutofit/>
          </a:bodyPr>
          <a:lstStyle/>
          <a:p>
            <a:pPr marL="0" indent="0">
              <a:lnSpc>
                <a:spcPct val="150000"/>
              </a:lnSpc>
              <a:buNone/>
            </a:pPr>
            <a:r>
              <a:rPr lang="en-US" sz="6600" dirty="0" err="1"/>
              <a:t>Mojaloop</a:t>
            </a:r>
            <a:r>
              <a:rPr lang="en-US" sz="6600" dirty="0"/>
              <a:t> is an real time clearing and settlement open-source software </a:t>
            </a:r>
          </a:p>
          <a:p>
            <a:pPr marL="0" indent="0">
              <a:lnSpc>
                <a:spcPct val="150000"/>
              </a:lnSpc>
              <a:buNone/>
            </a:pPr>
            <a:r>
              <a:rPr lang="en-US" sz="6600" dirty="0"/>
              <a:t>     for </a:t>
            </a:r>
          </a:p>
          <a:p>
            <a:pPr marL="0" indent="0">
              <a:lnSpc>
                <a:spcPct val="150000"/>
              </a:lnSpc>
              <a:buNone/>
            </a:pPr>
            <a:r>
              <a:rPr lang="en-US" sz="6600" dirty="0"/>
              <a:t>Hub operators running Instant Payment Systems.</a:t>
            </a:r>
          </a:p>
          <a:p>
            <a:pPr marL="0" indent="0">
              <a:buNone/>
            </a:pPr>
            <a:endParaRPr lang="en-US" dirty="0"/>
          </a:p>
        </p:txBody>
      </p:sp>
      <p:sp>
        <p:nvSpPr>
          <p:cNvPr id="4" name="Slide Number Placeholder 3">
            <a:extLst>
              <a:ext uri="{FF2B5EF4-FFF2-40B4-BE49-F238E27FC236}">
                <a16:creationId xmlns:a16="http://schemas.microsoft.com/office/drawing/2014/main" id="{9B85FC88-8868-4D52-A6D8-CAB89F51BB75}"/>
              </a:ext>
            </a:extLst>
          </p:cNvPr>
          <p:cNvSpPr>
            <a:spLocks noGrp="1"/>
          </p:cNvSpPr>
          <p:nvPr>
            <p:ph type="sldNum" sz="quarter" idx="12"/>
          </p:nvPr>
        </p:nvSpPr>
        <p:spPr/>
        <p:txBody>
          <a:bodyPr/>
          <a:lstStyle/>
          <a:p>
            <a:fld id="{20AF9D7A-5BEE-9245-944A-197F51D542D9}" type="slidenum">
              <a:rPr lang="en-US" smtClean="0"/>
              <a:t>21</a:t>
            </a:fld>
            <a:endParaRPr lang="en-US"/>
          </a:p>
        </p:txBody>
      </p:sp>
    </p:spTree>
    <p:extLst>
      <p:ext uri="{BB962C8B-B14F-4D97-AF65-F5344CB8AC3E}">
        <p14:creationId xmlns:p14="http://schemas.microsoft.com/office/powerpoint/2010/main" val="2722638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A6A72-DDB1-4643-887D-F1DF202D2218}"/>
              </a:ext>
            </a:extLst>
          </p:cNvPr>
          <p:cNvSpPr>
            <a:spLocks noGrp="1"/>
          </p:cNvSpPr>
          <p:nvPr>
            <p:ph type="title"/>
          </p:nvPr>
        </p:nvSpPr>
        <p:spPr/>
        <p:txBody>
          <a:bodyPr/>
          <a:lstStyle/>
          <a:p>
            <a:r>
              <a:rPr lang="en-US" dirty="0"/>
              <a:t>Objectives </a:t>
            </a:r>
          </a:p>
        </p:txBody>
      </p:sp>
      <p:sp>
        <p:nvSpPr>
          <p:cNvPr id="3" name="Content Placeholder 2">
            <a:extLst>
              <a:ext uri="{FF2B5EF4-FFF2-40B4-BE49-F238E27FC236}">
                <a16:creationId xmlns:a16="http://schemas.microsoft.com/office/drawing/2014/main" id="{785EF982-9D91-43CE-B42D-9820A14351AE}"/>
              </a:ext>
            </a:extLst>
          </p:cNvPr>
          <p:cNvSpPr>
            <a:spLocks noGrp="1"/>
          </p:cNvSpPr>
          <p:nvPr>
            <p:ph idx="1"/>
          </p:nvPr>
        </p:nvSpPr>
        <p:spPr/>
        <p:txBody>
          <a:bodyPr>
            <a:normAutofit/>
          </a:bodyPr>
          <a:lstStyle/>
          <a:p>
            <a:pPr marL="0" indent="0">
              <a:buNone/>
            </a:pPr>
            <a:r>
              <a:rPr lang="en-US" dirty="0" err="1"/>
              <a:t>Mojaloop</a:t>
            </a:r>
            <a:r>
              <a:rPr lang="en-US" dirty="0"/>
              <a:t> has </a:t>
            </a:r>
            <a:r>
              <a:rPr lang="en-US" i="1" dirty="0"/>
              <a:t>four main objectives </a:t>
            </a:r>
            <a:r>
              <a:rPr lang="en-US" dirty="0"/>
              <a:t>to help hub operators drive financial inclusion. </a:t>
            </a:r>
          </a:p>
          <a:p>
            <a:pPr marL="914400" lvl="0" indent="-914400">
              <a:buFont typeface="+mj-lt"/>
              <a:buAutoNum type="arabicPeriod"/>
            </a:pPr>
            <a:r>
              <a:rPr lang="en-US" dirty="0"/>
              <a:t>Local ownership and vendor choice</a:t>
            </a:r>
          </a:p>
          <a:p>
            <a:pPr marL="914400" lvl="0" indent="-914400">
              <a:buFont typeface="+mj-lt"/>
              <a:buAutoNum type="arabicPeriod"/>
            </a:pPr>
            <a:r>
              <a:rPr lang="en-US" dirty="0"/>
              <a:t>Lower cost for (very) low value transactions</a:t>
            </a:r>
          </a:p>
          <a:p>
            <a:pPr marL="914400" lvl="0" indent="-914400">
              <a:buFont typeface="+mj-lt"/>
              <a:buAutoNum type="arabicPeriod"/>
            </a:pPr>
            <a:r>
              <a:rPr lang="en-US" dirty="0"/>
              <a:t>Lower cost and risk for different classes of DFSPs</a:t>
            </a:r>
          </a:p>
          <a:p>
            <a:pPr marL="914400" lvl="0" indent="-914400">
              <a:buFont typeface="+mj-lt"/>
              <a:buAutoNum type="arabicPeriod"/>
            </a:pPr>
            <a:r>
              <a:rPr lang="en-US" dirty="0"/>
              <a:t>Integrated support for the local fintech community</a:t>
            </a:r>
          </a:p>
          <a:p>
            <a:endParaRPr lang="en-US" dirty="0"/>
          </a:p>
        </p:txBody>
      </p:sp>
      <p:sp>
        <p:nvSpPr>
          <p:cNvPr id="4" name="Slide Number Placeholder 3">
            <a:extLst>
              <a:ext uri="{FF2B5EF4-FFF2-40B4-BE49-F238E27FC236}">
                <a16:creationId xmlns:a16="http://schemas.microsoft.com/office/drawing/2014/main" id="{9B85FC88-8868-4D52-A6D8-CAB89F51BB75}"/>
              </a:ext>
            </a:extLst>
          </p:cNvPr>
          <p:cNvSpPr>
            <a:spLocks noGrp="1"/>
          </p:cNvSpPr>
          <p:nvPr>
            <p:ph type="sldNum" sz="quarter" idx="12"/>
          </p:nvPr>
        </p:nvSpPr>
        <p:spPr/>
        <p:txBody>
          <a:bodyPr/>
          <a:lstStyle/>
          <a:p>
            <a:fld id="{20AF9D7A-5BEE-9245-944A-197F51D542D9}" type="slidenum">
              <a:rPr lang="en-US" smtClean="0"/>
              <a:t>22</a:t>
            </a:fld>
            <a:endParaRPr lang="en-US"/>
          </a:p>
        </p:txBody>
      </p:sp>
    </p:spTree>
    <p:extLst>
      <p:ext uri="{BB962C8B-B14F-4D97-AF65-F5344CB8AC3E}">
        <p14:creationId xmlns:p14="http://schemas.microsoft.com/office/powerpoint/2010/main" val="2017124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08B5104-B7F1-DD0F-8546-5D66EA0F61A7}"/>
              </a:ext>
            </a:extLst>
          </p:cNvPr>
          <p:cNvSpPr>
            <a:spLocks noGrp="1"/>
          </p:cNvSpPr>
          <p:nvPr>
            <p:ph type="sldNum" sz="quarter" idx="12"/>
          </p:nvPr>
        </p:nvSpPr>
        <p:spPr/>
        <p:txBody>
          <a:bodyPr/>
          <a:lstStyle/>
          <a:p>
            <a:fld id="{20AF9D7A-5BEE-9245-944A-197F51D542D9}" type="slidenum">
              <a:rPr lang="en-US" smtClean="0"/>
              <a:t>23</a:t>
            </a:fld>
            <a:endParaRPr lang="en-US"/>
          </a:p>
        </p:txBody>
      </p:sp>
      <p:sp>
        <p:nvSpPr>
          <p:cNvPr id="6" name="Title 5">
            <a:extLst>
              <a:ext uri="{FF2B5EF4-FFF2-40B4-BE49-F238E27FC236}">
                <a16:creationId xmlns:a16="http://schemas.microsoft.com/office/drawing/2014/main" id="{E75F1538-0A60-F36B-B5A8-6D60478E4145}"/>
              </a:ext>
            </a:extLst>
          </p:cNvPr>
          <p:cNvSpPr>
            <a:spLocks noGrp="1"/>
          </p:cNvSpPr>
          <p:nvPr>
            <p:ph type="title"/>
          </p:nvPr>
        </p:nvSpPr>
        <p:spPr/>
        <p:txBody>
          <a:bodyPr>
            <a:normAutofit/>
          </a:bodyPr>
          <a:lstStyle/>
          <a:p>
            <a:r>
              <a:rPr lang="en-US"/>
              <a:t>Mojaloop Is Open Source Software For </a:t>
            </a:r>
            <a:br>
              <a:rPr lang="en-US"/>
            </a:br>
            <a:r>
              <a:rPr lang="en-US"/>
              <a:t>Instant Payments Clearing</a:t>
            </a:r>
          </a:p>
        </p:txBody>
      </p:sp>
      <p:sp>
        <p:nvSpPr>
          <p:cNvPr id="7" name="TextBox 6">
            <a:extLst>
              <a:ext uri="{FF2B5EF4-FFF2-40B4-BE49-F238E27FC236}">
                <a16:creationId xmlns:a16="http://schemas.microsoft.com/office/drawing/2014/main" id="{A590895E-861C-B3AF-7C7F-548BC511EBB2}"/>
              </a:ext>
            </a:extLst>
          </p:cNvPr>
          <p:cNvSpPr txBox="1"/>
          <p:nvPr/>
        </p:nvSpPr>
        <p:spPr>
          <a:xfrm>
            <a:off x="5267634" y="3119583"/>
            <a:ext cx="13641876" cy="1569660"/>
          </a:xfrm>
          <a:prstGeom prst="rect">
            <a:avLst/>
          </a:prstGeom>
          <a:noFill/>
        </p:spPr>
        <p:txBody>
          <a:bodyPr wrap="none" lIns="91440" tIns="45720" rIns="91440" bIns="45720" rtlCol="0" anchor="t">
            <a:spAutoFit/>
          </a:bodyPr>
          <a:lstStyle/>
          <a:p>
            <a:pPr algn="ctr"/>
            <a:r>
              <a:rPr lang="en-US" sz="3200" dirty="0"/>
              <a:t>Built specifically to help Hub Operators drive financial inclusion </a:t>
            </a:r>
            <a:endParaRPr lang="en-US" dirty="0"/>
          </a:p>
          <a:p>
            <a:pPr algn="ctr"/>
            <a:r>
              <a:rPr lang="en-US" sz="3200" dirty="0"/>
              <a:t>and developed “ground up” with mobile payments enablement at its core, </a:t>
            </a:r>
            <a:br>
              <a:rPr lang="en-US" sz="3200" dirty="0"/>
            </a:br>
            <a:r>
              <a:rPr lang="en-US" sz="3200" dirty="0"/>
              <a:t>.</a:t>
            </a:r>
            <a:endParaRPr lang="en-US" dirty="0"/>
          </a:p>
        </p:txBody>
      </p:sp>
      <p:grpSp>
        <p:nvGrpSpPr>
          <p:cNvPr id="48" name="Group 47">
            <a:extLst>
              <a:ext uri="{FF2B5EF4-FFF2-40B4-BE49-F238E27FC236}">
                <a16:creationId xmlns:a16="http://schemas.microsoft.com/office/drawing/2014/main" id="{0EA76FFC-7EE9-4504-DD91-81FEC5CB9955}"/>
              </a:ext>
            </a:extLst>
          </p:cNvPr>
          <p:cNvGrpSpPr/>
          <p:nvPr/>
        </p:nvGrpSpPr>
        <p:grpSpPr>
          <a:xfrm>
            <a:off x="1992510" y="4210338"/>
            <a:ext cx="21019076" cy="8383569"/>
            <a:chOff x="1938722" y="4560274"/>
            <a:chExt cx="21019076" cy="8383569"/>
          </a:xfrm>
        </p:grpSpPr>
        <p:sp>
          <p:nvSpPr>
            <p:cNvPr id="8" name="Google Shape;225;ge26861ad0a_1_20">
              <a:extLst>
                <a:ext uri="{FF2B5EF4-FFF2-40B4-BE49-F238E27FC236}">
                  <a16:creationId xmlns:a16="http://schemas.microsoft.com/office/drawing/2014/main" id="{6B07BEB1-A2BB-EDE4-0912-E86072369139}"/>
                </a:ext>
              </a:extLst>
            </p:cNvPr>
            <p:cNvSpPr txBox="1"/>
            <p:nvPr/>
          </p:nvSpPr>
          <p:spPr>
            <a:xfrm>
              <a:off x="8807376" y="9109105"/>
              <a:ext cx="6772421" cy="677001"/>
            </a:xfrm>
            <a:prstGeom prst="rect">
              <a:avLst/>
            </a:prstGeom>
            <a:noFill/>
            <a:ln>
              <a:noFill/>
            </a:ln>
          </p:spPr>
          <p:txBody>
            <a:bodyPr spcFirstLastPara="1" wrap="square" lIns="91400" tIns="45667" rIns="91400" bIns="45667" anchor="t" anchorCtr="0">
              <a:spAutoFit/>
            </a:bodyPr>
            <a:lstStyle/>
            <a:p>
              <a:pPr marL="514350" indent="-514350">
                <a:spcAft>
                  <a:spcPts val="1200"/>
                </a:spcAft>
                <a:buFont typeface="+mj-lt"/>
                <a:buAutoNum type="arabicPeriod"/>
              </a:pPr>
              <a:endParaRPr sz="2800">
                <a:solidFill>
                  <a:schemeClr val="dk1"/>
                </a:solidFill>
                <a:ea typeface="Calibri"/>
                <a:cs typeface="Calibri"/>
                <a:sym typeface="Poppins"/>
              </a:endParaRPr>
            </a:p>
          </p:txBody>
        </p:sp>
        <p:grpSp>
          <p:nvGrpSpPr>
            <p:cNvPr id="9" name="Group 8">
              <a:extLst>
                <a:ext uri="{FF2B5EF4-FFF2-40B4-BE49-F238E27FC236}">
                  <a16:creationId xmlns:a16="http://schemas.microsoft.com/office/drawing/2014/main" id="{E19726B8-264F-0CE5-6DD1-07DBB9EBAC8C}"/>
                </a:ext>
              </a:extLst>
            </p:cNvPr>
            <p:cNvGrpSpPr/>
            <p:nvPr/>
          </p:nvGrpSpPr>
          <p:grpSpPr>
            <a:xfrm>
              <a:off x="1938722" y="4560274"/>
              <a:ext cx="2347273" cy="2470034"/>
              <a:chOff x="3970841" y="3391979"/>
              <a:chExt cx="2347273" cy="2470034"/>
            </a:xfrm>
          </p:grpSpPr>
          <p:sp>
            <p:nvSpPr>
              <p:cNvPr id="10" name="Oval 9">
                <a:extLst>
                  <a:ext uri="{FF2B5EF4-FFF2-40B4-BE49-F238E27FC236}">
                    <a16:creationId xmlns:a16="http://schemas.microsoft.com/office/drawing/2014/main" id="{89BF5F2E-4FF9-8CEB-2758-865881259510}"/>
                  </a:ext>
                </a:extLst>
              </p:cNvPr>
              <p:cNvSpPr>
                <a:spLocks noChangeAspect="1"/>
              </p:cNvSpPr>
              <p:nvPr/>
            </p:nvSpPr>
            <p:spPr>
              <a:xfrm>
                <a:off x="5889267" y="4412573"/>
                <a:ext cx="428847" cy="428847"/>
              </a:xfrm>
              <a:prstGeom prst="ellipse">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sz="2000"/>
              </a:p>
            </p:txBody>
          </p:sp>
          <p:sp>
            <p:nvSpPr>
              <p:cNvPr id="11" name="Freeform 10">
                <a:extLst>
                  <a:ext uri="{FF2B5EF4-FFF2-40B4-BE49-F238E27FC236}">
                    <a16:creationId xmlns:a16="http://schemas.microsoft.com/office/drawing/2014/main" id="{9030C149-7F99-23FD-69B8-FB7304645C48}"/>
                  </a:ext>
                </a:extLst>
              </p:cNvPr>
              <p:cNvSpPr/>
              <p:nvPr/>
            </p:nvSpPr>
            <p:spPr>
              <a:xfrm>
                <a:off x="3970841" y="3391979"/>
                <a:ext cx="2142577" cy="2470034"/>
              </a:xfrm>
              <a:custGeom>
                <a:avLst/>
                <a:gdLst>
                  <a:gd name="connsiteX0" fmla="*/ 1131318 w 2263988"/>
                  <a:gd name="connsiteY0" fmla="*/ -351 h 2610000"/>
                  <a:gd name="connsiteX1" fmla="*/ 2263321 w 2263988"/>
                  <a:gd name="connsiteY1" fmla="*/ 652149 h 2610000"/>
                  <a:gd name="connsiteX2" fmla="*/ 2263321 w 2263988"/>
                  <a:gd name="connsiteY2" fmla="*/ 1957149 h 2610000"/>
                  <a:gd name="connsiteX3" fmla="*/ 1131318 w 2263988"/>
                  <a:gd name="connsiteY3" fmla="*/ 2609649 h 2610000"/>
                  <a:gd name="connsiteX4" fmla="*/ -667 w 2263988"/>
                  <a:gd name="connsiteY4" fmla="*/ 1957149 h 2610000"/>
                  <a:gd name="connsiteX5" fmla="*/ -667 w 2263988"/>
                  <a:gd name="connsiteY5" fmla="*/ 652149 h 26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3988" h="2610000">
                    <a:moveTo>
                      <a:pt x="1131318" y="-351"/>
                    </a:moveTo>
                    <a:lnTo>
                      <a:pt x="2263321" y="652149"/>
                    </a:lnTo>
                    <a:lnTo>
                      <a:pt x="2263321" y="1957149"/>
                    </a:lnTo>
                    <a:lnTo>
                      <a:pt x="1131318" y="2609649"/>
                    </a:lnTo>
                    <a:lnTo>
                      <a:pt x="-667" y="1957149"/>
                    </a:lnTo>
                    <a:lnTo>
                      <a:pt x="-667" y="652149"/>
                    </a:lnTo>
                    <a:close/>
                  </a:path>
                </a:pathLst>
              </a:custGeom>
              <a:solidFill>
                <a:schemeClr val="accent6"/>
              </a:solidFill>
              <a:ln w="6297" cap="flat">
                <a:noFill/>
                <a:prstDash val="solid"/>
                <a:miter/>
              </a:ln>
            </p:spPr>
            <p:txBody>
              <a:bodyPr rtlCol="0" anchor="ctr"/>
              <a:lstStyle/>
              <a:p>
                <a:pPr algn="ctr"/>
                <a:r>
                  <a:rPr lang="en-RO" sz="2800">
                    <a:solidFill>
                      <a:schemeClr val="bg1"/>
                    </a:solidFill>
                  </a:rPr>
                  <a:t>Mobile Financial Inst.</a:t>
                </a:r>
              </a:p>
            </p:txBody>
          </p:sp>
        </p:grpSp>
        <p:grpSp>
          <p:nvGrpSpPr>
            <p:cNvPr id="12" name="Group 11">
              <a:extLst>
                <a:ext uri="{FF2B5EF4-FFF2-40B4-BE49-F238E27FC236}">
                  <a16:creationId xmlns:a16="http://schemas.microsoft.com/office/drawing/2014/main" id="{A20FC6DF-4FEE-C68C-338D-1C106EEA4B3E}"/>
                </a:ext>
              </a:extLst>
            </p:cNvPr>
            <p:cNvGrpSpPr/>
            <p:nvPr/>
          </p:nvGrpSpPr>
          <p:grpSpPr>
            <a:xfrm>
              <a:off x="1938722" y="7395886"/>
              <a:ext cx="2347273" cy="2470034"/>
              <a:chOff x="3970841" y="3391979"/>
              <a:chExt cx="2347273" cy="2470034"/>
            </a:xfrm>
          </p:grpSpPr>
          <p:sp>
            <p:nvSpPr>
              <p:cNvPr id="13" name="Oval 12">
                <a:extLst>
                  <a:ext uri="{FF2B5EF4-FFF2-40B4-BE49-F238E27FC236}">
                    <a16:creationId xmlns:a16="http://schemas.microsoft.com/office/drawing/2014/main" id="{F932A01C-B5E1-120F-23C3-12F0DD82CF82}"/>
                  </a:ext>
                </a:extLst>
              </p:cNvPr>
              <p:cNvSpPr>
                <a:spLocks noChangeAspect="1"/>
              </p:cNvSpPr>
              <p:nvPr/>
            </p:nvSpPr>
            <p:spPr>
              <a:xfrm>
                <a:off x="5889267" y="4412573"/>
                <a:ext cx="428847" cy="428847"/>
              </a:xfrm>
              <a:prstGeom prst="ellipse">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sz="2000"/>
              </a:p>
            </p:txBody>
          </p:sp>
          <p:sp>
            <p:nvSpPr>
              <p:cNvPr id="14" name="Freeform 13">
                <a:extLst>
                  <a:ext uri="{FF2B5EF4-FFF2-40B4-BE49-F238E27FC236}">
                    <a16:creationId xmlns:a16="http://schemas.microsoft.com/office/drawing/2014/main" id="{6AA16987-3AC1-B06E-BFC7-9DFC987F9D46}"/>
                  </a:ext>
                </a:extLst>
              </p:cNvPr>
              <p:cNvSpPr/>
              <p:nvPr/>
            </p:nvSpPr>
            <p:spPr>
              <a:xfrm>
                <a:off x="3970841" y="3391979"/>
                <a:ext cx="2142577" cy="2470034"/>
              </a:xfrm>
              <a:custGeom>
                <a:avLst/>
                <a:gdLst>
                  <a:gd name="connsiteX0" fmla="*/ 1131318 w 2263988"/>
                  <a:gd name="connsiteY0" fmla="*/ -351 h 2610000"/>
                  <a:gd name="connsiteX1" fmla="*/ 2263321 w 2263988"/>
                  <a:gd name="connsiteY1" fmla="*/ 652149 h 2610000"/>
                  <a:gd name="connsiteX2" fmla="*/ 2263321 w 2263988"/>
                  <a:gd name="connsiteY2" fmla="*/ 1957149 h 2610000"/>
                  <a:gd name="connsiteX3" fmla="*/ 1131318 w 2263988"/>
                  <a:gd name="connsiteY3" fmla="*/ 2609649 h 2610000"/>
                  <a:gd name="connsiteX4" fmla="*/ -667 w 2263988"/>
                  <a:gd name="connsiteY4" fmla="*/ 1957149 h 2610000"/>
                  <a:gd name="connsiteX5" fmla="*/ -667 w 2263988"/>
                  <a:gd name="connsiteY5" fmla="*/ 652149 h 26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3988" h="2610000">
                    <a:moveTo>
                      <a:pt x="1131318" y="-351"/>
                    </a:moveTo>
                    <a:lnTo>
                      <a:pt x="2263321" y="652149"/>
                    </a:lnTo>
                    <a:lnTo>
                      <a:pt x="2263321" y="1957149"/>
                    </a:lnTo>
                    <a:lnTo>
                      <a:pt x="1131318" y="2609649"/>
                    </a:lnTo>
                    <a:lnTo>
                      <a:pt x="-667" y="1957149"/>
                    </a:lnTo>
                    <a:lnTo>
                      <a:pt x="-667" y="652149"/>
                    </a:lnTo>
                    <a:close/>
                  </a:path>
                </a:pathLst>
              </a:custGeom>
              <a:solidFill>
                <a:schemeClr val="accent3"/>
              </a:solidFill>
              <a:ln w="6297" cap="flat">
                <a:noFill/>
                <a:prstDash val="solid"/>
                <a:miter/>
              </a:ln>
            </p:spPr>
            <p:txBody>
              <a:bodyPr rtlCol="0" anchor="ctr"/>
              <a:lstStyle/>
              <a:p>
                <a:pPr algn="ctr"/>
                <a:r>
                  <a:rPr lang="en-RO" sz="2800">
                    <a:solidFill>
                      <a:schemeClr val="bg1"/>
                    </a:solidFill>
                  </a:rPr>
                  <a:t>Banks</a:t>
                </a:r>
              </a:p>
            </p:txBody>
          </p:sp>
        </p:grpSp>
        <p:grpSp>
          <p:nvGrpSpPr>
            <p:cNvPr id="15" name="Group 14">
              <a:extLst>
                <a:ext uri="{FF2B5EF4-FFF2-40B4-BE49-F238E27FC236}">
                  <a16:creationId xmlns:a16="http://schemas.microsoft.com/office/drawing/2014/main" id="{02FD3A86-79B4-BE0F-C501-9367CC5E916D}"/>
                </a:ext>
              </a:extLst>
            </p:cNvPr>
            <p:cNvGrpSpPr/>
            <p:nvPr/>
          </p:nvGrpSpPr>
          <p:grpSpPr>
            <a:xfrm>
              <a:off x="1938722" y="10231499"/>
              <a:ext cx="2347273" cy="2470034"/>
              <a:chOff x="3970841" y="3391979"/>
              <a:chExt cx="2347273" cy="2470034"/>
            </a:xfrm>
          </p:grpSpPr>
          <p:sp>
            <p:nvSpPr>
              <p:cNvPr id="16" name="Oval 15">
                <a:extLst>
                  <a:ext uri="{FF2B5EF4-FFF2-40B4-BE49-F238E27FC236}">
                    <a16:creationId xmlns:a16="http://schemas.microsoft.com/office/drawing/2014/main" id="{33E2ADA9-303A-5E32-7AB2-A060F9474644}"/>
                  </a:ext>
                </a:extLst>
              </p:cNvPr>
              <p:cNvSpPr>
                <a:spLocks noChangeAspect="1"/>
              </p:cNvSpPr>
              <p:nvPr/>
            </p:nvSpPr>
            <p:spPr>
              <a:xfrm>
                <a:off x="5889267" y="4412573"/>
                <a:ext cx="428847" cy="428847"/>
              </a:xfrm>
              <a:prstGeom prst="ellipse">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sz="2000"/>
              </a:p>
            </p:txBody>
          </p:sp>
          <p:sp>
            <p:nvSpPr>
              <p:cNvPr id="17" name="Freeform 16">
                <a:extLst>
                  <a:ext uri="{FF2B5EF4-FFF2-40B4-BE49-F238E27FC236}">
                    <a16:creationId xmlns:a16="http://schemas.microsoft.com/office/drawing/2014/main" id="{31E36131-5D6E-FDA3-5F67-2C7D8B4758DB}"/>
                  </a:ext>
                </a:extLst>
              </p:cNvPr>
              <p:cNvSpPr/>
              <p:nvPr/>
            </p:nvSpPr>
            <p:spPr>
              <a:xfrm>
                <a:off x="3970841" y="3391979"/>
                <a:ext cx="2142577" cy="2470034"/>
              </a:xfrm>
              <a:custGeom>
                <a:avLst/>
                <a:gdLst>
                  <a:gd name="connsiteX0" fmla="*/ 1131318 w 2263988"/>
                  <a:gd name="connsiteY0" fmla="*/ -351 h 2610000"/>
                  <a:gd name="connsiteX1" fmla="*/ 2263321 w 2263988"/>
                  <a:gd name="connsiteY1" fmla="*/ 652149 h 2610000"/>
                  <a:gd name="connsiteX2" fmla="*/ 2263321 w 2263988"/>
                  <a:gd name="connsiteY2" fmla="*/ 1957149 h 2610000"/>
                  <a:gd name="connsiteX3" fmla="*/ 1131318 w 2263988"/>
                  <a:gd name="connsiteY3" fmla="*/ 2609649 h 2610000"/>
                  <a:gd name="connsiteX4" fmla="*/ -667 w 2263988"/>
                  <a:gd name="connsiteY4" fmla="*/ 1957149 h 2610000"/>
                  <a:gd name="connsiteX5" fmla="*/ -667 w 2263988"/>
                  <a:gd name="connsiteY5" fmla="*/ 652149 h 26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3988" h="2610000">
                    <a:moveTo>
                      <a:pt x="1131318" y="-351"/>
                    </a:moveTo>
                    <a:lnTo>
                      <a:pt x="2263321" y="652149"/>
                    </a:lnTo>
                    <a:lnTo>
                      <a:pt x="2263321" y="1957149"/>
                    </a:lnTo>
                    <a:lnTo>
                      <a:pt x="1131318" y="2609649"/>
                    </a:lnTo>
                    <a:lnTo>
                      <a:pt x="-667" y="1957149"/>
                    </a:lnTo>
                    <a:lnTo>
                      <a:pt x="-667" y="652149"/>
                    </a:lnTo>
                    <a:close/>
                  </a:path>
                </a:pathLst>
              </a:custGeom>
              <a:solidFill>
                <a:schemeClr val="accent5"/>
              </a:solidFill>
              <a:ln w="6297" cap="flat">
                <a:noFill/>
                <a:prstDash val="solid"/>
                <a:miter/>
              </a:ln>
            </p:spPr>
            <p:txBody>
              <a:bodyPr rtlCol="0" anchor="ctr"/>
              <a:lstStyle/>
              <a:p>
                <a:pPr algn="ctr"/>
                <a:r>
                  <a:rPr lang="en-RO" sz="2800">
                    <a:solidFill>
                      <a:schemeClr val="bg1"/>
                    </a:solidFill>
                  </a:rPr>
                  <a:t>Central Bank</a:t>
                </a:r>
              </a:p>
            </p:txBody>
          </p:sp>
        </p:grpSp>
        <p:grpSp>
          <p:nvGrpSpPr>
            <p:cNvPr id="18" name="Group 17">
              <a:extLst>
                <a:ext uri="{FF2B5EF4-FFF2-40B4-BE49-F238E27FC236}">
                  <a16:creationId xmlns:a16="http://schemas.microsoft.com/office/drawing/2014/main" id="{646DFBE9-257A-0A9E-5FC9-5790AED14D06}"/>
                </a:ext>
              </a:extLst>
            </p:cNvPr>
            <p:cNvGrpSpPr/>
            <p:nvPr/>
          </p:nvGrpSpPr>
          <p:grpSpPr>
            <a:xfrm>
              <a:off x="20610525" y="4560274"/>
              <a:ext cx="2347273" cy="2470034"/>
              <a:chOff x="3766145" y="3391979"/>
              <a:chExt cx="2347273" cy="2470034"/>
            </a:xfrm>
          </p:grpSpPr>
          <p:sp>
            <p:nvSpPr>
              <p:cNvPr id="19" name="Oval 18">
                <a:extLst>
                  <a:ext uri="{FF2B5EF4-FFF2-40B4-BE49-F238E27FC236}">
                    <a16:creationId xmlns:a16="http://schemas.microsoft.com/office/drawing/2014/main" id="{DFFDCC71-24D0-485B-1B60-E73B09B5E2BD}"/>
                  </a:ext>
                </a:extLst>
              </p:cNvPr>
              <p:cNvSpPr>
                <a:spLocks noChangeAspect="1"/>
              </p:cNvSpPr>
              <p:nvPr/>
            </p:nvSpPr>
            <p:spPr>
              <a:xfrm>
                <a:off x="3766145" y="4412573"/>
                <a:ext cx="428847" cy="428847"/>
              </a:xfrm>
              <a:prstGeom prst="ellipse">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sz="2000"/>
              </a:p>
            </p:txBody>
          </p:sp>
          <p:sp>
            <p:nvSpPr>
              <p:cNvPr id="20" name="Freeform 19">
                <a:extLst>
                  <a:ext uri="{FF2B5EF4-FFF2-40B4-BE49-F238E27FC236}">
                    <a16:creationId xmlns:a16="http://schemas.microsoft.com/office/drawing/2014/main" id="{8BD89635-0174-AC4B-EDE6-553BAF7A82D2}"/>
                  </a:ext>
                </a:extLst>
              </p:cNvPr>
              <p:cNvSpPr/>
              <p:nvPr/>
            </p:nvSpPr>
            <p:spPr>
              <a:xfrm>
                <a:off x="3970841" y="3391979"/>
                <a:ext cx="2142577" cy="2470034"/>
              </a:xfrm>
              <a:custGeom>
                <a:avLst/>
                <a:gdLst>
                  <a:gd name="connsiteX0" fmla="*/ 1131318 w 2263988"/>
                  <a:gd name="connsiteY0" fmla="*/ -351 h 2610000"/>
                  <a:gd name="connsiteX1" fmla="*/ 2263321 w 2263988"/>
                  <a:gd name="connsiteY1" fmla="*/ 652149 h 2610000"/>
                  <a:gd name="connsiteX2" fmla="*/ 2263321 w 2263988"/>
                  <a:gd name="connsiteY2" fmla="*/ 1957149 h 2610000"/>
                  <a:gd name="connsiteX3" fmla="*/ 1131318 w 2263988"/>
                  <a:gd name="connsiteY3" fmla="*/ 2609649 h 2610000"/>
                  <a:gd name="connsiteX4" fmla="*/ -667 w 2263988"/>
                  <a:gd name="connsiteY4" fmla="*/ 1957149 h 2610000"/>
                  <a:gd name="connsiteX5" fmla="*/ -667 w 2263988"/>
                  <a:gd name="connsiteY5" fmla="*/ 652149 h 26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3988" h="2610000">
                    <a:moveTo>
                      <a:pt x="1131318" y="-351"/>
                    </a:moveTo>
                    <a:lnTo>
                      <a:pt x="2263321" y="652149"/>
                    </a:lnTo>
                    <a:lnTo>
                      <a:pt x="2263321" y="1957149"/>
                    </a:lnTo>
                    <a:lnTo>
                      <a:pt x="1131318" y="2609649"/>
                    </a:lnTo>
                    <a:lnTo>
                      <a:pt x="-667" y="1957149"/>
                    </a:lnTo>
                    <a:lnTo>
                      <a:pt x="-667" y="652149"/>
                    </a:lnTo>
                    <a:close/>
                  </a:path>
                </a:pathLst>
              </a:custGeom>
              <a:solidFill>
                <a:schemeClr val="accent2"/>
              </a:solidFill>
              <a:ln w="6297" cap="flat">
                <a:noFill/>
                <a:prstDash val="solid"/>
                <a:miter/>
              </a:ln>
            </p:spPr>
            <p:txBody>
              <a:bodyPr rtlCol="0" anchor="ctr"/>
              <a:lstStyle/>
              <a:p>
                <a:pPr algn="ctr"/>
                <a:r>
                  <a:rPr lang="en-RO" sz="2800">
                    <a:solidFill>
                      <a:schemeClr val="bg1"/>
                    </a:solidFill>
                  </a:rPr>
                  <a:t>Mobile Money Operators</a:t>
                </a:r>
              </a:p>
            </p:txBody>
          </p:sp>
        </p:grpSp>
        <p:grpSp>
          <p:nvGrpSpPr>
            <p:cNvPr id="21" name="Group 20">
              <a:extLst>
                <a:ext uri="{FF2B5EF4-FFF2-40B4-BE49-F238E27FC236}">
                  <a16:creationId xmlns:a16="http://schemas.microsoft.com/office/drawing/2014/main" id="{63DF2064-7D00-602D-CA8E-ACD9AA60C309}"/>
                </a:ext>
              </a:extLst>
            </p:cNvPr>
            <p:cNvGrpSpPr/>
            <p:nvPr/>
          </p:nvGrpSpPr>
          <p:grpSpPr>
            <a:xfrm>
              <a:off x="20600797" y="7395886"/>
              <a:ext cx="2357001" cy="2470034"/>
              <a:chOff x="3756417" y="3391979"/>
              <a:chExt cx="2357001" cy="2470034"/>
            </a:xfrm>
          </p:grpSpPr>
          <p:sp>
            <p:nvSpPr>
              <p:cNvPr id="22" name="Oval 21">
                <a:extLst>
                  <a:ext uri="{FF2B5EF4-FFF2-40B4-BE49-F238E27FC236}">
                    <a16:creationId xmlns:a16="http://schemas.microsoft.com/office/drawing/2014/main" id="{05C27274-1B25-3BA8-BF5A-C6FD552870D6}"/>
                  </a:ext>
                </a:extLst>
              </p:cNvPr>
              <p:cNvSpPr>
                <a:spLocks noChangeAspect="1"/>
              </p:cNvSpPr>
              <p:nvPr/>
            </p:nvSpPr>
            <p:spPr>
              <a:xfrm>
                <a:off x="3756417" y="4412573"/>
                <a:ext cx="428847" cy="428847"/>
              </a:xfrm>
              <a:prstGeom prst="ellipse">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sz="2000"/>
              </a:p>
            </p:txBody>
          </p:sp>
          <p:sp>
            <p:nvSpPr>
              <p:cNvPr id="23" name="Freeform 22">
                <a:extLst>
                  <a:ext uri="{FF2B5EF4-FFF2-40B4-BE49-F238E27FC236}">
                    <a16:creationId xmlns:a16="http://schemas.microsoft.com/office/drawing/2014/main" id="{845C6756-8FD4-FF68-99F8-0527940C7EE6}"/>
                  </a:ext>
                </a:extLst>
              </p:cNvPr>
              <p:cNvSpPr/>
              <p:nvPr/>
            </p:nvSpPr>
            <p:spPr>
              <a:xfrm>
                <a:off x="3970841" y="3391979"/>
                <a:ext cx="2142577" cy="2470034"/>
              </a:xfrm>
              <a:custGeom>
                <a:avLst/>
                <a:gdLst>
                  <a:gd name="connsiteX0" fmla="*/ 1131318 w 2263988"/>
                  <a:gd name="connsiteY0" fmla="*/ -351 h 2610000"/>
                  <a:gd name="connsiteX1" fmla="*/ 2263321 w 2263988"/>
                  <a:gd name="connsiteY1" fmla="*/ 652149 h 2610000"/>
                  <a:gd name="connsiteX2" fmla="*/ 2263321 w 2263988"/>
                  <a:gd name="connsiteY2" fmla="*/ 1957149 h 2610000"/>
                  <a:gd name="connsiteX3" fmla="*/ 1131318 w 2263988"/>
                  <a:gd name="connsiteY3" fmla="*/ 2609649 h 2610000"/>
                  <a:gd name="connsiteX4" fmla="*/ -667 w 2263988"/>
                  <a:gd name="connsiteY4" fmla="*/ 1957149 h 2610000"/>
                  <a:gd name="connsiteX5" fmla="*/ -667 w 2263988"/>
                  <a:gd name="connsiteY5" fmla="*/ 652149 h 26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3988" h="2610000">
                    <a:moveTo>
                      <a:pt x="1131318" y="-351"/>
                    </a:moveTo>
                    <a:lnTo>
                      <a:pt x="2263321" y="652149"/>
                    </a:lnTo>
                    <a:lnTo>
                      <a:pt x="2263321" y="1957149"/>
                    </a:lnTo>
                    <a:lnTo>
                      <a:pt x="1131318" y="2609649"/>
                    </a:lnTo>
                    <a:lnTo>
                      <a:pt x="-667" y="1957149"/>
                    </a:lnTo>
                    <a:lnTo>
                      <a:pt x="-667" y="652149"/>
                    </a:lnTo>
                    <a:close/>
                  </a:path>
                </a:pathLst>
              </a:custGeom>
              <a:solidFill>
                <a:schemeClr val="accent3">
                  <a:lumMod val="60000"/>
                  <a:lumOff val="40000"/>
                </a:schemeClr>
              </a:solidFill>
              <a:ln w="6297" cap="flat">
                <a:noFill/>
                <a:prstDash val="solid"/>
                <a:miter/>
              </a:ln>
            </p:spPr>
            <p:txBody>
              <a:bodyPr rtlCol="0" anchor="ctr"/>
              <a:lstStyle/>
              <a:p>
                <a:pPr algn="ctr"/>
                <a:r>
                  <a:rPr lang="en-RO" sz="2800">
                    <a:solidFill>
                      <a:schemeClr val="bg1"/>
                    </a:solidFill>
                  </a:rPr>
                  <a:t>Credit Unions</a:t>
                </a:r>
              </a:p>
            </p:txBody>
          </p:sp>
        </p:grpSp>
        <p:grpSp>
          <p:nvGrpSpPr>
            <p:cNvPr id="24" name="Group 23">
              <a:extLst>
                <a:ext uri="{FF2B5EF4-FFF2-40B4-BE49-F238E27FC236}">
                  <a16:creationId xmlns:a16="http://schemas.microsoft.com/office/drawing/2014/main" id="{172EE7E3-ED23-6715-A9F0-85CAB9FD539D}"/>
                </a:ext>
              </a:extLst>
            </p:cNvPr>
            <p:cNvGrpSpPr/>
            <p:nvPr/>
          </p:nvGrpSpPr>
          <p:grpSpPr>
            <a:xfrm>
              <a:off x="20600796" y="10231499"/>
              <a:ext cx="2357002" cy="2470034"/>
              <a:chOff x="3756416" y="3391979"/>
              <a:chExt cx="2357002" cy="2470034"/>
            </a:xfrm>
          </p:grpSpPr>
          <p:sp>
            <p:nvSpPr>
              <p:cNvPr id="25" name="Oval 24">
                <a:extLst>
                  <a:ext uri="{FF2B5EF4-FFF2-40B4-BE49-F238E27FC236}">
                    <a16:creationId xmlns:a16="http://schemas.microsoft.com/office/drawing/2014/main" id="{9165A6C3-6706-CDAA-5E13-CCE270BE0480}"/>
                  </a:ext>
                </a:extLst>
              </p:cNvPr>
              <p:cNvSpPr>
                <a:spLocks noChangeAspect="1"/>
              </p:cNvSpPr>
              <p:nvPr/>
            </p:nvSpPr>
            <p:spPr>
              <a:xfrm>
                <a:off x="3756416" y="4412573"/>
                <a:ext cx="428847" cy="428847"/>
              </a:xfrm>
              <a:prstGeom prst="ellipse">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sz="2000"/>
              </a:p>
            </p:txBody>
          </p:sp>
          <p:sp>
            <p:nvSpPr>
              <p:cNvPr id="26" name="Freeform 25">
                <a:extLst>
                  <a:ext uri="{FF2B5EF4-FFF2-40B4-BE49-F238E27FC236}">
                    <a16:creationId xmlns:a16="http://schemas.microsoft.com/office/drawing/2014/main" id="{45D312D3-6159-20B4-BE99-9FEFDA136A70}"/>
                  </a:ext>
                </a:extLst>
              </p:cNvPr>
              <p:cNvSpPr/>
              <p:nvPr/>
            </p:nvSpPr>
            <p:spPr>
              <a:xfrm>
                <a:off x="3970841" y="3391979"/>
                <a:ext cx="2142577" cy="2470034"/>
              </a:xfrm>
              <a:custGeom>
                <a:avLst/>
                <a:gdLst>
                  <a:gd name="connsiteX0" fmla="*/ 1131318 w 2263988"/>
                  <a:gd name="connsiteY0" fmla="*/ -351 h 2610000"/>
                  <a:gd name="connsiteX1" fmla="*/ 2263321 w 2263988"/>
                  <a:gd name="connsiteY1" fmla="*/ 652149 h 2610000"/>
                  <a:gd name="connsiteX2" fmla="*/ 2263321 w 2263988"/>
                  <a:gd name="connsiteY2" fmla="*/ 1957149 h 2610000"/>
                  <a:gd name="connsiteX3" fmla="*/ 1131318 w 2263988"/>
                  <a:gd name="connsiteY3" fmla="*/ 2609649 h 2610000"/>
                  <a:gd name="connsiteX4" fmla="*/ -667 w 2263988"/>
                  <a:gd name="connsiteY4" fmla="*/ 1957149 h 2610000"/>
                  <a:gd name="connsiteX5" fmla="*/ -667 w 2263988"/>
                  <a:gd name="connsiteY5" fmla="*/ 652149 h 26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3988" h="2610000">
                    <a:moveTo>
                      <a:pt x="1131318" y="-351"/>
                    </a:moveTo>
                    <a:lnTo>
                      <a:pt x="2263321" y="652149"/>
                    </a:lnTo>
                    <a:lnTo>
                      <a:pt x="2263321" y="1957149"/>
                    </a:lnTo>
                    <a:lnTo>
                      <a:pt x="1131318" y="2609649"/>
                    </a:lnTo>
                    <a:lnTo>
                      <a:pt x="-667" y="1957149"/>
                    </a:lnTo>
                    <a:lnTo>
                      <a:pt x="-667" y="652149"/>
                    </a:lnTo>
                    <a:close/>
                  </a:path>
                </a:pathLst>
              </a:custGeom>
              <a:solidFill>
                <a:schemeClr val="accent6">
                  <a:lumMod val="75000"/>
                </a:schemeClr>
              </a:solidFill>
              <a:ln w="6297" cap="flat">
                <a:noFill/>
                <a:prstDash val="solid"/>
                <a:miter/>
              </a:ln>
            </p:spPr>
            <p:txBody>
              <a:bodyPr rtlCol="0" anchor="ctr"/>
              <a:lstStyle/>
              <a:p>
                <a:pPr algn="ctr"/>
                <a:r>
                  <a:rPr lang="en-RO" sz="2800">
                    <a:solidFill>
                      <a:schemeClr val="bg1"/>
                    </a:solidFill>
                  </a:rPr>
                  <a:t>Telecom Providers</a:t>
                </a:r>
              </a:p>
            </p:txBody>
          </p:sp>
        </p:grpSp>
        <p:sp>
          <p:nvSpPr>
            <p:cNvPr id="27" name="Oval 26">
              <a:extLst>
                <a:ext uri="{FF2B5EF4-FFF2-40B4-BE49-F238E27FC236}">
                  <a16:creationId xmlns:a16="http://schemas.microsoft.com/office/drawing/2014/main" id="{289F3CC5-CBA1-BCC1-3414-BFE5C52EA680}"/>
                </a:ext>
              </a:extLst>
            </p:cNvPr>
            <p:cNvSpPr>
              <a:spLocks noChangeAspect="1"/>
            </p:cNvSpPr>
            <p:nvPr/>
          </p:nvSpPr>
          <p:spPr>
            <a:xfrm>
              <a:off x="9880813" y="6752549"/>
              <a:ext cx="428847" cy="428847"/>
            </a:xfrm>
            <a:prstGeom prst="ellipse">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sz="2000"/>
            </a:p>
          </p:txBody>
        </p:sp>
        <p:sp>
          <p:nvSpPr>
            <p:cNvPr id="28" name="Oval 27">
              <a:extLst>
                <a:ext uri="{FF2B5EF4-FFF2-40B4-BE49-F238E27FC236}">
                  <a16:creationId xmlns:a16="http://schemas.microsoft.com/office/drawing/2014/main" id="{FAADA366-9F1E-F5F7-3C9D-A0F4F763D6C0}"/>
                </a:ext>
              </a:extLst>
            </p:cNvPr>
            <p:cNvSpPr>
              <a:spLocks noChangeAspect="1"/>
            </p:cNvSpPr>
            <p:nvPr/>
          </p:nvSpPr>
          <p:spPr>
            <a:xfrm>
              <a:off x="14032684" y="6752549"/>
              <a:ext cx="428847" cy="428847"/>
            </a:xfrm>
            <a:prstGeom prst="ellipse">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sz="2000"/>
            </a:p>
          </p:txBody>
        </p:sp>
        <p:grpSp>
          <p:nvGrpSpPr>
            <p:cNvPr id="29" name="Group 28">
              <a:extLst>
                <a:ext uri="{FF2B5EF4-FFF2-40B4-BE49-F238E27FC236}">
                  <a16:creationId xmlns:a16="http://schemas.microsoft.com/office/drawing/2014/main" id="{13593D62-AF6D-8C7B-6D4E-836CC4C3BC49}"/>
                </a:ext>
              </a:extLst>
            </p:cNvPr>
            <p:cNvGrpSpPr/>
            <p:nvPr/>
          </p:nvGrpSpPr>
          <p:grpSpPr>
            <a:xfrm>
              <a:off x="10085509" y="4560274"/>
              <a:ext cx="4175278" cy="4813399"/>
              <a:chOff x="10105948" y="3391979"/>
              <a:chExt cx="4175278" cy="4813399"/>
            </a:xfrm>
          </p:grpSpPr>
          <p:sp>
            <p:nvSpPr>
              <p:cNvPr id="30" name="Freeform 29">
                <a:extLst>
                  <a:ext uri="{FF2B5EF4-FFF2-40B4-BE49-F238E27FC236}">
                    <a16:creationId xmlns:a16="http://schemas.microsoft.com/office/drawing/2014/main" id="{4158C67C-AD69-8135-8046-25052DBFEBED}"/>
                  </a:ext>
                </a:extLst>
              </p:cNvPr>
              <p:cNvSpPr>
                <a:spLocks noChangeAspect="1"/>
              </p:cNvSpPr>
              <p:nvPr/>
            </p:nvSpPr>
            <p:spPr>
              <a:xfrm>
                <a:off x="10105948" y="3391979"/>
                <a:ext cx="4175278" cy="4813399"/>
              </a:xfrm>
              <a:custGeom>
                <a:avLst/>
                <a:gdLst>
                  <a:gd name="connsiteX0" fmla="*/ 1131318 w 2263988"/>
                  <a:gd name="connsiteY0" fmla="*/ -351 h 2610000"/>
                  <a:gd name="connsiteX1" fmla="*/ 2263321 w 2263988"/>
                  <a:gd name="connsiteY1" fmla="*/ 652149 h 2610000"/>
                  <a:gd name="connsiteX2" fmla="*/ 2263321 w 2263988"/>
                  <a:gd name="connsiteY2" fmla="*/ 1957149 h 2610000"/>
                  <a:gd name="connsiteX3" fmla="*/ 1131318 w 2263988"/>
                  <a:gd name="connsiteY3" fmla="*/ 2609649 h 2610000"/>
                  <a:gd name="connsiteX4" fmla="*/ -667 w 2263988"/>
                  <a:gd name="connsiteY4" fmla="*/ 1957149 h 2610000"/>
                  <a:gd name="connsiteX5" fmla="*/ -667 w 2263988"/>
                  <a:gd name="connsiteY5" fmla="*/ 652149 h 26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3988" h="2610000">
                    <a:moveTo>
                      <a:pt x="1131318" y="-351"/>
                    </a:moveTo>
                    <a:lnTo>
                      <a:pt x="2263321" y="652149"/>
                    </a:lnTo>
                    <a:lnTo>
                      <a:pt x="2263321" y="1957149"/>
                    </a:lnTo>
                    <a:lnTo>
                      <a:pt x="1131318" y="2609649"/>
                    </a:lnTo>
                    <a:lnTo>
                      <a:pt x="-667" y="1957149"/>
                    </a:lnTo>
                    <a:lnTo>
                      <a:pt x="-667" y="652149"/>
                    </a:lnTo>
                    <a:close/>
                  </a:path>
                </a:pathLst>
              </a:custGeom>
              <a:solidFill>
                <a:schemeClr val="accent1"/>
              </a:solidFill>
              <a:ln w="6297" cap="flat">
                <a:noFill/>
                <a:prstDash val="solid"/>
                <a:miter/>
              </a:ln>
            </p:spPr>
            <p:txBody>
              <a:bodyPr rtlCol="0" anchor="ctr"/>
              <a:lstStyle/>
              <a:p>
                <a:pPr algn="ctr"/>
                <a:r>
                  <a:rPr lang="en-RO" sz="4800">
                    <a:solidFill>
                      <a:schemeClr val="bg1"/>
                    </a:solidFill>
                  </a:rPr>
                  <a:t>Mojaloop</a:t>
                </a:r>
              </a:p>
              <a:p>
                <a:pPr algn="ctr"/>
                <a:endParaRPr lang="en-RO" sz="4800">
                  <a:solidFill>
                    <a:schemeClr val="bg1"/>
                  </a:solidFill>
                </a:endParaRPr>
              </a:p>
              <a:p>
                <a:pPr algn="ctr"/>
                <a:endParaRPr lang="en-RO" sz="4800">
                  <a:solidFill>
                    <a:schemeClr val="bg1"/>
                  </a:solidFill>
                </a:endParaRPr>
              </a:p>
            </p:txBody>
          </p:sp>
          <p:grpSp>
            <p:nvGrpSpPr>
              <p:cNvPr id="31" name="Group 30">
                <a:extLst>
                  <a:ext uri="{FF2B5EF4-FFF2-40B4-BE49-F238E27FC236}">
                    <a16:creationId xmlns:a16="http://schemas.microsoft.com/office/drawing/2014/main" id="{62A8367D-C8D5-F09F-E01F-A4EB6D1431D2}"/>
                  </a:ext>
                </a:extLst>
              </p:cNvPr>
              <p:cNvGrpSpPr/>
              <p:nvPr/>
            </p:nvGrpSpPr>
            <p:grpSpPr>
              <a:xfrm>
                <a:off x="10709064" y="5745296"/>
                <a:ext cx="2969046" cy="1239398"/>
                <a:chOff x="10647802" y="5745296"/>
                <a:chExt cx="2969046" cy="1239398"/>
              </a:xfrm>
            </p:grpSpPr>
            <p:grpSp>
              <p:nvGrpSpPr>
                <p:cNvPr id="32" name="Group 31">
                  <a:extLst>
                    <a:ext uri="{FF2B5EF4-FFF2-40B4-BE49-F238E27FC236}">
                      <a16:creationId xmlns:a16="http://schemas.microsoft.com/office/drawing/2014/main" id="{E2145674-DC9D-9289-B794-F2F8CF4A9CBD}"/>
                    </a:ext>
                  </a:extLst>
                </p:cNvPr>
                <p:cNvGrpSpPr/>
                <p:nvPr/>
              </p:nvGrpSpPr>
              <p:grpSpPr>
                <a:xfrm>
                  <a:off x="10753213" y="5867001"/>
                  <a:ext cx="2758224" cy="995988"/>
                  <a:chOff x="10730753" y="5862013"/>
                  <a:chExt cx="2758224" cy="995988"/>
                </a:xfrm>
              </p:grpSpPr>
              <p:sp>
                <p:nvSpPr>
                  <p:cNvPr id="34" name="Rectangle 33">
                    <a:extLst>
                      <a:ext uri="{FF2B5EF4-FFF2-40B4-BE49-F238E27FC236}">
                        <a16:creationId xmlns:a16="http://schemas.microsoft.com/office/drawing/2014/main" id="{9823F62C-CD45-CBBA-7CE4-E36EE0AF205C}"/>
                      </a:ext>
                    </a:extLst>
                  </p:cNvPr>
                  <p:cNvSpPr/>
                  <p:nvPr/>
                </p:nvSpPr>
                <p:spPr>
                  <a:xfrm>
                    <a:off x="10730753" y="5862013"/>
                    <a:ext cx="424927" cy="6018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p>
                </p:txBody>
              </p:sp>
              <p:sp>
                <p:nvSpPr>
                  <p:cNvPr id="35" name="Rectangle 34">
                    <a:extLst>
                      <a:ext uri="{FF2B5EF4-FFF2-40B4-BE49-F238E27FC236}">
                        <a16:creationId xmlns:a16="http://schemas.microsoft.com/office/drawing/2014/main" id="{8684FE21-70FC-698C-83AE-3C2EB12DE9A9}"/>
                      </a:ext>
                    </a:extLst>
                  </p:cNvPr>
                  <p:cNvSpPr/>
                  <p:nvPr/>
                </p:nvSpPr>
                <p:spPr>
                  <a:xfrm>
                    <a:off x="11266781" y="5862013"/>
                    <a:ext cx="424927" cy="6018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p>
                </p:txBody>
              </p:sp>
              <p:sp>
                <p:nvSpPr>
                  <p:cNvPr id="36" name="Rectangle 35">
                    <a:extLst>
                      <a:ext uri="{FF2B5EF4-FFF2-40B4-BE49-F238E27FC236}">
                        <a16:creationId xmlns:a16="http://schemas.microsoft.com/office/drawing/2014/main" id="{34235954-5C65-82DB-292F-8DCE43540A67}"/>
                      </a:ext>
                    </a:extLst>
                  </p:cNvPr>
                  <p:cNvSpPr/>
                  <p:nvPr/>
                </p:nvSpPr>
                <p:spPr>
                  <a:xfrm>
                    <a:off x="11790196" y="5862013"/>
                    <a:ext cx="424927" cy="6018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p>
                </p:txBody>
              </p:sp>
              <p:sp>
                <p:nvSpPr>
                  <p:cNvPr id="37" name="Rectangle 36">
                    <a:extLst>
                      <a:ext uri="{FF2B5EF4-FFF2-40B4-BE49-F238E27FC236}">
                        <a16:creationId xmlns:a16="http://schemas.microsoft.com/office/drawing/2014/main" id="{943452D1-8D95-0979-4245-AB886230F236}"/>
                      </a:ext>
                    </a:extLst>
                  </p:cNvPr>
                  <p:cNvSpPr/>
                  <p:nvPr/>
                </p:nvSpPr>
                <p:spPr>
                  <a:xfrm>
                    <a:off x="12313611" y="5862013"/>
                    <a:ext cx="1175366" cy="6018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p>
                </p:txBody>
              </p:sp>
              <p:sp>
                <p:nvSpPr>
                  <p:cNvPr id="38" name="Rectangle 37">
                    <a:extLst>
                      <a:ext uri="{FF2B5EF4-FFF2-40B4-BE49-F238E27FC236}">
                        <a16:creationId xmlns:a16="http://schemas.microsoft.com/office/drawing/2014/main" id="{753663BE-F642-A6E8-0122-0E1B1E9C37FF}"/>
                      </a:ext>
                    </a:extLst>
                  </p:cNvPr>
                  <p:cNvSpPr/>
                  <p:nvPr/>
                </p:nvSpPr>
                <p:spPr>
                  <a:xfrm>
                    <a:off x="10730753" y="6543085"/>
                    <a:ext cx="1932110" cy="314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p>
                </p:txBody>
              </p:sp>
              <p:sp>
                <p:nvSpPr>
                  <p:cNvPr id="39" name="Can 38">
                    <a:extLst>
                      <a:ext uri="{FF2B5EF4-FFF2-40B4-BE49-F238E27FC236}">
                        <a16:creationId xmlns:a16="http://schemas.microsoft.com/office/drawing/2014/main" id="{4B2D2CAF-63EC-F3B8-9801-859F0EB77E3E}"/>
                      </a:ext>
                    </a:extLst>
                  </p:cNvPr>
                  <p:cNvSpPr/>
                  <p:nvPr/>
                </p:nvSpPr>
                <p:spPr>
                  <a:xfrm>
                    <a:off x="12740878" y="6543085"/>
                    <a:ext cx="331890" cy="314916"/>
                  </a:xfrm>
                  <a:prstGeom prst="ca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p>
                </p:txBody>
              </p:sp>
              <p:sp>
                <p:nvSpPr>
                  <p:cNvPr id="40" name="Can 39">
                    <a:extLst>
                      <a:ext uri="{FF2B5EF4-FFF2-40B4-BE49-F238E27FC236}">
                        <a16:creationId xmlns:a16="http://schemas.microsoft.com/office/drawing/2014/main" id="{02569EA8-7DDF-7A27-998A-601483F73EEF}"/>
                      </a:ext>
                    </a:extLst>
                  </p:cNvPr>
                  <p:cNvSpPr/>
                  <p:nvPr/>
                </p:nvSpPr>
                <p:spPr>
                  <a:xfrm>
                    <a:off x="13157087" y="6543085"/>
                    <a:ext cx="331890" cy="314916"/>
                  </a:xfrm>
                  <a:prstGeom prst="ca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p>
                </p:txBody>
              </p:sp>
            </p:grpSp>
            <p:sp>
              <p:nvSpPr>
                <p:cNvPr id="33" name="Rectangle 32">
                  <a:extLst>
                    <a:ext uri="{FF2B5EF4-FFF2-40B4-BE49-F238E27FC236}">
                      <a16:creationId xmlns:a16="http://schemas.microsoft.com/office/drawing/2014/main" id="{0742F004-D223-CF5C-02EC-1CD5C2F2C375}"/>
                    </a:ext>
                  </a:extLst>
                </p:cNvPr>
                <p:cNvSpPr/>
                <p:nvPr/>
              </p:nvSpPr>
              <p:spPr>
                <a:xfrm>
                  <a:off x="10647802" y="5745296"/>
                  <a:ext cx="2969046" cy="123939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p>
              </p:txBody>
            </p:sp>
          </p:grpSp>
        </p:grpSp>
        <p:cxnSp>
          <p:nvCxnSpPr>
            <p:cNvPr id="41" name="Straight Connector 43">
              <a:extLst>
                <a:ext uri="{FF2B5EF4-FFF2-40B4-BE49-F238E27FC236}">
                  <a16:creationId xmlns:a16="http://schemas.microsoft.com/office/drawing/2014/main" id="{0F93AB74-4530-DB72-6DEC-34B2047902C8}"/>
                </a:ext>
              </a:extLst>
            </p:cNvPr>
            <p:cNvCxnSpPr>
              <a:cxnSpLocks/>
              <a:stCxn id="10" idx="6"/>
            </p:cNvCxnSpPr>
            <p:nvPr/>
          </p:nvCxnSpPr>
          <p:spPr>
            <a:xfrm>
              <a:off x="4285995" y="5795292"/>
              <a:ext cx="3583138" cy="1171681"/>
            </a:xfrm>
            <a:prstGeom prst="bentConnector3">
              <a:avLst>
                <a:gd name="adj1" fmla="val 70416"/>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3">
              <a:extLst>
                <a:ext uri="{FF2B5EF4-FFF2-40B4-BE49-F238E27FC236}">
                  <a16:creationId xmlns:a16="http://schemas.microsoft.com/office/drawing/2014/main" id="{ED19EE2D-8FE5-331A-9530-390EA611EA5C}"/>
                </a:ext>
              </a:extLst>
            </p:cNvPr>
            <p:cNvCxnSpPr>
              <a:cxnSpLocks/>
              <a:stCxn id="13" idx="6"/>
            </p:cNvCxnSpPr>
            <p:nvPr/>
          </p:nvCxnSpPr>
          <p:spPr>
            <a:xfrm flipV="1">
              <a:off x="4285995" y="6966973"/>
              <a:ext cx="3583138" cy="1663931"/>
            </a:xfrm>
            <a:prstGeom prst="bentConnector3">
              <a:avLst>
                <a:gd name="adj1" fmla="val 70416"/>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3">
              <a:extLst>
                <a:ext uri="{FF2B5EF4-FFF2-40B4-BE49-F238E27FC236}">
                  <a16:creationId xmlns:a16="http://schemas.microsoft.com/office/drawing/2014/main" id="{57654CC7-C1D1-1AD6-5858-07A28A20FDEE}"/>
                </a:ext>
              </a:extLst>
            </p:cNvPr>
            <p:cNvCxnSpPr>
              <a:cxnSpLocks/>
            </p:cNvCxnSpPr>
            <p:nvPr/>
          </p:nvCxnSpPr>
          <p:spPr>
            <a:xfrm flipV="1">
              <a:off x="4331715" y="6966973"/>
              <a:ext cx="5549098" cy="4499545"/>
            </a:xfrm>
            <a:prstGeom prst="bentConnector3">
              <a:avLst>
                <a:gd name="adj1" fmla="val 44507"/>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35AC630-7827-DA34-A193-03542C2B6D43}"/>
                </a:ext>
              </a:extLst>
            </p:cNvPr>
            <p:cNvCxnSpPr>
              <a:cxnSpLocks/>
            </p:cNvCxnSpPr>
            <p:nvPr/>
          </p:nvCxnSpPr>
          <p:spPr>
            <a:xfrm flipV="1">
              <a:off x="16930411" y="5765456"/>
              <a:ext cx="3680114" cy="1171681"/>
            </a:xfrm>
            <a:prstGeom prst="bentConnector3">
              <a:avLst>
                <a:gd name="adj1" fmla="val 26395"/>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3">
              <a:extLst>
                <a:ext uri="{FF2B5EF4-FFF2-40B4-BE49-F238E27FC236}">
                  <a16:creationId xmlns:a16="http://schemas.microsoft.com/office/drawing/2014/main" id="{0A54567F-3294-3FB6-2F98-9A591E98DF34}"/>
                </a:ext>
              </a:extLst>
            </p:cNvPr>
            <p:cNvCxnSpPr>
              <a:cxnSpLocks/>
              <a:endCxn id="22" idx="2"/>
            </p:cNvCxnSpPr>
            <p:nvPr/>
          </p:nvCxnSpPr>
          <p:spPr>
            <a:xfrm>
              <a:off x="16930411" y="6966973"/>
              <a:ext cx="3670386" cy="1663931"/>
            </a:xfrm>
            <a:prstGeom prst="bentConnector3">
              <a:avLst>
                <a:gd name="adj1" fmla="val 26333"/>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3">
              <a:extLst>
                <a:ext uri="{FF2B5EF4-FFF2-40B4-BE49-F238E27FC236}">
                  <a16:creationId xmlns:a16="http://schemas.microsoft.com/office/drawing/2014/main" id="{0A18E4C2-6CEC-8D58-7D62-7E7A7F9D118D}"/>
                </a:ext>
              </a:extLst>
            </p:cNvPr>
            <p:cNvCxnSpPr>
              <a:cxnSpLocks/>
              <a:endCxn id="25" idx="2"/>
            </p:cNvCxnSpPr>
            <p:nvPr/>
          </p:nvCxnSpPr>
          <p:spPr>
            <a:xfrm>
              <a:off x="15147331" y="6966973"/>
              <a:ext cx="5453465" cy="4499544"/>
            </a:xfrm>
            <a:prstGeom prst="bentConnector3">
              <a:avLst>
                <a:gd name="adj1" fmla="val 50000"/>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2D02F497-A9B4-5155-85F1-AEBE3D2A974A}"/>
                </a:ext>
              </a:extLst>
            </p:cNvPr>
            <p:cNvSpPr txBox="1"/>
            <p:nvPr/>
          </p:nvSpPr>
          <p:spPr>
            <a:xfrm>
              <a:off x="7686991" y="9989188"/>
              <a:ext cx="10898120" cy="2954655"/>
            </a:xfrm>
            <a:prstGeom prst="rect">
              <a:avLst/>
            </a:prstGeom>
            <a:noFill/>
          </p:spPr>
          <p:txBody>
            <a:bodyPr wrap="square" lIns="91440" tIns="45720" rIns="91440" bIns="45720" anchor="t">
              <a:spAutoFit/>
            </a:bodyPr>
            <a:lstStyle/>
            <a:p>
              <a:pPr>
                <a:spcAft>
                  <a:spcPts val="1200"/>
                </a:spcAft>
              </a:pPr>
              <a:r>
                <a:rPr lang="en-US" sz="3200" dirty="0">
                  <a:ea typeface="+mn-lt"/>
                  <a:cs typeface="+mn-lt"/>
                  <a:sym typeface="Poppins"/>
                </a:rPr>
                <a:t>1. Local ownership and optionality</a:t>
              </a:r>
              <a:endParaRPr lang="en-US" dirty="0">
                <a:cs typeface="Arial" panose="020B0604020202020204"/>
              </a:endParaRPr>
            </a:p>
            <a:p>
              <a:pPr>
                <a:spcAft>
                  <a:spcPts val="1200"/>
                </a:spcAft>
              </a:pPr>
              <a:r>
                <a:rPr lang="en-US" sz="3200" dirty="0">
                  <a:ea typeface="+mn-lt"/>
                  <a:cs typeface="+mn-lt"/>
                  <a:sym typeface="Poppins"/>
                </a:rPr>
                <a:t>2. Lower cost for low value transactions</a:t>
              </a:r>
              <a:endParaRPr lang="en-US" dirty="0">
                <a:cs typeface="Arial" panose="020B0604020202020204"/>
              </a:endParaRPr>
            </a:p>
            <a:p>
              <a:pPr>
                <a:spcAft>
                  <a:spcPts val="1200"/>
                </a:spcAft>
              </a:pPr>
              <a:r>
                <a:rPr lang="en-US" sz="3200" dirty="0">
                  <a:ea typeface="+mn-lt"/>
                  <a:cs typeface="+mn-lt"/>
                  <a:sym typeface="Poppins"/>
                </a:rPr>
                <a:t>3. Lower cost and risk for different classes of DFSPs</a:t>
              </a:r>
              <a:endParaRPr lang="en-US" dirty="0">
                <a:cs typeface="Arial" panose="020B0604020202020204"/>
              </a:endParaRPr>
            </a:p>
            <a:p>
              <a:pPr>
                <a:spcAft>
                  <a:spcPts val="1200"/>
                </a:spcAft>
              </a:pPr>
              <a:r>
                <a:rPr lang="en-US" sz="3200" dirty="0">
                  <a:ea typeface="+mn-lt"/>
                  <a:cs typeface="+mn-lt"/>
                  <a:sym typeface="Poppins"/>
                </a:rPr>
                <a:t>4. Integrated support for the local fintech community</a:t>
              </a:r>
              <a:endParaRPr lang="en-US" dirty="0">
                <a:cs typeface="Arial" panose="020B0604020202020204"/>
              </a:endParaRPr>
            </a:p>
            <a:p>
              <a:pPr marL="514350" indent="-514350">
                <a:spcAft>
                  <a:spcPts val="1200"/>
                </a:spcAft>
                <a:buFont typeface="Wingdings" panose="05000000000000000000" pitchFamily="2" charset="2"/>
                <a:buChar char="ü"/>
              </a:pPr>
              <a:endParaRPr lang="en-US" dirty="0"/>
            </a:p>
          </p:txBody>
        </p:sp>
      </p:grpSp>
    </p:spTree>
    <p:extLst>
      <p:ext uri="{BB962C8B-B14F-4D97-AF65-F5344CB8AC3E}">
        <p14:creationId xmlns:p14="http://schemas.microsoft.com/office/powerpoint/2010/main" val="326765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A6A72-DDB1-4643-887D-F1DF202D2218}"/>
              </a:ext>
            </a:extLst>
          </p:cNvPr>
          <p:cNvSpPr>
            <a:spLocks noGrp="1"/>
          </p:cNvSpPr>
          <p:nvPr>
            <p:ph type="title"/>
          </p:nvPr>
        </p:nvSpPr>
        <p:spPr/>
        <p:txBody>
          <a:bodyPr/>
          <a:lstStyle/>
          <a:p>
            <a:r>
              <a:rPr lang="en-US" dirty="0"/>
              <a:t>How  </a:t>
            </a:r>
          </a:p>
        </p:txBody>
      </p:sp>
      <p:sp>
        <p:nvSpPr>
          <p:cNvPr id="3" name="Content Placeholder 2">
            <a:extLst>
              <a:ext uri="{FF2B5EF4-FFF2-40B4-BE49-F238E27FC236}">
                <a16:creationId xmlns:a16="http://schemas.microsoft.com/office/drawing/2014/main" id="{785EF982-9D91-43CE-B42D-9820A14351AE}"/>
              </a:ext>
            </a:extLst>
          </p:cNvPr>
          <p:cNvSpPr>
            <a:spLocks noGrp="1"/>
          </p:cNvSpPr>
          <p:nvPr>
            <p:ph idx="1"/>
          </p:nvPr>
        </p:nvSpPr>
        <p:spPr/>
        <p:txBody>
          <a:bodyPr/>
          <a:lstStyle/>
          <a:p>
            <a:pPr marL="0" indent="0">
              <a:buNone/>
            </a:pPr>
            <a:r>
              <a:rPr lang="en-US" dirty="0"/>
              <a:t>We accomplish these objectives through both</a:t>
            </a:r>
          </a:p>
          <a:p>
            <a:pPr marL="914400" indent="-914400">
              <a:buAutoNum type="arabicPeriod"/>
            </a:pPr>
            <a:r>
              <a:rPr lang="en-US" dirty="0"/>
              <a:t>Specific design decisions and </a:t>
            </a:r>
          </a:p>
          <a:p>
            <a:pPr marL="914400" indent="-914400">
              <a:buAutoNum type="arabicPeriod"/>
            </a:pPr>
            <a:r>
              <a:rPr lang="en-US" dirty="0"/>
              <a:t>Open-source licensing</a:t>
            </a:r>
          </a:p>
          <a:p>
            <a:pPr marL="0" indent="0">
              <a:buNone/>
            </a:pPr>
            <a:endParaRPr lang="en-US" dirty="0"/>
          </a:p>
        </p:txBody>
      </p:sp>
      <p:sp>
        <p:nvSpPr>
          <p:cNvPr id="4" name="Slide Number Placeholder 3">
            <a:extLst>
              <a:ext uri="{FF2B5EF4-FFF2-40B4-BE49-F238E27FC236}">
                <a16:creationId xmlns:a16="http://schemas.microsoft.com/office/drawing/2014/main" id="{9B85FC88-8868-4D52-A6D8-CAB89F51BB75}"/>
              </a:ext>
            </a:extLst>
          </p:cNvPr>
          <p:cNvSpPr>
            <a:spLocks noGrp="1"/>
          </p:cNvSpPr>
          <p:nvPr>
            <p:ph type="sldNum" sz="quarter" idx="12"/>
          </p:nvPr>
        </p:nvSpPr>
        <p:spPr/>
        <p:txBody>
          <a:bodyPr/>
          <a:lstStyle/>
          <a:p>
            <a:fld id="{20AF9D7A-5BEE-9245-944A-197F51D542D9}" type="slidenum">
              <a:rPr lang="en-US" smtClean="0"/>
              <a:t>24</a:t>
            </a:fld>
            <a:endParaRPr lang="en-US"/>
          </a:p>
        </p:txBody>
      </p:sp>
    </p:spTree>
    <p:extLst>
      <p:ext uri="{BB962C8B-B14F-4D97-AF65-F5344CB8AC3E}">
        <p14:creationId xmlns:p14="http://schemas.microsoft.com/office/powerpoint/2010/main" val="1459009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A6A72-DDB1-4643-887D-F1DF202D2218}"/>
              </a:ext>
            </a:extLst>
          </p:cNvPr>
          <p:cNvSpPr>
            <a:spLocks noGrp="1"/>
          </p:cNvSpPr>
          <p:nvPr>
            <p:ph type="title"/>
          </p:nvPr>
        </p:nvSpPr>
        <p:spPr/>
        <p:txBody>
          <a:bodyPr/>
          <a:lstStyle/>
          <a:p>
            <a:r>
              <a:rPr lang="en-US" dirty="0"/>
              <a:t>Open Source Licensing</a:t>
            </a:r>
          </a:p>
        </p:txBody>
      </p:sp>
      <p:sp>
        <p:nvSpPr>
          <p:cNvPr id="3" name="Content Placeholder 2">
            <a:extLst>
              <a:ext uri="{FF2B5EF4-FFF2-40B4-BE49-F238E27FC236}">
                <a16:creationId xmlns:a16="http://schemas.microsoft.com/office/drawing/2014/main" id="{785EF982-9D91-43CE-B42D-9820A14351AE}"/>
              </a:ext>
            </a:extLst>
          </p:cNvPr>
          <p:cNvSpPr>
            <a:spLocks noGrp="1"/>
          </p:cNvSpPr>
          <p:nvPr>
            <p:ph idx="1"/>
          </p:nvPr>
        </p:nvSpPr>
        <p:spPr/>
        <p:txBody>
          <a:bodyPr>
            <a:normAutofit/>
          </a:bodyPr>
          <a:lstStyle/>
          <a:p>
            <a:pPr marL="0" indent="0">
              <a:spcAft>
                <a:spcPts val="1200"/>
              </a:spcAft>
              <a:buNone/>
            </a:pPr>
            <a:r>
              <a:rPr lang="en-US" sz="4400" dirty="0"/>
              <a:t>Through the Open-source licensing, </a:t>
            </a:r>
            <a:r>
              <a:rPr lang="en-US" sz="4400" dirty="0" err="1"/>
              <a:t>Mojaloop</a:t>
            </a:r>
            <a:r>
              <a:rPr lang="en-US" sz="4400" dirty="0"/>
              <a:t> offers hub operators</a:t>
            </a:r>
          </a:p>
          <a:p>
            <a:pPr marL="914400" lvl="0" indent="-914400">
              <a:spcAft>
                <a:spcPts val="1200"/>
              </a:spcAft>
              <a:buFont typeface="+mj-lt"/>
              <a:buAutoNum type="arabicPeriod"/>
            </a:pPr>
            <a:r>
              <a:rPr lang="en-US" sz="4400" dirty="0"/>
              <a:t>Lower change and modification costs</a:t>
            </a:r>
          </a:p>
          <a:p>
            <a:pPr marL="914400" lvl="0" indent="-914400">
              <a:spcAft>
                <a:spcPts val="1200"/>
              </a:spcAft>
              <a:buFont typeface="+mj-lt"/>
              <a:buAutoNum type="arabicPeriod"/>
            </a:pPr>
            <a:r>
              <a:rPr lang="en-US" sz="4400" dirty="0"/>
              <a:t>Fee structures that match policy and rules</a:t>
            </a:r>
          </a:p>
          <a:p>
            <a:pPr marL="914400" lvl="0" indent="-914400">
              <a:spcAft>
                <a:spcPts val="1200"/>
              </a:spcAft>
              <a:buFont typeface="+mj-lt"/>
              <a:buAutoNum type="arabicPeriod"/>
            </a:pPr>
            <a:r>
              <a:rPr lang="en-US" sz="4400" dirty="0"/>
              <a:t>Reduced barriers to participation through open integration and participation tools</a:t>
            </a:r>
          </a:p>
          <a:p>
            <a:pPr marL="914400" lvl="0" indent="-914400">
              <a:spcAft>
                <a:spcPts val="1200"/>
              </a:spcAft>
              <a:buFont typeface="+mj-lt"/>
              <a:buAutoNum type="arabicPeriod"/>
            </a:pPr>
            <a:r>
              <a:rPr lang="en-US" sz="4400" dirty="0"/>
              <a:t>Opportunity for local SI’s and </a:t>
            </a:r>
            <a:r>
              <a:rPr lang="en-US" sz="4400" dirty="0" err="1"/>
              <a:t>fintechs</a:t>
            </a:r>
            <a:r>
              <a:rPr lang="en-US" sz="4400" dirty="0"/>
              <a:t> to support, maintain and upgrade use cases</a:t>
            </a:r>
          </a:p>
          <a:p>
            <a:pPr marL="914400" lvl="0" indent="-914400">
              <a:spcAft>
                <a:spcPts val="1200"/>
              </a:spcAft>
              <a:buFont typeface="+mj-lt"/>
              <a:buAutoNum type="arabicPeriod"/>
            </a:pPr>
            <a:endParaRPr lang="en-US" sz="4400" dirty="0"/>
          </a:p>
          <a:p>
            <a:pPr marL="0" lvl="0" indent="0">
              <a:spcAft>
                <a:spcPts val="1200"/>
              </a:spcAft>
              <a:buNone/>
            </a:pPr>
            <a:r>
              <a:rPr lang="en-US" sz="4400" dirty="0"/>
              <a:t>(mention that community provides support / size of community </a:t>
            </a:r>
            <a:r>
              <a:rPr lang="en-US" sz="4400" dirty="0" err="1"/>
              <a:t>etc</a:t>
            </a:r>
            <a:r>
              <a:rPr lang="en-US" sz="4400" dirty="0"/>
              <a:t>) – robust / responsive community</a:t>
            </a:r>
          </a:p>
          <a:p>
            <a:pPr marL="0" indent="0">
              <a:buNone/>
            </a:pPr>
            <a:endParaRPr lang="en-US" dirty="0"/>
          </a:p>
        </p:txBody>
      </p:sp>
      <p:sp>
        <p:nvSpPr>
          <p:cNvPr id="4" name="Slide Number Placeholder 3">
            <a:extLst>
              <a:ext uri="{FF2B5EF4-FFF2-40B4-BE49-F238E27FC236}">
                <a16:creationId xmlns:a16="http://schemas.microsoft.com/office/drawing/2014/main" id="{9B85FC88-8868-4D52-A6D8-CAB89F51BB75}"/>
              </a:ext>
            </a:extLst>
          </p:cNvPr>
          <p:cNvSpPr>
            <a:spLocks noGrp="1"/>
          </p:cNvSpPr>
          <p:nvPr>
            <p:ph type="sldNum" sz="quarter" idx="12"/>
          </p:nvPr>
        </p:nvSpPr>
        <p:spPr/>
        <p:txBody>
          <a:bodyPr/>
          <a:lstStyle/>
          <a:p>
            <a:fld id="{20AF9D7A-5BEE-9245-944A-197F51D542D9}" type="slidenum">
              <a:rPr lang="en-US" smtClean="0"/>
              <a:t>25</a:t>
            </a:fld>
            <a:endParaRPr lang="en-US"/>
          </a:p>
        </p:txBody>
      </p:sp>
    </p:spTree>
    <p:extLst>
      <p:ext uri="{BB962C8B-B14F-4D97-AF65-F5344CB8AC3E}">
        <p14:creationId xmlns:p14="http://schemas.microsoft.com/office/powerpoint/2010/main" val="40122188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A6A72-DDB1-4643-887D-F1DF202D2218}"/>
              </a:ext>
            </a:extLst>
          </p:cNvPr>
          <p:cNvSpPr>
            <a:spLocks noGrp="1"/>
          </p:cNvSpPr>
          <p:nvPr>
            <p:ph type="title"/>
          </p:nvPr>
        </p:nvSpPr>
        <p:spPr/>
        <p:txBody>
          <a:bodyPr/>
          <a:lstStyle/>
          <a:p>
            <a:r>
              <a:rPr lang="en-US" dirty="0"/>
              <a:t>Design Decisions  </a:t>
            </a:r>
          </a:p>
        </p:txBody>
      </p:sp>
      <p:sp>
        <p:nvSpPr>
          <p:cNvPr id="3" name="Content Placeholder 2">
            <a:extLst>
              <a:ext uri="{FF2B5EF4-FFF2-40B4-BE49-F238E27FC236}">
                <a16:creationId xmlns:a16="http://schemas.microsoft.com/office/drawing/2014/main" id="{785EF982-9D91-43CE-B42D-9820A14351AE}"/>
              </a:ext>
            </a:extLst>
          </p:cNvPr>
          <p:cNvSpPr>
            <a:spLocks noGrp="1"/>
          </p:cNvSpPr>
          <p:nvPr>
            <p:ph idx="1"/>
          </p:nvPr>
        </p:nvSpPr>
        <p:spPr/>
        <p:txBody>
          <a:bodyPr>
            <a:normAutofit/>
          </a:bodyPr>
          <a:lstStyle/>
          <a:p>
            <a:pPr marL="0" indent="0">
              <a:spcAft>
                <a:spcPts val="1200"/>
              </a:spcAft>
              <a:buNone/>
            </a:pPr>
            <a:r>
              <a:rPr lang="en-US" sz="4400" dirty="0"/>
              <a:t>Through design decisions, </a:t>
            </a:r>
            <a:r>
              <a:rPr lang="en-US" sz="4400" dirty="0" err="1"/>
              <a:t>Mojaloop</a:t>
            </a:r>
            <a:r>
              <a:rPr lang="en-US" sz="4400" dirty="0"/>
              <a:t> offers</a:t>
            </a:r>
          </a:p>
          <a:p>
            <a:pPr marL="914400" lvl="0" indent="-914400">
              <a:spcAft>
                <a:spcPts val="1200"/>
              </a:spcAft>
              <a:buFont typeface="+mj-lt"/>
              <a:buAutoNum type="arabicPeriod"/>
            </a:pPr>
            <a:r>
              <a:rPr lang="en-US" sz="4400" dirty="0"/>
              <a:t>Equal participation of big banks, small banks, MFIs and mobile money without creating risk through security and liquidity management</a:t>
            </a:r>
          </a:p>
          <a:p>
            <a:pPr marL="914400" lvl="0" indent="-914400">
              <a:spcAft>
                <a:spcPts val="1200"/>
              </a:spcAft>
              <a:buFont typeface="+mj-lt"/>
              <a:buAutoNum type="arabicPeriod"/>
            </a:pPr>
            <a:r>
              <a:rPr lang="en-US" sz="4400" dirty="0"/>
              <a:t>Identification of recipients fundamentally by personal attributes rather than bank account information</a:t>
            </a:r>
          </a:p>
          <a:p>
            <a:pPr marL="914400" lvl="0" indent="-914400">
              <a:spcAft>
                <a:spcPts val="1200"/>
              </a:spcAft>
              <a:buFont typeface="+mj-lt"/>
              <a:buAutoNum type="arabicPeriod"/>
            </a:pPr>
            <a:r>
              <a:rPr lang="en-US" sz="4400" dirty="0"/>
              <a:t>Fewer human interventions with disputes, particularly in poor connectivity areas with asynchronous communication and verifiable pre-agreed terms for execution.</a:t>
            </a:r>
          </a:p>
          <a:p>
            <a:pPr marL="914400" lvl="0" indent="-914400">
              <a:spcAft>
                <a:spcPts val="1200"/>
              </a:spcAft>
              <a:buFont typeface="+mj-lt"/>
              <a:buAutoNum type="arabicPeriod"/>
            </a:pPr>
            <a:r>
              <a:rPr lang="en-US" sz="4400" dirty="0"/>
              <a:t>Third party payment initiation for </a:t>
            </a:r>
            <a:r>
              <a:rPr lang="en-US" sz="4400" dirty="0" err="1"/>
              <a:t>fintechs</a:t>
            </a:r>
            <a:r>
              <a:rPr lang="en-US" sz="4400" dirty="0"/>
              <a:t> to join at the scheme level</a:t>
            </a:r>
          </a:p>
        </p:txBody>
      </p:sp>
      <p:sp>
        <p:nvSpPr>
          <p:cNvPr id="4" name="Slide Number Placeholder 3">
            <a:extLst>
              <a:ext uri="{FF2B5EF4-FFF2-40B4-BE49-F238E27FC236}">
                <a16:creationId xmlns:a16="http://schemas.microsoft.com/office/drawing/2014/main" id="{9B85FC88-8868-4D52-A6D8-CAB89F51BB75}"/>
              </a:ext>
            </a:extLst>
          </p:cNvPr>
          <p:cNvSpPr>
            <a:spLocks noGrp="1"/>
          </p:cNvSpPr>
          <p:nvPr>
            <p:ph type="sldNum" sz="quarter" idx="12"/>
          </p:nvPr>
        </p:nvSpPr>
        <p:spPr/>
        <p:txBody>
          <a:bodyPr/>
          <a:lstStyle/>
          <a:p>
            <a:fld id="{20AF9D7A-5BEE-9245-944A-197F51D542D9}" type="slidenum">
              <a:rPr lang="en-US" smtClean="0"/>
              <a:t>26</a:t>
            </a:fld>
            <a:endParaRPr lang="en-US"/>
          </a:p>
        </p:txBody>
      </p:sp>
    </p:spTree>
    <p:extLst>
      <p:ext uri="{BB962C8B-B14F-4D97-AF65-F5344CB8AC3E}">
        <p14:creationId xmlns:p14="http://schemas.microsoft.com/office/powerpoint/2010/main" val="2471851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ounded Rectangle 92">
            <a:extLst>
              <a:ext uri="{FF2B5EF4-FFF2-40B4-BE49-F238E27FC236}">
                <a16:creationId xmlns:a16="http://schemas.microsoft.com/office/drawing/2014/main" id="{44F4DBEF-16C5-5448-9453-E4A08A6DF0D4}"/>
              </a:ext>
            </a:extLst>
          </p:cNvPr>
          <p:cNvSpPr/>
          <p:nvPr/>
        </p:nvSpPr>
        <p:spPr>
          <a:xfrm>
            <a:off x="228422" y="11091507"/>
            <a:ext cx="23564955" cy="188899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TZ">
              <a:solidFill>
                <a:schemeClr val="accent2"/>
              </a:solidFill>
            </a:endParaRPr>
          </a:p>
          <a:p>
            <a:r>
              <a:rPr lang="en-TZ">
                <a:solidFill>
                  <a:schemeClr val="accent2"/>
                </a:solidFill>
              </a:rPr>
              <a:t> </a:t>
            </a:r>
          </a:p>
        </p:txBody>
      </p:sp>
      <p:sp>
        <p:nvSpPr>
          <p:cNvPr id="11" name="Google Shape;338;p44">
            <a:extLst>
              <a:ext uri="{FF2B5EF4-FFF2-40B4-BE49-F238E27FC236}">
                <a16:creationId xmlns:a16="http://schemas.microsoft.com/office/drawing/2014/main" id="{FF1EC6DC-9AEC-C840-AF8C-E2692D6E7CBD}"/>
              </a:ext>
            </a:extLst>
          </p:cNvPr>
          <p:cNvSpPr/>
          <p:nvPr/>
        </p:nvSpPr>
        <p:spPr>
          <a:xfrm>
            <a:off x="9525124" y="3236416"/>
            <a:ext cx="13380447" cy="7588124"/>
          </a:xfrm>
          <a:custGeom>
            <a:avLst/>
            <a:gdLst/>
            <a:ahLst/>
            <a:cxnLst/>
            <a:rect l="l" t="t" r="r" b="b"/>
            <a:pathLst>
              <a:path w="14693762" h="7589112" extrusionOk="0">
                <a:moveTo>
                  <a:pt x="139064" y="0"/>
                </a:moveTo>
                <a:lnTo>
                  <a:pt x="14309450" y="0"/>
                </a:lnTo>
                <a:cubicBezTo>
                  <a:pt x="14521698" y="0"/>
                  <a:pt x="14693762" y="172063"/>
                  <a:pt x="14693762" y="384313"/>
                </a:cubicBezTo>
                <a:lnTo>
                  <a:pt x="14693762" y="7204799"/>
                </a:lnTo>
                <a:cubicBezTo>
                  <a:pt x="14693762" y="7417049"/>
                  <a:pt x="14521698" y="7589112"/>
                  <a:pt x="14309450" y="7589112"/>
                </a:cubicBezTo>
                <a:lnTo>
                  <a:pt x="0" y="7589112"/>
                </a:lnTo>
                <a:lnTo>
                  <a:pt x="76260" y="7540223"/>
                </a:lnTo>
                <a:cubicBezTo>
                  <a:pt x="1292826" y="6718327"/>
                  <a:pt x="2092685" y="5326462"/>
                  <a:pt x="2092685" y="3747781"/>
                </a:cubicBezTo>
                <a:cubicBezTo>
                  <a:pt x="2092685" y="2248034"/>
                  <a:pt x="1370813" y="916889"/>
                  <a:pt x="255571" y="82851"/>
                </a:cubicBezTo>
                <a:close/>
              </a:path>
            </a:pathLst>
          </a:custGeom>
          <a:solidFill>
            <a:schemeClr val="lt1"/>
          </a:solidFill>
          <a:ln>
            <a:noFill/>
          </a:ln>
          <a:effectLst>
            <a:outerShdw blurRad="393700" dist="38100" dir="5400000" algn="t" rotWithShape="0">
              <a:schemeClr val="accent1">
                <a:alpha val="40000"/>
              </a:schemeClr>
            </a:outerShdw>
          </a:effectLst>
        </p:spPr>
        <p:txBody>
          <a:bodyPr spcFirstLastPara="1" wrap="square" lIns="91388" tIns="45662" rIns="91388" bIns="45662" anchor="ctr" anchorCtr="0">
            <a:noAutofit/>
          </a:bodyPr>
          <a:lstStyle/>
          <a:p>
            <a:pPr algn="ctr"/>
            <a:endParaRPr sz="1866">
              <a:solidFill>
                <a:schemeClr val="lt1"/>
              </a:solidFill>
              <a:latin typeface="Arial"/>
              <a:ea typeface="Arial"/>
              <a:cs typeface="Arial"/>
              <a:sym typeface="Arial"/>
            </a:endParaRPr>
          </a:p>
        </p:txBody>
      </p:sp>
      <p:sp>
        <p:nvSpPr>
          <p:cNvPr id="2" name="Title 1">
            <a:extLst>
              <a:ext uri="{FF2B5EF4-FFF2-40B4-BE49-F238E27FC236}">
                <a16:creationId xmlns:a16="http://schemas.microsoft.com/office/drawing/2014/main" id="{89C4CF96-3F55-4B76-924E-AC77121F0794}"/>
              </a:ext>
            </a:extLst>
          </p:cNvPr>
          <p:cNvSpPr>
            <a:spLocks noGrp="1"/>
          </p:cNvSpPr>
          <p:nvPr>
            <p:ph type="title"/>
          </p:nvPr>
        </p:nvSpPr>
        <p:spPr/>
        <p:txBody>
          <a:bodyPr>
            <a:normAutofit/>
          </a:bodyPr>
          <a:lstStyle/>
          <a:p>
            <a:r>
              <a:rPr lang="en-US" sz="7200" dirty="0"/>
              <a:t>Myanmar Microfinance Digitization / </a:t>
            </a:r>
            <a:r>
              <a:rPr lang="en-US" sz="7200" dirty="0" err="1"/>
              <a:t>WynePay</a:t>
            </a:r>
            <a:r>
              <a:rPr lang="en-US" sz="7200" dirty="0"/>
              <a:t> </a:t>
            </a:r>
          </a:p>
        </p:txBody>
      </p:sp>
      <p:sp>
        <p:nvSpPr>
          <p:cNvPr id="4" name="Slide Number Placeholder 3">
            <a:extLst>
              <a:ext uri="{FF2B5EF4-FFF2-40B4-BE49-F238E27FC236}">
                <a16:creationId xmlns:a16="http://schemas.microsoft.com/office/drawing/2014/main" id="{934E880A-7469-4E6E-BA8F-474B020D00BA}"/>
              </a:ext>
            </a:extLst>
          </p:cNvPr>
          <p:cNvSpPr>
            <a:spLocks noGrp="1"/>
          </p:cNvSpPr>
          <p:nvPr>
            <p:ph type="sldNum" sz="quarter" idx="12"/>
          </p:nvPr>
        </p:nvSpPr>
        <p:spPr/>
        <p:txBody>
          <a:bodyPr/>
          <a:lstStyle/>
          <a:p>
            <a:fld id="{20AF9D7A-5BEE-9245-944A-197F51D542D9}" type="slidenum">
              <a:rPr lang="en-US" smtClean="0"/>
              <a:t>3</a:t>
            </a:fld>
            <a:endParaRPr lang="en-US"/>
          </a:p>
        </p:txBody>
      </p:sp>
      <p:sp>
        <p:nvSpPr>
          <p:cNvPr id="9" name="Google Shape;284;p9">
            <a:extLst>
              <a:ext uri="{FF2B5EF4-FFF2-40B4-BE49-F238E27FC236}">
                <a16:creationId xmlns:a16="http://schemas.microsoft.com/office/drawing/2014/main" id="{2ACBD6C5-3F06-0141-832E-2AD30D0C836A}"/>
              </a:ext>
            </a:extLst>
          </p:cNvPr>
          <p:cNvSpPr txBox="1">
            <a:spLocks/>
          </p:cNvSpPr>
          <p:nvPr/>
        </p:nvSpPr>
        <p:spPr>
          <a:xfrm>
            <a:off x="567394" y="2917850"/>
            <a:ext cx="10784248" cy="6266025"/>
          </a:xfrm>
          <a:prstGeom prst="rect">
            <a:avLst/>
          </a:prstGeom>
        </p:spPr>
        <p:txBody>
          <a:bodyPr spcFirstLastPara="1" vert="horz" lIns="91425" tIns="45700" rIns="91425" bIns="45700" rtlCol="0" anchor="ctr"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None/>
            </a:pPr>
            <a:r>
              <a:rPr lang="en-GB" sz="2400" b="1" dirty="0"/>
              <a:t>The Platform: </a:t>
            </a:r>
            <a:r>
              <a:rPr lang="en-GB" sz="2400" dirty="0"/>
              <a:t>MMD</a:t>
            </a:r>
            <a:r>
              <a:rPr lang="en-GB" sz="2400" dirty="0">
                <a:latin typeface="+mj-lt"/>
              </a:rPr>
              <a:t> </a:t>
            </a:r>
            <a:r>
              <a:rPr lang="en-US" sz="2400" dirty="0">
                <a:latin typeface="+mj-lt"/>
              </a:rPr>
              <a:t>/ </a:t>
            </a:r>
            <a:r>
              <a:rPr lang="en-US" sz="2400" dirty="0" err="1">
                <a:latin typeface="+mj-lt"/>
              </a:rPr>
              <a:t>WynePay</a:t>
            </a:r>
            <a:r>
              <a:rPr lang="en-US" sz="2400" dirty="0">
                <a:latin typeface="+mj-lt"/>
              </a:rPr>
              <a:t> – subnational system</a:t>
            </a:r>
          </a:p>
          <a:p>
            <a:pPr marL="0" indent="0">
              <a:buNone/>
            </a:pPr>
            <a:r>
              <a:rPr lang="en-US" sz="2400" b="1" dirty="0">
                <a:latin typeface="+mj-lt"/>
              </a:rPr>
              <a:t>The Actors:</a:t>
            </a:r>
            <a:r>
              <a:rPr lang="en-US" sz="2400" dirty="0">
                <a:latin typeface="+mj-lt"/>
              </a:rPr>
              <a:t> </a:t>
            </a:r>
            <a:r>
              <a:rPr lang="en-US" sz="2400" dirty="0" err="1">
                <a:latin typeface="+mj-lt"/>
              </a:rPr>
              <a:t>Thitsaworks</a:t>
            </a:r>
            <a:r>
              <a:rPr lang="en-US" sz="2400" dirty="0">
                <a:latin typeface="+mj-lt"/>
              </a:rPr>
              <a:t>, UNCDF, MMFA, </a:t>
            </a:r>
            <a:r>
              <a:rPr lang="en-US" sz="2400" dirty="0" err="1">
                <a:latin typeface="+mj-lt"/>
              </a:rPr>
              <a:t>ModusBox</a:t>
            </a:r>
            <a:r>
              <a:rPr lang="en-US" sz="2400" dirty="0">
                <a:latin typeface="+mj-lt"/>
              </a:rPr>
              <a:t>, CB Bank. </a:t>
            </a:r>
            <a:endParaRPr lang="en-US" sz="2400" dirty="0">
              <a:latin typeface="+mj-lt"/>
              <a:cs typeface="Arial"/>
            </a:endParaRPr>
          </a:p>
          <a:p>
            <a:pPr marL="0" indent="0">
              <a:buNone/>
            </a:pPr>
            <a:r>
              <a:rPr lang="en-US" sz="2400" b="1" dirty="0">
                <a:latin typeface="+mj-lt"/>
              </a:rPr>
              <a:t>Use cases:</a:t>
            </a:r>
            <a:r>
              <a:rPr lang="en-US" sz="2400" dirty="0">
                <a:latin typeface="+mj-lt"/>
              </a:rPr>
              <a:t> Loan repayment, Loan disbursement, ECT </a:t>
            </a:r>
          </a:p>
          <a:p>
            <a:pPr marL="0" indent="0">
              <a:buNone/>
            </a:pPr>
            <a:r>
              <a:rPr lang="en-US" sz="2400" b="1" dirty="0">
                <a:latin typeface="+mj-lt"/>
                <a:cs typeface="Arial"/>
              </a:rPr>
              <a:t>Milestones</a:t>
            </a:r>
            <a:r>
              <a:rPr lang="en-US" sz="2400" dirty="0">
                <a:latin typeface="+mj-lt"/>
                <a:cs typeface="Arial"/>
              </a:rPr>
              <a:t>: </a:t>
            </a:r>
            <a:r>
              <a:rPr lang="en-US" sz="2400" dirty="0" err="1">
                <a:latin typeface="+mj-lt"/>
                <a:cs typeface="Arial"/>
              </a:rPr>
              <a:t>Wynepay</a:t>
            </a:r>
            <a:r>
              <a:rPr lang="en-US" sz="2400" dirty="0">
                <a:latin typeface="+mj-lt"/>
                <a:cs typeface="Arial"/>
              </a:rPr>
              <a:t> has completed functional testing trials in March 22 and is onboarding about 30 DFSPs for a close user group testing in April 2022 </a:t>
            </a:r>
          </a:p>
          <a:p>
            <a:r>
              <a:rPr lang="en-US" sz="2400" b="1" dirty="0">
                <a:cs typeface="Arial"/>
              </a:rPr>
              <a:t>GTM Objectives</a:t>
            </a:r>
            <a:r>
              <a:rPr lang="en-US" sz="2400" dirty="0">
                <a:cs typeface="Arial"/>
              </a:rPr>
              <a:t>: </a:t>
            </a:r>
          </a:p>
          <a:p>
            <a:pPr lvl="1"/>
            <a:r>
              <a:rPr lang="en-US" sz="2000" dirty="0">
                <a:cs typeface="Arial"/>
              </a:rPr>
              <a:t>Market readiness and validation of PISP and cross border</a:t>
            </a:r>
          </a:p>
          <a:p>
            <a:pPr lvl="1"/>
            <a:r>
              <a:rPr lang="en-US" sz="2000" dirty="0">
                <a:cs typeface="Arial"/>
              </a:rPr>
              <a:t>Expand to Myanmar national system (when politically feasible)</a:t>
            </a:r>
          </a:p>
          <a:p>
            <a:r>
              <a:rPr lang="en-US" sz="2400" b="1" dirty="0">
                <a:cs typeface="Arial"/>
              </a:rPr>
              <a:t>Opportunities</a:t>
            </a:r>
          </a:p>
          <a:p>
            <a:pPr lvl="1"/>
            <a:r>
              <a:rPr lang="en-US" sz="2000" dirty="0">
                <a:cs typeface="Arial"/>
              </a:rPr>
              <a:t>MAS POC - Bringing Visa into the community</a:t>
            </a:r>
          </a:p>
          <a:p>
            <a:pPr lvl="1"/>
            <a:r>
              <a:rPr lang="en-US" sz="2000" dirty="0">
                <a:cs typeface="Arial"/>
              </a:rPr>
              <a:t>NPCI / PISP POC</a:t>
            </a:r>
          </a:p>
          <a:p>
            <a:pPr lvl="1"/>
            <a:r>
              <a:rPr lang="en-US" sz="2000" dirty="0">
                <a:cs typeface="Arial"/>
              </a:rPr>
              <a:t>Philippines expansion at crucial moment</a:t>
            </a:r>
          </a:p>
          <a:p>
            <a:pPr lvl="1"/>
            <a:r>
              <a:rPr lang="en-US" sz="2000" dirty="0">
                <a:cs typeface="Arial"/>
              </a:rPr>
              <a:t>Regional hub opportunity</a:t>
            </a:r>
          </a:p>
          <a:p>
            <a:pPr lvl="1"/>
            <a:r>
              <a:rPr lang="en-US" sz="2000" dirty="0">
                <a:cs typeface="Arial"/>
              </a:rPr>
              <a:t>Assist CBDC COE with acceleration</a:t>
            </a:r>
          </a:p>
          <a:p>
            <a:pPr marL="0" indent="0">
              <a:buNone/>
            </a:pPr>
            <a:endParaRPr lang="en-US" sz="2400" dirty="0">
              <a:latin typeface="+mj-lt"/>
              <a:cs typeface="Arial"/>
            </a:endParaRPr>
          </a:p>
        </p:txBody>
      </p:sp>
      <p:sp>
        <p:nvSpPr>
          <p:cNvPr id="10" name="Google Shape;284;p9">
            <a:extLst>
              <a:ext uri="{FF2B5EF4-FFF2-40B4-BE49-F238E27FC236}">
                <a16:creationId xmlns:a16="http://schemas.microsoft.com/office/drawing/2014/main" id="{26B2B511-5301-D84D-88CB-AAE837A8AACB}"/>
              </a:ext>
            </a:extLst>
          </p:cNvPr>
          <p:cNvSpPr txBox="1">
            <a:spLocks/>
          </p:cNvSpPr>
          <p:nvPr/>
        </p:nvSpPr>
        <p:spPr>
          <a:xfrm>
            <a:off x="14953835" y="3952877"/>
            <a:ext cx="6671726" cy="7252970"/>
          </a:xfrm>
          <a:prstGeom prst="rect">
            <a:avLst/>
          </a:prstGeom>
        </p:spPr>
        <p:txBody>
          <a:bodyPr spcFirstLastPara="1" vert="horz" lIns="91425" tIns="45700" rIns="91425" bIns="45700" rtlCol="0" anchor="ctr" anchorCtr="0">
            <a:norm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lvl="0" indent="0">
              <a:buNone/>
            </a:pPr>
            <a:endParaRPr lang="en-US" sz="3100"/>
          </a:p>
        </p:txBody>
      </p:sp>
      <p:sp>
        <p:nvSpPr>
          <p:cNvPr id="12" name="TextBox 11">
            <a:extLst>
              <a:ext uri="{FF2B5EF4-FFF2-40B4-BE49-F238E27FC236}">
                <a16:creationId xmlns:a16="http://schemas.microsoft.com/office/drawing/2014/main" id="{2EEAE93A-37F3-A74D-9CF8-75880A96D8C9}"/>
              </a:ext>
            </a:extLst>
          </p:cNvPr>
          <p:cNvSpPr txBox="1"/>
          <p:nvPr/>
        </p:nvSpPr>
        <p:spPr>
          <a:xfrm>
            <a:off x="2893288" y="11455728"/>
            <a:ext cx="18542573" cy="954107"/>
          </a:xfrm>
          <a:prstGeom prst="rect">
            <a:avLst/>
          </a:prstGeom>
          <a:noFill/>
        </p:spPr>
        <p:txBody>
          <a:bodyPr wrap="square" lIns="91440" tIns="45720" rIns="91440" bIns="45720" anchor="t">
            <a:spAutoFit/>
          </a:bodyPr>
          <a:lstStyle/>
          <a:p>
            <a:pPr algn="ctr">
              <a:buClr>
                <a:schemeClr val="dk1"/>
              </a:buClr>
              <a:buSzPts val="5600"/>
            </a:pPr>
            <a:r>
              <a:rPr lang="en-US" sz="2800" b="1" dirty="0"/>
              <a:t>Status as of Q3 2022:Waiting on CBM approval for go live.  Expected imminently.  Expanding to cross border use case.  </a:t>
            </a:r>
            <a:endParaRPr lang="en-US" sz="2800" b="1" dirty="0">
              <a:cs typeface="Arial"/>
            </a:endParaRPr>
          </a:p>
        </p:txBody>
      </p:sp>
      <p:grpSp>
        <p:nvGrpSpPr>
          <p:cNvPr id="6" name="Group 5">
            <a:extLst>
              <a:ext uri="{FF2B5EF4-FFF2-40B4-BE49-F238E27FC236}">
                <a16:creationId xmlns:a16="http://schemas.microsoft.com/office/drawing/2014/main" id="{DC44ED95-8FF5-C563-7134-D416E19AC5CE}"/>
              </a:ext>
            </a:extLst>
          </p:cNvPr>
          <p:cNvGrpSpPr/>
          <p:nvPr/>
        </p:nvGrpSpPr>
        <p:grpSpPr>
          <a:xfrm>
            <a:off x="1094972" y="8945545"/>
            <a:ext cx="8106012" cy="1814889"/>
            <a:chOff x="1165727" y="8760091"/>
            <a:chExt cx="8686933" cy="2061418"/>
          </a:xfrm>
        </p:grpSpPr>
        <p:sp>
          <p:nvSpPr>
            <p:cNvPr id="31" name="Rounded Rectangle 83">
              <a:extLst>
                <a:ext uri="{FF2B5EF4-FFF2-40B4-BE49-F238E27FC236}">
                  <a16:creationId xmlns:a16="http://schemas.microsoft.com/office/drawing/2014/main" id="{EFD93ED8-7D39-0CED-B358-F05080A8FD14}"/>
                </a:ext>
              </a:extLst>
            </p:cNvPr>
            <p:cNvSpPr/>
            <p:nvPr/>
          </p:nvSpPr>
          <p:spPr>
            <a:xfrm>
              <a:off x="1761810" y="9031088"/>
              <a:ext cx="8090850" cy="1790421"/>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TZ">
                <a:solidFill>
                  <a:schemeClr val="accent2"/>
                </a:solidFill>
              </a:endParaRPr>
            </a:p>
            <a:p>
              <a:r>
                <a:rPr lang="en-TZ">
                  <a:solidFill>
                    <a:schemeClr val="accent2"/>
                  </a:solidFill>
                </a:rPr>
                <a:t> </a:t>
              </a:r>
            </a:p>
          </p:txBody>
        </p:sp>
        <p:pic>
          <p:nvPicPr>
            <p:cNvPr id="32" name="Google Shape;347;p44">
              <a:extLst>
                <a:ext uri="{FF2B5EF4-FFF2-40B4-BE49-F238E27FC236}">
                  <a16:creationId xmlns:a16="http://schemas.microsoft.com/office/drawing/2014/main" id="{25E31C33-6409-B516-0A1A-C65209BBAB7B}"/>
                </a:ext>
              </a:extLst>
            </p:cNvPr>
            <p:cNvPicPr preferRelativeResize="0"/>
            <p:nvPr/>
          </p:nvPicPr>
          <p:blipFill rotWithShape="1">
            <a:blip r:embed="rId2">
              <a:alphaModFix/>
            </a:blip>
            <a:srcRect t="33056" b="35610"/>
            <a:stretch/>
          </p:blipFill>
          <p:spPr>
            <a:xfrm>
              <a:off x="2116538" y="9785627"/>
              <a:ext cx="3400925" cy="744751"/>
            </a:xfrm>
            <a:prstGeom prst="rect">
              <a:avLst/>
            </a:prstGeom>
            <a:noFill/>
            <a:ln>
              <a:noFill/>
            </a:ln>
          </p:spPr>
        </p:pic>
        <p:sp>
          <p:nvSpPr>
            <p:cNvPr id="33" name="Title 3">
              <a:extLst>
                <a:ext uri="{FF2B5EF4-FFF2-40B4-BE49-F238E27FC236}">
                  <a16:creationId xmlns:a16="http://schemas.microsoft.com/office/drawing/2014/main" id="{91305BFF-E896-BD2E-CCF6-98DB2BE8FC90}"/>
                </a:ext>
              </a:extLst>
            </p:cNvPr>
            <p:cNvSpPr txBox="1">
              <a:spLocks/>
            </p:cNvSpPr>
            <p:nvPr/>
          </p:nvSpPr>
          <p:spPr>
            <a:xfrm>
              <a:off x="1165727" y="8760091"/>
              <a:ext cx="5318064" cy="983665"/>
            </a:xfrm>
            <a:prstGeom prst="rect">
              <a:avLst/>
            </a:prstGeom>
          </p:spPr>
          <p:txBody>
            <a:bodyPr vert="horz" lIns="91440" tIns="45720" rIns="91440" bIns="45720" rtlCol="0" anchor="ctr">
              <a:normAutofit fontScale="97500" lnSpcReduction="10000"/>
            </a:bodyPr>
            <a:lstStyle>
              <a:lvl1pPr algn="l" defTabSz="1828800" rtl="0" eaLnBrk="1" latinLnBrk="0" hangingPunct="1">
                <a:lnSpc>
                  <a:spcPct val="90000"/>
                </a:lnSpc>
                <a:spcBef>
                  <a:spcPct val="0"/>
                </a:spcBef>
                <a:buNone/>
                <a:defRPr sz="8800" b="1" kern="1200">
                  <a:solidFill>
                    <a:schemeClr val="accent1"/>
                  </a:solidFill>
                  <a:latin typeface="+mj-lt"/>
                  <a:ea typeface="+mj-ea"/>
                  <a:cs typeface="+mj-cs"/>
                </a:defRPr>
              </a:lvl1pPr>
            </a:lstStyle>
            <a:p>
              <a:pPr algn="ctr"/>
              <a:endParaRPr lang="en-US" sz="2700">
                <a:cs typeface="Arial"/>
              </a:endParaRPr>
            </a:p>
            <a:p>
              <a:pPr algn="ctr"/>
              <a:r>
                <a:rPr lang="en-US" sz="2700" err="1"/>
                <a:t>Mojaloop</a:t>
              </a:r>
              <a:r>
                <a:rPr lang="en-US" sz="2700"/>
                <a:t> Members </a:t>
              </a:r>
              <a:r>
                <a:rPr lang="en-US" sz="3200"/>
                <a:t> </a:t>
              </a:r>
              <a:endParaRPr lang="en-US" sz="3200">
                <a:cs typeface="Arial"/>
              </a:endParaRPr>
            </a:p>
          </p:txBody>
        </p:sp>
      </p:grpSp>
      <p:pic>
        <p:nvPicPr>
          <p:cNvPr id="14" name="Google Shape;349;p44" descr="Logo&#10;&#10;Description automatically generated">
            <a:extLst>
              <a:ext uri="{FF2B5EF4-FFF2-40B4-BE49-F238E27FC236}">
                <a16:creationId xmlns:a16="http://schemas.microsoft.com/office/drawing/2014/main" id="{16446388-C7D5-DD96-3AC4-FAE6D2DDD4F6}"/>
              </a:ext>
            </a:extLst>
          </p:cNvPr>
          <p:cNvPicPr preferRelativeResize="0"/>
          <p:nvPr/>
        </p:nvPicPr>
        <p:blipFill rotWithShape="1">
          <a:blip r:embed="rId3">
            <a:alphaModFix/>
          </a:blip>
          <a:srcRect/>
          <a:stretch/>
        </p:blipFill>
        <p:spPr>
          <a:xfrm>
            <a:off x="5375984" y="9754542"/>
            <a:ext cx="3519121" cy="909459"/>
          </a:xfrm>
          <a:prstGeom prst="rect">
            <a:avLst/>
          </a:prstGeom>
          <a:noFill/>
          <a:ln>
            <a:noFill/>
          </a:ln>
        </p:spPr>
      </p:pic>
      <p:pic>
        <p:nvPicPr>
          <p:cNvPr id="3074" name="Picture 2" descr="See the source image">
            <a:extLst>
              <a:ext uri="{FF2B5EF4-FFF2-40B4-BE49-F238E27FC236}">
                <a16:creationId xmlns:a16="http://schemas.microsoft.com/office/drawing/2014/main" id="{2F18BEC0-1C75-4263-814F-D6765470BE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1255" y="10023719"/>
            <a:ext cx="1620853" cy="91173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See the source image">
            <a:extLst>
              <a:ext uri="{FF2B5EF4-FFF2-40B4-BE49-F238E27FC236}">
                <a16:creationId xmlns:a16="http://schemas.microsoft.com/office/drawing/2014/main" id="{DEC6FD63-887C-4EAD-B0DE-143595BF67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98278" y="8528166"/>
            <a:ext cx="1188203" cy="129165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hitsaWorks | Powering Financial Inclusion | Myanmar">
            <a:extLst>
              <a:ext uri="{FF2B5EF4-FFF2-40B4-BE49-F238E27FC236}">
                <a16:creationId xmlns:a16="http://schemas.microsoft.com/office/drawing/2014/main" id="{53124500-42A7-B8E8-1A6F-714D5549D05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804" t="21548" r="9083" b="18451"/>
          <a:stretch/>
        </p:blipFill>
        <p:spPr bwMode="auto">
          <a:xfrm>
            <a:off x="9200984" y="7015055"/>
            <a:ext cx="2343215" cy="1215262"/>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284;p9">
            <a:extLst>
              <a:ext uri="{FF2B5EF4-FFF2-40B4-BE49-F238E27FC236}">
                <a16:creationId xmlns:a16="http://schemas.microsoft.com/office/drawing/2014/main" id="{1B22895D-E1ED-9085-564A-EA1FE6EE877C}"/>
              </a:ext>
            </a:extLst>
          </p:cNvPr>
          <p:cNvSpPr txBox="1">
            <a:spLocks/>
          </p:cNvSpPr>
          <p:nvPr/>
        </p:nvSpPr>
        <p:spPr>
          <a:xfrm>
            <a:off x="12619896" y="4047865"/>
            <a:ext cx="10254933" cy="6290215"/>
          </a:xfrm>
          <a:prstGeom prst="rect">
            <a:avLst/>
          </a:prstGeom>
        </p:spPr>
        <p:txBody>
          <a:bodyPr spcFirstLastPara="1" vert="horz" lIns="91425" tIns="45700" rIns="91425" bIns="45700" rtlCol="0" anchor="ctr"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None/>
            </a:pPr>
            <a:r>
              <a:rPr lang="en-US" sz="3200" b="1" dirty="0"/>
              <a:t>Progress</a:t>
            </a:r>
          </a:p>
          <a:p>
            <a:pPr marL="0" indent="0">
              <a:buNone/>
            </a:pPr>
            <a:r>
              <a:rPr lang="en-US" sz="3200" b="1" dirty="0">
                <a:cs typeface="Arial"/>
              </a:rPr>
              <a:t>Growing beyond existing scope</a:t>
            </a:r>
            <a:endParaRPr lang="en-US" sz="3200" b="1" dirty="0"/>
          </a:p>
          <a:p>
            <a:pPr marL="0" indent="0">
              <a:buNone/>
            </a:pPr>
            <a:r>
              <a:rPr lang="en-US" sz="3200" dirty="0">
                <a:cs typeface="Arial"/>
              </a:rPr>
              <a:t>Expanding to cross border (more later)</a:t>
            </a:r>
          </a:p>
          <a:p>
            <a:pPr marL="0" indent="0">
              <a:buNone/>
            </a:pPr>
            <a:r>
              <a:rPr lang="en-US" sz="3200" dirty="0">
                <a:cs typeface="Arial"/>
              </a:rPr>
              <a:t>More wallets joining</a:t>
            </a:r>
          </a:p>
          <a:p>
            <a:pPr marL="0" indent="0">
              <a:buNone/>
            </a:pPr>
            <a:r>
              <a:rPr lang="en-US" sz="3200" dirty="0">
                <a:cs typeface="Arial"/>
              </a:rPr>
              <a:t>CBM considering </a:t>
            </a:r>
            <a:r>
              <a:rPr lang="en-US" sz="3200" dirty="0" err="1">
                <a:cs typeface="Arial"/>
              </a:rPr>
              <a:t>Mojaloop</a:t>
            </a:r>
            <a:endParaRPr lang="en-US" sz="3200" dirty="0">
              <a:cs typeface="Arial"/>
            </a:endParaRPr>
          </a:p>
          <a:p>
            <a:pPr marL="0" indent="0">
              <a:buNone/>
            </a:pPr>
            <a:r>
              <a:rPr lang="en-US" sz="3200" dirty="0" err="1">
                <a:cs typeface="Arial"/>
              </a:rPr>
              <a:t>Thitsaworks</a:t>
            </a:r>
            <a:r>
              <a:rPr lang="en-US" sz="3200" dirty="0">
                <a:cs typeface="Arial"/>
              </a:rPr>
              <a:t> going to PISP Bootcamp</a:t>
            </a:r>
          </a:p>
          <a:p>
            <a:pPr marL="0" indent="0">
              <a:buNone/>
            </a:pPr>
            <a:r>
              <a:rPr lang="en-US" sz="3200" dirty="0">
                <a:cs typeface="Arial"/>
              </a:rPr>
              <a:t>ILF grant recipient</a:t>
            </a:r>
            <a:endParaRPr lang="en-US" sz="2800" dirty="0">
              <a:cs typeface="Arial"/>
            </a:endParaRPr>
          </a:p>
          <a:p>
            <a:pPr lvl="1"/>
            <a:endParaRPr lang="en-US" sz="2000" dirty="0">
              <a:cs typeface="Arial"/>
            </a:endParaRPr>
          </a:p>
          <a:p>
            <a:pPr marL="0" indent="0">
              <a:buNone/>
            </a:pPr>
            <a:r>
              <a:rPr lang="en-US" sz="2400" dirty="0"/>
              <a:t> </a:t>
            </a:r>
            <a:endParaRPr lang="en-US" sz="2800" b="1" dirty="0">
              <a:cs typeface="Arial"/>
            </a:endParaRPr>
          </a:p>
        </p:txBody>
      </p:sp>
    </p:spTree>
    <p:extLst>
      <p:ext uri="{BB962C8B-B14F-4D97-AF65-F5344CB8AC3E}">
        <p14:creationId xmlns:p14="http://schemas.microsoft.com/office/powerpoint/2010/main" val="3824385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ounded Rectangle 92">
            <a:extLst>
              <a:ext uri="{FF2B5EF4-FFF2-40B4-BE49-F238E27FC236}">
                <a16:creationId xmlns:a16="http://schemas.microsoft.com/office/drawing/2014/main" id="{44F4DBEF-16C5-5448-9453-E4A08A6DF0D4}"/>
              </a:ext>
            </a:extLst>
          </p:cNvPr>
          <p:cNvSpPr/>
          <p:nvPr/>
        </p:nvSpPr>
        <p:spPr>
          <a:xfrm>
            <a:off x="250361" y="10786994"/>
            <a:ext cx="23564955" cy="188899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TZ">
              <a:solidFill>
                <a:schemeClr val="accent2"/>
              </a:solidFill>
            </a:endParaRPr>
          </a:p>
          <a:p>
            <a:r>
              <a:rPr lang="en-TZ">
                <a:solidFill>
                  <a:schemeClr val="accent2"/>
                </a:solidFill>
              </a:rPr>
              <a:t> </a:t>
            </a:r>
          </a:p>
        </p:txBody>
      </p:sp>
      <p:sp>
        <p:nvSpPr>
          <p:cNvPr id="11" name="Google Shape;338;p44">
            <a:extLst>
              <a:ext uri="{FF2B5EF4-FFF2-40B4-BE49-F238E27FC236}">
                <a16:creationId xmlns:a16="http://schemas.microsoft.com/office/drawing/2014/main" id="{FF1EC6DC-9AEC-C840-AF8C-E2692D6E7CBD}"/>
              </a:ext>
            </a:extLst>
          </p:cNvPr>
          <p:cNvSpPr/>
          <p:nvPr/>
        </p:nvSpPr>
        <p:spPr>
          <a:xfrm>
            <a:off x="9525124" y="3236416"/>
            <a:ext cx="13380447" cy="7588124"/>
          </a:xfrm>
          <a:custGeom>
            <a:avLst/>
            <a:gdLst/>
            <a:ahLst/>
            <a:cxnLst/>
            <a:rect l="l" t="t" r="r" b="b"/>
            <a:pathLst>
              <a:path w="14693762" h="7589112" extrusionOk="0">
                <a:moveTo>
                  <a:pt x="139064" y="0"/>
                </a:moveTo>
                <a:lnTo>
                  <a:pt x="14309450" y="0"/>
                </a:lnTo>
                <a:cubicBezTo>
                  <a:pt x="14521698" y="0"/>
                  <a:pt x="14693762" y="172063"/>
                  <a:pt x="14693762" y="384313"/>
                </a:cubicBezTo>
                <a:lnTo>
                  <a:pt x="14693762" y="7204799"/>
                </a:lnTo>
                <a:cubicBezTo>
                  <a:pt x="14693762" y="7417049"/>
                  <a:pt x="14521698" y="7589112"/>
                  <a:pt x="14309450" y="7589112"/>
                </a:cubicBezTo>
                <a:lnTo>
                  <a:pt x="0" y="7589112"/>
                </a:lnTo>
                <a:lnTo>
                  <a:pt x="76260" y="7540223"/>
                </a:lnTo>
                <a:cubicBezTo>
                  <a:pt x="1292826" y="6718327"/>
                  <a:pt x="2092685" y="5326462"/>
                  <a:pt x="2092685" y="3747781"/>
                </a:cubicBezTo>
                <a:cubicBezTo>
                  <a:pt x="2092685" y="2248034"/>
                  <a:pt x="1370813" y="916889"/>
                  <a:pt x="255571" y="82851"/>
                </a:cubicBezTo>
                <a:close/>
              </a:path>
            </a:pathLst>
          </a:custGeom>
          <a:solidFill>
            <a:schemeClr val="lt1"/>
          </a:solidFill>
          <a:ln>
            <a:noFill/>
          </a:ln>
          <a:effectLst>
            <a:outerShdw blurRad="393700" dist="38100" dir="5400000" algn="t" rotWithShape="0">
              <a:schemeClr val="accent1">
                <a:alpha val="40000"/>
              </a:schemeClr>
            </a:outerShdw>
          </a:effectLst>
        </p:spPr>
        <p:txBody>
          <a:bodyPr spcFirstLastPara="1" wrap="square" lIns="91388" tIns="45662" rIns="91388" bIns="45662" anchor="ctr" anchorCtr="0">
            <a:noAutofit/>
          </a:bodyPr>
          <a:lstStyle/>
          <a:p>
            <a:pPr algn="ctr"/>
            <a:endParaRPr sz="1866" dirty="0">
              <a:solidFill>
                <a:schemeClr val="lt1"/>
              </a:solidFill>
              <a:latin typeface="Arial"/>
              <a:ea typeface="Arial"/>
              <a:cs typeface="Arial"/>
              <a:sym typeface="Arial"/>
            </a:endParaRPr>
          </a:p>
        </p:txBody>
      </p:sp>
      <p:sp>
        <p:nvSpPr>
          <p:cNvPr id="2" name="Title 1">
            <a:extLst>
              <a:ext uri="{FF2B5EF4-FFF2-40B4-BE49-F238E27FC236}">
                <a16:creationId xmlns:a16="http://schemas.microsoft.com/office/drawing/2014/main" id="{89C4CF96-3F55-4B76-924E-AC77121F0794}"/>
              </a:ext>
            </a:extLst>
          </p:cNvPr>
          <p:cNvSpPr>
            <a:spLocks noGrp="1"/>
          </p:cNvSpPr>
          <p:nvPr>
            <p:ph type="title"/>
          </p:nvPr>
        </p:nvSpPr>
        <p:spPr/>
        <p:txBody>
          <a:bodyPr>
            <a:normAutofit/>
          </a:bodyPr>
          <a:lstStyle/>
          <a:p>
            <a:r>
              <a:rPr lang="en-US" sz="7200" dirty="0"/>
              <a:t>Rwanda National Digital Payment System 2.0</a:t>
            </a:r>
          </a:p>
        </p:txBody>
      </p:sp>
      <p:sp>
        <p:nvSpPr>
          <p:cNvPr id="4" name="Slide Number Placeholder 3">
            <a:extLst>
              <a:ext uri="{FF2B5EF4-FFF2-40B4-BE49-F238E27FC236}">
                <a16:creationId xmlns:a16="http://schemas.microsoft.com/office/drawing/2014/main" id="{934E880A-7469-4E6E-BA8F-474B020D00BA}"/>
              </a:ext>
            </a:extLst>
          </p:cNvPr>
          <p:cNvSpPr>
            <a:spLocks noGrp="1"/>
          </p:cNvSpPr>
          <p:nvPr>
            <p:ph type="sldNum" sz="quarter" idx="12"/>
          </p:nvPr>
        </p:nvSpPr>
        <p:spPr/>
        <p:txBody>
          <a:bodyPr/>
          <a:lstStyle/>
          <a:p>
            <a:fld id="{20AF9D7A-5BEE-9245-944A-197F51D542D9}" type="slidenum">
              <a:rPr lang="en-US" smtClean="0"/>
              <a:t>4</a:t>
            </a:fld>
            <a:endParaRPr lang="en-US"/>
          </a:p>
        </p:txBody>
      </p:sp>
      <p:sp>
        <p:nvSpPr>
          <p:cNvPr id="9" name="Google Shape;284;p9">
            <a:extLst>
              <a:ext uri="{FF2B5EF4-FFF2-40B4-BE49-F238E27FC236}">
                <a16:creationId xmlns:a16="http://schemas.microsoft.com/office/drawing/2014/main" id="{2ACBD6C5-3F06-0141-832E-2AD30D0C836A}"/>
              </a:ext>
            </a:extLst>
          </p:cNvPr>
          <p:cNvSpPr txBox="1">
            <a:spLocks/>
          </p:cNvSpPr>
          <p:nvPr/>
        </p:nvSpPr>
        <p:spPr>
          <a:xfrm>
            <a:off x="1446663" y="3407937"/>
            <a:ext cx="8308418" cy="6290215"/>
          </a:xfrm>
          <a:prstGeom prst="rect">
            <a:avLst/>
          </a:prstGeom>
        </p:spPr>
        <p:txBody>
          <a:bodyPr spcFirstLastPara="1" vert="horz" lIns="91425" tIns="45700" rIns="91425" bIns="45700" rtlCol="0" anchor="ctr"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None/>
            </a:pPr>
            <a:r>
              <a:rPr lang="en-US" sz="2400" b="1" dirty="0"/>
              <a:t>The Platform:</a:t>
            </a:r>
            <a:r>
              <a:rPr lang="en-US" sz="2400" dirty="0"/>
              <a:t> Rwanda National Digital Payment System (R-NDPS 2.0) is the next phase of their blueprint</a:t>
            </a:r>
            <a:endParaRPr lang="en-US" sz="2400" dirty="0">
              <a:cs typeface="Arial"/>
            </a:endParaRPr>
          </a:p>
          <a:p>
            <a:pPr marL="0" indent="0">
              <a:buNone/>
            </a:pPr>
            <a:r>
              <a:rPr lang="en-US" sz="2400" b="1" dirty="0"/>
              <a:t>The Actors:</a:t>
            </a:r>
            <a:r>
              <a:rPr lang="en-US" sz="2400" dirty="0"/>
              <a:t> RISA, </a:t>
            </a:r>
            <a:r>
              <a:rPr lang="en-US" sz="2400" dirty="0" err="1"/>
              <a:t>Rswitch</a:t>
            </a:r>
            <a:r>
              <a:rPr lang="en-US" sz="2400" dirty="0"/>
              <a:t>, Africa </a:t>
            </a:r>
            <a:r>
              <a:rPr lang="en-US" sz="2400" dirty="0" err="1"/>
              <a:t>Nenda</a:t>
            </a:r>
            <a:r>
              <a:rPr lang="en-US" sz="2400" dirty="0"/>
              <a:t>, </a:t>
            </a:r>
            <a:r>
              <a:rPr lang="en-US" sz="2400" dirty="0" err="1"/>
              <a:t>Modusbox</a:t>
            </a:r>
            <a:r>
              <a:rPr lang="en-US" sz="2400" dirty="0"/>
              <a:t>, Google, Jigsaw, GIZ</a:t>
            </a:r>
            <a:endParaRPr lang="en-US" sz="2400" dirty="0">
              <a:cs typeface="Arial"/>
            </a:endParaRPr>
          </a:p>
          <a:p>
            <a:pPr marL="0" indent="0">
              <a:buNone/>
            </a:pPr>
            <a:r>
              <a:rPr lang="en-US" sz="2400" b="1" dirty="0"/>
              <a:t>Use cases: </a:t>
            </a:r>
            <a:r>
              <a:rPr lang="en-US" sz="2400" dirty="0" err="1">
                <a:ea typeface="+mn-lt"/>
                <a:cs typeface="+mn-lt"/>
              </a:rPr>
              <a:t>RSwitch</a:t>
            </a:r>
            <a:r>
              <a:rPr lang="en-US" sz="2400" dirty="0">
                <a:ea typeface="+mn-lt"/>
                <a:cs typeface="+mn-lt"/>
              </a:rPr>
              <a:t> has prioritized P2P, P2G, P2B, and B2P use cases</a:t>
            </a:r>
            <a:endParaRPr lang="en-US" sz="2400" b="1" dirty="0">
              <a:cs typeface="Arial"/>
            </a:endParaRPr>
          </a:p>
          <a:p>
            <a:pPr marL="0" indent="0">
              <a:buNone/>
            </a:pPr>
            <a:r>
              <a:rPr lang="en-US" sz="2400" b="1" dirty="0"/>
              <a:t>Milestones: </a:t>
            </a:r>
            <a:r>
              <a:rPr lang="en-US" sz="2400" dirty="0"/>
              <a:t>Merchant payments and PISP primarily</a:t>
            </a:r>
          </a:p>
          <a:p>
            <a:r>
              <a:rPr lang="en-US" sz="2400" b="1" dirty="0">
                <a:cs typeface="Arial"/>
              </a:rPr>
              <a:t>GTM Objectives</a:t>
            </a:r>
            <a:r>
              <a:rPr lang="en-US" sz="2400" dirty="0">
                <a:cs typeface="Arial"/>
              </a:rPr>
              <a:t>: </a:t>
            </a:r>
          </a:p>
          <a:p>
            <a:pPr lvl="1"/>
            <a:r>
              <a:rPr lang="en-US" sz="2000" dirty="0">
                <a:cs typeface="Arial"/>
              </a:rPr>
              <a:t>Grow number of African implementers</a:t>
            </a:r>
          </a:p>
          <a:p>
            <a:pPr lvl="1"/>
            <a:r>
              <a:rPr lang="en-US" sz="2000" dirty="0">
                <a:cs typeface="Arial"/>
              </a:rPr>
              <a:t>Launch to EAC</a:t>
            </a:r>
          </a:p>
          <a:p>
            <a:pPr lvl="1"/>
            <a:r>
              <a:rPr lang="en-US" sz="2000" dirty="0">
                <a:cs typeface="Arial"/>
              </a:rPr>
              <a:t>Demonstrate locally built national project plan and roadmap</a:t>
            </a:r>
          </a:p>
          <a:p>
            <a:r>
              <a:rPr lang="en-US" sz="2400" b="1" dirty="0">
                <a:cs typeface="Arial"/>
              </a:rPr>
              <a:t>Opportunities</a:t>
            </a:r>
          </a:p>
          <a:p>
            <a:pPr lvl="1"/>
            <a:r>
              <a:rPr lang="en-US" sz="2000" dirty="0">
                <a:cs typeface="Arial"/>
              </a:rPr>
              <a:t>Bring GIZ into other deployments and community</a:t>
            </a:r>
          </a:p>
          <a:p>
            <a:pPr lvl="1"/>
            <a:endParaRPr lang="en-US" sz="2000" dirty="0">
              <a:cs typeface="Arial"/>
            </a:endParaRPr>
          </a:p>
          <a:p>
            <a:pPr marL="0" indent="0">
              <a:buNone/>
            </a:pPr>
            <a:r>
              <a:rPr lang="en-US" sz="2400" dirty="0"/>
              <a:t> </a:t>
            </a:r>
            <a:endParaRPr lang="en-US" sz="2800" b="1" dirty="0">
              <a:cs typeface="Arial"/>
            </a:endParaRPr>
          </a:p>
        </p:txBody>
      </p:sp>
      <p:sp>
        <p:nvSpPr>
          <p:cNvPr id="10" name="Google Shape;284;p9">
            <a:extLst>
              <a:ext uri="{FF2B5EF4-FFF2-40B4-BE49-F238E27FC236}">
                <a16:creationId xmlns:a16="http://schemas.microsoft.com/office/drawing/2014/main" id="{26B2B511-5301-D84D-88CB-AAE837A8AACB}"/>
              </a:ext>
            </a:extLst>
          </p:cNvPr>
          <p:cNvSpPr txBox="1">
            <a:spLocks/>
          </p:cNvSpPr>
          <p:nvPr/>
        </p:nvSpPr>
        <p:spPr>
          <a:xfrm>
            <a:off x="14953835" y="3952877"/>
            <a:ext cx="6671726" cy="7252970"/>
          </a:xfrm>
          <a:prstGeom prst="rect">
            <a:avLst/>
          </a:prstGeom>
        </p:spPr>
        <p:txBody>
          <a:bodyPr spcFirstLastPara="1" vert="horz" lIns="91425" tIns="45700" rIns="91425" bIns="45700" rtlCol="0" anchor="ctr" anchorCtr="0">
            <a:norm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lvl="0" indent="0">
              <a:buNone/>
            </a:pPr>
            <a:endParaRPr lang="en-US" sz="3100"/>
          </a:p>
        </p:txBody>
      </p:sp>
      <p:sp>
        <p:nvSpPr>
          <p:cNvPr id="12" name="TextBox 11">
            <a:extLst>
              <a:ext uri="{FF2B5EF4-FFF2-40B4-BE49-F238E27FC236}">
                <a16:creationId xmlns:a16="http://schemas.microsoft.com/office/drawing/2014/main" id="{2EEAE93A-37F3-A74D-9CF8-75880A96D8C9}"/>
              </a:ext>
            </a:extLst>
          </p:cNvPr>
          <p:cNvSpPr txBox="1"/>
          <p:nvPr/>
        </p:nvSpPr>
        <p:spPr>
          <a:xfrm>
            <a:off x="0" y="11221928"/>
            <a:ext cx="23815316" cy="1384995"/>
          </a:xfrm>
          <a:prstGeom prst="rect">
            <a:avLst/>
          </a:prstGeom>
          <a:noFill/>
        </p:spPr>
        <p:txBody>
          <a:bodyPr wrap="square" lIns="91440" tIns="45720" rIns="91440" bIns="45720" anchor="t">
            <a:spAutoFit/>
          </a:bodyPr>
          <a:lstStyle/>
          <a:p>
            <a:pPr algn="ctr">
              <a:buClr>
                <a:schemeClr val="dk1"/>
              </a:buClr>
              <a:buSzPts val="5600"/>
            </a:pPr>
            <a:r>
              <a:rPr lang="en-US" sz="2800" b="1" dirty="0"/>
              <a:t>Status as of Q3 2022: </a:t>
            </a:r>
            <a:r>
              <a:rPr lang="en-US" sz="2800" b="1" dirty="0" err="1">
                <a:ea typeface="+mn-lt"/>
                <a:cs typeface="+mn-lt"/>
              </a:rPr>
              <a:t>RSwitch</a:t>
            </a:r>
            <a:r>
              <a:rPr lang="en-US" sz="2800" b="1" dirty="0">
                <a:ea typeface="+mn-lt"/>
                <a:cs typeface="+mn-lt"/>
              </a:rPr>
              <a:t> is focusing on adjustment required by BNR for first switch, causing delays</a:t>
            </a:r>
          </a:p>
          <a:p>
            <a:pPr algn="ctr">
              <a:buClr>
                <a:schemeClr val="dk1"/>
              </a:buClr>
              <a:buSzPts val="5600"/>
            </a:pPr>
            <a:endParaRPr lang="en-US" sz="2800" b="1" dirty="0">
              <a:ea typeface="+mn-lt"/>
              <a:cs typeface="+mn-lt"/>
            </a:endParaRPr>
          </a:p>
          <a:p>
            <a:pPr algn="ctr">
              <a:buClr>
                <a:schemeClr val="dk1"/>
              </a:buClr>
              <a:buSzPts val="5600"/>
            </a:pPr>
            <a:r>
              <a:rPr lang="en-US" sz="2800" b="1" dirty="0">
                <a:ea typeface="+mn-lt"/>
                <a:cs typeface="+mn-lt"/>
              </a:rPr>
              <a:t>Risk:  Inaction causes Rwandan and international stakeholders to lose interest and de-invest</a:t>
            </a:r>
          </a:p>
        </p:txBody>
      </p:sp>
      <p:pic>
        <p:nvPicPr>
          <p:cNvPr id="95" name="Google Shape;353;p44" descr="Logo&#10;&#10;Description automatically generated">
            <a:extLst>
              <a:ext uri="{FF2B5EF4-FFF2-40B4-BE49-F238E27FC236}">
                <a16:creationId xmlns:a16="http://schemas.microsoft.com/office/drawing/2014/main" id="{3DA9BD94-CDA0-EE4A-8559-8DAF83FB7E28}"/>
              </a:ext>
            </a:extLst>
          </p:cNvPr>
          <p:cNvPicPr preferRelativeResize="0"/>
          <p:nvPr/>
        </p:nvPicPr>
        <p:blipFill rotWithShape="1">
          <a:blip r:embed="rId3">
            <a:alphaModFix/>
          </a:blip>
          <a:srcRect/>
          <a:stretch/>
        </p:blipFill>
        <p:spPr>
          <a:xfrm>
            <a:off x="7756635" y="9935083"/>
            <a:ext cx="1765418" cy="643269"/>
          </a:xfrm>
          <a:prstGeom prst="rect">
            <a:avLst/>
          </a:prstGeom>
          <a:noFill/>
          <a:ln>
            <a:noFill/>
          </a:ln>
        </p:spPr>
      </p:pic>
      <p:grpSp>
        <p:nvGrpSpPr>
          <p:cNvPr id="5" name="Group 4">
            <a:extLst>
              <a:ext uri="{FF2B5EF4-FFF2-40B4-BE49-F238E27FC236}">
                <a16:creationId xmlns:a16="http://schemas.microsoft.com/office/drawing/2014/main" id="{44488EB5-DAB0-C9B9-F3DF-45BB54A62E8D}"/>
              </a:ext>
            </a:extLst>
          </p:cNvPr>
          <p:cNvGrpSpPr/>
          <p:nvPr/>
        </p:nvGrpSpPr>
        <p:grpSpPr>
          <a:xfrm>
            <a:off x="1678067" y="8945545"/>
            <a:ext cx="8106012" cy="1814889"/>
            <a:chOff x="1165727" y="8760091"/>
            <a:chExt cx="8686933" cy="2061418"/>
          </a:xfrm>
        </p:grpSpPr>
        <p:sp>
          <p:nvSpPr>
            <p:cNvPr id="32" name="Rounded Rectangle 83">
              <a:extLst>
                <a:ext uri="{FF2B5EF4-FFF2-40B4-BE49-F238E27FC236}">
                  <a16:creationId xmlns:a16="http://schemas.microsoft.com/office/drawing/2014/main" id="{122FDF89-A644-0091-B172-D175DA14B49D}"/>
                </a:ext>
              </a:extLst>
            </p:cNvPr>
            <p:cNvSpPr/>
            <p:nvPr/>
          </p:nvSpPr>
          <p:spPr>
            <a:xfrm>
              <a:off x="1761810" y="9031088"/>
              <a:ext cx="8090850" cy="1790421"/>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TZ">
                <a:solidFill>
                  <a:schemeClr val="accent2"/>
                </a:solidFill>
              </a:endParaRPr>
            </a:p>
            <a:p>
              <a:r>
                <a:rPr lang="en-TZ">
                  <a:solidFill>
                    <a:schemeClr val="accent2"/>
                  </a:solidFill>
                </a:rPr>
                <a:t> </a:t>
              </a:r>
            </a:p>
          </p:txBody>
        </p:sp>
        <p:pic>
          <p:nvPicPr>
            <p:cNvPr id="33" name="Google Shape;347;p44">
              <a:extLst>
                <a:ext uri="{FF2B5EF4-FFF2-40B4-BE49-F238E27FC236}">
                  <a16:creationId xmlns:a16="http://schemas.microsoft.com/office/drawing/2014/main" id="{F09168D0-86C5-987E-4613-CE8EDE1D01BD}"/>
                </a:ext>
              </a:extLst>
            </p:cNvPr>
            <p:cNvPicPr preferRelativeResize="0"/>
            <p:nvPr/>
          </p:nvPicPr>
          <p:blipFill rotWithShape="1">
            <a:blip r:embed="rId4">
              <a:alphaModFix/>
            </a:blip>
            <a:srcRect t="33056" b="35610"/>
            <a:stretch/>
          </p:blipFill>
          <p:spPr>
            <a:xfrm>
              <a:off x="2116538" y="9799365"/>
              <a:ext cx="2467536" cy="827180"/>
            </a:xfrm>
            <a:prstGeom prst="rect">
              <a:avLst/>
            </a:prstGeom>
            <a:noFill/>
            <a:ln>
              <a:noFill/>
            </a:ln>
          </p:spPr>
        </p:pic>
        <p:sp>
          <p:nvSpPr>
            <p:cNvPr id="34" name="Title 3">
              <a:extLst>
                <a:ext uri="{FF2B5EF4-FFF2-40B4-BE49-F238E27FC236}">
                  <a16:creationId xmlns:a16="http://schemas.microsoft.com/office/drawing/2014/main" id="{525A067C-FECD-2810-390F-8FAED7691F19}"/>
                </a:ext>
              </a:extLst>
            </p:cNvPr>
            <p:cNvSpPr txBox="1">
              <a:spLocks/>
            </p:cNvSpPr>
            <p:nvPr/>
          </p:nvSpPr>
          <p:spPr>
            <a:xfrm>
              <a:off x="1165727" y="8760091"/>
              <a:ext cx="5318064" cy="983665"/>
            </a:xfrm>
            <a:prstGeom prst="rect">
              <a:avLst/>
            </a:prstGeom>
          </p:spPr>
          <p:txBody>
            <a:bodyPr vert="horz" lIns="91440" tIns="45720" rIns="91440" bIns="45720" rtlCol="0" anchor="ctr">
              <a:normAutofit fontScale="97500" lnSpcReduction="10000"/>
            </a:bodyPr>
            <a:lstStyle>
              <a:lvl1pPr algn="l" defTabSz="1828800" rtl="0" eaLnBrk="1" latinLnBrk="0" hangingPunct="1">
                <a:lnSpc>
                  <a:spcPct val="90000"/>
                </a:lnSpc>
                <a:spcBef>
                  <a:spcPct val="0"/>
                </a:spcBef>
                <a:buNone/>
                <a:defRPr sz="8800" b="1" kern="1200">
                  <a:solidFill>
                    <a:schemeClr val="accent1"/>
                  </a:solidFill>
                  <a:latin typeface="+mj-lt"/>
                  <a:ea typeface="+mj-ea"/>
                  <a:cs typeface="+mj-cs"/>
                </a:defRPr>
              </a:lvl1pPr>
            </a:lstStyle>
            <a:p>
              <a:pPr algn="ctr"/>
              <a:endParaRPr lang="en-US" sz="2700">
                <a:cs typeface="Arial"/>
              </a:endParaRPr>
            </a:p>
            <a:p>
              <a:pPr algn="ctr"/>
              <a:r>
                <a:rPr lang="en-US" sz="2700" err="1"/>
                <a:t>Mojaloop</a:t>
              </a:r>
              <a:r>
                <a:rPr lang="en-US" sz="2700"/>
                <a:t> Members </a:t>
              </a:r>
              <a:r>
                <a:rPr lang="en-US" sz="3200"/>
                <a:t> </a:t>
              </a:r>
              <a:endParaRPr lang="en-US" sz="3200">
                <a:cs typeface="Arial"/>
              </a:endParaRPr>
            </a:p>
          </p:txBody>
        </p:sp>
      </p:grpSp>
      <p:pic>
        <p:nvPicPr>
          <p:cNvPr id="6" name="Google Shape;349;p44" descr="Logo&#10;&#10;Description automatically generated">
            <a:extLst>
              <a:ext uri="{FF2B5EF4-FFF2-40B4-BE49-F238E27FC236}">
                <a16:creationId xmlns:a16="http://schemas.microsoft.com/office/drawing/2014/main" id="{6BB43EFB-DCE5-2EC1-30DA-68554D8981D1}"/>
              </a:ext>
            </a:extLst>
          </p:cNvPr>
          <p:cNvPicPr preferRelativeResize="0"/>
          <p:nvPr/>
        </p:nvPicPr>
        <p:blipFill rotWithShape="1">
          <a:blip r:embed="rId5">
            <a:alphaModFix/>
          </a:blip>
          <a:srcRect/>
          <a:stretch/>
        </p:blipFill>
        <p:spPr>
          <a:xfrm>
            <a:off x="5051818" y="9851304"/>
            <a:ext cx="2490892" cy="800602"/>
          </a:xfrm>
          <a:prstGeom prst="rect">
            <a:avLst/>
          </a:prstGeom>
          <a:noFill/>
          <a:ln>
            <a:noFill/>
          </a:ln>
        </p:spPr>
      </p:pic>
      <p:sp>
        <p:nvSpPr>
          <p:cNvPr id="3" name="Google Shape;284;p9">
            <a:extLst>
              <a:ext uri="{FF2B5EF4-FFF2-40B4-BE49-F238E27FC236}">
                <a16:creationId xmlns:a16="http://schemas.microsoft.com/office/drawing/2014/main" id="{93A6C814-5914-8684-AAA1-E3F359196CA0}"/>
              </a:ext>
            </a:extLst>
          </p:cNvPr>
          <p:cNvSpPr txBox="1">
            <a:spLocks/>
          </p:cNvSpPr>
          <p:nvPr/>
        </p:nvSpPr>
        <p:spPr>
          <a:xfrm>
            <a:off x="12193587" y="3712892"/>
            <a:ext cx="10254933" cy="6290215"/>
          </a:xfrm>
          <a:prstGeom prst="rect">
            <a:avLst/>
          </a:prstGeom>
        </p:spPr>
        <p:txBody>
          <a:bodyPr spcFirstLastPara="1" vert="horz" lIns="91425" tIns="45700" rIns="91425" bIns="45700" rtlCol="0" anchor="ctr"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None/>
            </a:pPr>
            <a:r>
              <a:rPr lang="en-US" sz="3200" b="1" dirty="0"/>
              <a:t>Progress</a:t>
            </a:r>
          </a:p>
          <a:p>
            <a:pPr marL="0" indent="0">
              <a:buNone/>
            </a:pPr>
            <a:r>
              <a:rPr lang="en-US" sz="3200" b="1" dirty="0">
                <a:cs typeface="Arial"/>
              </a:rPr>
              <a:t>Aligning with RISA objectives</a:t>
            </a:r>
            <a:endParaRPr lang="en-US" sz="3200" b="1" dirty="0"/>
          </a:p>
          <a:p>
            <a:pPr marL="0" indent="0">
              <a:buNone/>
            </a:pPr>
            <a:r>
              <a:rPr lang="en-US" sz="3200" dirty="0">
                <a:cs typeface="Arial"/>
              </a:rPr>
              <a:t>Working with 4 System Integrators who have all agreed to come to Zanzibar and try to contribute to </a:t>
            </a:r>
            <a:r>
              <a:rPr lang="en-US" sz="3200" dirty="0" err="1">
                <a:cs typeface="Arial"/>
              </a:rPr>
              <a:t>Mojaloop</a:t>
            </a:r>
            <a:r>
              <a:rPr lang="en-US" sz="3200" dirty="0">
                <a:cs typeface="Arial"/>
              </a:rPr>
              <a:t> code in various ways</a:t>
            </a:r>
          </a:p>
          <a:p>
            <a:pPr marL="0" indent="0">
              <a:buNone/>
            </a:pPr>
            <a:r>
              <a:rPr lang="en-US" sz="3200" dirty="0">
                <a:cs typeface="Arial"/>
              </a:rPr>
              <a:t>Linking DIAL CMU open source project to CMU-Kigali</a:t>
            </a:r>
            <a:endParaRPr lang="en-US" sz="2800" dirty="0">
              <a:cs typeface="Arial"/>
            </a:endParaRPr>
          </a:p>
          <a:p>
            <a:pPr lvl="1"/>
            <a:endParaRPr lang="en-US" sz="2000" dirty="0">
              <a:cs typeface="Arial"/>
            </a:endParaRPr>
          </a:p>
          <a:p>
            <a:pPr marL="0" indent="0">
              <a:buNone/>
            </a:pPr>
            <a:r>
              <a:rPr lang="en-US" sz="2400" dirty="0"/>
              <a:t> </a:t>
            </a:r>
            <a:endParaRPr lang="en-US" sz="2800" b="1" dirty="0">
              <a:cs typeface="Arial"/>
            </a:endParaRPr>
          </a:p>
        </p:txBody>
      </p:sp>
    </p:spTree>
    <p:extLst>
      <p:ext uri="{BB962C8B-B14F-4D97-AF65-F5344CB8AC3E}">
        <p14:creationId xmlns:p14="http://schemas.microsoft.com/office/powerpoint/2010/main" val="966289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A6A72-DDB1-4643-887D-F1DF202D2218}"/>
              </a:ext>
            </a:extLst>
          </p:cNvPr>
          <p:cNvSpPr>
            <a:spLocks noGrp="1"/>
          </p:cNvSpPr>
          <p:nvPr>
            <p:ph type="title"/>
          </p:nvPr>
        </p:nvSpPr>
        <p:spPr/>
        <p:txBody>
          <a:bodyPr/>
          <a:lstStyle/>
          <a:p>
            <a:r>
              <a:rPr lang="en-US" dirty="0"/>
              <a:t>Reviewing 2022’s Priorities</a:t>
            </a:r>
          </a:p>
        </p:txBody>
      </p:sp>
      <p:sp>
        <p:nvSpPr>
          <p:cNvPr id="3" name="Content Placeholder 2">
            <a:extLst>
              <a:ext uri="{FF2B5EF4-FFF2-40B4-BE49-F238E27FC236}">
                <a16:creationId xmlns:a16="http://schemas.microsoft.com/office/drawing/2014/main" id="{785EF982-9D91-43CE-B42D-9820A14351AE}"/>
              </a:ext>
            </a:extLst>
          </p:cNvPr>
          <p:cNvSpPr>
            <a:spLocks noGrp="1"/>
          </p:cNvSpPr>
          <p:nvPr>
            <p:ph idx="1"/>
          </p:nvPr>
        </p:nvSpPr>
        <p:spPr/>
        <p:txBody>
          <a:bodyPr>
            <a:normAutofit lnSpcReduction="10000"/>
          </a:bodyPr>
          <a:lstStyle/>
          <a:p>
            <a:pPr marL="0" indent="0">
              <a:buNone/>
            </a:pPr>
            <a:r>
              <a:rPr lang="en-US" dirty="0"/>
              <a:t>1. Increase Adoption of </a:t>
            </a:r>
            <a:r>
              <a:rPr lang="en-US" dirty="0" err="1"/>
              <a:t>Mojaloop</a:t>
            </a:r>
            <a:r>
              <a:rPr lang="en-US" dirty="0"/>
              <a:t> Technology</a:t>
            </a:r>
            <a:endParaRPr lang="en-US" i="1" dirty="0"/>
          </a:p>
          <a:p>
            <a:pPr>
              <a:buFontTx/>
              <a:buChar char="-"/>
            </a:pPr>
            <a:r>
              <a:rPr lang="en-US" sz="4400" dirty="0"/>
              <a:t>Find additional partners to support deployments</a:t>
            </a:r>
          </a:p>
          <a:p>
            <a:pPr>
              <a:buFontTx/>
              <a:buChar char="-"/>
            </a:pPr>
            <a:r>
              <a:rPr lang="en-US" sz="4400" dirty="0"/>
              <a:t>Have a clear path for funding new deployments</a:t>
            </a:r>
          </a:p>
          <a:p>
            <a:pPr>
              <a:buFontTx/>
              <a:buChar char="-"/>
            </a:pPr>
            <a:r>
              <a:rPr lang="en-US" sz="4400" dirty="0"/>
              <a:t>Engage strategic partners</a:t>
            </a:r>
          </a:p>
          <a:p>
            <a:pPr marL="0" indent="0">
              <a:buNone/>
            </a:pPr>
            <a:r>
              <a:rPr lang="en-US" dirty="0"/>
              <a:t>2. Identify Grants / Funding for Deployments / Projects</a:t>
            </a:r>
          </a:p>
          <a:p>
            <a:pPr>
              <a:buFontTx/>
              <a:buChar char="-"/>
            </a:pPr>
            <a:r>
              <a:rPr lang="en-US" sz="4800" dirty="0"/>
              <a:t>Active program to prioritize targets, engage (sell), secure, and administer grants</a:t>
            </a:r>
          </a:p>
          <a:p>
            <a:pPr marL="0" indent="0">
              <a:buNone/>
            </a:pPr>
            <a:r>
              <a:rPr lang="en-US" dirty="0"/>
              <a:t>3. Expand membership and community engagement</a:t>
            </a:r>
          </a:p>
          <a:p>
            <a:pPr marL="0" indent="0">
              <a:buNone/>
            </a:pPr>
            <a:r>
              <a:rPr lang="en-US" dirty="0"/>
              <a:t>- </a:t>
            </a:r>
            <a:r>
              <a:rPr lang="en-US" sz="4800" dirty="0"/>
              <a:t>Prioritize targets – technology fit, market and geographic match, mission alignment</a:t>
            </a:r>
          </a:p>
          <a:p>
            <a:endParaRPr lang="en-US" dirty="0"/>
          </a:p>
        </p:txBody>
      </p:sp>
      <p:sp>
        <p:nvSpPr>
          <p:cNvPr id="4" name="Slide Number Placeholder 3">
            <a:extLst>
              <a:ext uri="{FF2B5EF4-FFF2-40B4-BE49-F238E27FC236}">
                <a16:creationId xmlns:a16="http://schemas.microsoft.com/office/drawing/2014/main" id="{9B85FC88-8868-4D52-A6D8-CAB89F51BB75}"/>
              </a:ext>
            </a:extLst>
          </p:cNvPr>
          <p:cNvSpPr>
            <a:spLocks noGrp="1"/>
          </p:cNvSpPr>
          <p:nvPr>
            <p:ph type="sldNum" sz="quarter" idx="12"/>
          </p:nvPr>
        </p:nvSpPr>
        <p:spPr/>
        <p:txBody>
          <a:bodyPr/>
          <a:lstStyle/>
          <a:p>
            <a:fld id="{20AF9D7A-5BEE-9245-944A-197F51D542D9}" type="slidenum">
              <a:rPr lang="en-US" smtClean="0"/>
              <a:t>5</a:t>
            </a:fld>
            <a:endParaRPr lang="en-US"/>
          </a:p>
        </p:txBody>
      </p:sp>
    </p:spTree>
    <p:extLst>
      <p:ext uri="{BB962C8B-B14F-4D97-AF65-F5344CB8AC3E}">
        <p14:creationId xmlns:p14="http://schemas.microsoft.com/office/powerpoint/2010/main" val="1112420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C205A-0451-81D5-0A07-08FC1C5B0217}"/>
              </a:ext>
            </a:extLst>
          </p:cNvPr>
          <p:cNvSpPr>
            <a:spLocks noGrp="1"/>
          </p:cNvSpPr>
          <p:nvPr>
            <p:ph type="title"/>
          </p:nvPr>
        </p:nvSpPr>
        <p:spPr/>
        <p:txBody>
          <a:bodyPr/>
          <a:lstStyle/>
          <a:p>
            <a:r>
              <a:rPr lang="en-US" dirty="0"/>
              <a:t>Focus</a:t>
            </a:r>
          </a:p>
        </p:txBody>
      </p:sp>
      <p:sp>
        <p:nvSpPr>
          <p:cNvPr id="3" name="Text Placeholder 2">
            <a:extLst>
              <a:ext uri="{FF2B5EF4-FFF2-40B4-BE49-F238E27FC236}">
                <a16:creationId xmlns:a16="http://schemas.microsoft.com/office/drawing/2014/main" id="{416907E5-354E-19BC-E9BD-942E9C772E9F}"/>
              </a:ext>
            </a:extLst>
          </p:cNvPr>
          <p:cNvSpPr>
            <a:spLocks noGrp="1"/>
          </p:cNvSpPr>
          <p:nvPr>
            <p:ph type="body" idx="1"/>
          </p:nvPr>
        </p:nvSpPr>
        <p:spPr/>
        <p:txBody>
          <a:bodyPr/>
          <a:lstStyle/>
          <a:p>
            <a:r>
              <a:rPr lang="en-US" dirty="0"/>
              <a:t>The mandate to say no</a:t>
            </a:r>
          </a:p>
        </p:txBody>
      </p:sp>
      <p:sp>
        <p:nvSpPr>
          <p:cNvPr id="4" name="Slide Number Placeholder 3">
            <a:extLst>
              <a:ext uri="{FF2B5EF4-FFF2-40B4-BE49-F238E27FC236}">
                <a16:creationId xmlns:a16="http://schemas.microsoft.com/office/drawing/2014/main" id="{28785DA3-58DF-47A7-108C-210900EE12A7}"/>
              </a:ext>
            </a:extLst>
          </p:cNvPr>
          <p:cNvSpPr>
            <a:spLocks noGrp="1"/>
          </p:cNvSpPr>
          <p:nvPr>
            <p:ph type="sldNum" sz="quarter" idx="12"/>
          </p:nvPr>
        </p:nvSpPr>
        <p:spPr/>
        <p:txBody>
          <a:bodyPr/>
          <a:lstStyle/>
          <a:p>
            <a:fld id="{20AF9D7A-5BEE-9245-944A-197F51D542D9}" type="slidenum">
              <a:rPr lang="en-US" smtClean="0"/>
              <a:t>6</a:t>
            </a:fld>
            <a:endParaRPr lang="en-US"/>
          </a:p>
        </p:txBody>
      </p:sp>
    </p:spTree>
    <p:extLst>
      <p:ext uri="{BB962C8B-B14F-4D97-AF65-F5344CB8AC3E}">
        <p14:creationId xmlns:p14="http://schemas.microsoft.com/office/powerpoint/2010/main" val="3636648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A6A72-DDB1-4643-887D-F1DF202D2218}"/>
              </a:ext>
            </a:extLst>
          </p:cNvPr>
          <p:cNvSpPr>
            <a:spLocks noGrp="1"/>
          </p:cNvSpPr>
          <p:nvPr>
            <p:ph type="title"/>
          </p:nvPr>
        </p:nvSpPr>
        <p:spPr/>
        <p:txBody>
          <a:bodyPr/>
          <a:lstStyle/>
          <a:p>
            <a:r>
              <a:rPr lang="en-US" dirty="0"/>
              <a:t>Market Requirements</a:t>
            </a:r>
          </a:p>
        </p:txBody>
      </p:sp>
      <p:sp>
        <p:nvSpPr>
          <p:cNvPr id="4" name="Slide Number Placeholder 3">
            <a:extLst>
              <a:ext uri="{FF2B5EF4-FFF2-40B4-BE49-F238E27FC236}">
                <a16:creationId xmlns:a16="http://schemas.microsoft.com/office/drawing/2014/main" id="{9B85FC88-8868-4D52-A6D8-CAB89F51BB75}"/>
              </a:ext>
            </a:extLst>
          </p:cNvPr>
          <p:cNvSpPr>
            <a:spLocks noGrp="1"/>
          </p:cNvSpPr>
          <p:nvPr>
            <p:ph type="sldNum" sz="quarter" idx="12"/>
          </p:nvPr>
        </p:nvSpPr>
        <p:spPr/>
        <p:txBody>
          <a:bodyPr/>
          <a:lstStyle/>
          <a:p>
            <a:fld id="{20AF9D7A-5BEE-9245-944A-197F51D542D9}" type="slidenum">
              <a:rPr lang="en-US" smtClean="0"/>
              <a:t>7</a:t>
            </a:fld>
            <a:endParaRPr lang="en-US"/>
          </a:p>
        </p:txBody>
      </p:sp>
      <p:sp>
        <p:nvSpPr>
          <p:cNvPr id="5" name="Rectangle 4">
            <a:extLst>
              <a:ext uri="{FF2B5EF4-FFF2-40B4-BE49-F238E27FC236}">
                <a16:creationId xmlns:a16="http://schemas.microsoft.com/office/drawing/2014/main" id="{7A30A041-533B-314F-7B94-B42EA06D99B6}"/>
              </a:ext>
            </a:extLst>
          </p:cNvPr>
          <p:cNvSpPr/>
          <p:nvPr/>
        </p:nvSpPr>
        <p:spPr>
          <a:xfrm>
            <a:off x="1885950" y="3743325"/>
            <a:ext cx="9486899" cy="2000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Make Adoption Easier</a:t>
            </a:r>
          </a:p>
        </p:txBody>
      </p:sp>
      <p:sp>
        <p:nvSpPr>
          <p:cNvPr id="6" name="Rectangle 5">
            <a:extLst>
              <a:ext uri="{FF2B5EF4-FFF2-40B4-BE49-F238E27FC236}">
                <a16:creationId xmlns:a16="http://schemas.microsoft.com/office/drawing/2014/main" id="{BCE10A75-A10C-3DEB-72F8-3672DA4B4F32}"/>
              </a:ext>
            </a:extLst>
          </p:cNvPr>
          <p:cNvSpPr/>
          <p:nvPr/>
        </p:nvSpPr>
        <p:spPr>
          <a:xfrm>
            <a:off x="1885950" y="6467475"/>
            <a:ext cx="9486899" cy="2000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Achieve Scale</a:t>
            </a:r>
          </a:p>
        </p:txBody>
      </p:sp>
      <p:sp>
        <p:nvSpPr>
          <p:cNvPr id="7" name="Rectangle 6">
            <a:extLst>
              <a:ext uri="{FF2B5EF4-FFF2-40B4-BE49-F238E27FC236}">
                <a16:creationId xmlns:a16="http://schemas.microsoft.com/office/drawing/2014/main" id="{28A8BB80-93F0-09A4-43CA-ABA0A5A8D75C}"/>
              </a:ext>
            </a:extLst>
          </p:cNvPr>
          <p:cNvSpPr/>
          <p:nvPr/>
        </p:nvSpPr>
        <p:spPr>
          <a:xfrm>
            <a:off x="1885949" y="9191625"/>
            <a:ext cx="9486899" cy="2000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Connect to other systems</a:t>
            </a:r>
          </a:p>
        </p:txBody>
      </p:sp>
    </p:spTree>
    <p:extLst>
      <p:ext uri="{BB962C8B-B14F-4D97-AF65-F5344CB8AC3E}">
        <p14:creationId xmlns:p14="http://schemas.microsoft.com/office/powerpoint/2010/main" val="760554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A6A72-DDB1-4643-887D-F1DF202D2218}"/>
              </a:ext>
            </a:extLst>
          </p:cNvPr>
          <p:cNvSpPr>
            <a:spLocks noGrp="1"/>
          </p:cNvSpPr>
          <p:nvPr>
            <p:ph type="title"/>
          </p:nvPr>
        </p:nvSpPr>
        <p:spPr/>
        <p:txBody>
          <a:bodyPr/>
          <a:lstStyle/>
          <a:p>
            <a:r>
              <a:rPr lang="en-US" dirty="0"/>
              <a:t>Market Requirements</a:t>
            </a:r>
          </a:p>
        </p:txBody>
      </p:sp>
      <p:sp>
        <p:nvSpPr>
          <p:cNvPr id="4" name="Slide Number Placeholder 3">
            <a:extLst>
              <a:ext uri="{FF2B5EF4-FFF2-40B4-BE49-F238E27FC236}">
                <a16:creationId xmlns:a16="http://schemas.microsoft.com/office/drawing/2014/main" id="{9B85FC88-8868-4D52-A6D8-CAB89F51BB75}"/>
              </a:ext>
            </a:extLst>
          </p:cNvPr>
          <p:cNvSpPr>
            <a:spLocks noGrp="1"/>
          </p:cNvSpPr>
          <p:nvPr>
            <p:ph type="sldNum" sz="quarter" idx="12"/>
          </p:nvPr>
        </p:nvSpPr>
        <p:spPr/>
        <p:txBody>
          <a:bodyPr/>
          <a:lstStyle/>
          <a:p>
            <a:fld id="{20AF9D7A-5BEE-9245-944A-197F51D542D9}" type="slidenum">
              <a:rPr lang="en-US" smtClean="0"/>
              <a:t>8</a:t>
            </a:fld>
            <a:endParaRPr lang="en-US"/>
          </a:p>
        </p:txBody>
      </p:sp>
      <p:sp>
        <p:nvSpPr>
          <p:cNvPr id="5" name="Rectangle 4">
            <a:extLst>
              <a:ext uri="{FF2B5EF4-FFF2-40B4-BE49-F238E27FC236}">
                <a16:creationId xmlns:a16="http://schemas.microsoft.com/office/drawing/2014/main" id="{7A30A041-533B-314F-7B94-B42EA06D99B6}"/>
              </a:ext>
            </a:extLst>
          </p:cNvPr>
          <p:cNvSpPr/>
          <p:nvPr/>
        </p:nvSpPr>
        <p:spPr>
          <a:xfrm rot="5400000">
            <a:off x="3958100" y="6605121"/>
            <a:ext cx="6819903" cy="20488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Make Adoption Easier</a:t>
            </a:r>
          </a:p>
        </p:txBody>
      </p:sp>
      <p:sp>
        <p:nvSpPr>
          <p:cNvPr id="6" name="Rectangle 5">
            <a:extLst>
              <a:ext uri="{FF2B5EF4-FFF2-40B4-BE49-F238E27FC236}">
                <a16:creationId xmlns:a16="http://schemas.microsoft.com/office/drawing/2014/main" id="{BCE10A75-A10C-3DEB-72F8-3672DA4B4F32}"/>
              </a:ext>
            </a:extLst>
          </p:cNvPr>
          <p:cNvSpPr/>
          <p:nvPr/>
        </p:nvSpPr>
        <p:spPr>
          <a:xfrm rot="5400000">
            <a:off x="7489524" y="6629400"/>
            <a:ext cx="6819902" cy="2000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Achieve Scale</a:t>
            </a:r>
          </a:p>
        </p:txBody>
      </p:sp>
      <p:sp>
        <p:nvSpPr>
          <p:cNvPr id="7" name="Rectangle 6">
            <a:extLst>
              <a:ext uri="{FF2B5EF4-FFF2-40B4-BE49-F238E27FC236}">
                <a16:creationId xmlns:a16="http://schemas.microsoft.com/office/drawing/2014/main" id="{28A8BB80-93F0-09A4-43CA-ABA0A5A8D75C}"/>
              </a:ext>
            </a:extLst>
          </p:cNvPr>
          <p:cNvSpPr/>
          <p:nvPr/>
        </p:nvSpPr>
        <p:spPr>
          <a:xfrm rot="5400000">
            <a:off x="10996670" y="6629401"/>
            <a:ext cx="6819900" cy="2000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Connect to other systems</a:t>
            </a:r>
          </a:p>
        </p:txBody>
      </p:sp>
    </p:spTree>
    <p:extLst>
      <p:ext uri="{BB962C8B-B14F-4D97-AF65-F5344CB8AC3E}">
        <p14:creationId xmlns:p14="http://schemas.microsoft.com/office/powerpoint/2010/main" val="1782641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A6A72-DDB1-4643-887D-F1DF202D2218}"/>
              </a:ext>
            </a:extLst>
          </p:cNvPr>
          <p:cNvSpPr>
            <a:spLocks noGrp="1"/>
          </p:cNvSpPr>
          <p:nvPr>
            <p:ph type="title"/>
          </p:nvPr>
        </p:nvSpPr>
        <p:spPr/>
        <p:txBody>
          <a:bodyPr/>
          <a:lstStyle/>
          <a:p>
            <a:r>
              <a:rPr lang="en-US" dirty="0"/>
              <a:t>Priority Pillars</a:t>
            </a:r>
          </a:p>
        </p:txBody>
      </p:sp>
      <p:sp>
        <p:nvSpPr>
          <p:cNvPr id="4" name="Slide Number Placeholder 3">
            <a:extLst>
              <a:ext uri="{FF2B5EF4-FFF2-40B4-BE49-F238E27FC236}">
                <a16:creationId xmlns:a16="http://schemas.microsoft.com/office/drawing/2014/main" id="{9B85FC88-8868-4D52-A6D8-CAB89F51BB75}"/>
              </a:ext>
            </a:extLst>
          </p:cNvPr>
          <p:cNvSpPr>
            <a:spLocks noGrp="1"/>
          </p:cNvSpPr>
          <p:nvPr>
            <p:ph type="sldNum" sz="quarter" idx="12"/>
          </p:nvPr>
        </p:nvSpPr>
        <p:spPr/>
        <p:txBody>
          <a:bodyPr/>
          <a:lstStyle/>
          <a:p>
            <a:fld id="{20AF9D7A-5BEE-9245-944A-197F51D542D9}" type="slidenum">
              <a:rPr lang="en-US" smtClean="0"/>
              <a:t>9</a:t>
            </a:fld>
            <a:endParaRPr lang="en-US"/>
          </a:p>
        </p:txBody>
      </p:sp>
      <p:sp>
        <p:nvSpPr>
          <p:cNvPr id="5" name="Rectangle 4">
            <a:extLst>
              <a:ext uri="{FF2B5EF4-FFF2-40B4-BE49-F238E27FC236}">
                <a16:creationId xmlns:a16="http://schemas.microsoft.com/office/drawing/2014/main" id="{7A30A041-533B-314F-7B94-B42EA06D99B6}"/>
              </a:ext>
            </a:extLst>
          </p:cNvPr>
          <p:cNvSpPr/>
          <p:nvPr/>
        </p:nvSpPr>
        <p:spPr>
          <a:xfrm rot="5400000">
            <a:off x="4377200" y="7024222"/>
            <a:ext cx="5981701" cy="20488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Make Adoption Easier</a:t>
            </a:r>
          </a:p>
        </p:txBody>
      </p:sp>
      <p:sp>
        <p:nvSpPr>
          <p:cNvPr id="6" name="Rectangle 5">
            <a:extLst>
              <a:ext uri="{FF2B5EF4-FFF2-40B4-BE49-F238E27FC236}">
                <a16:creationId xmlns:a16="http://schemas.microsoft.com/office/drawing/2014/main" id="{BCE10A75-A10C-3DEB-72F8-3672DA4B4F32}"/>
              </a:ext>
            </a:extLst>
          </p:cNvPr>
          <p:cNvSpPr/>
          <p:nvPr/>
        </p:nvSpPr>
        <p:spPr>
          <a:xfrm rot="5400000">
            <a:off x="7908624" y="7048500"/>
            <a:ext cx="5981702" cy="2000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Achieve Scale</a:t>
            </a:r>
          </a:p>
        </p:txBody>
      </p:sp>
      <p:sp>
        <p:nvSpPr>
          <p:cNvPr id="7" name="Rectangle 6">
            <a:extLst>
              <a:ext uri="{FF2B5EF4-FFF2-40B4-BE49-F238E27FC236}">
                <a16:creationId xmlns:a16="http://schemas.microsoft.com/office/drawing/2014/main" id="{28A8BB80-93F0-09A4-43CA-ABA0A5A8D75C}"/>
              </a:ext>
            </a:extLst>
          </p:cNvPr>
          <p:cNvSpPr/>
          <p:nvPr/>
        </p:nvSpPr>
        <p:spPr>
          <a:xfrm rot="5400000">
            <a:off x="11415769" y="7048500"/>
            <a:ext cx="5981702" cy="2000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Connect to other systems</a:t>
            </a:r>
          </a:p>
        </p:txBody>
      </p:sp>
      <p:sp>
        <p:nvSpPr>
          <p:cNvPr id="3" name="Snip Same Side Corner Rectangle 2">
            <a:extLst>
              <a:ext uri="{FF2B5EF4-FFF2-40B4-BE49-F238E27FC236}">
                <a16:creationId xmlns:a16="http://schemas.microsoft.com/office/drawing/2014/main" id="{8CFE4F50-9A77-85FA-FF83-81FDDB5CF1FC}"/>
              </a:ext>
            </a:extLst>
          </p:cNvPr>
          <p:cNvSpPr/>
          <p:nvPr/>
        </p:nvSpPr>
        <p:spPr>
          <a:xfrm>
            <a:off x="5913137" y="11264896"/>
            <a:ext cx="9972675" cy="1225551"/>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Quality Product</a:t>
            </a:r>
          </a:p>
        </p:txBody>
      </p:sp>
      <p:sp>
        <p:nvSpPr>
          <p:cNvPr id="8" name="Triangle 7">
            <a:extLst>
              <a:ext uri="{FF2B5EF4-FFF2-40B4-BE49-F238E27FC236}">
                <a16:creationId xmlns:a16="http://schemas.microsoft.com/office/drawing/2014/main" id="{5705E467-DE0E-CBF2-1E96-160DC6E4C809}"/>
              </a:ext>
            </a:extLst>
          </p:cNvPr>
          <p:cNvSpPr/>
          <p:nvPr/>
        </p:nvSpPr>
        <p:spPr>
          <a:xfrm>
            <a:off x="6343647" y="2886075"/>
            <a:ext cx="9063098" cy="188595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4887155"/>
      </p:ext>
    </p:extLst>
  </p:cSld>
  <p:clrMapOvr>
    <a:masterClrMapping/>
  </p:clrMapOvr>
</p:sld>
</file>

<file path=ppt/theme/theme1.xml><?xml version="1.0" encoding="utf-8"?>
<a:theme xmlns:a="http://schemas.openxmlformats.org/drawingml/2006/main" name="Office Theme">
  <a:themeElements>
    <a:clrScheme name="Mojaloop">
      <a:dk1>
        <a:srgbClr val="000000"/>
      </a:dk1>
      <a:lt1>
        <a:srgbClr val="FFFFFF"/>
      </a:lt1>
      <a:dk2>
        <a:srgbClr val="44546A"/>
      </a:dk2>
      <a:lt2>
        <a:srgbClr val="E7E6E6"/>
      </a:lt2>
      <a:accent1>
        <a:srgbClr val="00A3FF"/>
      </a:accent1>
      <a:accent2>
        <a:srgbClr val="FC440F"/>
      </a:accent2>
      <a:accent3>
        <a:srgbClr val="0010BE"/>
      </a:accent3>
      <a:accent4>
        <a:srgbClr val="FDE74C"/>
      </a:accent4>
      <a:accent5>
        <a:srgbClr val="00DFB1"/>
      </a:accent5>
      <a:accent6>
        <a:srgbClr val="BE0098"/>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8AAC203550B4E40A8ED4C6A11385C01" ma:contentTypeVersion="13" ma:contentTypeDescription="Create a new document." ma:contentTypeScope="" ma:versionID="1a8e0f591d3b1b40aba590a9e5f96a61">
  <xsd:schema xmlns:xsd="http://www.w3.org/2001/XMLSchema" xmlns:xs="http://www.w3.org/2001/XMLSchema" xmlns:p="http://schemas.microsoft.com/office/2006/metadata/properties" xmlns:ns2="af12d3ca-d309-4d9b-872e-f669d895b06e" xmlns:ns3="6354f033-77ec-451f-a4b1-89785309665d" targetNamespace="http://schemas.microsoft.com/office/2006/metadata/properties" ma:root="true" ma:fieldsID="fc14388904a9ca4fc1dcdc7ac7762609" ns2:_="" ns3:_="">
    <xsd:import namespace="af12d3ca-d309-4d9b-872e-f669d895b06e"/>
    <xsd:import namespace="6354f033-77ec-451f-a4b1-89785309665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12d3ca-d309-4d9b-872e-f669d895b0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354f033-77ec-451f-a4b1-89785309665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1D56013-FFA3-4AA5-BFCF-7C4A0141612A}">
  <ds:schemaRefs>
    <ds:schemaRef ds:uri="af12d3ca-d309-4d9b-872e-f669d895b06e"/>
    <ds:schemaRef ds:uri="http://purl.org/dc/elements/1.1/"/>
    <ds:schemaRef ds:uri="http://www.w3.org/XML/1998/namespace"/>
    <ds:schemaRef ds:uri="http://schemas.microsoft.com/office/2006/documentManagement/types"/>
    <ds:schemaRef ds:uri="http://purl.org/dc/terms/"/>
    <ds:schemaRef ds:uri="6354f033-77ec-451f-a4b1-89785309665d"/>
    <ds:schemaRef ds:uri="http://purl.org/dc/dcmitype/"/>
    <ds:schemaRef ds:uri="http://schemas.openxmlformats.org/package/2006/metadata/core-properties"/>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4E880100-AD93-4165-9435-CF4F80F1243C}">
  <ds:schemaRefs>
    <ds:schemaRef ds:uri="http://schemas.microsoft.com/sharepoint/v3/contenttype/forms"/>
  </ds:schemaRefs>
</ds:datastoreItem>
</file>

<file path=customXml/itemProps3.xml><?xml version="1.0" encoding="utf-8"?>
<ds:datastoreItem xmlns:ds="http://schemas.openxmlformats.org/officeDocument/2006/customXml" ds:itemID="{146C29E0-A100-464D-AC5F-B9C5C15C4E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12d3ca-d309-4d9b-872e-f669d895b06e"/>
    <ds:schemaRef ds:uri="6354f033-77ec-451f-a4b1-89785309665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5512</TotalTime>
  <Words>1887</Words>
  <Application>Microsoft Macintosh PowerPoint</Application>
  <PresentationFormat>Custom</PresentationFormat>
  <Paragraphs>296</Paragraphs>
  <Slides>26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Wingdings</vt:lpstr>
      <vt:lpstr>Office Theme</vt:lpstr>
      <vt:lpstr>Market Development</vt:lpstr>
      <vt:lpstr>Tanzania Instant Payment System</vt:lpstr>
      <vt:lpstr>Myanmar Microfinance Digitization / WynePay </vt:lpstr>
      <vt:lpstr>Rwanda National Digital Payment System 2.0</vt:lpstr>
      <vt:lpstr>Reviewing 2022’s Priorities</vt:lpstr>
      <vt:lpstr>Focus</vt:lpstr>
      <vt:lpstr>Market Requirements</vt:lpstr>
      <vt:lpstr>Market Requirements</vt:lpstr>
      <vt:lpstr>Priority Pillars</vt:lpstr>
      <vt:lpstr>Market Requirements</vt:lpstr>
      <vt:lpstr>Market Requirements</vt:lpstr>
      <vt:lpstr>Market Requirements</vt:lpstr>
      <vt:lpstr>What does this mean?</vt:lpstr>
      <vt:lpstr>What does it mean for the convening?</vt:lpstr>
      <vt:lpstr>What does it mean for the convening?</vt:lpstr>
      <vt:lpstr>What does it mean for the convening?</vt:lpstr>
      <vt:lpstr>What is an Inclusive IPS?</vt:lpstr>
      <vt:lpstr>What is Mojaloop?</vt:lpstr>
      <vt:lpstr>Purpose</vt:lpstr>
      <vt:lpstr>Purpose</vt:lpstr>
      <vt:lpstr>Value Proposition</vt:lpstr>
      <vt:lpstr>Objectives </vt:lpstr>
      <vt:lpstr>Mojaloop Is Open Source Software For  Instant Payments Clearing</vt:lpstr>
      <vt:lpstr>How  </vt:lpstr>
      <vt:lpstr>Open Source Licensing</vt:lpstr>
      <vt:lpstr>Design Decisions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Tudor Vedeanu</dc:creator>
  <cp:lastModifiedBy>Steve Haley</cp:lastModifiedBy>
  <cp:revision>23</cp:revision>
  <dcterms:created xsi:type="dcterms:W3CDTF">2020-01-08T21:13:28Z</dcterms:created>
  <dcterms:modified xsi:type="dcterms:W3CDTF">2022-10-25T04:44:38Z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0x01010028AAC203550B4E40A8ED4C6A11385C01</vt:lpwstr>
  </property>
</Properties>
</file>