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344" r:id="rId3"/>
    <p:sldId id="261" r:id="rId4"/>
    <p:sldId id="290" r:id="rId5"/>
    <p:sldId id="295" r:id="rId6"/>
    <p:sldId id="262" r:id="rId7"/>
    <p:sldId id="288" r:id="rId8"/>
    <p:sldId id="345" r:id="rId9"/>
    <p:sldId id="346" r:id="rId10"/>
    <p:sldId id="347" r:id="rId11"/>
    <p:sldId id="348" r:id="rId12"/>
    <p:sldId id="349" r:id="rId13"/>
    <p:sldId id="314" r:id="rId14"/>
    <p:sldId id="316" r:id="rId15"/>
    <p:sldId id="350" r:id="rId16"/>
    <p:sldId id="351" r:id="rId17"/>
    <p:sldId id="306" r:id="rId18"/>
    <p:sldId id="307" r:id="rId19"/>
    <p:sldId id="340" r:id="rId20"/>
    <p:sldId id="329" r:id="rId21"/>
    <p:sldId id="332" r:id="rId22"/>
    <p:sldId id="342" r:id="rId23"/>
    <p:sldId id="352" r:id="rId24"/>
    <p:sldId id="353" r:id="rId25"/>
    <p:sldId id="354" r:id="rId26"/>
    <p:sldId id="335" r:id="rId27"/>
    <p:sldId id="334" r:id="rId28"/>
    <p:sldId id="355" r:id="rId29"/>
    <p:sldId id="333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EAF"/>
    <a:srgbClr val="2125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4378"/>
  </p:normalViewPr>
  <p:slideViewPr>
    <p:cSldViewPr snapToGrid="0" showGuides="1">
      <p:cViewPr varScale="1">
        <p:scale>
          <a:sx n="134" d="100"/>
          <a:sy n="134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674-B737-467F-BFDE-E1D8CEC7083C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E81F-2B3A-4989-A6E5-7D037F33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9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2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2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0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4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4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6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0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4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1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3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8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9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E81F-2B3A-4989-A6E5-7D037F336A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2806700"/>
            <a:ext cx="12192000" cy="244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80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771650"/>
            <a:ext cx="4943475" cy="22256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27494" y="1771650"/>
            <a:ext cx="4946904" cy="2225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78375" y="1661886"/>
            <a:ext cx="2635250" cy="2635250"/>
          </a:xfrm>
          <a:prstGeom prst="ellipse">
            <a:avLst/>
          </a:prstGeom>
          <a:ln w="25400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17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62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47058" y="859972"/>
            <a:ext cx="5032828" cy="3129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62500" y="2238375"/>
            <a:ext cx="2667000" cy="3505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192213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630322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094924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31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4559" y="2124022"/>
            <a:ext cx="2112264" cy="2112264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5690" y="1829827"/>
            <a:ext cx="1675330" cy="1676399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5310" y="3470032"/>
            <a:ext cx="1675330" cy="1676399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78569" y="4234222"/>
            <a:ext cx="1675330" cy="1676399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7543" y="3849452"/>
            <a:ext cx="1498058" cy="1498058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89522" y="3006385"/>
            <a:ext cx="2033081" cy="2033081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52529" y="4861127"/>
            <a:ext cx="1070445" cy="1047872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975384" y="2597783"/>
            <a:ext cx="2468880" cy="2468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bg1"/>
            </a:solidFill>
          </a:ln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70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8814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78814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36005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36005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8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>
            <a:extLst>
              <a:ext uri="{FF2B5EF4-FFF2-40B4-BE49-F238E27FC236}">
                <a16:creationId xmlns:a16="http://schemas.microsoft.com/office/drawing/2014/main" id="{4781732C-6BB3-CF40-A952-F19B23BA5487}"/>
              </a:ext>
            </a:extLst>
          </p:cNvPr>
          <p:cNvSpPr txBox="1">
            <a:spLocks/>
          </p:cNvSpPr>
          <p:nvPr/>
        </p:nvSpPr>
        <p:spPr>
          <a:xfrm>
            <a:off x="0" y="1170038"/>
            <a:ext cx="12192000" cy="69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1A7EAF"/>
                </a:solidFill>
              </a:rPr>
              <a:t>Shoes On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4B23-4A39-C348-857B-D734C9264012}"/>
              </a:ext>
            </a:extLst>
          </p:cNvPr>
          <p:cNvSpPr txBox="1"/>
          <p:nvPr/>
        </p:nvSpPr>
        <p:spPr>
          <a:xfrm>
            <a:off x="2927604" y="2487086"/>
            <a:ext cx="63367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Presented by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2200" dirty="0">
                <a:latin typeface="+mj-lt"/>
              </a:rPr>
              <a:t>Alain El Khoury</a:t>
            </a:r>
          </a:p>
          <a:p>
            <a:pPr algn="ctr"/>
            <a:r>
              <a:rPr lang="en-US" sz="2200" dirty="0">
                <a:latin typeface="+mj-lt"/>
              </a:rPr>
              <a:t>Melody Abi Khalil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Saint Joseph University, Faculty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83161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651751" y="2041823"/>
            <a:ext cx="10265924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Relational Database Management System by Microsoft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GUI and command based software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651751" y="360000"/>
            <a:ext cx="1102279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MS SQL Server</a:t>
            </a:r>
          </a:p>
        </p:txBody>
      </p:sp>
      <p:pic>
        <p:nvPicPr>
          <p:cNvPr id="4" name="Picture 2" descr="Image result for ms sql server">
            <a:extLst>
              <a:ext uri="{FF2B5EF4-FFF2-40B4-BE49-F238E27FC236}">
                <a16:creationId xmlns:a16="http://schemas.microsoft.com/office/drawing/2014/main" id="{BCCC6CFF-5F0E-DF44-B8E4-1CC4869186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1" b="38772"/>
          <a:stretch/>
        </p:blipFill>
        <p:spPr bwMode="auto">
          <a:xfrm>
            <a:off x="3850461" y="3967534"/>
            <a:ext cx="4491078" cy="1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17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651751" y="2041823"/>
            <a:ext cx="10265924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Open source, in-memory data structure store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Used as database, cache and message broker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651751" y="360000"/>
            <a:ext cx="1102279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Redis</a:t>
            </a:r>
          </a:p>
        </p:txBody>
      </p:sp>
      <p:pic>
        <p:nvPicPr>
          <p:cNvPr id="6" name="Picture 2" descr="Image result for redis">
            <a:extLst>
              <a:ext uri="{FF2B5EF4-FFF2-40B4-BE49-F238E27FC236}">
                <a16:creationId xmlns:a16="http://schemas.microsoft.com/office/drawing/2014/main" id="{996F2683-E191-BC4B-A580-7C897CC3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680" y="3818022"/>
            <a:ext cx="4191835" cy="14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651751" y="2041823"/>
            <a:ext cx="10265924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Allows to visualize and interact with the API’s resources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Automatically generated from the </a:t>
            </a:r>
            <a:r>
              <a:rPr lang="en-US" sz="2500" dirty="0" err="1">
                <a:latin typeface="+mj-lt"/>
              </a:rPr>
              <a:t>OpenAPI</a:t>
            </a:r>
            <a:r>
              <a:rPr lang="en-US" sz="2500" dirty="0">
                <a:latin typeface="+mj-lt"/>
              </a:rPr>
              <a:t> Specification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Human Friendly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Dependency Free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All browser support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651751" y="360000"/>
            <a:ext cx="1102279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Swagger</a:t>
            </a:r>
          </a:p>
        </p:txBody>
      </p:sp>
      <p:pic>
        <p:nvPicPr>
          <p:cNvPr id="5" name="Picture 2" descr="Image result for swagger">
            <a:extLst>
              <a:ext uri="{FF2B5EF4-FFF2-40B4-BE49-F238E27FC236}">
                <a16:creationId xmlns:a16="http://schemas.microsoft.com/office/drawing/2014/main" id="{5A1A5D25-3A7E-5D41-9014-BB257772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95" y="3913245"/>
            <a:ext cx="5049253" cy="178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76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88073" y="2921168"/>
            <a:ext cx="2415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j-lt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81052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583200" y="2204658"/>
            <a:ext cx="9175163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Open-source project for automating the deployment of applications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027553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19374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583200" y="2204658"/>
            <a:ext cx="9175163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Software approach in which the application, its dependencies and configuration are packaged as a container 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Containers = isolate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Isolation, portability, agility and scalability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027553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164140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027553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Fundamental Docker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A1C37-97F5-6549-9344-145E0FB72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57" y="1314265"/>
            <a:ext cx="5062086" cy="5086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3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781" y="1997839"/>
            <a:ext cx="34804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j-lt"/>
              </a:rPr>
              <a:t>RabbitMQ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9E8B4-F89C-E343-9EFA-05702CC39781}"/>
              </a:ext>
            </a:extLst>
          </p:cNvPr>
          <p:cNvSpPr txBox="1"/>
          <p:nvPr/>
        </p:nvSpPr>
        <p:spPr>
          <a:xfrm>
            <a:off x="-2909809" y="1196256"/>
            <a:ext cx="3439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1A7EAF"/>
                </a:solidFill>
                <a:latin typeface="+mj-lt"/>
              </a:rPr>
              <a:t>HumanTech website</a:t>
            </a:r>
          </a:p>
        </p:txBody>
      </p:sp>
    </p:spTree>
    <p:extLst>
      <p:ext uri="{BB962C8B-B14F-4D97-AF65-F5344CB8AC3E}">
        <p14:creationId xmlns:p14="http://schemas.microsoft.com/office/powerpoint/2010/main" val="216665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Message Broker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06DE1-8EB4-B74A-9EE0-2BCEF6339724}"/>
              </a:ext>
            </a:extLst>
          </p:cNvPr>
          <p:cNvSpPr txBox="1"/>
          <p:nvPr/>
        </p:nvSpPr>
        <p:spPr>
          <a:xfrm>
            <a:off x="583199" y="1469809"/>
            <a:ext cx="9175163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Program that translates a sender format message to a receiver format message</a:t>
            </a:r>
          </a:p>
        </p:txBody>
      </p:sp>
      <p:pic>
        <p:nvPicPr>
          <p:cNvPr id="7" name="Picture 2" descr="Image result for message broker">
            <a:extLst>
              <a:ext uri="{FF2B5EF4-FFF2-40B4-BE49-F238E27FC236}">
                <a16:creationId xmlns:a16="http://schemas.microsoft.com/office/drawing/2014/main" id="{7ED1DFD3-EDD4-6A4C-A8A1-9DF7BCAE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30" y="2977709"/>
            <a:ext cx="8154139" cy="35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8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RabbitMQ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0F9B5-8B72-A846-B410-94E626086C3D}"/>
              </a:ext>
            </a:extLst>
          </p:cNvPr>
          <p:cNvSpPr txBox="1"/>
          <p:nvPr/>
        </p:nvSpPr>
        <p:spPr>
          <a:xfrm>
            <a:off x="583199" y="1469809"/>
            <a:ext cx="9175163" cy="176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Open-source message-broker software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Way to exchange data between different platform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Supports multiple OS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075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D66050-6062-D346-9D0B-AEB0E22B0622}"/>
              </a:ext>
            </a:extLst>
          </p:cNvPr>
          <p:cNvGrpSpPr/>
          <p:nvPr/>
        </p:nvGrpSpPr>
        <p:grpSpPr>
          <a:xfrm>
            <a:off x="0" y="176981"/>
            <a:ext cx="12192000" cy="4605475"/>
            <a:chOff x="0" y="164592"/>
            <a:chExt cx="11120115" cy="4440883"/>
          </a:xfrm>
        </p:grpSpPr>
        <p:sp>
          <p:nvSpPr>
            <p:cNvPr id="12" name="Title 16">
              <a:extLst>
                <a:ext uri="{FF2B5EF4-FFF2-40B4-BE49-F238E27FC236}">
                  <a16:creationId xmlns:a16="http://schemas.microsoft.com/office/drawing/2014/main" id="{4781732C-6BB3-CF40-A952-F19B23BA5487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64592"/>
              <a:ext cx="1982088" cy="50922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>
                  <a:solidFill>
                    <a:srgbClr val="1A7EAF"/>
                  </a:solidFill>
                </a:rPr>
                <a:t>Outline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DCCF70-E050-A14B-A092-0666CEF9CC99}"/>
                </a:ext>
              </a:extLst>
            </p:cNvPr>
            <p:cNvSpPr txBox="1"/>
            <p:nvPr/>
          </p:nvSpPr>
          <p:spPr>
            <a:xfrm>
              <a:off x="297551" y="867529"/>
              <a:ext cx="10822564" cy="3737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Introduction</a:t>
              </a:r>
            </a:p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Microservices</a:t>
              </a:r>
            </a:p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Docker</a:t>
              </a:r>
            </a:p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RabbitMQ</a:t>
              </a:r>
            </a:p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Project implementation</a:t>
              </a:r>
            </a:p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Run project</a:t>
              </a:r>
            </a:p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Results</a:t>
              </a:r>
            </a:p>
            <a:p>
              <a:pPr marL="571500" indent="-571500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2000" dirty="0">
                  <a:latin typeface="+mj-lt"/>
                </a:rPr>
                <a:t>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68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08883" y="2921168"/>
            <a:ext cx="777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j-lt"/>
              </a:rPr>
              <a:t>Project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71545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448257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Overview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FFA3B5-CA72-BD44-B952-E6020A3D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81112"/>
            <a:ext cx="9029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651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Basket Microservice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EC456-AC3A-B34A-89E7-588249B9C7A9}"/>
              </a:ext>
            </a:extLst>
          </p:cNvPr>
          <p:cNvSpPr txBox="1"/>
          <p:nvPr/>
        </p:nvSpPr>
        <p:spPr>
          <a:xfrm>
            <a:off x="583199" y="1969946"/>
            <a:ext cx="10993105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Singleton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Adding cross-origin resource sharing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Model creation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Redis configuration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Creation of APIs</a:t>
            </a:r>
          </a:p>
        </p:txBody>
      </p:sp>
    </p:spTree>
    <p:extLst>
      <p:ext uri="{BB962C8B-B14F-4D97-AF65-F5344CB8AC3E}">
        <p14:creationId xmlns:p14="http://schemas.microsoft.com/office/powerpoint/2010/main" val="76020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651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Catalog &amp; Ordering Microservices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EC456-AC3A-B34A-89E7-588249B9C7A9}"/>
              </a:ext>
            </a:extLst>
          </p:cNvPr>
          <p:cNvSpPr txBox="1"/>
          <p:nvPr/>
        </p:nvSpPr>
        <p:spPr>
          <a:xfrm>
            <a:off x="583199" y="1392865"/>
            <a:ext cx="10993105" cy="407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Creation of entities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Creation of context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Registration of context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Database migrations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Adding cross-origin resource sharing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Creation of APIs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320155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651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>
                <a:solidFill>
                  <a:srgbClr val="1A7EAF"/>
                </a:solidFill>
              </a:rPr>
              <a:t>Dockerization</a:t>
            </a:r>
            <a:r>
              <a:rPr lang="en-US" sz="6000" b="1" dirty="0">
                <a:solidFill>
                  <a:srgbClr val="1A7EAF"/>
                </a:solidFill>
              </a:rPr>
              <a:t> of microservices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EC456-AC3A-B34A-89E7-588249B9C7A9}"/>
              </a:ext>
            </a:extLst>
          </p:cNvPr>
          <p:cNvSpPr txBox="1"/>
          <p:nvPr/>
        </p:nvSpPr>
        <p:spPr>
          <a:xfrm>
            <a:off x="583199" y="1392865"/>
            <a:ext cx="10993105" cy="464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7 docker images inside Docker compose file: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Catalog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Basket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12529"/>
                </a:solidFill>
                <a:latin typeface="+mj-lt"/>
              </a:rPr>
              <a:t>Mssqlserver</a:t>
            </a:r>
            <a:endParaRPr lang="en-US" sz="2500" dirty="0">
              <a:solidFill>
                <a:srgbClr val="212529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Redis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Ordering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Gateway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12529"/>
                </a:solidFill>
                <a:latin typeface="+mj-lt"/>
              </a:rPr>
              <a:t>Rabbitmq</a:t>
            </a:r>
            <a:endParaRPr lang="en-US" sz="2500" dirty="0">
              <a:solidFill>
                <a:srgbClr val="2125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340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651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>
                <a:solidFill>
                  <a:srgbClr val="1A7EAF"/>
                </a:solidFill>
              </a:rPr>
              <a:t>Dockerization</a:t>
            </a:r>
            <a:r>
              <a:rPr lang="en-US" sz="6000" b="1" dirty="0">
                <a:solidFill>
                  <a:srgbClr val="1A7EAF"/>
                </a:solidFill>
              </a:rPr>
              <a:t>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EC456-AC3A-B34A-89E7-588249B9C7A9}"/>
              </a:ext>
            </a:extLst>
          </p:cNvPr>
          <p:cNvSpPr txBox="1"/>
          <p:nvPr/>
        </p:nvSpPr>
        <p:spPr>
          <a:xfrm>
            <a:off x="583199" y="1392865"/>
            <a:ext cx="10993105" cy="407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Specify image name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Define configuration options that are applied at build time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Define environment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Specify container name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Specify external and internal port of Docker container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Specify network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Specify which container should be available before running service</a:t>
            </a:r>
          </a:p>
        </p:txBody>
      </p:sp>
    </p:spTree>
    <p:extLst>
      <p:ext uri="{BB962C8B-B14F-4D97-AF65-F5344CB8AC3E}">
        <p14:creationId xmlns:p14="http://schemas.microsoft.com/office/powerpoint/2010/main" val="1790337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76253" y="2921168"/>
            <a:ext cx="4239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j-lt"/>
              </a:rPr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303687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API Gateway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99447" y="2074523"/>
            <a:ext cx="10993105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Why?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Simplify usage of microservices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How?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Ocelot: open-source .NET Core API Gateway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Add </a:t>
            </a:r>
            <a:r>
              <a:rPr lang="en-US" sz="2500" dirty="0" err="1">
                <a:solidFill>
                  <a:srgbClr val="212529"/>
                </a:solidFill>
                <a:latin typeface="+mj-lt"/>
              </a:rPr>
              <a:t>ocelot.json</a:t>
            </a:r>
            <a:r>
              <a:rPr lang="en-US" sz="2500" dirty="0">
                <a:solidFill>
                  <a:srgbClr val="212529"/>
                </a:solidFill>
                <a:latin typeface="+mj-lt"/>
              </a:rPr>
              <a:t> to give Ocelot direction for microservice redirects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Add Ocelot plumbing </a:t>
            </a:r>
          </a:p>
        </p:txBody>
      </p:sp>
    </p:spTree>
    <p:extLst>
      <p:ext uri="{BB962C8B-B14F-4D97-AF65-F5344CB8AC3E}">
        <p14:creationId xmlns:p14="http://schemas.microsoft.com/office/powerpoint/2010/main" val="21326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API Gateway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99447" y="2074523"/>
            <a:ext cx="10993105" cy="176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Configure </a:t>
            </a:r>
            <a:r>
              <a:rPr lang="en-US" sz="2500" dirty="0" err="1">
                <a:solidFill>
                  <a:srgbClr val="212529"/>
                </a:solidFill>
                <a:latin typeface="+mj-lt"/>
              </a:rPr>
              <a:t>ocelot.json</a:t>
            </a:r>
            <a:r>
              <a:rPr lang="en-US" sz="2500" dirty="0">
                <a:solidFill>
                  <a:srgbClr val="212529"/>
                </a:solidFill>
                <a:latin typeface="+mj-lt"/>
              </a:rPr>
              <a:t>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Configure host: localhost:5000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Define redirects</a:t>
            </a:r>
          </a:p>
        </p:txBody>
      </p:sp>
    </p:spTree>
    <p:extLst>
      <p:ext uri="{BB962C8B-B14F-4D97-AF65-F5344CB8AC3E}">
        <p14:creationId xmlns:p14="http://schemas.microsoft.com/office/powerpoint/2010/main" val="201000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56957" y="2921168"/>
            <a:ext cx="2878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j-lt"/>
              </a:rPr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2069764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553762-A249-E342-B791-1DB667ACF1AF}"/>
              </a:ext>
            </a:extLst>
          </p:cNvPr>
          <p:cNvSpPr txBox="1"/>
          <p:nvPr/>
        </p:nvSpPr>
        <p:spPr>
          <a:xfrm>
            <a:off x="3901440" y="2921168"/>
            <a:ext cx="4389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+mj-lt"/>
              </a:rPr>
              <a:t>Introduction</a:t>
            </a:r>
            <a:endParaRPr lang="id-ID" sz="6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B63EE-BB7D-F541-944D-353A1C5DB5A8}"/>
              </a:ext>
            </a:extLst>
          </p:cNvPr>
          <p:cNvSpPr txBox="1"/>
          <p:nvPr/>
        </p:nvSpPr>
        <p:spPr>
          <a:xfrm>
            <a:off x="-3439696" y="965882"/>
            <a:ext cx="3439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1A7EAF"/>
                </a:solidFill>
                <a:latin typeface="+mj-lt"/>
              </a:rPr>
              <a:t>Context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71474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Swagger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99447" y="2074523"/>
            <a:ext cx="10993105" cy="176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Add </a:t>
            </a:r>
            <a:r>
              <a:rPr lang="en-US" sz="2500" dirty="0" err="1">
                <a:solidFill>
                  <a:srgbClr val="212529"/>
                </a:solidFill>
                <a:latin typeface="+mj-lt"/>
              </a:rPr>
              <a:t>Swashbuckle.AspNetCore</a:t>
            </a:r>
            <a:r>
              <a:rPr lang="en-US" sz="2500" dirty="0">
                <a:solidFill>
                  <a:srgbClr val="212529"/>
                </a:solidFill>
                <a:latin typeface="+mj-lt"/>
              </a:rPr>
              <a:t> package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Add </a:t>
            </a:r>
            <a:r>
              <a:rPr lang="en-US" sz="2500" dirty="0" err="1">
                <a:solidFill>
                  <a:srgbClr val="212529"/>
                </a:solidFill>
                <a:latin typeface="+mj-lt"/>
              </a:rPr>
              <a:t>SwaggerUI</a:t>
            </a:r>
            <a:r>
              <a:rPr lang="en-US" sz="2500" dirty="0">
                <a:solidFill>
                  <a:srgbClr val="212529"/>
                </a:solidFill>
                <a:latin typeface="+mj-lt"/>
              </a:rPr>
              <a:t> in </a:t>
            </a:r>
            <a:r>
              <a:rPr lang="en-US" sz="2500" dirty="0" err="1">
                <a:solidFill>
                  <a:srgbClr val="212529"/>
                </a:solidFill>
                <a:latin typeface="+mj-lt"/>
              </a:rPr>
              <a:t>Startup.cs</a:t>
            </a:r>
            <a:endParaRPr lang="en-US" sz="2500" dirty="0">
              <a:solidFill>
                <a:srgbClr val="212529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12529"/>
                </a:solidFill>
                <a:latin typeface="+mj-lt"/>
              </a:rPr>
              <a:t>Access swagger using: localhost:5100/swagger</a:t>
            </a:r>
          </a:p>
        </p:txBody>
      </p:sp>
    </p:spTree>
    <p:extLst>
      <p:ext uri="{BB962C8B-B14F-4D97-AF65-F5344CB8AC3E}">
        <p14:creationId xmlns:p14="http://schemas.microsoft.com/office/powerpoint/2010/main" val="357594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34923" y="2921168"/>
            <a:ext cx="512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j-lt"/>
              </a:rPr>
              <a:t>Run the Project</a:t>
            </a:r>
          </a:p>
        </p:txBody>
      </p:sp>
    </p:spTree>
    <p:extLst>
      <p:ext uri="{BB962C8B-B14F-4D97-AF65-F5344CB8AC3E}">
        <p14:creationId xmlns:p14="http://schemas.microsoft.com/office/powerpoint/2010/main" val="375538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Run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83199" y="1771649"/>
            <a:ext cx="5617576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Run each of the following command on different terminal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1. Build docker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build```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2. Start MSSQL server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up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mssqlserver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```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3. Start Redis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up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basket.data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```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4. Start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rabbitmq</a:t>
            </a:r>
            <a:endParaRPr lang="en-US" dirty="0">
              <a:solidFill>
                <a:srgbClr val="212529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up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rabbitmq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```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F0D97-1857-BE47-92DC-6B510CFB572B}"/>
              </a:ext>
            </a:extLst>
          </p:cNvPr>
          <p:cNvSpPr txBox="1"/>
          <p:nvPr/>
        </p:nvSpPr>
        <p:spPr>
          <a:xfrm>
            <a:off x="6096000" y="1771649"/>
            <a:ext cx="64008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5. Start the catalog microservice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up catalog```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6. Start the ordering microservice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up ordering```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7. Start the basket microservice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up basket```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8. Start the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api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 gateway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```docker-compose up gateway```</a:t>
            </a:r>
          </a:p>
        </p:txBody>
      </p:sp>
    </p:spTree>
    <p:extLst>
      <p:ext uri="{BB962C8B-B14F-4D97-AF65-F5344CB8AC3E}">
        <p14:creationId xmlns:p14="http://schemas.microsoft.com/office/powerpoint/2010/main" val="70357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Get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83200" y="1200149"/>
            <a:ext cx="111520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To get the first 6 products, you need to send a GET request to the Catalog Microservice through the 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E4DA1-48F8-BE4A-8CEE-DD1B39AE0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358" y="1790700"/>
            <a:ext cx="7426417" cy="48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15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Add a Product to Basket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83200" y="1200149"/>
            <a:ext cx="111520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To add a product to the basket , you need to send a POST request to the Basket Microservice through the 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E4DA1-48F8-BE4A-8CEE-DD1B39AE0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4"/>
          <a:stretch/>
        </p:blipFill>
        <p:spPr>
          <a:xfrm>
            <a:off x="1901958" y="1873974"/>
            <a:ext cx="8388084" cy="45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1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Order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83200" y="1200149"/>
            <a:ext cx="111520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To order a product, you need to send a POST request to the Ordering Microservice through the 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E4DA1-48F8-BE4A-8CEE-DD1B39AE0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0"/>
          <a:stretch/>
        </p:blipFill>
        <p:spPr>
          <a:xfrm>
            <a:off x="1738886" y="2324101"/>
            <a:ext cx="8714228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6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Clearing the Basket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83200" y="1200149"/>
            <a:ext cx="1115201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The ordering microservice will publish a message that the customer with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customerId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 = 1 ordered his products, then the basket microservice will catch this message and it will remove all items from his basket.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E4DA1-48F8-BE4A-8CEE-DD1B39AE0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97"/>
          <a:stretch/>
        </p:blipFill>
        <p:spPr>
          <a:xfrm>
            <a:off x="1872615" y="2728219"/>
            <a:ext cx="8446769" cy="29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70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583199" y="360000"/>
            <a:ext cx="11152011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C48-60A6-5843-8813-CA4251453ADC}"/>
              </a:ext>
            </a:extLst>
          </p:cNvPr>
          <p:cNvSpPr txBox="1"/>
          <p:nvPr/>
        </p:nvSpPr>
        <p:spPr>
          <a:xfrm>
            <a:off x="583200" y="1200149"/>
            <a:ext cx="1115201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1. “Why Use Microservices?”,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DZone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dzone.com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23/9/2019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2. “What is Microservices?”, Smart bear.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smartbear.com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15/7/19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3. “.NET Microservices: Architecture for Containerized .NET Applications”,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Microsof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docs.microsoft.com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23/9/19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4. “What is Docker?”, Open Source.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opensource.com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24/9/2019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5. “C#”, Tutorials Point.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tutorialspoint.com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24/9/2019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6. “MS SQL Server – Overview”, Tutorials Point.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tutorialspoint.com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24/9/2019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7. “Introduction to Redis”, Redis.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redis.io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5/10/2019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8. “An introduction to Message Brokers”, Medium.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medium.com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5/10/2019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9. “Introduction to RabbitMQ”,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Tutlane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tutlane.com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5/10/2019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10. “Swagger UI”, Swagger.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swagger.io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13/10/2019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+mj-lt"/>
              </a:rPr>
              <a:t>11. “ASP.NET Core 2.0 E-Commerce website based on microservices”, Udemy. [Online]. Available: </a:t>
            </a:r>
            <a:r>
              <a:rPr lang="en-US" dirty="0" err="1">
                <a:solidFill>
                  <a:srgbClr val="212529"/>
                </a:solidFill>
                <a:latin typeface="+mj-lt"/>
              </a:rPr>
              <a:t>udemy.com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. Accessed: 25/9/2019</a:t>
            </a:r>
          </a:p>
        </p:txBody>
      </p:sp>
    </p:spTree>
    <p:extLst>
      <p:ext uri="{BB962C8B-B14F-4D97-AF65-F5344CB8AC3E}">
        <p14:creationId xmlns:p14="http://schemas.microsoft.com/office/powerpoint/2010/main" val="293604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583729" y="2021691"/>
            <a:ext cx="1040873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Shoe E-Commerce website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3 microservices: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Catalog microservice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Ordering microservice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Basket microservice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API Gateway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404160" y="360000"/>
            <a:ext cx="11334184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0323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42979" y="2459504"/>
            <a:ext cx="5706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+mj-lt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99469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651751" y="2041823"/>
            <a:ext cx="10265924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Building single-function modules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Independently developed, tested, deployed, monitored, scaled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651751" y="360000"/>
            <a:ext cx="1102279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58387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2963552-9DAB-C54B-AB8E-0A9E449F2F4E}"/>
              </a:ext>
            </a:extLst>
          </p:cNvPr>
          <p:cNvSpPr txBox="1">
            <a:spLocks/>
          </p:cNvSpPr>
          <p:nvPr/>
        </p:nvSpPr>
        <p:spPr>
          <a:xfrm>
            <a:off x="651752" y="360000"/>
            <a:ext cx="10661290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Microservices</a:t>
            </a:r>
          </a:p>
        </p:txBody>
      </p:sp>
      <p:pic>
        <p:nvPicPr>
          <p:cNvPr id="5" name="Picture 4" descr="Microservice Using ASP.NET Core">
            <a:extLst>
              <a:ext uri="{FF2B5EF4-FFF2-40B4-BE49-F238E27FC236}">
                <a16:creationId xmlns:a16="http://schemas.microsoft.com/office/drawing/2014/main" id="{66318A17-780D-5346-AA2F-100864B4C9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61" y="1302975"/>
            <a:ext cx="9402078" cy="504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7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651751" y="2041823"/>
            <a:ext cx="10265924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Free and open-source, managed computer software framework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Supports C#, F# and VB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651751" y="360000"/>
            <a:ext cx="1102279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148468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F92D38-A070-4C47-89A3-182AEE3D6D83}"/>
              </a:ext>
            </a:extLst>
          </p:cNvPr>
          <p:cNvSpPr txBox="1"/>
          <p:nvPr/>
        </p:nvSpPr>
        <p:spPr>
          <a:xfrm>
            <a:off x="651751" y="2041823"/>
            <a:ext cx="10265924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General-purpose, multi-paradigm programming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Developed as part of .NET initiative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C258E00-21EF-814D-98EC-442B78093754}"/>
              </a:ext>
            </a:extLst>
          </p:cNvPr>
          <p:cNvSpPr txBox="1">
            <a:spLocks/>
          </p:cNvSpPr>
          <p:nvPr/>
        </p:nvSpPr>
        <p:spPr>
          <a:xfrm>
            <a:off x="651751" y="360000"/>
            <a:ext cx="11022797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1A7EAF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73384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Modern Automotive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890</Words>
  <Application>Microsoft Macintosh PowerPoint</Application>
  <PresentationFormat>Widescreen</PresentationFormat>
  <Paragraphs>183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Microsoft Office User</cp:lastModifiedBy>
  <cp:revision>426</cp:revision>
  <dcterms:created xsi:type="dcterms:W3CDTF">2017-01-10T11:09:36Z</dcterms:created>
  <dcterms:modified xsi:type="dcterms:W3CDTF">2019-11-01T10:10:00Z</dcterms:modified>
</cp:coreProperties>
</file>