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94" r:id="rId2"/>
    <p:sldId id="344" r:id="rId3"/>
    <p:sldId id="261" r:id="rId4"/>
    <p:sldId id="290" r:id="rId5"/>
    <p:sldId id="295" r:id="rId6"/>
    <p:sldId id="262" r:id="rId7"/>
    <p:sldId id="288" r:id="rId8"/>
    <p:sldId id="345" r:id="rId9"/>
    <p:sldId id="346" r:id="rId10"/>
    <p:sldId id="347" r:id="rId11"/>
    <p:sldId id="348" r:id="rId12"/>
    <p:sldId id="349" r:id="rId13"/>
    <p:sldId id="314" r:id="rId14"/>
    <p:sldId id="316" r:id="rId15"/>
    <p:sldId id="350" r:id="rId16"/>
    <p:sldId id="351" r:id="rId17"/>
    <p:sldId id="306" r:id="rId18"/>
    <p:sldId id="307" r:id="rId19"/>
    <p:sldId id="340" r:id="rId20"/>
    <p:sldId id="329" r:id="rId21"/>
    <p:sldId id="332" r:id="rId22"/>
    <p:sldId id="368" r:id="rId23"/>
    <p:sldId id="342" r:id="rId24"/>
    <p:sldId id="369" r:id="rId25"/>
    <p:sldId id="370" r:id="rId26"/>
    <p:sldId id="352" r:id="rId27"/>
    <p:sldId id="353" r:id="rId28"/>
    <p:sldId id="354" r:id="rId29"/>
    <p:sldId id="335" r:id="rId30"/>
    <p:sldId id="334" r:id="rId31"/>
    <p:sldId id="355" r:id="rId32"/>
    <p:sldId id="333" r:id="rId33"/>
    <p:sldId id="356" r:id="rId34"/>
    <p:sldId id="357" r:id="rId35"/>
    <p:sldId id="358" r:id="rId36"/>
    <p:sldId id="366" r:id="rId37"/>
    <p:sldId id="359" r:id="rId38"/>
    <p:sldId id="360" r:id="rId39"/>
    <p:sldId id="361" r:id="rId40"/>
    <p:sldId id="362" r:id="rId41"/>
    <p:sldId id="365" r:id="rId42"/>
    <p:sldId id="371" r:id="rId43"/>
    <p:sldId id="367" r:id="rId44"/>
    <p:sldId id="36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7EAF"/>
    <a:srgbClr val="21252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65111" autoAdjust="0"/>
  </p:normalViewPr>
  <p:slideViewPr>
    <p:cSldViewPr snapToGrid="0" showGuides="1">
      <p:cViewPr>
        <p:scale>
          <a:sx n="75" d="100"/>
          <a:sy n="75" d="100"/>
        </p:scale>
        <p:origin x="989" y="-59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8D674-B737-467F-BFDE-E1D8CEC7083C}" type="datetimeFigureOut">
              <a:rPr lang="en-US" smtClean="0"/>
              <a:t>3/11/2019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52E81F-2B3A-4989-A6E5-7D037F336AA9}" type="slidenum">
              <a:rPr lang="en-US" smtClean="0"/>
              <a:t>‹#›</a:t>
            </a:fld>
            <a:endParaRPr lang="en-US"/>
          </a:p>
        </p:txBody>
      </p:sp>
    </p:spTree>
    <p:extLst>
      <p:ext uri="{BB962C8B-B14F-4D97-AF65-F5344CB8AC3E}">
        <p14:creationId xmlns:p14="http://schemas.microsoft.com/office/powerpoint/2010/main" val="2910890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52E81F-2B3A-4989-A6E5-7D037F336AA9}" type="slidenum">
              <a:rPr lang="en-US" smtClean="0"/>
              <a:t>1</a:t>
            </a:fld>
            <a:endParaRPr lang="en-US"/>
          </a:p>
        </p:txBody>
      </p:sp>
    </p:spTree>
    <p:extLst>
      <p:ext uri="{BB962C8B-B14F-4D97-AF65-F5344CB8AC3E}">
        <p14:creationId xmlns:p14="http://schemas.microsoft.com/office/powerpoint/2010/main" val="326034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Swagger is an open-source software framework backed by a large ecosystem of tools that helps developers design, build, document, and consume RESTful web services. While most users identify Swagger by the Swagger UI tool, the Swagger toolset includes support for automated documentation, code generation, and test-case generation.</a:t>
            </a:r>
          </a:p>
          <a:p>
            <a:endParaRPr lang="en-US" dirty="0" smtClean="0"/>
          </a:p>
          <a:p>
            <a:endParaRPr lang="en-US" dirty="0" smtClean="0"/>
          </a:p>
          <a:p>
            <a:r>
              <a:rPr lang="en-US" sz="1200" kern="1200" dirty="0" smtClean="0">
                <a:solidFill>
                  <a:schemeClr val="tx1"/>
                </a:solidFill>
                <a:effectLst/>
                <a:latin typeface="+mn-lt"/>
                <a:ea typeface="+mn-ea"/>
                <a:cs typeface="+mn-cs"/>
              </a:rPr>
              <a:t>Here are some advantages of Swagger:</a:t>
            </a:r>
          </a:p>
          <a:p>
            <a:r>
              <a:rPr lang="en-US" sz="1200" kern="1200" dirty="0" smtClean="0">
                <a:solidFill>
                  <a:schemeClr val="tx1"/>
                </a:solidFill>
                <a:effectLst/>
                <a:latin typeface="+mn-lt"/>
                <a:ea typeface="+mn-ea"/>
                <a:cs typeface="+mn-cs"/>
              </a:rPr>
              <a:t>-Dependency Free: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UI works in any development environment, be it locally or in the web</a:t>
            </a:r>
          </a:p>
          <a:p>
            <a:r>
              <a:rPr lang="en-US" sz="1200" kern="1200" dirty="0" smtClean="0">
                <a:solidFill>
                  <a:schemeClr val="tx1"/>
                </a:solidFill>
                <a:effectLst/>
                <a:latin typeface="+mn-lt"/>
                <a:ea typeface="+mn-ea"/>
                <a:cs typeface="+mn-cs"/>
              </a:rPr>
              <a:t>-Human Friendly: Allow end developers to effortlessly interact and try out every single operation your API exposes for easy consumption</a:t>
            </a:r>
          </a:p>
          <a:p>
            <a:r>
              <a:rPr lang="en-US" sz="1200" kern="1200" dirty="0" smtClean="0">
                <a:solidFill>
                  <a:schemeClr val="tx1"/>
                </a:solidFill>
                <a:effectLst/>
                <a:latin typeface="+mn-lt"/>
                <a:ea typeface="+mn-ea"/>
                <a:cs typeface="+mn-cs"/>
              </a:rPr>
              <a:t>-All Browser Support: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Cater to every possible scenario with Swagger UI working in all major browsers</a:t>
            </a:r>
          </a:p>
        </p:txBody>
      </p:sp>
      <p:sp>
        <p:nvSpPr>
          <p:cNvPr id="4" name="Slide Number Placeholder 3"/>
          <p:cNvSpPr>
            <a:spLocks noGrp="1"/>
          </p:cNvSpPr>
          <p:nvPr>
            <p:ph type="sldNum" sz="quarter" idx="5"/>
          </p:nvPr>
        </p:nvSpPr>
        <p:spPr/>
        <p:txBody>
          <a:bodyPr/>
          <a:lstStyle/>
          <a:p>
            <a:fld id="{0552E81F-2B3A-4989-A6E5-7D037F336AA9}" type="slidenum">
              <a:rPr lang="en-US" smtClean="0"/>
              <a:t>12</a:t>
            </a:fld>
            <a:endParaRPr lang="en-US"/>
          </a:p>
        </p:txBody>
      </p:sp>
    </p:spTree>
    <p:extLst>
      <p:ext uri="{BB962C8B-B14F-4D97-AF65-F5344CB8AC3E}">
        <p14:creationId xmlns:p14="http://schemas.microsoft.com/office/powerpoint/2010/main" val="2206277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Docker is an open-source project for automating the deployment of applications as portable, self-sufficient containers that can run on the cloud or on-premises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Docker is a tool designed to make it easier to create, deploy, and run applications by using containers. Containers allow a developer to package up an application with all of the parts it needs, such as libraries and other dependencies, and ship it all out as one package. </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552E81F-2B3A-4989-A6E5-7D037F336AA9}" type="slidenum">
              <a:rPr lang="en-US" smtClean="0"/>
              <a:t>14</a:t>
            </a:fld>
            <a:endParaRPr lang="en-US"/>
          </a:p>
        </p:txBody>
      </p:sp>
    </p:spTree>
    <p:extLst>
      <p:ext uri="{BB962C8B-B14F-4D97-AF65-F5344CB8AC3E}">
        <p14:creationId xmlns:p14="http://schemas.microsoft.com/office/powerpoint/2010/main" val="2837983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Containerization is an approach to software development in which an application or service, its dependencies, and its configuration are packaged together as a container image. The containerized application can be tested as a unit and deployed as a container image instance to the host operating system.</a:t>
            </a:r>
          </a:p>
          <a:p>
            <a:endParaRPr lang="en-US" dirty="0" smtClean="0"/>
          </a:p>
          <a:p>
            <a:r>
              <a:rPr lang="en-US" dirty="0" smtClean="0"/>
              <a:t>The containers</a:t>
            </a:r>
            <a:r>
              <a:rPr lang="en-US" baseline="0" dirty="0" smtClean="0"/>
              <a:t> are considered as isolated applications, because of their independence.</a:t>
            </a:r>
          </a:p>
          <a:p>
            <a:endParaRPr lang="en-US" baseline="0" dirty="0" smtClean="0"/>
          </a:p>
          <a:p>
            <a:r>
              <a:rPr lang="en-US" baseline="0" dirty="0" smtClean="0"/>
              <a:t>Containerization has several benefits including isolation, portability, agility and scalability.</a:t>
            </a:r>
            <a:endParaRPr lang="en-US" dirty="0"/>
          </a:p>
        </p:txBody>
      </p:sp>
      <p:sp>
        <p:nvSpPr>
          <p:cNvPr id="4" name="Slide Number Placeholder 3"/>
          <p:cNvSpPr>
            <a:spLocks noGrp="1"/>
          </p:cNvSpPr>
          <p:nvPr>
            <p:ph type="sldNum" sz="quarter" idx="5"/>
          </p:nvPr>
        </p:nvSpPr>
        <p:spPr/>
        <p:txBody>
          <a:bodyPr/>
          <a:lstStyle/>
          <a:p>
            <a:fld id="{0552E81F-2B3A-4989-A6E5-7D037F336AA9}" type="slidenum">
              <a:rPr lang="en-US" smtClean="0"/>
              <a:t>15</a:t>
            </a:fld>
            <a:endParaRPr lang="en-US"/>
          </a:p>
        </p:txBody>
      </p:sp>
    </p:spTree>
    <p:extLst>
      <p:ext uri="{BB962C8B-B14F-4D97-AF65-F5344CB8AC3E}">
        <p14:creationId xmlns:p14="http://schemas.microsoft.com/office/powerpoint/2010/main" val="2759796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dirty="0" smtClean="0">
                <a:solidFill>
                  <a:schemeClr val="tx1"/>
                </a:solidFill>
                <a:effectLst/>
                <a:latin typeface="+mn-lt"/>
                <a:ea typeface="+mn-ea"/>
                <a:cs typeface="+mn-cs"/>
              </a:rPr>
              <a:t>Docker has several fundamental</a:t>
            </a:r>
            <a:r>
              <a:rPr lang="en-US" sz="1200" u="none" kern="1200" baseline="0" dirty="0" smtClean="0">
                <a:solidFill>
                  <a:schemeClr val="tx1"/>
                </a:solidFill>
                <a:effectLst/>
                <a:latin typeface="+mn-lt"/>
                <a:ea typeface="+mn-ea"/>
                <a:cs typeface="+mn-cs"/>
              </a:rPr>
              <a:t> concepts:</a:t>
            </a:r>
          </a:p>
          <a:p>
            <a:endParaRPr lang="en-US" sz="1200" u="none"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Docker Client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Docker Client is what the end-user of Docker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communicates with. It is like the UI for Docker. The developer communicates with the Docker Client, which then communicates the instructions to the Docker Daemon. </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Docker Daemon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Docker daemon is what actually executes commands sent to the Docker Client — like building, running, and distributing your containers. The Docker Daemon runs on the host machine, but as a user, you never communicate directly with the Daemon. </a:t>
            </a:r>
          </a:p>
          <a:p>
            <a:endParaRPr lang="en-US" sz="1200" u="sng" kern="1200" dirty="0" smtClean="0">
              <a:solidFill>
                <a:schemeClr val="tx1"/>
              </a:solidFill>
              <a:effectLst/>
              <a:latin typeface="+mn-lt"/>
              <a:ea typeface="+mn-ea"/>
              <a:cs typeface="+mn-cs"/>
            </a:endParaRPr>
          </a:p>
          <a:p>
            <a:r>
              <a:rPr lang="en-US" sz="1200" u="sng" kern="1200" dirty="0" err="1" smtClean="0">
                <a:solidFill>
                  <a:schemeClr val="tx1"/>
                </a:solidFill>
                <a:effectLst/>
                <a:latin typeface="+mn-lt"/>
                <a:ea typeface="+mn-ea"/>
                <a:cs typeface="+mn-cs"/>
              </a:rPr>
              <a:t>Dockerfile</a:t>
            </a:r>
            <a:r>
              <a:rPr lang="en-US" sz="1200" u="sng"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a:t>
            </a:r>
            <a:r>
              <a:rPr lang="en-US" sz="1200" kern="1200" dirty="0" err="1" smtClean="0">
                <a:solidFill>
                  <a:schemeClr val="tx1"/>
                </a:solidFill>
                <a:effectLst/>
                <a:latin typeface="+mn-lt"/>
                <a:ea typeface="+mn-ea"/>
                <a:cs typeface="+mn-cs"/>
              </a:rPr>
              <a:t>Dockerfile</a:t>
            </a:r>
            <a:r>
              <a:rPr lang="en-US" sz="1200" kern="1200" dirty="0" smtClean="0">
                <a:solidFill>
                  <a:schemeClr val="tx1"/>
                </a:solidFill>
                <a:effectLst/>
                <a:latin typeface="+mn-lt"/>
                <a:ea typeface="+mn-ea"/>
                <a:cs typeface="+mn-cs"/>
              </a:rPr>
              <a:t> is where the instructions are written to build a Docker image.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Docker Image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Images are read-only templates that you build from a set of instructions written in the</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Dockerfile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Docker image is built using a </a:t>
            </a:r>
            <a:r>
              <a:rPr lang="en-US" sz="1200" kern="1200" dirty="0" err="1" smtClean="0">
                <a:solidFill>
                  <a:schemeClr val="tx1"/>
                </a:solidFill>
                <a:effectLst/>
                <a:latin typeface="+mn-lt"/>
                <a:ea typeface="+mn-ea"/>
                <a:cs typeface="+mn-cs"/>
              </a:rPr>
              <a:t>Dockerfile</a:t>
            </a:r>
            <a:r>
              <a:rPr lang="en-US" sz="1200" kern="1200" dirty="0" smtClean="0">
                <a:solidFill>
                  <a:schemeClr val="tx1"/>
                </a:solidFill>
                <a:effectLst/>
                <a:latin typeface="+mn-lt"/>
                <a:ea typeface="+mn-ea"/>
                <a:cs typeface="+mn-cs"/>
              </a:rPr>
              <a:t>. Each instruction in the </a:t>
            </a:r>
            <a:r>
              <a:rPr lang="en-US" sz="1200" kern="1200" dirty="0" err="1" smtClean="0">
                <a:solidFill>
                  <a:schemeClr val="tx1"/>
                </a:solidFill>
                <a:effectLst/>
                <a:latin typeface="+mn-lt"/>
                <a:ea typeface="+mn-ea"/>
                <a:cs typeface="+mn-cs"/>
              </a:rPr>
              <a:t>Dockerfile</a:t>
            </a:r>
            <a:r>
              <a:rPr lang="en-US" sz="1200" kern="1200" dirty="0" smtClean="0">
                <a:solidFill>
                  <a:schemeClr val="tx1"/>
                </a:solidFill>
                <a:effectLst/>
                <a:latin typeface="+mn-lt"/>
                <a:ea typeface="+mn-ea"/>
                <a:cs typeface="+mn-cs"/>
              </a:rPr>
              <a:t> adds a new “layer” to the image, with layers representing a portion of the images file system that either adds to or replaces the layer below it.</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Volumes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Volumes are the “data” part of a container, initialized when a container is created. Volumes allow to persist and share a container’s data. Even if we destroy, update, or rebuild a container, the data volumes will remain untouched. </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Docker Containers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Docker container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wraps an application’s software into an invisible box with everything the application needs to run. That includes the operating system, application code, runtime, system tools, system libraries, and etc. Docker containers are built off Docker images. </a:t>
            </a:r>
            <a:endParaRPr lang="en-US" dirty="0"/>
          </a:p>
        </p:txBody>
      </p:sp>
      <p:sp>
        <p:nvSpPr>
          <p:cNvPr id="4" name="Slide Number Placeholder 3"/>
          <p:cNvSpPr>
            <a:spLocks noGrp="1"/>
          </p:cNvSpPr>
          <p:nvPr>
            <p:ph type="sldNum" sz="quarter" idx="5"/>
          </p:nvPr>
        </p:nvSpPr>
        <p:spPr/>
        <p:txBody>
          <a:bodyPr/>
          <a:lstStyle/>
          <a:p>
            <a:fld id="{0552E81F-2B3A-4989-A6E5-7D037F336AA9}" type="slidenum">
              <a:rPr lang="en-US" smtClean="0"/>
              <a:t>16</a:t>
            </a:fld>
            <a:endParaRPr lang="en-US"/>
          </a:p>
        </p:txBody>
      </p:sp>
    </p:spTree>
    <p:extLst>
      <p:ext uri="{BB962C8B-B14F-4D97-AF65-F5344CB8AC3E}">
        <p14:creationId xmlns:p14="http://schemas.microsoft.com/office/powerpoint/2010/main" val="428325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message broker is “a program that translates a message to a formal messaging protocol of the sender, to the formal messaging protocol of the receiver”.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primary purpose of a broker is to take incoming messages from applications and perform some action on them.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52E81F-2B3A-4989-A6E5-7D037F336AA9}" type="slidenum">
              <a:rPr lang="en-US" smtClean="0"/>
              <a:t>18</a:t>
            </a:fld>
            <a:endParaRPr lang="en-US"/>
          </a:p>
        </p:txBody>
      </p:sp>
    </p:spTree>
    <p:extLst>
      <p:ext uri="{BB962C8B-B14F-4D97-AF65-F5344CB8AC3E}">
        <p14:creationId xmlns:p14="http://schemas.microsoft.com/office/powerpoint/2010/main" val="3460629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RabbitMQ</a:t>
            </a:r>
            <a:r>
              <a:rPr lang="en-US" sz="1200" kern="1200" dirty="0" smtClean="0">
                <a:solidFill>
                  <a:schemeClr val="tx1"/>
                </a:solidFill>
                <a:effectLst/>
                <a:latin typeface="+mn-lt"/>
                <a:ea typeface="+mn-ea"/>
                <a:cs typeface="+mn-cs"/>
              </a:rPr>
              <a:t> is an open-source message-broker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RabbitMQ</a:t>
            </a:r>
            <a:r>
              <a:rPr lang="en-US" sz="1200" kern="1200" dirty="0" smtClean="0">
                <a:solidFill>
                  <a:schemeClr val="tx1"/>
                </a:solidFill>
                <a:effectLst/>
                <a:latin typeface="+mn-lt"/>
                <a:ea typeface="+mn-ea"/>
                <a:cs typeface="+mn-cs"/>
              </a:rPr>
              <a:t> is also a way to exchange the data between different platform applications such as a message sent from </a:t>
            </a:r>
            <a:r>
              <a:rPr lang="en-US" sz="1200" kern="1200" dirty="0" err="1" smtClean="0">
                <a:solidFill>
                  <a:schemeClr val="tx1"/>
                </a:solidFill>
                <a:effectLst/>
                <a:latin typeface="+mn-lt"/>
                <a:ea typeface="+mn-ea"/>
                <a:cs typeface="+mn-cs"/>
              </a:rPr>
              <a:t>.Net</a:t>
            </a:r>
            <a:r>
              <a:rPr lang="en-US" sz="1200" kern="1200" dirty="0" smtClean="0">
                <a:solidFill>
                  <a:schemeClr val="tx1"/>
                </a:solidFill>
                <a:effectLst/>
                <a:latin typeface="+mn-lt"/>
                <a:ea typeface="+mn-ea"/>
                <a:cs typeface="+mn-cs"/>
              </a:rPr>
              <a:t> application can be read by a Node.js application or Java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also supports multiple operating systems and programming languages. </a:t>
            </a:r>
          </a:p>
        </p:txBody>
      </p:sp>
      <p:sp>
        <p:nvSpPr>
          <p:cNvPr id="4" name="Slide Number Placeholder 3"/>
          <p:cNvSpPr>
            <a:spLocks noGrp="1"/>
          </p:cNvSpPr>
          <p:nvPr>
            <p:ph type="sldNum" sz="quarter" idx="5"/>
          </p:nvPr>
        </p:nvSpPr>
        <p:spPr/>
        <p:txBody>
          <a:bodyPr/>
          <a:lstStyle/>
          <a:p>
            <a:fld id="{0552E81F-2B3A-4989-A6E5-7D037F336AA9}" type="slidenum">
              <a:rPr lang="en-US" smtClean="0"/>
              <a:t>19</a:t>
            </a:fld>
            <a:endParaRPr lang="en-US"/>
          </a:p>
        </p:txBody>
      </p:sp>
    </p:spTree>
    <p:extLst>
      <p:ext uri="{BB962C8B-B14F-4D97-AF65-F5344CB8AC3E}">
        <p14:creationId xmlns:p14="http://schemas.microsoft.com/office/powerpoint/2010/main" val="2271333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project is a </a:t>
            </a:r>
            <a:r>
              <a:rPr lang="en-US" sz="1200" kern="1200" dirty="0" err="1" smtClean="0">
                <a:solidFill>
                  <a:schemeClr val="tx1"/>
                </a:solidFill>
                <a:effectLst/>
                <a:latin typeface="+mn-lt"/>
                <a:ea typeface="+mn-ea"/>
                <a:cs typeface="+mn-cs"/>
              </a:rPr>
              <a:t>microservice</a:t>
            </a:r>
            <a:r>
              <a:rPr lang="en-US" sz="1200" kern="1200" dirty="0" smtClean="0">
                <a:solidFill>
                  <a:schemeClr val="tx1"/>
                </a:solidFill>
                <a:effectLst/>
                <a:latin typeface="+mn-lt"/>
                <a:ea typeface="+mn-ea"/>
                <a:cs typeface="+mn-cs"/>
              </a:rPr>
              <a:t> oriented architecture</a:t>
            </a:r>
            <a:r>
              <a:rPr lang="en-US" sz="1200" kern="1200" baseline="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each </a:t>
            </a:r>
            <a:r>
              <a:rPr lang="en-US" sz="1200" kern="1200" dirty="0" err="1" smtClean="0">
                <a:solidFill>
                  <a:schemeClr val="tx1"/>
                </a:solidFill>
                <a:effectLst/>
                <a:latin typeface="+mn-lt"/>
                <a:ea typeface="+mn-ea"/>
                <a:cs typeface="+mn-cs"/>
              </a:rPr>
              <a:t>microservice</a:t>
            </a:r>
            <a:r>
              <a:rPr lang="en-US" sz="1200" kern="1200" dirty="0" smtClean="0">
                <a:solidFill>
                  <a:schemeClr val="tx1"/>
                </a:solidFill>
                <a:effectLst/>
                <a:latin typeface="+mn-lt"/>
                <a:ea typeface="+mn-ea"/>
                <a:cs typeface="+mn-cs"/>
              </a:rPr>
              <a:t> has its own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SQL database for catalog and ordering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database for Basket </a:t>
            </a:r>
            <a:r>
              <a:rPr lang="en-US" sz="1200" kern="1200" dirty="0" err="1" smtClean="0">
                <a:solidFill>
                  <a:schemeClr val="tx1"/>
                </a:solidFill>
                <a:effectLst/>
                <a:latin typeface="+mn-lt"/>
                <a:ea typeface="+mn-ea"/>
                <a:cs typeface="+mn-cs"/>
              </a:rPr>
              <a:t>microservice</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HTTP is the communication protocol between the client and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and asynchronous message based communication between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Message queues are handled with </a:t>
            </a:r>
            <a:r>
              <a:rPr lang="en-US" sz="1200" kern="1200" dirty="0" err="1" smtClean="0">
                <a:solidFill>
                  <a:schemeClr val="tx1"/>
                </a:solidFill>
                <a:effectLst/>
                <a:latin typeface="+mn-lt"/>
                <a:ea typeface="+mn-ea"/>
                <a:cs typeface="+mn-cs"/>
              </a:rPr>
              <a:t>RabbitMQ</a:t>
            </a:r>
            <a:r>
              <a:rPr lang="en-US"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architecture also includes also an API Gateway</a:t>
            </a:r>
            <a:r>
              <a:rPr lang="en-US" dirty="0" smtClean="0">
                <a:effectLst/>
              </a:rPr>
              <a:t>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21</a:t>
            </a:fld>
            <a:endParaRPr lang="en-US"/>
          </a:p>
        </p:txBody>
      </p:sp>
    </p:spTree>
    <p:extLst>
      <p:ext uri="{BB962C8B-B14F-4D97-AF65-F5344CB8AC3E}">
        <p14:creationId xmlns:p14="http://schemas.microsoft.com/office/powerpoint/2010/main" val="2149326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Basket </a:t>
            </a:r>
            <a:r>
              <a:rPr lang="en-US" sz="1200" dirty="0" err="1" smtClean="0"/>
              <a:t>microservice</a:t>
            </a:r>
            <a:r>
              <a:rPr lang="en-US" sz="1200" dirty="0" smtClean="0"/>
              <a:t> is used to give the user the ability to add products that he might purchase while shopping.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This </a:t>
            </a:r>
            <a:r>
              <a:rPr lang="en-US" sz="1200" dirty="0" err="1" smtClean="0"/>
              <a:t>microservice</a:t>
            </a:r>
            <a:r>
              <a:rPr lang="en-US" sz="1200" dirty="0" smtClean="0"/>
              <a:t> saves data inside a </a:t>
            </a:r>
            <a:r>
              <a:rPr lang="en-US" sz="1200" dirty="0" err="1" smtClean="0"/>
              <a:t>Redis</a:t>
            </a:r>
            <a:r>
              <a:rPr lang="en-US" sz="1200" dirty="0" smtClean="0"/>
              <a:t> database </a:t>
            </a:r>
            <a:r>
              <a:rPr lang="en-US" sz="1200" kern="1200" dirty="0" smtClean="0">
                <a:solidFill>
                  <a:schemeClr val="tx1"/>
                </a:solidFill>
                <a:effectLst/>
                <a:latin typeface="+mn-lt"/>
                <a:ea typeface="+mn-ea"/>
                <a:cs typeface="+mn-cs"/>
              </a:rPr>
              <a:t>rather than a session storage, we chose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because we don’t want to store these data permanently, we just want to store them for a period of time and when the user order these products, we want to delete them immediately.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will be running inside a Docker container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a:t>
            </a:r>
            <a:r>
              <a:rPr lang="en-US" sz="1200" kern="1200" dirty="0" err="1" smtClean="0">
                <a:solidFill>
                  <a:schemeClr val="tx1"/>
                </a:solidFill>
                <a:effectLst/>
                <a:latin typeface="+mn-lt"/>
                <a:ea typeface="+mn-ea"/>
                <a:cs typeface="+mn-cs"/>
              </a:rPr>
              <a:t>microservice</a:t>
            </a:r>
            <a:r>
              <a:rPr lang="en-US" sz="1200" kern="1200" dirty="0" smtClean="0">
                <a:solidFill>
                  <a:schemeClr val="tx1"/>
                </a:solidFill>
                <a:effectLst/>
                <a:latin typeface="+mn-lt"/>
                <a:ea typeface="+mn-ea"/>
                <a:cs typeface="+mn-cs"/>
              </a:rPr>
              <a:t> offers 3 routes: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GET /</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/basket/{id} to get a basket by id, this id will be the customer id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DELETE /</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/basket/{id} to delete a basket by id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POST /</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/basket to create or add items to a basket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22</a:t>
            </a:fld>
            <a:endParaRPr lang="en-US"/>
          </a:p>
        </p:txBody>
      </p:sp>
    </p:spTree>
    <p:extLst>
      <p:ext uri="{BB962C8B-B14F-4D97-AF65-F5344CB8AC3E}">
        <p14:creationId xmlns:p14="http://schemas.microsoft.com/office/powerpoint/2010/main" val="2905562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First, we need to add a singleton service that represents an inter-related group of connections to </a:t>
            </a:r>
            <a:r>
              <a:rPr lang="en-US" sz="1200" b="0" i="0" u="none" strike="noStrike" kern="1200" baseline="0" dirty="0" err="1" smtClean="0">
                <a:solidFill>
                  <a:schemeClr val="tx1"/>
                </a:solidFill>
                <a:latin typeface="+mn-lt"/>
                <a:ea typeface="+mn-ea"/>
                <a:cs typeface="+mn-cs"/>
              </a:rPr>
              <a:t>Redis</a:t>
            </a:r>
            <a:r>
              <a:rPr lang="en-US" sz="1200" b="0" i="0" u="none" strike="noStrike" kern="1200" baseline="0" dirty="0" smtClean="0">
                <a:solidFill>
                  <a:schemeClr val="tx1"/>
                </a:solidFill>
                <a:latin typeface="+mn-lt"/>
                <a:ea typeface="+mn-ea"/>
                <a:cs typeface="+mn-cs"/>
              </a:rPr>
              <a:t> servers.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We then add cross-origin resource sharing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Once done, we create our data models. In this </a:t>
            </a:r>
            <a:r>
              <a:rPr lang="en-US" sz="1200" b="0" i="0" u="none" strike="noStrike" kern="1200" baseline="0" dirty="0" err="1" smtClean="0">
                <a:solidFill>
                  <a:schemeClr val="tx1"/>
                </a:solidFill>
                <a:latin typeface="+mn-lt"/>
                <a:ea typeface="+mn-ea"/>
                <a:cs typeface="+mn-cs"/>
              </a:rPr>
              <a:t>microservice</a:t>
            </a:r>
            <a:r>
              <a:rPr lang="en-US" sz="1200" b="0" i="0" u="none" strike="noStrike" kern="1200" baseline="0" dirty="0" smtClean="0">
                <a:solidFill>
                  <a:schemeClr val="tx1"/>
                </a:solidFill>
                <a:latin typeface="+mn-lt"/>
                <a:ea typeface="+mn-ea"/>
                <a:cs typeface="+mn-cs"/>
              </a:rPr>
              <a:t>, we have the Basket &amp; </a:t>
            </a:r>
            <a:r>
              <a:rPr lang="en-US" sz="1200" b="0" i="0" u="none" strike="noStrike" kern="1200" baseline="0" dirty="0" err="1" smtClean="0">
                <a:solidFill>
                  <a:schemeClr val="tx1"/>
                </a:solidFill>
                <a:latin typeface="+mn-lt"/>
                <a:ea typeface="+mn-ea"/>
                <a:cs typeface="+mn-cs"/>
              </a:rPr>
              <a:t>BasketItem</a:t>
            </a:r>
            <a:r>
              <a:rPr lang="en-US" sz="1200" b="0" i="0" u="none" strike="noStrike" kern="1200" baseline="0" dirty="0" smtClean="0">
                <a:solidFill>
                  <a:schemeClr val="tx1"/>
                </a:solidFill>
                <a:latin typeface="+mn-lt"/>
                <a:ea typeface="+mn-ea"/>
                <a:cs typeface="+mn-cs"/>
              </a:rPr>
              <a:t>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A simple </a:t>
            </a:r>
            <a:r>
              <a:rPr lang="en-US" sz="1200" b="0" i="0" u="none" strike="noStrike" kern="1200" baseline="0" dirty="0" err="1" smtClean="0">
                <a:solidFill>
                  <a:schemeClr val="tx1"/>
                </a:solidFill>
                <a:latin typeface="+mn-lt"/>
                <a:ea typeface="+mn-ea"/>
                <a:cs typeface="+mn-cs"/>
              </a:rPr>
              <a:t>Redis</a:t>
            </a:r>
            <a:r>
              <a:rPr lang="en-US" sz="1200" b="0" i="0" u="none" strike="noStrike" kern="1200" baseline="0" dirty="0" smtClean="0">
                <a:solidFill>
                  <a:schemeClr val="tx1"/>
                </a:solidFill>
                <a:latin typeface="+mn-lt"/>
                <a:ea typeface="+mn-ea"/>
                <a:cs typeface="+mn-cs"/>
              </a:rPr>
              <a:t> configuration is then needed to link to the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Finally, we create the different APIs we mentioned in the previous slide.</a:t>
            </a: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23</a:t>
            </a:fld>
            <a:endParaRPr lang="en-US"/>
          </a:p>
        </p:txBody>
      </p:sp>
    </p:spTree>
    <p:extLst>
      <p:ext uri="{BB962C8B-B14F-4D97-AF65-F5344CB8AC3E}">
        <p14:creationId xmlns:p14="http://schemas.microsoft.com/office/powerpoint/2010/main" val="2431442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Using this </a:t>
            </a:r>
            <a:r>
              <a:rPr lang="en-US" sz="1200" dirty="0" err="1" smtClean="0"/>
              <a:t>microservice</a:t>
            </a:r>
            <a:r>
              <a:rPr lang="en-US" sz="1200" dirty="0" smtClean="0"/>
              <a:t>, you can get all items of this online shop. </a:t>
            </a:r>
            <a:r>
              <a:rPr lang="en-US" sz="1200" kern="1200" dirty="0" smtClean="0">
                <a:solidFill>
                  <a:schemeClr val="tx1"/>
                </a:solidFill>
                <a:effectLst/>
                <a:latin typeface="+mn-lt"/>
                <a:ea typeface="+mn-ea"/>
                <a:cs typeface="+mn-cs"/>
              </a:rPr>
              <a:t>The job of this </a:t>
            </a:r>
            <a:r>
              <a:rPr lang="en-US" sz="1200" kern="1200" dirty="0" err="1" smtClean="0">
                <a:solidFill>
                  <a:schemeClr val="tx1"/>
                </a:solidFill>
                <a:effectLst/>
                <a:latin typeface="+mn-lt"/>
                <a:ea typeface="+mn-ea"/>
                <a:cs typeface="+mn-cs"/>
              </a:rPr>
              <a:t>microservice</a:t>
            </a:r>
            <a:r>
              <a:rPr lang="en-US" sz="1200" kern="1200" dirty="0" smtClean="0">
                <a:solidFill>
                  <a:schemeClr val="tx1"/>
                </a:solidFill>
                <a:effectLst/>
                <a:latin typeface="+mn-lt"/>
                <a:ea typeface="+mn-ea"/>
                <a:cs typeface="+mn-cs"/>
              </a:rPr>
              <a:t> is to CREATE, READ, UPDATE or DELETE (CRUD operations) items with the help of its own SQL database. This </a:t>
            </a:r>
            <a:r>
              <a:rPr lang="en-US" sz="1200" kern="1200" dirty="0" err="1" smtClean="0">
                <a:solidFill>
                  <a:schemeClr val="tx1"/>
                </a:solidFill>
                <a:effectLst/>
                <a:latin typeface="+mn-lt"/>
                <a:ea typeface="+mn-ea"/>
                <a:cs typeface="+mn-cs"/>
              </a:rPr>
              <a:t>microservice</a:t>
            </a:r>
            <a:r>
              <a:rPr lang="en-US" sz="1200" kern="1200" dirty="0" smtClean="0">
                <a:solidFill>
                  <a:schemeClr val="tx1"/>
                </a:solidFill>
                <a:effectLst/>
                <a:latin typeface="+mn-lt"/>
                <a:ea typeface="+mn-ea"/>
                <a:cs typeface="+mn-cs"/>
              </a:rPr>
              <a:t> can also responds with paginated items list.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5"/>
          </p:nvPr>
        </p:nvSpPr>
        <p:spPr/>
        <p:txBody>
          <a:bodyPr/>
          <a:lstStyle/>
          <a:p>
            <a:fld id="{0552E81F-2B3A-4989-A6E5-7D037F336AA9}" type="slidenum">
              <a:rPr lang="en-US" smtClean="0"/>
              <a:t>24</a:t>
            </a:fld>
            <a:endParaRPr lang="en-US"/>
          </a:p>
        </p:txBody>
      </p:sp>
    </p:spTree>
    <p:extLst>
      <p:ext uri="{BB962C8B-B14F-4D97-AF65-F5344CB8AC3E}">
        <p14:creationId xmlns:p14="http://schemas.microsoft.com/office/powerpoint/2010/main" val="787402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52E81F-2B3A-4989-A6E5-7D037F336AA9}" type="slidenum">
              <a:rPr lang="en-US" smtClean="0"/>
              <a:t>2</a:t>
            </a:fld>
            <a:endParaRPr lang="en-US"/>
          </a:p>
        </p:txBody>
      </p:sp>
    </p:spTree>
    <p:extLst>
      <p:ext uri="{BB962C8B-B14F-4D97-AF65-F5344CB8AC3E}">
        <p14:creationId xmlns:p14="http://schemas.microsoft.com/office/powerpoint/2010/main" val="2544932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a:t>
            </a:r>
            <a:r>
              <a:rPr lang="en-US" sz="1200" kern="1200" dirty="0" err="1" smtClean="0">
                <a:solidFill>
                  <a:schemeClr val="tx1"/>
                </a:solidFill>
                <a:effectLst/>
                <a:latin typeface="+mn-lt"/>
                <a:ea typeface="+mn-ea"/>
                <a:cs typeface="+mn-cs"/>
              </a:rPr>
              <a:t>microservice</a:t>
            </a:r>
            <a:r>
              <a:rPr lang="en-US" sz="1200" kern="1200" dirty="0" smtClean="0">
                <a:solidFill>
                  <a:schemeClr val="tx1"/>
                </a:solidFill>
                <a:effectLst/>
                <a:latin typeface="+mn-lt"/>
                <a:ea typeface="+mn-ea"/>
                <a:cs typeface="+mn-cs"/>
              </a:rPr>
              <a:t> is responsible of keeping the orders data in a SQL database, when the order is completed, we will publish a message to the </a:t>
            </a:r>
            <a:r>
              <a:rPr lang="en-US" sz="1200" kern="1200" dirty="0" err="1" smtClean="0">
                <a:solidFill>
                  <a:schemeClr val="tx1"/>
                </a:solidFill>
                <a:effectLst/>
                <a:latin typeface="+mn-lt"/>
                <a:ea typeface="+mn-ea"/>
                <a:cs typeface="+mn-cs"/>
              </a:rPr>
              <a:t>RabbitMQ</a:t>
            </a:r>
            <a:r>
              <a:rPr lang="en-US" sz="1200" kern="1200" dirty="0" smtClean="0">
                <a:solidFill>
                  <a:schemeClr val="tx1"/>
                </a:solidFill>
                <a:effectLst/>
                <a:latin typeface="+mn-lt"/>
                <a:ea typeface="+mn-ea"/>
                <a:cs typeface="+mn-cs"/>
              </a:rPr>
              <a:t> channel and the basket </a:t>
            </a:r>
            <a:r>
              <a:rPr lang="en-US" sz="1200" kern="1200" dirty="0" err="1" smtClean="0">
                <a:solidFill>
                  <a:schemeClr val="tx1"/>
                </a:solidFill>
                <a:effectLst/>
                <a:latin typeface="+mn-lt"/>
                <a:ea typeface="+mn-ea"/>
                <a:cs typeface="+mn-cs"/>
              </a:rPr>
              <a:t>microservice</a:t>
            </a:r>
            <a:r>
              <a:rPr lang="en-US" sz="1200" kern="1200" dirty="0" smtClean="0">
                <a:solidFill>
                  <a:schemeClr val="tx1"/>
                </a:solidFill>
                <a:effectLst/>
                <a:latin typeface="+mn-lt"/>
                <a:ea typeface="+mn-ea"/>
                <a:cs typeface="+mn-cs"/>
              </a:rPr>
              <a:t> will catch this message and will delete all the products inside the basket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a:t>
            </a:r>
            <a:r>
              <a:rPr lang="en-US" sz="1200" kern="1200" dirty="0" err="1" smtClean="0">
                <a:solidFill>
                  <a:schemeClr val="tx1"/>
                </a:solidFill>
                <a:effectLst/>
                <a:latin typeface="+mn-lt"/>
                <a:ea typeface="+mn-ea"/>
                <a:cs typeface="+mn-cs"/>
              </a:rPr>
              <a:t>microservice</a:t>
            </a:r>
            <a:r>
              <a:rPr lang="en-US" sz="1200" kern="1200" dirty="0" smtClean="0">
                <a:solidFill>
                  <a:schemeClr val="tx1"/>
                </a:solidFill>
                <a:effectLst/>
                <a:latin typeface="+mn-lt"/>
                <a:ea typeface="+mn-ea"/>
                <a:cs typeface="+mn-cs"/>
              </a:rPr>
              <a:t> has 3 routes: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POST /</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/orders/new to create a new order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GET /</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/orders/ to get all orders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GET /</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/orders/{id} to get an order by 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25</a:t>
            </a:fld>
            <a:endParaRPr lang="en-US"/>
          </a:p>
        </p:txBody>
      </p:sp>
    </p:spTree>
    <p:extLst>
      <p:ext uri="{BB962C8B-B14F-4D97-AF65-F5344CB8AC3E}">
        <p14:creationId xmlns:p14="http://schemas.microsoft.com/office/powerpoint/2010/main" val="2654727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An entity in Entity Framework is a class that maps to a database table. We need to store two things, an order and an </a:t>
            </a:r>
            <a:r>
              <a:rPr lang="en-US" sz="1200" b="0" i="0" u="none" strike="noStrike" kern="1200" baseline="0" dirty="0" err="1" smtClean="0">
                <a:solidFill>
                  <a:schemeClr val="tx1"/>
                </a:solidFill>
                <a:latin typeface="+mn-lt"/>
                <a:ea typeface="+mn-ea"/>
                <a:cs typeface="+mn-cs"/>
              </a:rPr>
              <a:t>orderItem</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Then we create the context class which represents a session with underlying database using which we perform the CRUD operations.</a:t>
            </a:r>
          </a:p>
          <a:p>
            <a:r>
              <a:rPr lang="en-US" sz="1200" b="0" i="0" u="none" strike="noStrike" kern="1200" baseline="0" dirty="0" smtClean="0">
                <a:solidFill>
                  <a:schemeClr val="tx1"/>
                </a:solidFill>
                <a:latin typeface="+mn-lt"/>
                <a:ea typeface="+mn-ea"/>
                <a:cs typeface="+mn-cs"/>
              </a:rPr>
              <a:t>Then we need to register this context as a service.</a:t>
            </a:r>
          </a:p>
          <a:p>
            <a:r>
              <a:rPr lang="en-US" sz="1200" b="0" i="0" u="none" strike="noStrike" kern="1200" baseline="0" dirty="0" smtClean="0">
                <a:solidFill>
                  <a:schemeClr val="tx1"/>
                </a:solidFill>
                <a:latin typeface="+mn-lt"/>
                <a:ea typeface="+mn-ea"/>
                <a:cs typeface="+mn-cs"/>
              </a:rPr>
              <a:t>At this point, we performed the database migration. The migrations feature in Entity Framework provides a way to incrementally update the database schema to keep it in sync with the </a:t>
            </a:r>
          </a:p>
          <a:p>
            <a:r>
              <a:rPr lang="en-US" sz="1200" b="0" i="0" u="none" strike="noStrike" kern="1200" baseline="0" dirty="0" smtClean="0">
                <a:solidFill>
                  <a:schemeClr val="tx1"/>
                </a:solidFill>
                <a:latin typeface="+mn-lt"/>
                <a:ea typeface="+mn-ea"/>
                <a:cs typeface="+mn-cs"/>
              </a:rPr>
              <a:t>application's data model while preserving existing data in the database. </a:t>
            </a:r>
          </a:p>
          <a:p>
            <a:r>
              <a:rPr lang="en-US" sz="1200" b="0" i="0" u="none" strike="noStrike" kern="1200" baseline="0" dirty="0" smtClean="0">
                <a:solidFill>
                  <a:schemeClr val="tx1"/>
                </a:solidFill>
                <a:latin typeface="+mn-lt"/>
                <a:ea typeface="+mn-ea"/>
                <a:cs typeface="+mn-cs"/>
              </a:rPr>
              <a:t>We also add cross-origin resource sharing service for these </a:t>
            </a:r>
            <a:r>
              <a:rPr lang="en-US" sz="1200" b="0" i="0" u="none" strike="noStrike" kern="1200" baseline="0" dirty="0" err="1" smtClean="0">
                <a:solidFill>
                  <a:schemeClr val="tx1"/>
                </a:solidFill>
                <a:latin typeface="+mn-lt"/>
                <a:ea typeface="+mn-ea"/>
                <a:cs typeface="+mn-cs"/>
              </a:rPr>
              <a:t>microservices</a:t>
            </a:r>
            <a:r>
              <a:rPr lang="en-US" sz="1200" b="0" i="0" u="none" strike="noStrike" kern="1200" baseline="0" dirty="0" smtClean="0">
                <a:solidFill>
                  <a:schemeClr val="tx1"/>
                </a:solidFill>
                <a:latin typeface="+mn-lt"/>
                <a:ea typeface="+mn-ea"/>
                <a:cs typeface="+mn-cs"/>
              </a:rPr>
              <a:t>, and create the different APIs needed.</a:t>
            </a:r>
          </a:p>
          <a:p>
            <a:r>
              <a:rPr lang="en-US" sz="1200" b="0" i="0" u="none" strike="noStrike" kern="1200" baseline="0" dirty="0" smtClean="0">
                <a:solidFill>
                  <a:schemeClr val="tx1"/>
                </a:solidFill>
                <a:latin typeface="+mn-lt"/>
                <a:ea typeface="+mn-ea"/>
                <a:cs typeface="+mn-cs"/>
              </a:rPr>
              <a:t>Finally, for ordering </a:t>
            </a:r>
            <a:r>
              <a:rPr lang="en-US" sz="1200" b="0" i="0" u="none" strike="noStrike" kern="1200" baseline="0" dirty="0" err="1" smtClean="0">
                <a:solidFill>
                  <a:schemeClr val="tx1"/>
                </a:solidFill>
                <a:latin typeface="+mn-lt"/>
                <a:ea typeface="+mn-ea"/>
                <a:cs typeface="+mn-cs"/>
              </a:rPr>
              <a:t>microservice</a:t>
            </a:r>
            <a:r>
              <a:rPr lang="en-US" sz="1200" b="0" i="0" u="none" strike="noStrike" kern="1200" baseline="0" dirty="0" smtClean="0">
                <a:solidFill>
                  <a:schemeClr val="tx1"/>
                </a:solidFill>
                <a:latin typeface="+mn-lt"/>
                <a:ea typeface="+mn-ea"/>
                <a:cs typeface="+mn-cs"/>
              </a:rPr>
              <a:t>, once a user orders some products, we need to clear their basket. In order to do that, the ordering </a:t>
            </a:r>
            <a:r>
              <a:rPr lang="en-US" sz="1200" b="0" i="0" u="none" strike="noStrike" kern="1200" baseline="0" dirty="0" err="1" smtClean="0">
                <a:solidFill>
                  <a:schemeClr val="tx1"/>
                </a:solidFill>
                <a:latin typeface="+mn-lt"/>
                <a:ea typeface="+mn-ea"/>
                <a:cs typeface="+mn-cs"/>
              </a:rPr>
              <a:t>microservice</a:t>
            </a:r>
            <a:r>
              <a:rPr lang="en-US" sz="1200" b="0" i="0" u="none" strike="noStrike" kern="1200" baseline="0" dirty="0" smtClean="0">
                <a:solidFill>
                  <a:schemeClr val="tx1"/>
                </a:solidFill>
                <a:latin typeface="+mn-lt"/>
                <a:ea typeface="+mn-ea"/>
                <a:cs typeface="+mn-cs"/>
              </a:rPr>
              <a:t> will send a message to the basket </a:t>
            </a:r>
            <a:r>
              <a:rPr lang="en-US" sz="1200" b="0" i="0" u="none" strike="noStrike" kern="1200" baseline="0" dirty="0" err="1" smtClean="0">
                <a:solidFill>
                  <a:schemeClr val="tx1"/>
                </a:solidFill>
                <a:latin typeface="+mn-lt"/>
                <a:ea typeface="+mn-ea"/>
                <a:cs typeface="+mn-cs"/>
              </a:rPr>
              <a:t>microservice</a:t>
            </a:r>
            <a:r>
              <a:rPr lang="en-US" sz="1200" b="0" i="0" u="none" strike="noStrike" kern="1200" baseline="0" dirty="0" smtClean="0">
                <a:solidFill>
                  <a:schemeClr val="tx1"/>
                </a:solidFill>
                <a:latin typeface="+mn-lt"/>
                <a:ea typeface="+mn-ea"/>
                <a:cs typeface="+mn-cs"/>
              </a:rPr>
              <a:t> using </a:t>
            </a:r>
            <a:r>
              <a:rPr lang="en-US" sz="1200" b="0" i="0" u="none" strike="noStrike" kern="1200" baseline="0" dirty="0" err="1" smtClean="0">
                <a:solidFill>
                  <a:schemeClr val="tx1"/>
                </a:solidFill>
                <a:latin typeface="+mn-lt"/>
                <a:ea typeface="+mn-ea"/>
                <a:cs typeface="+mn-cs"/>
              </a:rPr>
              <a:t>RabbitMQ</a:t>
            </a:r>
            <a:r>
              <a:rPr lang="en-US" sz="1200" b="0" i="0" u="none" strike="noStrike" kern="1200" baseline="0" dirty="0" smtClean="0">
                <a:solidFill>
                  <a:schemeClr val="tx1"/>
                </a:solidFill>
                <a:latin typeface="+mn-lt"/>
                <a:ea typeface="+mn-ea"/>
                <a:cs typeface="+mn-cs"/>
              </a:rPr>
              <a:t>. </a:t>
            </a:r>
          </a:p>
        </p:txBody>
      </p:sp>
      <p:sp>
        <p:nvSpPr>
          <p:cNvPr id="4" name="Slide Number Placeholder 3"/>
          <p:cNvSpPr>
            <a:spLocks noGrp="1"/>
          </p:cNvSpPr>
          <p:nvPr>
            <p:ph type="sldNum" sz="quarter" idx="5"/>
          </p:nvPr>
        </p:nvSpPr>
        <p:spPr/>
        <p:txBody>
          <a:bodyPr/>
          <a:lstStyle/>
          <a:p>
            <a:fld id="{0552E81F-2B3A-4989-A6E5-7D037F336AA9}" type="slidenum">
              <a:rPr lang="en-US" smtClean="0"/>
              <a:t>26</a:t>
            </a:fld>
            <a:endParaRPr lang="en-US"/>
          </a:p>
        </p:txBody>
      </p:sp>
    </p:spTree>
    <p:extLst>
      <p:ext uri="{BB962C8B-B14F-4D97-AF65-F5344CB8AC3E}">
        <p14:creationId xmlns:p14="http://schemas.microsoft.com/office/powerpoint/2010/main" val="563291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Each </a:t>
            </a:r>
            <a:r>
              <a:rPr lang="en-US" sz="1200" b="0" i="0" u="none" strike="noStrike" kern="1200" baseline="0" dirty="0" err="1" smtClean="0">
                <a:solidFill>
                  <a:schemeClr val="tx1"/>
                </a:solidFill>
                <a:latin typeface="+mn-lt"/>
                <a:ea typeface="+mn-ea"/>
                <a:cs typeface="+mn-cs"/>
              </a:rPr>
              <a:t>microservice</a:t>
            </a:r>
            <a:r>
              <a:rPr lang="en-US" sz="1200" b="0" i="0" u="none" strike="noStrike" kern="1200" baseline="0" dirty="0" smtClean="0">
                <a:solidFill>
                  <a:schemeClr val="tx1"/>
                </a:solidFill>
                <a:latin typeface="+mn-lt"/>
                <a:ea typeface="+mn-ea"/>
                <a:cs typeface="+mn-cs"/>
              </a:rPr>
              <a:t> in </a:t>
            </a:r>
            <a:r>
              <a:rPr lang="en-US" sz="1200" b="0" i="0" u="none" strike="noStrike" kern="1200" baseline="0" dirty="0" err="1" smtClean="0">
                <a:solidFill>
                  <a:schemeClr val="tx1"/>
                </a:solidFill>
                <a:latin typeface="+mn-lt"/>
                <a:ea typeface="+mn-ea"/>
                <a:cs typeface="+mn-cs"/>
              </a:rPr>
              <a:t>ShoesOnContainers</a:t>
            </a:r>
            <a:r>
              <a:rPr lang="en-US" sz="1200" b="0" i="0" u="none" strike="noStrike" kern="1200" baseline="0" dirty="0" smtClean="0">
                <a:solidFill>
                  <a:schemeClr val="tx1"/>
                </a:solidFill>
                <a:latin typeface="+mn-lt"/>
                <a:ea typeface="+mn-ea"/>
                <a:cs typeface="+mn-cs"/>
              </a:rPr>
              <a:t> is </a:t>
            </a:r>
            <a:r>
              <a:rPr lang="en-US" sz="1200" b="0" i="0" u="none" strike="noStrike" kern="1200" baseline="0" dirty="0" err="1" smtClean="0">
                <a:solidFill>
                  <a:schemeClr val="tx1"/>
                </a:solidFill>
                <a:latin typeface="+mn-lt"/>
                <a:ea typeface="+mn-ea"/>
                <a:cs typeface="+mn-cs"/>
              </a:rPr>
              <a:t>dockerized</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These </a:t>
            </a:r>
            <a:r>
              <a:rPr lang="en-US" sz="1200" b="0" i="0" u="none" strike="noStrike" kern="1200" baseline="0" dirty="0" err="1" smtClean="0">
                <a:solidFill>
                  <a:schemeClr val="tx1"/>
                </a:solidFill>
                <a:latin typeface="+mn-lt"/>
                <a:ea typeface="+mn-ea"/>
                <a:cs typeface="+mn-cs"/>
              </a:rPr>
              <a:t>microservices</a:t>
            </a:r>
            <a:r>
              <a:rPr lang="en-US" sz="1200" b="0" i="0" u="none" strike="noStrike" kern="1200" baseline="0" dirty="0" smtClean="0">
                <a:solidFill>
                  <a:schemeClr val="tx1"/>
                </a:solidFill>
                <a:latin typeface="+mn-lt"/>
                <a:ea typeface="+mn-ea"/>
                <a:cs typeface="+mn-cs"/>
              </a:rPr>
              <a:t> need to communicate with each other so they need to be in the same Docker network. </a:t>
            </a:r>
          </a:p>
          <a:p>
            <a:endParaRPr lang="en-US" sz="1200" b="0" i="0" u="none" strike="noStrike"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t>
            </a:r>
            <a:r>
              <a:rPr lang="en-US" sz="1200" kern="1200" dirty="0" err="1" smtClean="0">
                <a:solidFill>
                  <a:schemeClr val="tx1"/>
                </a:solidFill>
                <a:effectLst/>
                <a:latin typeface="+mn-lt"/>
                <a:ea typeface="+mn-ea"/>
                <a:cs typeface="+mn-cs"/>
              </a:rPr>
              <a:t>ShoesOnContainers</a:t>
            </a:r>
            <a:r>
              <a:rPr lang="en-US" sz="1200" kern="1200" dirty="0" smtClean="0">
                <a:solidFill>
                  <a:schemeClr val="tx1"/>
                </a:solidFill>
                <a:effectLst/>
                <a:latin typeface="+mn-lt"/>
                <a:ea typeface="+mn-ea"/>
                <a:cs typeface="+mn-cs"/>
              </a:rPr>
              <a:t>, we have 7 services that need to be inside a Docker container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27</a:t>
            </a:fld>
            <a:endParaRPr lang="en-US"/>
          </a:p>
        </p:txBody>
      </p:sp>
    </p:spTree>
    <p:extLst>
      <p:ext uri="{BB962C8B-B14F-4D97-AF65-F5344CB8AC3E}">
        <p14:creationId xmlns:p14="http://schemas.microsoft.com/office/powerpoint/2010/main" val="378102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To add a </a:t>
            </a:r>
            <a:r>
              <a:rPr lang="en-US" sz="1200" dirty="0" err="1" smtClean="0"/>
              <a:t>docker</a:t>
            </a:r>
            <a:r>
              <a:rPr lang="en-US" sz="1200" dirty="0" smtClean="0"/>
              <a:t> image inside </a:t>
            </a:r>
            <a:r>
              <a:rPr lang="en-US" sz="1200" dirty="0" err="1" smtClean="0"/>
              <a:t>docker</a:t>
            </a:r>
            <a:r>
              <a:rPr lang="en-US" sz="1200" dirty="0" smtClean="0"/>
              <a:t> compose file we need to do the following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28</a:t>
            </a:fld>
            <a:endParaRPr lang="en-US"/>
          </a:p>
        </p:txBody>
      </p:sp>
    </p:spTree>
    <p:extLst>
      <p:ext uri="{BB962C8B-B14F-4D97-AF65-F5344CB8AC3E}">
        <p14:creationId xmlns:p14="http://schemas.microsoft.com/office/powerpoint/2010/main" val="2639990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don’t need an API gateway, but using a Gateway pattern sure simplifies things.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architecture, there’s a couple of different strategies we can follow:</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-We can either have separate APIs that individual consumers need to be aware of,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-Or we can present a unified API via an API Gateway.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we’re presenting your API via a unified gateway, we will need an API Gateway </a:t>
            </a:r>
            <a:r>
              <a:rPr lang="en-US" sz="1200" kern="1200" dirty="0" err="1" smtClean="0">
                <a:solidFill>
                  <a:schemeClr val="tx1"/>
                </a:solidFill>
                <a:effectLst/>
                <a:latin typeface="+mn-lt"/>
                <a:ea typeface="+mn-ea"/>
                <a:cs typeface="+mn-cs"/>
              </a:rPr>
              <a:t>platform.We</a:t>
            </a:r>
            <a:r>
              <a:rPr lang="en-US" sz="1200" kern="1200" dirty="0" smtClean="0">
                <a:solidFill>
                  <a:schemeClr val="tx1"/>
                </a:solidFill>
                <a:effectLst/>
                <a:latin typeface="+mn-lt"/>
                <a:ea typeface="+mn-ea"/>
                <a:cs typeface="+mn-cs"/>
              </a:rPr>
              <a:t> developed this API Gateway using Ocelot, an open-source .NET Core API Gateway.</a:t>
            </a:r>
            <a:r>
              <a:rPr lang="en-US" dirty="0" smtClean="0">
                <a:effectLst/>
              </a:rPr>
              <a:t> </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r>
              <a:rPr lang="en-US" sz="1200" kern="1200" dirty="0" smtClean="0">
                <a:solidFill>
                  <a:schemeClr val="tx1"/>
                </a:solidFill>
                <a:effectLst/>
                <a:latin typeface="+mn-lt"/>
                <a:ea typeface="+mn-ea"/>
                <a:cs typeface="+mn-cs"/>
              </a:rPr>
              <a:t>We create a </a:t>
            </a:r>
            <a:r>
              <a:rPr lang="en-US" sz="1200" kern="1200" dirty="0" err="1" smtClean="0">
                <a:solidFill>
                  <a:schemeClr val="tx1"/>
                </a:solidFill>
                <a:effectLst/>
                <a:latin typeface="+mn-lt"/>
                <a:ea typeface="+mn-ea"/>
                <a:cs typeface="+mn-cs"/>
              </a:rPr>
              <a:t>microservice</a:t>
            </a:r>
            <a:r>
              <a:rPr lang="en-US" sz="1200" kern="1200" dirty="0" smtClean="0">
                <a:solidFill>
                  <a:schemeClr val="tx1"/>
                </a:solidFill>
                <a:effectLst/>
                <a:latin typeface="+mn-lt"/>
                <a:ea typeface="+mn-ea"/>
                <a:cs typeface="+mn-cs"/>
              </a:rPr>
              <a:t>. At this point, we need to do 2 things:</a:t>
            </a:r>
          </a:p>
          <a:p>
            <a:r>
              <a:rPr lang="en-US" sz="1200" kern="1200" dirty="0" smtClean="0">
                <a:solidFill>
                  <a:schemeClr val="tx1"/>
                </a:solidFill>
                <a:effectLst/>
                <a:latin typeface="+mn-lt"/>
                <a:ea typeface="+mn-ea"/>
                <a:cs typeface="+mn-cs"/>
              </a:rPr>
              <a:t>1.Add </a:t>
            </a:r>
            <a:r>
              <a:rPr lang="en-US" sz="1200" kern="1200" dirty="0" err="1" smtClean="0">
                <a:solidFill>
                  <a:schemeClr val="tx1"/>
                </a:solidFill>
                <a:effectLst/>
                <a:latin typeface="+mn-lt"/>
                <a:ea typeface="+mn-ea"/>
                <a:cs typeface="+mn-cs"/>
              </a:rPr>
              <a:t>ocelot.json</a:t>
            </a:r>
            <a:r>
              <a:rPr lang="en-US" sz="1200" kern="1200" dirty="0" smtClean="0">
                <a:solidFill>
                  <a:schemeClr val="tx1"/>
                </a:solidFill>
                <a:effectLst/>
                <a:latin typeface="+mn-lt"/>
                <a:ea typeface="+mn-ea"/>
                <a:cs typeface="+mn-cs"/>
              </a:rPr>
              <a:t> to give Ocelot directions for </a:t>
            </a:r>
            <a:r>
              <a:rPr lang="en-US" sz="1200" kern="1200" dirty="0" err="1" smtClean="0">
                <a:solidFill>
                  <a:schemeClr val="tx1"/>
                </a:solidFill>
                <a:effectLst/>
                <a:latin typeface="+mn-lt"/>
                <a:ea typeface="+mn-ea"/>
                <a:cs typeface="+mn-cs"/>
              </a:rPr>
              <a:t>microservice</a:t>
            </a:r>
            <a:r>
              <a:rPr lang="en-US" sz="1200" kern="1200" dirty="0" smtClean="0">
                <a:solidFill>
                  <a:schemeClr val="tx1"/>
                </a:solidFill>
                <a:effectLst/>
                <a:latin typeface="+mn-lt"/>
                <a:ea typeface="+mn-ea"/>
                <a:cs typeface="+mn-cs"/>
              </a:rPr>
              <a:t> redirects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2.Add Ocelot plumbing in the </a:t>
            </a:r>
            <a:r>
              <a:rPr lang="en-US" sz="1200" kern="1200" dirty="0" err="1" smtClean="0">
                <a:solidFill>
                  <a:schemeClr val="tx1"/>
                </a:solidFill>
                <a:effectLst/>
                <a:latin typeface="+mn-lt"/>
                <a:ea typeface="+mn-ea"/>
                <a:cs typeface="+mn-cs"/>
              </a:rPr>
              <a:t>ApiGateway</a:t>
            </a:r>
            <a:r>
              <a:rPr lang="en-US" sz="1200" kern="1200" dirty="0" smtClean="0">
                <a:solidFill>
                  <a:schemeClr val="tx1"/>
                </a:solidFill>
                <a:effectLst/>
                <a:latin typeface="+mn-lt"/>
                <a:ea typeface="+mn-ea"/>
                <a:cs typeface="+mn-cs"/>
              </a:rPr>
              <a:t> ASP.NET Core Web API Project</a:t>
            </a:r>
          </a:p>
          <a:p>
            <a:r>
              <a:rPr lang="en-US" sz="1200" kern="1200" dirty="0" smtClean="0">
                <a:solidFill>
                  <a:schemeClr val="tx1"/>
                </a:solidFill>
                <a:effectLst/>
                <a:latin typeface="+mn-lt"/>
                <a:ea typeface="+mn-ea"/>
                <a:cs typeface="+mn-cs"/>
              </a:rPr>
              <a:t>To add the configuration, we simply add an ‘</a:t>
            </a:r>
            <a:r>
              <a:rPr lang="en-US" sz="1200" kern="1200" dirty="0" err="1" smtClean="0">
                <a:solidFill>
                  <a:schemeClr val="tx1"/>
                </a:solidFill>
                <a:effectLst/>
                <a:latin typeface="+mn-lt"/>
                <a:ea typeface="+mn-ea"/>
                <a:cs typeface="+mn-cs"/>
              </a:rPr>
              <a:t>ocelot.json</a:t>
            </a:r>
            <a:r>
              <a:rPr lang="en-US" sz="1200" kern="1200" dirty="0" smtClean="0">
                <a:solidFill>
                  <a:schemeClr val="tx1"/>
                </a:solidFill>
                <a:effectLst/>
                <a:latin typeface="+mn-lt"/>
                <a:ea typeface="+mn-ea"/>
                <a:cs typeface="+mn-cs"/>
              </a:rPr>
              <a:t>’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30</a:t>
            </a:fld>
            <a:endParaRPr lang="en-US"/>
          </a:p>
        </p:txBody>
      </p:sp>
    </p:spTree>
    <p:extLst>
      <p:ext uri="{BB962C8B-B14F-4D97-AF65-F5344CB8AC3E}">
        <p14:creationId xmlns:p14="http://schemas.microsoft.com/office/powerpoint/2010/main" val="2560750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some important things to note in the </a:t>
            </a:r>
            <a:r>
              <a:rPr lang="en-US" sz="1200" b="0" i="0" kern="1200" dirty="0" err="1" smtClean="0">
                <a:solidFill>
                  <a:schemeClr val="tx1"/>
                </a:solidFill>
                <a:effectLst/>
                <a:latin typeface="+mn-lt"/>
                <a:ea typeface="+mn-ea"/>
                <a:cs typeface="+mn-cs"/>
              </a:rPr>
              <a:t>ocelot.json</a:t>
            </a:r>
            <a:r>
              <a:rPr lang="en-US" sz="1200" b="0" i="0" kern="1200" dirty="0" smtClean="0">
                <a:solidFill>
                  <a:schemeClr val="tx1"/>
                </a:solidFill>
                <a:effectLst/>
                <a:latin typeface="+mn-lt"/>
                <a:ea typeface="+mn-ea"/>
                <a:cs typeface="+mn-cs"/>
              </a:rPr>
              <a:t> file:</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GlobalConfiguration</a:t>
            </a:r>
            <a:r>
              <a:rPr lang="en-US" sz="1200" b="0" i="0" kern="1200" dirty="0" smtClean="0">
                <a:solidFill>
                  <a:schemeClr val="tx1"/>
                </a:solidFill>
                <a:effectLst/>
                <a:latin typeface="+mn-lt"/>
                <a:ea typeface="+mn-ea"/>
                <a:cs typeface="+mn-cs"/>
              </a:rPr>
              <a:t> allows us to define the </a:t>
            </a:r>
            <a:r>
              <a:rPr lang="en-US" sz="1200" b="0" i="0" kern="1200" dirty="0" err="1" smtClean="0">
                <a:solidFill>
                  <a:schemeClr val="tx1"/>
                </a:solidFill>
                <a:effectLst/>
                <a:latin typeface="+mn-lt"/>
                <a:ea typeface="+mn-ea"/>
                <a:cs typeface="+mn-cs"/>
              </a:rPr>
              <a:t>BaseUrl</a:t>
            </a:r>
            <a:r>
              <a:rPr lang="en-US" sz="1200" b="0" i="0" kern="1200" dirty="0" smtClean="0">
                <a:solidFill>
                  <a:schemeClr val="tx1"/>
                </a:solidFill>
                <a:effectLst/>
                <a:latin typeface="+mn-lt"/>
                <a:ea typeface="+mn-ea"/>
                <a:cs typeface="+mn-cs"/>
              </a:rPr>
              <a:t> that Ocelot is going to listen to. In our case, we configured it to use localhost:5000</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ReRoutes</a:t>
            </a:r>
            <a:r>
              <a:rPr lang="en-US" sz="1200" b="0" i="0" kern="1200" dirty="0" smtClean="0">
                <a:solidFill>
                  <a:schemeClr val="tx1"/>
                </a:solidFill>
                <a:effectLst/>
                <a:latin typeface="+mn-lt"/>
                <a:ea typeface="+mn-ea"/>
                <a:cs typeface="+mn-cs"/>
              </a:rPr>
              <a:t> array allows us to define one or more redirects. The downstream paths represent the paths to the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The upstream paths represent how the users will access these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via the API Gateway.</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31</a:t>
            </a:fld>
            <a:endParaRPr lang="en-US"/>
          </a:p>
        </p:txBody>
      </p:sp>
    </p:spTree>
    <p:extLst>
      <p:ext uri="{BB962C8B-B14F-4D97-AF65-F5344CB8AC3E}">
        <p14:creationId xmlns:p14="http://schemas.microsoft.com/office/powerpoint/2010/main" val="23657948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If we want to add swagger to a </a:t>
            </a:r>
            <a:r>
              <a:rPr lang="en-US" sz="1200" dirty="0" err="1" smtClean="0"/>
              <a:t>microservice</a:t>
            </a:r>
            <a:r>
              <a:rPr lang="en-US" sz="1200" dirty="0" smtClean="0"/>
              <a:t> we need to follow these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33</a:t>
            </a:fld>
            <a:endParaRPr lang="en-US"/>
          </a:p>
        </p:txBody>
      </p:sp>
    </p:spTree>
    <p:extLst>
      <p:ext uri="{BB962C8B-B14F-4D97-AF65-F5344CB8AC3E}">
        <p14:creationId xmlns:p14="http://schemas.microsoft.com/office/powerpoint/2010/main" val="39544545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To start the application, you need first build the images and then run </a:t>
            </a:r>
            <a:r>
              <a:rPr lang="en-US" sz="1200" dirty="0" err="1" smtClean="0"/>
              <a:t>mssql</a:t>
            </a:r>
            <a:r>
              <a:rPr lang="en-US" sz="1200" dirty="0" smtClean="0"/>
              <a:t> server, </a:t>
            </a:r>
            <a:r>
              <a:rPr lang="en-US" sz="1200" dirty="0" err="1" smtClean="0"/>
              <a:t>redis</a:t>
            </a:r>
            <a:r>
              <a:rPr lang="en-US" sz="1200" dirty="0" smtClean="0"/>
              <a:t> database and </a:t>
            </a:r>
            <a:r>
              <a:rPr lang="en-US" sz="1200" dirty="0" err="1" smtClean="0"/>
              <a:t>rabbitmq</a:t>
            </a:r>
            <a:r>
              <a:rPr lang="en-US" sz="1200" dirty="0" smtClean="0"/>
              <a:t> because our </a:t>
            </a:r>
            <a:r>
              <a:rPr lang="en-US" sz="1200" dirty="0" err="1" smtClean="0"/>
              <a:t>microservice</a:t>
            </a:r>
            <a:r>
              <a:rPr lang="en-US" sz="1200" dirty="0" smtClean="0"/>
              <a:t> depends on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Then you need to start the </a:t>
            </a:r>
            <a:r>
              <a:rPr lang="en-US" sz="1200" dirty="0" err="1" smtClean="0"/>
              <a:t>microservices</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35</a:t>
            </a:fld>
            <a:endParaRPr lang="en-US"/>
          </a:p>
        </p:txBody>
      </p:sp>
    </p:spTree>
    <p:extLst>
      <p:ext uri="{BB962C8B-B14F-4D97-AF65-F5344CB8AC3E}">
        <p14:creationId xmlns:p14="http://schemas.microsoft.com/office/powerpoint/2010/main" val="811066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We will do a step by step demo to get some products, choose one and finally order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First we need to get the first 6 products ( catalog </a:t>
            </a:r>
            <a:r>
              <a:rPr lang="en-US" sz="1200" dirty="0" err="1" smtClean="0"/>
              <a:t>microservice</a:t>
            </a:r>
            <a:r>
              <a:rPr lang="en-US" sz="1200" dirty="0" smtClean="0"/>
              <a:t> returns paginated responses ), we will call the catalog </a:t>
            </a:r>
            <a:r>
              <a:rPr lang="en-US" sz="1200" dirty="0" err="1" smtClean="0"/>
              <a:t>microservice</a:t>
            </a:r>
            <a:r>
              <a:rPr lang="en-US" sz="1200" dirty="0" smtClean="0"/>
              <a:t> through the </a:t>
            </a:r>
            <a:r>
              <a:rPr lang="en-US" sz="1200" dirty="0" err="1" smtClean="0"/>
              <a:t>api</a:t>
            </a:r>
            <a:r>
              <a:rPr lang="en-US" sz="1200" dirty="0" smtClean="0"/>
              <a:t> gateway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37</a:t>
            </a:fld>
            <a:endParaRPr lang="en-US"/>
          </a:p>
        </p:txBody>
      </p:sp>
    </p:spTree>
    <p:extLst>
      <p:ext uri="{BB962C8B-B14F-4D97-AF65-F5344CB8AC3E}">
        <p14:creationId xmlns:p14="http://schemas.microsoft.com/office/powerpoint/2010/main" val="8366604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We will choose a product and then we will add it to the basket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We will do this by a post request to the basket </a:t>
            </a:r>
            <a:r>
              <a:rPr lang="en-US" sz="1200" dirty="0" err="1" smtClean="0"/>
              <a:t>microservice</a:t>
            </a:r>
            <a:r>
              <a:rPr lang="en-US" sz="1200" dirty="0" smtClean="0"/>
              <a:t> through the </a:t>
            </a:r>
            <a:r>
              <a:rPr lang="en-US" sz="1200" dirty="0" err="1" smtClean="0"/>
              <a:t>api</a:t>
            </a:r>
            <a:r>
              <a:rPr lang="en-US" sz="1200" dirty="0" smtClean="0"/>
              <a:t> gateway, where we should specify the customer id and the items that we want to add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38</a:t>
            </a:fld>
            <a:endParaRPr lang="en-US"/>
          </a:p>
        </p:txBody>
      </p:sp>
    </p:spTree>
    <p:extLst>
      <p:ext uri="{BB962C8B-B14F-4D97-AF65-F5344CB8AC3E}">
        <p14:creationId xmlns:p14="http://schemas.microsoft.com/office/powerpoint/2010/main" val="3374374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application is a shoe E-Commerce website (like Amazon) that is implemented as a multi-container application. Each container is a </a:t>
            </a:r>
            <a:r>
              <a:rPr lang="en-US" sz="1200" kern="1200" dirty="0" err="1" smtClean="0">
                <a:solidFill>
                  <a:schemeClr val="tx1"/>
                </a:solidFill>
                <a:effectLst/>
                <a:latin typeface="+mn-lt"/>
                <a:ea typeface="+mn-ea"/>
                <a:cs typeface="+mn-cs"/>
              </a:rPr>
              <a:t>microservice</a:t>
            </a:r>
            <a:r>
              <a:rPr lang="en-US" sz="1200" kern="1200" dirty="0" smtClean="0">
                <a:solidFill>
                  <a:schemeClr val="tx1"/>
                </a:solidFill>
                <a:effectLst/>
                <a:latin typeface="+mn-lt"/>
                <a:ea typeface="+mn-ea"/>
                <a:cs typeface="+mn-cs"/>
              </a:rPr>
              <a:t> developed using .NET Core.</a:t>
            </a:r>
          </a:p>
          <a:p>
            <a:r>
              <a:rPr lang="en-US" sz="1200" kern="1200" dirty="0" smtClean="0">
                <a:solidFill>
                  <a:schemeClr val="tx1"/>
                </a:solidFill>
                <a:effectLst/>
                <a:latin typeface="+mn-lt"/>
                <a:ea typeface="+mn-ea"/>
                <a:cs typeface="+mn-cs"/>
              </a:rPr>
              <a:t>The application consists of 3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1. Catalog </a:t>
            </a:r>
            <a:r>
              <a:rPr lang="en-US" sz="1200" kern="1200" dirty="0" err="1" smtClean="0">
                <a:solidFill>
                  <a:schemeClr val="tx1"/>
                </a:solidFill>
                <a:effectLst/>
                <a:latin typeface="+mn-lt"/>
                <a:ea typeface="+mn-ea"/>
                <a:cs typeface="+mn-cs"/>
              </a:rPr>
              <a:t>microservice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Ordering </a:t>
            </a:r>
            <a:r>
              <a:rPr lang="en-US" sz="1200" kern="1200" dirty="0" err="1" smtClean="0">
                <a:solidFill>
                  <a:schemeClr val="tx1"/>
                </a:solidFill>
                <a:effectLst/>
                <a:latin typeface="+mn-lt"/>
                <a:ea typeface="+mn-ea"/>
                <a:cs typeface="+mn-cs"/>
              </a:rPr>
              <a:t>microservice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Basket </a:t>
            </a:r>
            <a:r>
              <a:rPr lang="en-US" sz="1200" kern="1200" dirty="0" err="1" smtClean="0">
                <a:solidFill>
                  <a:schemeClr val="tx1"/>
                </a:solidFill>
                <a:effectLst/>
                <a:latin typeface="+mn-lt"/>
                <a:ea typeface="+mn-ea"/>
                <a:cs typeface="+mn-cs"/>
              </a:rPr>
              <a:t>microservice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there is an API gateway as an entry point to the internal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52E81F-2B3A-4989-A6E5-7D037F336AA9}" type="slidenum">
              <a:rPr lang="en-US" smtClean="0"/>
              <a:t>4</a:t>
            </a:fld>
            <a:endParaRPr lang="en-US"/>
          </a:p>
        </p:txBody>
      </p:sp>
    </p:spTree>
    <p:extLst>
      <p:ext uri="{BB962C8B-B14F-4D97-AF65-F5344CB8AC3E}">
        <p14:creationId xmlns:p14="http://schemas.microsoft.com/office/powerpoint/2010/main" val="11096980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Finally to order the products, we just need to send a POST request to the ordering </a:t>
            </a:r>
            <a:r>
              <a:rPr lang="en-US" sz="1200" dirty="0" err="1" smtClean="0"/>
              <a:t>microservice</a:t>
            </a:r>
            <a:r>
              <a:rPr lang="en-US" sz="1200" dirty="0" smtClean="0"/>
              <a:t> with the buyer id, order date, total amount, and the items that we want to </a:t>
            </a:r>
            <a:r>
              <a:rPr lang="en-US" sz="1200" dirty="0" err="1" smtClean="0"/>
              <a:t>oder</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39</a:t>
            </a:fld>
            <a:endParaRPr lang="en-US"/>
          </a:p>
        </p:txBody>
      </p:sp>
    </p:spTree>
    <p:extLst>
      <p:ext uri="{BB962C8B-B14F-4D97-AF65-F5344CB8AC3E}">
        <p14:creationId xmlns:p14="http://schemas.microsoft.com/office/powerpoint/2010/main" val="1702041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the order is completed, we will publish a message to the </a:t>
            </a:r>
            <a:r>
              <a:rPr lang="en-US" sz="1200" kern="1200" dirty="0" err="1" smtClean="0">
                <a:solidFill>
                  <a:schemeClr val="tx1"/>
                </a:solidFill>
                <a:effectLst/>
                <a:latin typeface="+mn-lt"/>
                <a:ea typeface="+mn-ea"/>
                <a:cs typeface="+mn-cs"/>
              </a:rPr>
              <a:t>RabbitMQ</a:t>
            </a:r>
            <a:r>
              <a:rPr lang="en-US" sz="1200" kern="1200" dirty="0" smtClean="0">
                <a:solidFill>
                  <a:schemeClr val="tx1"/>
                </a:solidFill>
                <a:effectLst/>
                <a:latin typeface="+mn-lt"/>
                <a:ea typeface="+mn-ea"/>
                <a:cs typeface="+mn-cs"/>
              </a:rPr>
              <a:t> channel and the basket </a:t>
            </a:r>
            <a:r>
              <a:rPr lang="en-US" sz="1200" kern="1200" dirty="0" err="1" smtClean="0">
                <a:solidFill>
                  <a:schemeClr val="tx1"/>
                </a:solidFill>
                <a:effectLst/>
                <a:latin typeface="+mn-lt"/>
                <a:ea typeface="+mn-ea"/>
                <a:cs typeface="+mn-cs"/>
              </a:rPr>
              <a:t>microservice</a:t>
            </a:r>
            <a:r>
              <a:rPr lang="en-US" sz="1200" kern="1200" dirty="0" smtClean="0">
                <a:solidFill>
                  <a:schemeClr val="tx1"/>
                </a:solidFill>
                <a:effectLst/>
                <a:latin typeface="+mn-lt"/>
                <a:ea typeface="+mn-ea"/>
                <a:cs typeface="+mn-cs"/>
              </a:rPr>
              <a:t> will catch this message and will delete all the products inside the basket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40</a:t>
            </a:fld>
            <a:endParaRPr lang="en-US"/>
          </a:p>
        </p:txBody>
      </p:sp>
    </p:spTree>
    <p:extLst>
      <p:ext uri="{BB962C8B-B14F-4D97-AF65-F5344CB8AC3E}">
        <p14:creationId xmlns:p14="http://schemas.microsoft.com/office/powerpoint/2010/main" val="537443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conclusion, we have managed to build an online shop for shoes using 3 different and completed separated </a:t>
            </a:r>
            <a:r>
              <a:rPr lang="en-US" sz="1200" kern="1200" dirty="0" err="1" smtClean="0">
                <a:solidFill>
                  <a:schemeClr val="tx1"/>
                </a:solidFill>
                <a:effectLst/>
                <a:latin typeface="+mn-lt"/>
                <a:ea typeface="+mn-ea"/>
                <a:cs typeface="+mn-cs"/>
              </a:rPr>
              <a:t>dockerzied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developed in .NET.</a:t>
            </a:r>
          </a:p>
          <a:p>
            <a:r>
              <a:rPr lang="en-US" sz="1200" kern="1200" dirty="0" smtClean="0">
                <a:solidFill>
                  <a:schemeClr val="tx1"/>
                </a:solidFill>
                <a:effectLst/>
                <a:latin typeface="+mn-lt"/>
                <a:ea typeface="+mn-ea"/>
                <a:cs typeface="+mn-cs"/>
              </a:rPr>
              <a:t>The user can first look through the products to choose one, and then either order it directly or add it to their basket.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552E81F-2B3A-4989-A6E5-7D037F336AA9}" type="slidenum">
              <a:rPr lang="en-US" smtClean="0"/>
              <a:t>41</a:t>
            </a:fld>
            <a:endParaRPr lang="en-US"/>
          </a:p>
        </p:txBody>
      </p:sp>
    </p:spTree>
    <p:extLst>
      <p:ext uri="{BB962C8B-B14F-4D97-AF65-F5344CB8AC3E}">
        <p14:creationId xmlns:p14="http://schemas.microsoft.com/office/powerpoint/2010/main" val="35061821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conclusion, we have managed to build an online shop for shoes using 3 different and completely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separated </a:t>
            </a:r>
            <a:r>
              <a:rPr lang="en-US" sz="1200" kern="1200" dirty="0" err="1" smtClean="0">
                <a:solidFill>
                  <a:schemeClr val="tx1"/>
                </a:solidFill>
                <a:effectLst/>
                <a:latin typeface="+mn-lt"/>
                <a:ea typeface="+mn-ea"/>
                <a:cs typeface="+mn-cs"/>
              </a:rPr>
              <a:t>dockerzied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developed in .NET,</a:t>
            </a:r>
            <a:r>
              <a:rPr lang="en-US" sz="1200" kern="1200" baseline="0" dirty="0" smtClean="0">
                <a:solidFill>
                  <a:schemeClr val="tx1"/>
                </a:solidFill>
                <a:effectLst/>
                <a:latin typeface="+mn-lt"/>
                <a:ea typeface="+mn-ea"/>
                <a:cs typeface="+mn-cs"/>
              </a:rPr>
              <a:t> with a Swagger UI and a </a:t>
            </a:r>
            <a:r>
              <a:rPr lang="en-US" sz="1200" kern="1200" baseline="0" dirty="0" err="1" smtClean="0">
                <a:solidFill>
                  <a:schemeClr val="tx1"/>
                </a:solidFill>
                <a:effectLst/>
                <a:latin typeface="+mn-lt"/>
                <a:ea typeface="+mn-ea"/>
                <a:cs typeface="+mn-cs"/>
              </a:rPr>
              <a:t>RabbitMQ</a:t>
            </a:r>
            <a:r>
              <a:rPr lang="en-US" sz="1200" kern="1200" baseline="0" dirty="0" smtClean="0">
                <a:solidFill>
                  <a:schemeClr val="tx1"/>
                </a:solidFill>
                <a:effectLst/>
                <a:latin typeface="+mn-lt"/>
                <a:ea typeface="+mn-ea"/>
                <a:cs typeface="+mn-cs"/>
              </a:rPr>
              <a:t> messaging.</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user can first look through the products to choose one, and then either order it directly or add it to their basket.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52E81F-2B3A-4989-A6E5-7D037F336AA9}" type="slidenum">
              <a:rPr lang="en-US" smtClean="0"/>
              <a:t>42</a:t>
            </a:fld>
            <a:endParaRPr lang="en-US"/>
          </a:p>
        </p:txBody>
      </p:sp>
    </p:spTree>
    <p:extLst>
      <p:ext uri="{BB962C8B-B14F-4D97-AF65-F5344CB8AC3E}">
        <p14:creationId xmlns:p14="http://schemas.microsoft.com/office/powerpoint/2010/main" val="4247551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44</a:t>
            </a:fld>
            <a:endParaRPr lang="en-US"/>
          </a:p>
        </p:txBody>
      </p:sp>
    </p:spTree>
    <p:extLst>
      <p:ext uri="{BB962C8B-B14F-4D97-AF65-F5344CB8AC3E}">
        <p14:creationId xmlns:p14="http://schemas.microsoft.com/office/powerpoint/2010/main" val="1575889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a:t>
            </a:r>
            <a:r>
              <a:rPr lang="en-US" baseline="0" dirty="0" err="1" smtClean="0"/>
              <a:t>m</a:t>
            </a:r>
            <a:r>
              <a:rPr lang="en-US" dirty="0" err="1" smtClean="0"/>
              <a:t>icroservice</a:t>
            </a:r>
            <a:r>
              <a:rPr lang="en-US" baseline="0" dirty="0" smtClean="0"/>
              <a:t> is a m</a:t>
            </a:r>
            <a:r>
              <a:rPr lang="en-US" dirty="0" smtClean="0"/>
              <a:t>ethod of developing software systems to focus on building single-function modules.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Using </a:t>
            </a:r>
            <a:r>
              <a:rPr lang="en-US" dirty="0" err="1" smtClean="0"/>
              <a:t>microservices</a:t>
            </a:r>
            <a:r>
              <a:rPr lang="en-US" dirty="0" smtClean="0"/>
              <a:t> has several benefits and advantages.</a:t>
            </a:r>
            <a:endParaRPr lang="en-US" baseline="0" dirty="0" smtClean="0"/>
          </a:p>
          <a:p>
            <a:r>
              <a:rPr lang="en-US" dirty="0" smtClean="0"/>
              <a:t>It is highly maintainable and</a:t>
            </a:r>
            <a:r>
              <a:rPr lang="en-US" baseline="0" dirty="0" smtClean="0"/>
              <a:t> testable as we only have to test the functionalities in this </a:t>
            </a:r>
            <a:r>
              <a:rPr lang="en-US" baseline="0" dirty="0" err="1" smtClean="0"/>
              <a:t>microservice</a:t>
            </a:r>
            <a:r>
              <a:rPr lang="en-US" baseline="0" dirty="0" smtClean="0"/>
              <a:t> and not several fields and features.</a:t>
            </a:r>
          </a:p>
          <a:p>
            <a:endParaRPr lang="en-US" baseline="0" dirty="0" smtClean="0"/>
          </a:p>
          <a:p>
            <a:r>
              <a:rPr lang="en-US" baseline="0" dirty="0" smtClean="0"/>
              <a:t>A </a:t>
            </a:r>
            <a:r>
              <a:rPr lang="en-US" baseline="0" dirty="0" err="1" smtClean="0"/>
              <a:t>microservice</a:t>
            </a:r>
            <a:r>
              <a:rPr lang="en-US" baseline="0" dirty="0" smtClean="0"/>
              <a:t> is independently deployable, using containers for example. It makes each </a:t>
            </a:r>
            <a:r>
              <a:rPr lang="en-US" baseline="0" dirty="0" err="1" smtClean="0"/>
              <a:t>microservice</a:t>
            </a:r>
            <a:r>
              <a:rPr lang="en-US" baseline="0" dirty="0" smtClean="0"/>
              <a:t> an autonomous unit.</a:t>
            </a:r>
          </a:p>
          <a:p>
            <a:endParaRPr lang="en-US" baseline="0" dirty="0" smtClean="0"/>
          </a:p>
          <a:p>
            <a:r>
              <a:rPr lang="en-US" baseline="0" dirty="0" smtClean="0"/>
              <a:t>Also, a </a:t>
            </a:r>
            <a:r>
              <a:rPr lang="en-US" baseline="0" dirty="0" err="1" smtClean="0"/>
              <a:t>microservice</a:t>
            </a:r>
            <a:r>
              <a:rPr lang="en-US" baseline="0" dirty="0" smtClean="0"/>
              <a:t> is monitored easily because it has a reduced number of code lines compared to a monolithic application.</a:t>
            </a:r>
          </a:p>
          <a:p>
            <a:endParaRPr lang="en-US" baseline="0"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5"/>
          </p:nvPr>
        </p:nvSpPr>
        <p:spPr/>
        <p:txBody>
          <a:bodyPr/>
          <a:lstStyle/>
          <a:p>
            <a:fld id="{0552E81F-2B3A-4989-A6E5-7D037F336AA9}" type="slidenum">
              <a:rPr lang="en-US" smtClean="0"/>
              <a:t>6</a:t>
            </a:fld>
            <a:endParaRPr lang="en-US"/>
          </a:p>
        </p:txBody>
      </p:sp>
    </p:spTree>
    <p:extLst>
      <p:ext uri="{BB962C8B-B14F-4D97-AF65-F5344CB8AC3E}">
        <p14:creationId xmlns:p14="http://schemas.microsoft.com/office/powerpoint/2010/main" val="1993860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are various components in a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architecture apart from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themselves:</a:t>
            </a: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-Management. Maintains the nodes for the service.</a:t>
            </a:r>
          </a:p>
          <a:p>
            <a:pPr lvl="0"/>
            <a:r>
              <a:rPr lang="en-US" sz="1200" kern="1200" dirty="0" smtClean="0">
                <a:solidFill>
                  <a:schemeClr val="tx1"/>
                </a:solidFill>
                <a:effectLst/>
                <a:latin typeface="+mn-lt"/>
                <a:ea typeface="+mn-ea"/>
                <a:cs typeface="+mn-cs"/>
              </a:rPr>
              <a:t>-Identity Provider. Manages the identity information and provides authentication services within a distributed network.</a:t>
            </a:r>
          </a:p>
          <a:p>
            <a:pPr lvl="0"/>
            <a:r>
              <a:rPr lang="en-US" sz="1200" kern="1200" dirty="0" smtClean="0">
                <a:solidFill>
                  <a:schemeClr val="tx1"/>
                </a:solidFill>
                <a:effectLst/>
                <a:latin typeface="+mn-lt"/>
                <a:ea typeface="+mn-ea"/>
                <a:cs typeface="+mn-cs"/>
              </a:rPr>
              <a:t>-Service Discovery. Keeps track of services and service addresses and endpoints.</a:t>
            </a:r>
          </a:p>
          <a:p>
            <a:pPr lvl="0"/>
            <a:r>
              <a:rPr lang="en-US" sz="1200" kern="1200" dirty="0" smtClean="0">
                <a:solidFill>
                  <a:schemeClr val="tx1"/>
                </a:solidFill>
                <a:effectLst/>
                <a:latin typeface="+mn-lt"/>
                <a:ea typeface="+mn-ea"/>
                <a:cs typeface="+mn-cs"/>
              </a:rPr>
              <a:t>-API Gateway. Serves as client’s entry point. Single point of contact from the client which in turn returns responses from underlying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and sometimes an aggregated response from multiple underlying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-CDN. A content delivery network to serve static resources for e.g. pages and web content in a distributed network</a:t>
            </a:r>
          </a:p>
          <a:p>
            <a:pPr lvl="0"/>
            <a:r>
              <a:rPr lang="en-US" sz="1200" kern="1200" dirty="0" smtClean="0">
                <a:solidFill>
                  <a:schemeClr val="tx1"/>
                </a:solidFill>
                <a:effectLst/>
                <a:latin typeface="+mn-lt"/>
                <a:ea typeface="+mn-ea"/>
                <a:cs typeface="+mn-cs"/>
              </a:rPr>
              <a:t>-Static Content The static resources like pages and web content</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are deployed independently with their own database per service so the underlying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look as shown in the following picture.</a:t>
            </a:r>
          </a:p>
          <a:p>
            <a:endParaRPr lang="en-US" dirty="0"/>
          </a:p>
        </p:txBody>
      </p:sp>
      <p:sp>
        <p:nvSpPr>
          <p:cNvPr id="4" name="Slide Number Placeholder 3"/>
          <p:cNvSpPr>
            <a:spLocks noGrp="1"/>
          </p:cNvSpPr>
          <p:nvPr>
            <p:ph type="sldNum" sz="quarter" idx="10"/>
          </p:nvPr>
        </p:nvSpPr>
        <p:spPr/>
        <p:txBody>
          <a:bodyPr/>
          <a:lstStyle/>
          <a:p>
            <a:fld id="{0552E81F-2B3A-4989-A6E5-7D037F336AA9}" type="slidenum">
              <a:rPr lang="en-US" smtClean="0"/>
              <a:t>7</a:t>
            </a:fld>
            <a:endParaRPr lang="en-US"/>
          </a:p>
        </p:txBody>
      </p:sp>
    </p:spTree>
    <p:extLst>
      <p:ext uri="{BB962C8B-B14F-4D97-AF65-F5344CB8AC3E}">
        <p14:creationId xmlns:p14="http://schemas.microsoft.com/office/powerpoint/2010/main" val="1263720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.NET Core is a free and open-source, managed computer software framework for Windows, Linux, and </a:t>
            </a:r>
            <a:r>
              <a:rPr lang="en-US" sz="1200" kern="1200" dirty="0" err="1" smtClean="0">
                <a:solidFill>
                  <a:schemeClr val="tx1"/>
                </a:solidFill>
                <a:effectLst/>
                <a:latin typeface="+mn-lt"/>
                <a:ea typeface="+mn-ea"/>
                <a:cs typeface="+mn-cs"/>
              </a:rPr>
              <a:t>macOS</a:t>
            </a:r>
            <a:r>
              <a:rPr lang="en-US" sz="1200" kern="1200" dirty="0" smtClean="0">
                <a:solidFill>
                  <a:schemeClr val="tx1"/>
                </a:solidFill>
                <a:effectLst/>
                <a:latin typeface="+mn-lt"/>
                <a:ea typeface="+mn-ea"/>
                <a:cs typeface="+mn-cs"/>
              </a:rPr>
              <a:t> operating systems.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It is an open source, cross platform successor to .NET Framework.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.NET Core fully supports C# and F# and partially supports Visual Basic .NET.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552E81F-2B3A-4989-A6E5-7D037F336AA9}" type="slidenum">
              <a:rPr lang="en-US" smtClean="0"/>
              <a:t>8</a:t>
            </a:fld>
            <a:endParaRPr lang="en-US"/>
          </a:p>
        </p:txBody>
      </p:sp>
    </p:spTree>
    <p:extLst>
      <p:ext uri="{BB962C8B-B14F-4D97-AF65-F5344CB8AC3E}">
        <p14:creationId xmlns:p14="http://schemas.microsoft.com/office/powerpoint/2010/main" val="2044781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our project, we used</a:t>
            </a:r>
            <a:r>
              <a:rPr lang="en-US" sz="1200" kern="1200" baseline="0" dirty="0" smtClean="0">
                <a:solidFill>
                  <a:schemeClr val="tx1"/>
                </a:solidFill>
                <a:effectLst/>
                <a:latin typeface="+mn-lt"/>
                <a:ea typeface="+mn-ea"/>
                <a:cs typeface="+mn-cs"/>
              </a:rPr>
              <a:t> C#</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 a general-purpose, multi-paradigm programming language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It was developed around 2000 by Microsoft as part of its .NET initiative</a:t>
            </a:r>
            <a:br>
              <a:rPr lang="en-US" sz="120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0552E81F-2B3A-4989-A6E5-7D037F336AA9}" type="slidenum">
              <a:rPr lang="en-US" smtClean="0"/>
              <a:t>9</a:t>
            </a:fld>
            <a:endParaRPr lang="en-US"/>
          </a:p>
        </p:txBody>
      </p:sp>
    </p:spTree>
    <p:extLst>
      <p:ext uri="{BB962C8B-B14F-4D97-AF65-F5344CB8AC3E}">
        <p14:creationId xmlns:p14="http://schemas.microsoft.com/office/powerpoint/2010/main" val="18070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Microsoft SQL Server is a relational database management system developed by Microsoft. As a database server, it is a software product with the primary function of storing and retrieving data as requested by other software applications.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a:t>
            </a:r>
            <a:r>
              <a:rPr lang="en-US" sz="1200" kern="1200" baseline="0" dirty="0" smtClean="0">
                <a:solidFill>
                  <a:schemeClr val="tx1"/>
                </a:solidFill>
                <a:effectLst/>
                <a:latin typeface="+mn-lt"/>
                <a:ea typeface="+mn-ea"/>
                <a:cs typeface="+mn-cs"/>
              </a:rPr>
              <a:t> both GUI and command based software.</a:t>
            </a:r>
          </a:p>
          <a:p>
            <a:endParaRPr lang="en-US" sz="1200" kern="1200" baseline="0" dirty="0" smtClean="0">
              <a:solidFill>
                <a:schemeClr val="tx1"/>
              </a:solidFill>
              <a:effectLst/>
              <a:latin typeface="+mn-lt"/>
              <a:ea typeface="+mn-ea"/>
              <a:cs typeface="+mn-cs"/>
            </a:endParaRPr>
          </a:p>
          <a:p>
            <a:r>
              <a:rPr lang="en-US" dirty="0" smtClean="0"/>
              <a:t>SQL Server can be used to create</a:t>
            </a:r>
            <a:r>
              <a:rPr lang="en-US" baseline="0" dirty="0" smtClean="0"/>
              <a:t> and maintain databases as well as analyze data through several SQL Server tools.</a:t>
            </a:r>
            <a:endParaRPr lang="en-US" dirty="0"/>
          </a:p>
        </p:txBody>
      </p:sp>
      <p:sp>
        <p:nvSpPr>
          <p:cNvPr id="4" name="Slide Number Placeholder 3"/>
          <p:cNvSpPr>
            <a:spLocks noGrp="1"/>
          </p:cNvSpPr>
          <p:nvPr>
            <p:ph type="sldNum" sz="quarter" idx="5"/>
          </p:nvPr>
        </p:nvSpPr>
        <p:spPr/>
        <p:txBody>
          <a:bodyPr/>
          <a:lstStyle/>
          <a:p>
            <a:fld id="{0552E81F-2B3A-4989-A6E5-7D037F336AA9}" type="slidenum">
              <a:rPr lang="en-US" smtClean="0"/>
              <a:t>10</a:t>
            </a:fld>
            <a:endParaRPr lang="en-US"/>
          </a:p>
        </p:txBody>
      </p:sp>
    </p:spTree>
    <p:extLst>
      <p:ext uri="{BB962C8B-B14F-4D97-AF65-F5344CB8AC3E}">
        <p14:creationId xmlns:p14="http://schemas.microsoft.com/office/powerpoint/2010/main" val="3919703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is an open source (BSD licensed), in-memory data structure store, used as a database, cache and message broker. It supports many data structures (strings, hashes, lists, sets,…)</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552E81F-2B3A-4989-A6E5-7D037F336AA9}" type="slidenum">
              <a:rPr lang="en-US" smtClean="0"/>
              <a:t>11</a:t>
            </a:fld>
            <a:endParaRPr lang="en-US"/>
          </a:p>
        </p:txBody>
      </p:sp>
    </p:spTree>
    <p:extLst>
      <p:ext uri="{BB962C8B-B14F-4D97-AF65-F5344CB8AC3E}">
        <p14:creationId xmlns:p14="http://schemas.microsoft.com/office/powerpoint/2010/main" val="278674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a:p>
        </p:txBody>
      </p:sp>
      <p:sp>
        <p:nvSpPr>
          <p:cNvPr id="2" name="Title 1"/>
          <p:cNvSpPr>
            <a:spLocks noGrp="1"/>
          </p:cNvSpPr>
          <p:nvPr>
            <p:ph type="ctrTitle"/>
          </p:nvPr>
        </p:nvSpPr>
        <p:spPr>
          <a:xfrm>
            <a:off x="1524000" y="2001837"/>
            <a:ext cx="9144000" cy="1508125"/>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516313"/>
            <a:ext cx="9144000" cy="5603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E8B764B-5422-408E-9D04-54B83D1862AB}"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13BF9-5145-4417-B95D-FA8627973885}" type="slidenum">
              <a:rPr lang="en-US" smtClean="0"/>
              <a:t>‹#›</a:t>
            </a:fld>
            <a:endParaRPr lang="en-US"/>
          </a:p>
        </p:txBody>
      </p:sp>
    </p:spTree>
    <p:extLst>
      <p:ext uri="{BB962C8B-B14F-4D97-AF65-F5344CB8AC3E}">
        <p14:creationId xmlns:p14="http://schemas.microsoft.com/office/powerpoint/2010/main" val="1505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3/11/2019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7"/>
          <p:cNvSpPr>
            <a:spLocks noGrp="1"/>
          </p:cNvSpPr>
          <p:nvPr>
            <p:ph type="pic" sz="quarter" idx="14"/>
          </p:nvPr>
        </p:nvSpPr>
        <p:spPr>
          <a:xfrm>
            <a:off x="0" y="2806700"/>
            <a:ext cx="12192000" cy="2447925"/>
          </a:xfrm>
        </p:spPr>
        <p:txBody>
          <a:bodyPr/>
          <a:lstStyle/>
          <a:p>
            <a:endParaRPr lang="en-US"/>
          </a:p>
        </p:txBody>
      </p:sp>
    </p:spTree>
    <p:extLst>
      <p:ext uri="{BB962C8B-B14F-4D97-AF65-F5344CB8AC3E}">
        <p14:creationId xmlns:p14="http://schemas.microsoft.com/office/powerpoint/2010/main" val="197367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alf Pictur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0"/>
            <a:ext cx="12192000" cy="3848099"/>
          </a:xfrm>
        </p:spPr>
        <p:txBody>
          <a:bodyPr/>
          <a:lstStyle/>
          <a:p>
            <a:endParaRPr lang="en-US"/>
          </a:p>
        </p:txBody>
      </p:sp>
    </p:spTree>
    <p:extLst>
      <p:ext uri="{BB962C8B-B14F-4D97-AF65-F5344CB8AC3E}">
        <p14:creationId xmlns:p14="http://schemas.microsoft.com/office/powerpoint/2010/main" val="113706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3/11/2019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7"/>
          <p:cNvSpPr>
            <a:spLocks noGrp="1"/>
          </p:cNvSpPr>
          <p:nvPr>
            <p:ph type="pic" sz="quarter" idx="14"/>
          </p:nvPr>
        </p:nvSpPr>
        <p:spPr>
          <a:xfrm>
            <a:off x="609600" y="1771650"/>
            <a:ext cx="4943475" cy="2225675"/>
          </a:xfrm>
        </p:spPr>
        <p:txBody>
          <a:bodyPr/>
          <a:lstStyle/>
          <a:p>
            <a:endParaRPr lang="en-US"/>
          </a:p>
        </p:txBody>
      </p:sp>
      <p:sp>
        <p:nvSpPr>
          <p:cNvPr id="9" name="Picture Placeholder 7"/>
          <p:cNvSpPr>
            <a:spLocks noGrp="1"/>
          </p:cNvSpPr>
          <p:nvPr>
            <p:ph type="pic" sz="quarter" idx="15"/>
          </p:nvPr>
        </p:nvSpPr>
        <p:spPr>
          <a:xfrm>
            <a:off x="6627494" y="1771650"/>
            <a:ext cx="4946904" cy="2225675"/>
          </a:xfrm>
        </p:spPr>
        <p:txBody>
          <a:bodyPr/>
          <a:lstStyle/>
          <a:p>
            <a:endParaRPr lang="en-US"/>
          </a:p>
        </p:txBody>
      </p:sp>
    </p:spTree>
    <p:extLst>
      <p:ext uri="{BB962C8B-B14F-4D97-AF65-F5344CB8AC3E}">
        <p14:creationId xmlns:p14="http://schemas.microsoft.com/office/powerpoint/2010/main" val="2523026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elcoming Messag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4361"/>
          </a:xfrm>
        </p:spPr>
        <p:txBody>
          <a:bodyPr/>
          <a:lstStyle>
            <a:lvl1pPr algn="ctr">
              <a:defRPr b="1"/>
            </a:lvl1pPr>
          </a:lstStyle>
          <a:p>
            <a:r>
              <a:rPr lang="en-US"/>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3/11/2019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Picture Placeholder 6"/>
          <p:cNvSpPr>
            <a:spLocks noGrp="1"/>
          </p:cNvSpPr>
          <p:nvPr>
            <p:ph type="pic" sz="quarter" idx="13"/>
          </p:nvPr>
        </p:nvSpPr>
        <p:spPr>
          <a:xfrm>
            <a:off x="4778375" y="1661886"/>
            <a:ext cx="2635250" cy="2635250"/>
          </a:xfrm>
          <a:prstGeom prst="ellipse">
            <a:avLst/>
          </a:prstGeom>
          <a:ln w="25400">
            <a:solidFill>
              <a:schemeClr val="bg1"/>
            </a:solidFill>
          </a:ln>
        </p:spPr>
        <p:txBody>
          <a:bodyPr/>
          <a:lstStyle/>
          <a:p>
            <a:endParaRPr lang="en-US"/>
          </a:p>
        </p:txBody>
      </p:sp>
      <p:sp>
        <p:nvSpPr>
          <p:cNvPr id="9" name="Picture Placeholder 8"/>
          <p:cNvSpPr>
            <a:spLocks noGrp="1"/>
          </p:cNvSpPr>
          <p:nvPr>
            <p:ph type="pic" sz="quarter" idx="14"/>
          </p:nvPr>
        </p:nvSpPr>
        <p:spPr>
          <a:xfrm>
            <a:off x="0" y="0"/>
            <a:ext cx="12192000" cy="3009900"/>
          </a:xfrm>
        </p:spPr>
        <p:txBody>
          <a:bodyPr/>
          <a:lstStyle/>
          <a:p>
            <a:endParaRPr lang="en-US"/>
          </a:p>
        </p:txBody>
      </p:sp>
    </p:spTree>
    <p:extLst>
      <p:ext uri="{BB962C8B-B14F-4D97-AF65-F5344CB8AC3E}">
        <p14:creationId xmlns:p14="http://schemas.microsoft.com/office/powerpoint/2010/main" val="90812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5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3/11/2019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Tree>
    <p:extLst>
      <p:ext uri="{BB962C8B-B14F-4D97-AF65-F5344CB8AC3E}">
        <p14:creationId xmlns:p14="http://schemas.microsoft.com/office/powerpoint/2010/main" val="2149175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E8B764B-5422-408E-9D04-54B83D1862AB}" type="datetimeFigureOut">
              <a:rPr lang="en-US" smtClean="0"/>
              <a:t>3/11/2019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8" name="Picture Placeholder 7"/>
          <p:cNvSpPr>
            <a:spLocks noGrp="1"/>
          </p:cNvSpPr>
          <p:nvPr>
            <p:ph type="pic" sz="quarter" idx="13"/>
          </p:nvPr>
        </p:nvSpPr>
        <p:spPr>
          <a:xfrm>
            <a:off x="0" y="0"/>
            <a:ext cx="12192000" cy="3846286"/>
          </a:xfrm>
        </p:spPr>
        <p:txBody>
          <a:bodyPr/>
          <a:lstStyle/>
          <a:p>
            <a:endParaRPr lang="en-US"/>
          </a:p>
        </p:txBody>
      </p:sp>
      <p:sp>
        <p:nvSpPr>
          <p:cNvPr id="11" name="Picture Placeholder 10"/>
          <p:cNvSpPr>
            <a:spLocks noGrp="1"/>
          </p:cNvSpPr>
          <p:nvPr>
            <p:ph type="pic" sz="quarter" idx="14"/>
          </p:nvPr>
        </p:nvSpPr>
        <p:spPr>
          <a:xfrm>
            <a:off x="947058" y="859972"/>
            <a:ext cx="5032828" cy="3129682"/>
          </a:xfrm>
        </p:spPr>
        <p:txBody>
          <a:bodyPr/>
          <a:lstStyle/>
          <a:p>
            <a:endParaRPr lang="en-US"/>
          </a:p>
        </p:txBody>
      </p:sp>
    </p:spTree>
    <p:extLst>
      <p:ext uri="{BB962C8B-B14F-4D97-AF65-F5344CB8AC3E}">
        <p14:creationId xmlns:p14="http://schemas.microsoft.com/office/powerpoint/2010/main" val="193471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3/11/2019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9" name="Picture Placeholder 8"/>
          <p:cNvSpPr>
            <a:spLocks noGrp="1"/>
          </p:cNvSpPr>
          <p:nvPr>
            <p:ph type="pic" sz="quarter" idx="14"/>
          </p:nvPr>
        </p:nvSpPr>
        <p:spPr>
          <a:xfrm>
            <a:off x="4762500" y="2238375"/>
            <a:ext cx="2667000" cy="3505200"/>
          </a:xfrm>
        </p:spPr>
        <p:txBody>
          <a:bodyPr/>
          <a:lstStyle/>
          <a:p>
            <a:endParaRPr lang="en-US"/>
          </a:p>
        </p:txBody>
      </p:sp>
    </p:spTree>
    <p:extLst>
      <p:ext uri="{BB962C8B-B14F-4D97-AF65-F5344CB8AC3E}">
        <p14:creationId xmlns:p14="http://schemas.microsoft.com/office/powerpoint/2010/main" val="221128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ircle">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3/11/2019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14"/>
          <p:cNvSpPr>
            <a:spLocks noGrp="1"/>
          </p:cNvSpPr>
          <p:nvPr>
            <p:ph type="pic" sz="quarter" idx="14"/>
          </p:nvPr>
        </p:nvSpPr>
        <p:spPr>
          <a:xfrm>
            <a:off x="1192213" y="1972986"/>
            <a:ext cx="2926080" cy="2926080"/>
          </a:xfrm>
          <a:prstGeom prst="ellipse">
            <a:avLst/>
          </a:prstGeom>
        </p:spPr>
        <p:txBody>
          <a:bodyPr>
            <a:normAutofit/>
          </a:bodyPr>
          <a:lstStyle>
            <a:lvl1pPr>
              <a:defRPr sz="1600">
                <a:solidFill>
                  <a:schemeClr val="tx2"/>
                </a:solidFill>
              </a:defRPr>
            </a:lvl1pPr>
          </a:lstStyle>
          <a:p>
            <a:endParaRPr lang="id-ID"/>
          </a:p>
        </p:txBody>
      </p:sp>
      <p:sp>
        <p:nvSpPr>
          <p:cNvPr id="9" name="Picture Placeholder 14"/>
          <p:cNvSpPr>
            <a:spLocks noGrp="1"/>
          </p:cNvSpPr>
          <p:nvPr>
            <p:ph type="pic" sz="quarter" idx="15"/>
          </p:nvPr>
        </p:nvSpPr>
        <p:spPr>
          <a:xfrm>
            <a:off x="4630322" y="1972986"/>
            <a:ext cx="2926080" cy="2926080"/>
          </a:xfrm>
          <a:prstGeom prst="ellipse">
            <a:avLst/>
          </a:prstGeom>
        </p:spPr>
        <p:txBody>
          <a:bodyPr>
            <a:normAutofit/>
          </a:bodyPr>
          <a:lstStyle>
            <a:lvl1pPr>
              <a:defRPr sz="1600">
                <a:solidFill>
                  <a:schemeClr val="tx2"/>
                </a:solidFill>
              </a:defRPr>
            </a:lvl1pPr>
          </a:lstStyle>
          <a:p>
            <a:endParaRPr lang="id-ID"/>
          </a:p>
        </p:txBody>
      </p:sp>
      <p:sp>
        <p:nvSpPr>
          <p:cNvPr id="10" name="Picture Placeholder 14"/>
          <p:cNvSpPr>
            <a:spLocks noGrp="1"/>
          </p:cNvSpPr>
          <p:nvPr>
            <p:ph type="pic" sz="quarter" idx="16"/>
          </p:nvPr>
        </p:nvSpPr>
        <p:spPr>
          <a:xfrm>
            <a:off x="8094924" y="1972986"/>
            <a:ext cx="2926080" cy="2926080"/>
          </a:xfrm>
          <a:prstGeom prst="ellipse">
            <a:avLst/>
          </a:prstGeom>
        </p:spPr>
        <p:txBody>
          <a:bodyPr>
            <a:normAutofit/>
          </a:bodyPr>
          <a:lstStyle>
            <a:lvl1pPr>
              <a:defRPr sz="1600">
                <a:solidFill>
                  <a:schemeClr val="tx2"/>
                </a:solidFill>
              </a:defRPr>
            </a:lvl1pPr>
          </a:lstStyle>
          <a:p>
            <a:endParaRPr lang="id-ID"/>
          </a:p>
        </p:txBody>
      </p:sp>
    </p:spTree>
    <p:extLst>
      <p:ext uri="{BB962C8B-B14F-4D97-AF65-F5344CB8AC3E}">
        <p14:creationId xmlns:p14="http://schemas.microsoft.com/office/powerpoint/2010/main" val="415231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3/11/2019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2"/>
          <p:cNvSpPr>
            <a:spLocks noGrp="1"/>
          </p:cNvSpPr>
          <p:nvPr>
            <p:ph type="pic" sz="quarter" idx="14"/>
          </p:nvPr>
        </p:nvSpPr>
        <p:spPr>
          <a:xfrm>
            <a:off x="2444559" y="2124022"/>
            <a:ext cx="2112264" cy="2112264"/>
          </a:xfrm>
          <a:prstGeom prst="ellipse">
            <a:avLst/>
          </a:prstGeom>
          <a:ln w="31750">
            <a:solidFill>
              <a:schemeClr val="accent3"/>
            </a:solidFill>
          </a:ln>
        </p:spPr>
        <p:txBody>
          <a:bodyPr>
            <a:normAutofit/>
          </a:bodyPr>
          <a:lstStyle>
            <a:lvl1pPr>
              <a:defRPr sz="1000"/>
            </a:lvl1pPr>
          </a:lstStyle>
          <a:p>
            <a:endParaRPr lang="en-US" dirty="0"/>
          </a:p>
        </p:txBody>
      </p:sp>
      <p:sp>
        <p:nvSpPr>
          <p:cNvPr id="9" name="Picture Placeholder 2"/>
          <p:cNvSpPr>
            <a:spLocks noGrp="1"/>
          </p:cNvSpPr>
          <p:nvPr>
            <p:ph type="pic" sz="quarter" idx="15"/>
          </p:nvPr>
        </p:nvSpPr>
        <p:spPr>
          <a:xfrm>
            <a:off x="7235690" y="1829827"/>
            <a:ext cx="1675330" cy="1676399"/>
          </a:xfrm>
          <a:prstGeom prst="ellipse">
            <a:avLst/>
          </a:prstGeom>
          <a:ln w="31750">
            <a:solidFill>
              <a:schemeClr val="accent6"/>
            </a:solidFill>
          </a:ln>
        </p:spPr>
        <p:txBody>
          <a:bodyPr>
            <a:normAutofit/>
          </a:bodyPr>
          <a:lstStyle>
            <a:lvl1pPr>
              <a:defRPr sz="1000"/>
            </a:lvl1pPr>
          </a:lstStyle>
          <a:p>
            <a:endParaRPr lang="en-US" dirty="0"/>
          </a:p>
        </p:txBody>
      </p:sp>
      <p:sp>
        <p:nvSpPr>
          <p:cNvPr id="10" name="Picture Placeholder 2"/>
          <p:cNvSpPr>
            <a:spLocks noGrp="1"/>
          </p:cNvSpPr>
          <p:nvPr>
            <p:ph type="pic" sz="quarter" idx="16"/>
          </p:nvPr>
        </p:nvSpPr>
        <p:spPr>
          <a:xfrm>
            <a:off x="3745310" y="3470032"/>
            <a:ext cx="1675330" cy="1676399"/>
          </a:xfrm>
          <a:prstGeom prst="ellipse">
            <a:avLst/>
          </a:prstGeom>
          <a:ln w="31750">
            <a:solidFill>
              <a:schemeClr val="accent5"/>
            </a:solidFill>
          </a:ln>
        </p:spPr>
        <p:txBody>
          <a:bodyPr>
            <a:normAutofit/>
          </a:bodyPr>
          <a:lstStyle>
            <a:lvl1pPr>
              <a:defRPr sz="1000"/>
            </a:lvl1pPr>
          </a:lstStyle>
          <a:p>
            <a:endParaRPr lang="en-US" dirty="0"/>
          </a:p>
        </p:txBody>
      </p:sp>
      <p:sp>
        <p:nvSpPr>
          <p:cNvPr id="11" name="Picture Placeholder 2"/>
          <p:cNvSpPr>
            <a:spLocks noGrp="1"/>
          </p:cNvSpPr>
          <p:nvPr>
            <p:ph type="pic" sz="quarter" idx="17"/>
          </p:nvPr>
        </p:nvSpPr>
        <p:spPr>
          <a:xfrm>
            <a:off x="1578569" y="4234222"/>
            <a:ext cx="1675330" cy="1676399"/>
          </a:xfrm>
          <a:prstGeom prst="ellipse">
            <a:avLst/>
          </a:prstGeom>
          <a:ln w="31750">
            <a:solidFill>
              <a:schemeClr val="accent1"/>
            </a:solidFill>
          </a:ln>
        </p:spPr>
        <p:txBody>
          <a:bodyPr>
            <a:normAutofit/>
          </a:bodyPr>
          <a:lstStyle>
            <a:lvl1pPr>
              <a:defRPr sz="1000"/>
            </a:lvl1pPr>
          </a:lstStyle>
          <a:p>
            <a:endParaRPr lang="en-US" dirty="0"/>
          </a:p>
        </p:txBody>
      </p:sp>
      <p:sp>
        <p:nvSpPr>
          <p:cNvPr id="12" name="Picture Placeholder 2"/>
          <p:cNvSpPr>
            <a:spLocks noGrp="1"/>
          </p:cNvSpPr>
          <p:nvPr>
            <p:ph type="pic" sz="quarter" idx="18"/>
          </p:nvPr>
        </p:nvSpPr>
        <p:spPr>
          <a:xfrm>
            <a:off x="6457543" y="3849452"/>
            <a:ext cx="1498058" cy="1498058"/>
          </a:xfrm>
          <a:prstGeom prst="ellipse">
            <a:avLst/>
          </a:prstGeom>
          <a:ln w="31750">
            <a:solidFill>
              <a:schemeClr val="accent4"/>
            </a:solidFill>
          </a:ln>
        </p:spPr>
        <p:txBody>
          <a:bodyPr>
            <a:normAutofit/>
          </a:bodyPr>
          <a:lstStyle>
            <a:lvl1pPr>
              <a:defRPr sz="1000"/>
            </a:lvl1pPr>
          </a:lstStyle>
          <a:p>
            <a:endParaRPr lang="en-US" dirty="0"/>
          </a:p>
        </p:txBody>
      </p:sp>
      <p:sp>
        <p:nvSpPr>
          <p:cNvPr id="13" name="Picture Placeholder 2"/>
          <p:cNvSpPr>
            <a:spLocks noGrp="1"/>
          </p:cNvSpPr>
          <p:nvPr>
            <p:ph type="pic" sz="quarter" idx="19"/>
          </p:nvPr>
        </p:nvSpPr>
        <p:spPr>
          <a:xfrm>
            <a:off x="8589522" y="3006385"/>
            <a:ext cx="2033081" cy="2033081"/>
          </a:xfrm>
          <a:prstGeom prst="ellipse">
            <a:avLst/>
          </a:prstGeom>
          <a:ln w="31750">
            <a:solidFill>
              <a:schemeClr val="accent1"/>
            </a:solidFill>
          </a:ln>
        </p:spPr>
        <p:txBody>
          <a:bodyPr>
            <a:normAutofit/>
          </a:bodyPr>
          <a:lstStyle>
            <a:lvl1pPr>
              <a:defRPr sz="1000"/>
            </a:lvl1pPr>
          </a:lstStyle>
          <a:p>
            <a:endParaRPr lang="en-US" dirty="0"/>
          </a:p>
        </p:txBody>
      </p:sp>
      <p:sp>
        <p:nvSpPr>
          <p:cNvPr id="14" name="Picture Placeholder 2"/>
          <p:cNvSpPr>
            <a:spLocks noGrp="1"/>
          </p:cNvSpPr>
          <p:nvPr>
            <p:ph type="pic" sz="quarter" idx="20"/>
          </p:nvPr>
        </p:nvSpPr>
        <p:spPr>
          <a:xfrm>
            <a:off x="5252529" y="4861127"/>
            <a:ext cx="1070445" cy="1047872"/>
          </a:xfrm>
          <a:prstGeom prst="ellipse">
            <a:avLst/>
          </a:prstGeom>
          <a:ln w="31750">
            <a:solidFill>
              <a:schemeClr val="accent2"/>
            </a:solidFill>
          </a:ln>
        </p:spPr>
        <p:txBody>
          <a:bodyPr>
            <a:normAutofit/>
          </a:bodyPr>
          <a:lstStyle>
            <a:lvl1pPr>
              <a:defRPr sz="1000"/>
            </a:lvl1pPr>
          </a:lstStyle>
          <a:p>
            <a:endParaRPr lang="en-US" dirty="0"/>
          </a:p>
        </p:txBody>
      </p:sp>
    </p:spTree>
    <p:extLst>
      <p:ext uri="{BB962C8B-B14F-4D97-AF65-F5344CB8AC3E}">
        <p14:creationId xmlns:p14="http://schemas.microsoft.com/office/powerpoint/2010/main" val="45741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rcle Picture">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3/11/2019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9"/>
          <p:cNvSpPr>
            <a:spLocks noGrp="1"/>
          </p:cNvSpPr>
          <p:nvPr>
            <p:ph type="pic" sz="quarter" idx="14"/>
          </p:nvPr>
        </p:nvSpPr>
        <p:spPr>
          <a:xfrm>
            <a:off x="1975384" y="2597783"/>
            <a:ext cx="2468880" cy="2468880"/>
          </a:xfrm>
          <a:prstGeom prst="ellipse">
            <a:avLst/>
          </a:prstGeom>
          <a:solidFill>
            <a:schemeClr val="bg1">
              <a:lumMod val="75000"/>
            </a:schemeClr>
          </a:solidFill>
          <a:ln w="127000">
            <a:solidFill>
              <a:schemeClr val="bg1"/>
            </a:solidFill>
          </a:ln>
        </p:spPr>
        <p:txBody>
          <a:bodyPr/>
          <a:lstStyle>
            <a:lvl1pPr>
              <a:defRPr sz="1600"/>
            </a:lvl1pPr>
          </a:lstStyle>
          <a:p>
            <a:endParaRPr lang="id-ID"/>
          </a:p>
        </p:txBody>
      </p:sp>
    </p:spTree>
    <p:extLst>
      <p:ext uri="{BB962C8B-B14F-4D97-AF65-F5344CB8AC3E}">
        <p14:creationId xmlns:p14="http://schemas.microsoft.com/office/powerpoint/2010/main" val="357370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3/11/2019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9"/>
          <p:cNvSpPr>
            <a:spLocks noGrp="1"/>
          </p:cNvSpPr>
          <p:nvPr>
            <p:ph type="pic" sz="quarter" idx="14"/>
          </p:nvPr>
        </p:nvSpPr>
        <p:spPr>
          <a:xfrm>
            <a:off x="678814" y="2028507"/>
            <a:ext cx="1737360" cy="1737360"/>
          </a:xfrm>
          <a:prstGeom prst="ellipse">
            <a:avLst/>
          </a:prstGeom>
        </p:spPr>
        <p:txBody>
          <a:bodyPr/>
          <a:lstStyle>
            <a:lvl1pPr>
              <a:defRPr sz="1600"/>
            </a:lvl1pPr>
          </a:lstStyle>
          <a:p>
            <a:endParaRPr lang="id-ID"/>
          </a:p>
        </p:txBody>
      </p:sp>
      <p:sp>
        <p:nvSpPr>
          <p:cNvPr id="9" name="Picture Placeholder 9"/>
          <p:cNvSpPr>
            <a:spLocks noGrp="1"/>
          </p:cNvSpPr>
          <p:nvPr>
            <p:ph type="pic" sz="quarter" idx="15"/>
          </p:nvPr>
        </p:nvSpPr>
        <p:spPr>
          <a:xfrm>
            <a:off x="678814" y="4180882"/>
            <a:ext cx="1737360" cy="1737360"/>
          </a:xfrm>
          <a:prstGeom prst="ellipse">
            <a:avLst/>
          </a:prstGeom>
        </p:spPr>
        <p:txBody>
          <a:bodyPr/>
          <a:lstStyle>
            <a:lvl1pPr>
              <a:defRPr sz="1600"/>
            </a:lvl1pPr>
          </a:lstStyle>
          <a:p>
            <a:endParaRPr lang="id-ID"/>
          </a:p>
        </p:txBody>
      </p:sp>
      <p:sp>
        <p:nvSpPr>
          <p:cNvPr id="10" name="Picture Placeholder 9"/>
          <p:cNvSpPr>
            <a:spLocks noGrp="1"/>
          </p:cNvSpPr>
          <p:nvPr>
            <p:ph type="pic" sz="quarter" idx="16"/>
          </p:nvPr>
        </p:nvSpPr>
        <p:spPr>
          <a:xfrm>
            <a:off x="6136005" y="2028507"/>
            <a:ext cx="1737360" cy="1737360"/>
          </a:xfrm>
          <a:prstGeom prst="ellipse">
            <a:avLst/>
          </a:prstGeom>
        </p:spPr>
        <p:txBody>
          <a:bodyPr/>
          <a:lstStyle>
            <a:lvl1pPr>
              <a:defRPr sz="1600"/>
            </a:lvl1pPr>
          </a:lstStyle>
          <a:p>
            <a:endParaRPr lang="id-ID"/>
          </a:p>
        </p:txBody>
      </p:sp>
      <p:sp>
        <p:nvSpPr>
          <p:cNvPr id="11" name="Picture Placeholder 9"/>
          <p:cNvSpPr>
            <a:spLocks noGrp="1"/>
          </p:cNvSpPr>
          <p:nvPr>
            <p:ph type="pic" sz="quarter" idx="17"/>
          </p:nvPr>
        </p:nvSpPr>
        <p:spPr>
          <a:xfrm>
            <a:off x="6136005" y="4180882"/>
            <a:ext cx="1737360" cy="1737360"/>
          </a:xfrm>
          <a:prstGeom prst="ellipse">
            <a:avLst/>
          </a:prstGeom>
        </p:spPr>
        <p:txBody>
          <a:bodyPr/>
          <a:lstStyle>
            <a:lvl1pPr>
              <a:defRPr sz="1600"/>
            </a:lvl1pPr>
          </a:lstStyle>
          <a:p>
            <a:endParaRPr lang="id-ID"/>
          </a:p>
        </p:txBody>
      </p:sp>
    </p:spTree>
    <p:extLst>
      <p:ext uri="{BB962C8B-B14F-4D97-AF65-F5344CB8AC3E}">
        <p14:creationId xmlns:p14="http://schemas.microsoft.com/office/powerpoint/2010/main" val="378981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B764B-5422-408E-9D04-54B83D1862AB}" type="datetimeFigureOut">
              <a:rPr lang="en-US" smtClean="0"/>
              <a:t>3/11/2019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13BF9-5145-4417-B95D-FA8627973885}" type="slidenum">
              <a:rPr lang="en-US" smtClean="0"/>
              <a:t>‹#›</a:t>
            </a:fld>
            <a:endParaRPr lang="en-US"/>
          </a:p>
        </p:txBody>
      </p:sp>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62" r:id="rId4"/>
    <p:sldLayoutId id="2147483661" r:id="rId5"/>
    <p:sldLayoutId id="2147483660" r:id="rId6"/>
    <p:sldLayoutId id="2147483659" r:id="rId7"/>
    <p:sldLayoutId id="2147483658" r:id="rId8"/>
    <p:sldLayoutId id="2147483657" r:id="rId9"/>
    <p:sldLayoutId id="2147483656" r:id="rId10"/>
    <p:sldLayoutId id="2147483655" r:id="rId11"/>
    <p:sldLayoutId id="2147483654" r:id="rId12"/>
    <p:sldLayoutId id="214748365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6">
            <a:extLst>
              <a:ext uri="{FF2B5EF4-FFF2-40B4-BE49-F238E27FC236}">
                <a16:creationId xmlns:a16="http://schemas.microsoft.com/office/drawing/2014/main" id="{4781732C-6BB3-CF40-A952-F19B23BA5487}"/>
              </a:ext>
            </a:extLst>
          </p:cNvPr>
          <p:cNvSpPr txBox="1">
            <a:spLocks/>
          </p:cNvSpPr>
          <p:nvPr/>
        </p:nvSpPr>
        <p:spPr>
          <a:xfrm>
            <a:off x="-1" y="2001311"/>
            <a:ext cx="12192000" cy="6900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1A7EAF"/>
                </a:solidFill>
                <a:effectLst>
                  <a:outerShdw blurRad="38100" dist="38100" dir="2700000" algn="tl">
                    <a:srgbClr val="000000">
                      <a:alpha val="43137"/>
                    </a:srgbClr>
                  </a:outerShdw>
                </a:effectLst>
              </a:rPr>
              <a:t>Shoes On Containers</a:t>
            </a:r>
          </a:p>
        </p:txBody>
      </p:sp>
      <p:sp>
        <p:nvSpPr>
          <p:cNvPr id="7" name="TextBox 6">
            <a:extLst>
              <a:ext uri="{FF2B5EF4-FFF2-40B4-BE49-F238E27FC236}">
                <a16:creationId xmlns:a16="http://schemas.microsoft.com/office/drawing/2014/main" id="{E9164B23-4A39-C348-857B-D734C9264012}"/>
              </a:ext>
            </a:extLst>
          </p:cNvPr>
          <p:cNvSpPr txBox="1"/>
          <p:nvPr/>
        </p:nvSpPr>
        <p:spPr>
          <a:xfrm>
            <a:off x="2927604" y="3806731"/>
            <a:ext cx="6336791" cy="2369880"/>
          </a:xfrm>
          <a:prstGeom prst="rect">
            <a:avLst/>
          </a:prstGeom>
          <a:noFill/>
        </p:spPr>
        <p:txBody>
          <a:bodyPr wrap="square" rtlCol="0">
            <a:spAutoFit/>
          </a:bodyPr>
          <a:lstStyle/>
          <a:p>
            <a:pPr algn="ctr"/>
            <a:r>
              <a:rPr lang="en-US" sz="1600" dirty="0">
                <a:latin typeface="+mj-lt"/>
              </a:rPr>
              <a:t>Presented by</a:t>
            </a:r>
          </a:p>
          <a:p>
            <a:pPr algn="ctr"/>
            <a:endParaRPr lang="en-US" sz="1600" dirty="0">
              <a:latin typeface="+mj-lt"/>
            </a:endParaRPr>
          </a:p>
          <a:p>
            <a:pPr algn="ctr"/>
            <a:r>
              <a:rPr lang="en-US" sz="2200" dirty="0">
                <a:latin typeface="+mj-lt"/>
              </a:rPr>
              <a:t>Alain El Khoury</a:t>
            </a:r>
          </a:p>
          <a:p>
            <a:pPr algn="ctr"/>
            <a:r>
              <a:rPr lang="en-US" sz="2200" dirty="0">
                <a:latin typeface="+mj-lt"/>
              </a:rPr>
              <a:t>Melody Abi Khalil</a:t>
            </a:r>
          </a:p>
          <a:p>
            <a:pPr algn="ctr"/>
            <a:endParaRPr lang="en-US" dirty="0">
              <a:latin typeface="+mj-lt"/>
            </a:endParaRPr>
          </a:p>
          <a:p>
            <a:pPr algn="ctr"/>
            <a:endParaRPr lang="en-US" dirty="0">
              <a:latin typeface="+mj-lt"/>
            </a:endParaRPr>
          </a:p>
          <a:p>
            <a:pPr algn="ctr"/>
            <a:endParaRPr lang="en-US" dirty="0">
              <a:latin typeface="+mj-lt"/>
            </a:endParaRPr>
          </a:p>
          <a:p>
            <a:pPr algn="ctr"/>
            <a:r>
              <a:rPr lang="en-US" dirty="0">
                <a:latin typeface="+mj-lt"/>
              </a:rPr>
              <a:t>Saint Joseph University, Faculty of Engineering</a:t>
            </a:r>
          </a:p>
        </p:txBody>
      </p:sp>
    </p:spTree>
    <p:extLst>
      <p:ext uri="{BB962C8B-B14F-4D97-AF65-F5344CB8AC3E}">
        <p14:creationId xmlns:p14="http://schemas.microsoft.com/office/powerpoint/2010/main" val="283161038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FF92D38-A070-4C47-89A3-182AEE3D6D83}"/>
              </a:ext>
            </a:extLst>
          </p:cNvPr>
          <p:cNvSpPr txBox="1"/>
          <p:nvPr/>
        </p:nvSpPr>
        <p:spPr>
          <a:xfrm>
            <a:off x="651751" y="2041823"/>
            <a:ext cx="10265924" cy="11868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mj-lt"/>
              </a:rPr>
              <a:t>Relational Database Management System by Microsoft</a:t>
            </a:r>
          </a:p>
          <a:p>
            <a:pPr marL="342900" indent="-342900">
              <a:lnSpc>
                <a:spcPct val="150000"/>
              </a:lnSpc>
              <a:buFont typeface="Arial" panose="020B0604020202020204" pitchFamily="34" charset="0"/>
              <a:buChar char="•"/>
            </a:pPr>
            <a:r>
              <a:rPr lang="en-US" sz="2500" dirty="0">
                <a:latin typeface="+mj-lt"/>
              </a:rPr>
              <a:t>GUI and command based software</a:t>
            </a:r>
          </a:p>
        </p:txBody>
      </p:sp>
      <p:sp>
        <p:nvSpPr>
          <p:cNvPr id="13" name="Title 7">
            <a:extLst>
              <a:ext uri="{FF2B5EF4-FFF2-40B4-BE49-F238E27FC236}">
                <a16:creationId xmlns:a16="http://schemas.microsoft.com/office/drawing/2014/main" id="{6C258E00-21EF-814D-98EC-442B78093754}"/>
              </a:ext>
            </a:extLst>
          </p:cNvPr>
          <p:cNvSpPr txBox="1">
            <a:spLocks/>
          </p:cNvSpPr>
          <p:nvPr/>
        </p:nvSpPr>
        <p:spPr>
          <a:xfrm>
            <a:off x="651751" y="360000"/>
            <a:ext cx="11022797"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MS SQL Server</a:t>
            </a:r>
          </a:p>
        </p:txBody>
      </p:sp>
      <p:pic>
        <p:nvPicPr>
          <p:cNvPr id="4" name="Picture 2" descr="Image result for ms sql server">
            <a:extLst>
              <a:ext uri="{FF2B5EF4-FFF2-40B4-BE49-F238E27FC236}">
                <a16:creationId xmlns:a16="http://schemas.microsoft.com/office/drawing/2014/main" id="{BCCC6CFF-5F0E-DF44-B8E4-1CC4869186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151" b="38772"/>
          <a:stretch/>
        </p:blipFill>
        <p:spPr bwMode="auto">
          <a:xfrm>
            <a:off x="3850461" y="3967534"/>
            <a:ext cx="4491078" cy="1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17670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FF92D38-A070-4C47-89A3-182AEE3D6D83}"/>
              </a:ext>
            </a:extLst>
          </p:cNvPr>
          <p:cNvSpPr txBox="1"/>
          <p:nvPr/>
        </p:nvSpPr>
        <p:spPr>
          <a:xfrm>
            <a:off x="651751" y="2041823"/>
            <a:ext cx="10265924" cy="11868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mj-lt"/>
              </a:rPr>
              <a:t>Open source, in-memory data structure store</a:t>
            </a:r>
          </a:p>
          <a:p>
            <a:pPr marL="342900" indent="-342900">
              <a:lnSpc>
                <a:spcPct val="150000"/>
              </a:lnSpc>
              <a:buFont typeface="Arial" panose="020B0604020202020204" pitchFamily="34" charset="0"/>
              <a:buChar char="•"/>
            </a:pPr>
            <a:r>
              <a:rPr lang="en-US" sz="2500" dirty="0">
                <a:latin typeface="+mj-lt"/>
              </a:rPr>
              <a:t>Used as database, cache and message broker</a:t>
            </a:r>
          </a:p>
        </p:txBody>
      </p:sp>
      <p:sp>
        <p:nvSpPr>
          <p:cNvPr id="13" name="Title 7">
            <a:extLst>
              <a:ext uri="{FF2B5EF4-FFF2-40B4-BE49-F238E27FC236}">
                <a16:creationId xmlns:a16="http://schemas.microsoft.com/office/drawing/2014/main" id="{6C258E00-21EF-814D-98EC-442B78093754}"/>
              </a:ext>
            </a:extLst>
          </p:cNvPr>
          <p:cNvSpPr txBox="1">
            <a:spLocks/>
          </p:cNvSpPr>
          <p:nvPr/>
        </p:nvSpPr>
        <p:spPr>
          <a:xfrm>
            <a:off x="651751" y="360000"/>
            <a:ext cx="11022797"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Redis</a:t>
            </a:r>
          </a:p>
        </p:txBody>
      </p:sp>
      <p:pic>
        <p:nvPicPr>
          <p:cNvPr id="6" name="Picture 2" descr="Image result for redis">
            <a:extLst>
              <a:ext uri="{FF2B5EF4-FFF2-40B4-BE49-F238E27FC236}">
                <a16:creationId xmlns:a16="http://schemas.microsoft.com/office/drawing/2014/main" id="{996F2683-E191-BC4B-A580-7C897CC32C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5680" y="3818022"/>
            <a:ext cx="4191835" cy="1400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19445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FF92D38-A070-4C47-89A3-182AEE3D6D83}"/>
              </a:ext>
            </a:extLst>
          </p:cNvPr>
          <p:cNvSpPr txBox="1"/>
          <p:nvPr/>
        </p:nvSpPr>
        <p:spPr>
          <a:xfrm>
            <a:off x="651751" y="1904663"/>
            <a:ext cx="10265924" cy="4324261"/>
          </a:xfrm>
          <a:prstGeom prst="rect">
            <a:avLst/>
          </a:prstGeom>
          <a:noFill/>
        </p:spPr>
        <p:txBody>
          <a:bodyPr wrap="square" rtlCol="0">
            <a:spAutoFit/>
          </a:bodyPr>
          <a:lstStyle/>
          <a:p>
            <a:r>
              <a:rPr lang="en-US" sz="2500" dirty="0" smtClean="0">
                <a:latin typeface="+mj-lt"/>
              </a:rPr>
              <a:t>Open-source </a:t>
            </a:r>
            <a:r>
              <a:rPr lang="en-US" sz="2500" dirty="0">
                <a:latin typeface="+mj-lt"/>
              </a:rPr>
              <a:t>software framework </a:t>
            </a:r>
            <a:r>
              <a:rPr lang="en-US" sz="2500" dirty="0" smtClean="0">
                <a:latin typeface="+mj-lt"/>
              </a:rPr>
              <a:t>for design, documentation &amp; consumption of REST APIs</a:t>
            </a:r>
          </a:p>
          <a:p>
            <a:pPr marL="342900" indent="-342900">
              <a:lnSpc>
                <a:spcPct val="150000"/>
              </a:lnSpc>
              <a:buFont typeface="Arial" panose="020B0604020202020204" pitchFamily="34" charset="0"/>
              <a:buChar char="•"/>
            </a:pPr>
            <a:endParaRPr lang="en-US" sz="2500" dirty="0">
              <a:latin typeface="+mj-lt"/>
            </a:endParaRPr>
          </a:p>
          <a:p>
            <a:pPr marL="342900" indent="-342900">
              <a:lnSpc>
                <a:spcPct val="150000"/>
              </a:lnSpc>
              <a:buFont typeface="Arial" panose="020B0604020202020204" pitchFamily="34" charset="0"/>
              <a:buChar char="•"/>
            </a:pPr>
            <a:r>
              <a:rPr lang="en-US" sz="2500" dirty="0" smtClean="0">
                <a:latin typeface="+mj-lt"/>
              </a:rPr>
              <a:t>Allows </a:t>
            </a:r>
            <a:r>
              <a:rPr lang="en-US" sz="2500" dirty="0">
                <a:latin typeface="+mj-lt"/>
              </a:rPr>
              <a:t>to visualize and interact with the API’s resources</a:t>
            </a:r>
          </a:p>
          <a:p>
            <a:pPr marL="342900" indent="-342900">
              <a:lnSpc>
                <a:spcPct val="150000"/>
              </a:lnSpc>
              <a:buFont typeface="Arial" panose="020B0604020202020204" pitchFamily="34" charset="0"/>
              <a:buChar char="•"/>
            </a:pPr>
            <a:r>
              <a:rPr lang="en-US" sz="2500" dirty="0">
                <a:latin typeface="+mj-lt"/>
              </a:rPr>
              <a:t>Automatically generated from the </a:t>
            </a:r>
            <a:r>
              <a:rPr lang="en-US" sz="2500" dirty="0" err="1">
                <a:latin typeface="+mj-lt"/>
              </a:rPr>
              <a:t>OpenAPI</a:t>
            </a:r>
            <a:r>
              <a:rPr lang="en-US" sz="2500" dirty="0">
                <a:latin typeface="+mj-lt"/>
              </a:rPr>
              <a:t> Specification</a:t>
            </a:r>
          </a:p>
          <a:p>
            <a:pPr marL="342900" indent="-342900">
              <a:lnSpc>
                <a:spcPct val="150000"/>
              </a:lnSpc>
              <a:buFont typeface="Arial" panose="020B0604020202020204" pitchFamily="34" charset="0"/>
              <a:buChar char="•"/>
            </a:pPr>
            <a:r>
              <a:rPr lang="en-US" sz="2500" dirty="0">
                <a:latin typeface="+mj-lt"/>
              </a:rPr>
              <a:t>Human Friendly</a:t>
            </a:r>
          </a:p>
          <a:p>
            <a:pPr marL="342900" indent="-342900">
              <a:lnSpc>
                <a:spcPct val="150000"/>
              </a:lnSpc>
              <a:buFont typeface="Arial" panose="020B0604020202020204" pitchFamily="34" charset="0"/>
              <a:buChar char="•"/>
            </a:pPr>
            <a:r>
              <a:rPr lang="en-US" sz="2500" dirty="0">
                <a:latin typeface="+mj-lt"/>
              </a:rPr>
              <a:t>Dependency Free</a:t>
            </a:r>
          </a:p>
          <a:p>
            <a:pPr marL="342900" indent="-342900">
              <a:lnSpc>
                <a:spcPct val="150000"/>
              </a:lnSpc>
              <a:buFont typeface="Arial" panose="020B0604020202020204" pitchFamily="34" charset="0"/>
              <a:buChar char="•"/>
            </a:pPr>
            <a:r>
              <a:rPr lang="en-US" sz="2500" dirty="0">
                <a:latin typeface="+mj-lt"/>
              </a:rPr>
              <a:t>All browser support</a:t>
            </a:r>
          </a:p>
        </p:txBody>
      </p:sp>
      <p:sp>
        <p:nvSpPr>
          <p:cNvPr id="13" name="Title 7">
            <a:extLst>
              <a:ext uri="{FF2B5EF4-FFF2-40B4-BE49-F238E27FC236}">
                <a16:creationId xmlns:a16="http://schemas.microsoft.com/office/drawing/2014/main" id="{6C258E00-21EF-814D-98EC-442B78093754}"/>
              </a:ext>
            </a:extLst>
          </p:cNvPr>
          <p:cNvSpPr txBox="1">
            <a:spLocks/>
          </p:cNvSpPr>
          <p:nvPr/>
        </p:nvSpPr>
        <p:spPr>
          <a:xfrm>
            <a:off x="651751" y="360000"/>
            <a:ext cx="11022797"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Swagger</a:t>
            </a:r>
          </a:p>
        </p:txBody>
      </p:sp>
      <p:pic>
        <p:nvPicPr>
          <p:cNvPr id="5" name="Picture 2" descr="Image result for swagger">
            <a:extLst>
              <a:ext uri="{FF2B5EF4-FFF2-40B4-BE49-F238E27FC236}">
                <a16:creationId xmlns:a16="http://schemas.microsoft.com/office/drawing/2014/main" id="{5A1A5D25-3A7E-5D41-9014-BB257772BF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655" y="4568565"/>
            <a:ext cx="5049253" cy="1785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37630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A7EAF"/>
        </a:solidFill>
        <a:effectLst/>
      </p:bgPr>
    </p:bg>
    <p:spTree>
      <p:nvGrpSpPr>
        <p:cNvPr id="1" name=""/>
        <p:cNvGrpSpPr/>
        <p:nvPr/>
      </p:nvGrpSpPr>
      <p:grpSpPr>
        <a:xfrm>
          <a:off x="0" y="0"/>
          <a:ext cx="0" cy="0"/>
          <a:chOff x="0" y="0"/>
          <a:chExt cx="0" cy="0"/>
        </a:xfrm>
      </p:grpSpPr>
      <p:sp>
        <p:nvSpPr>
          <p:cNvPr id="17" name="TextBox 16"/>
          <p:cNvSpPr txBox="1"/>
          <p:nvPr/>
        </p:nvSpPr>
        <p:spPr>
          <a:xfrm>
            <a:off x="0" y="2921168"/>
            <a:ext cx="12192000" cy="1015663"/>
          </a:xfrm>
          <a:prstGeom prst="rect">
            <a:avLst/>
          </a:prstGeom>
          <a:noFill/>
        </p:spPr>
        <p:txBody>
          <a:bodyPr wrap="square" rtlCol="0">
            <a:spAutoFit/>
          </a:bodyPr>
          <a:lstStyle/>
          <a:p>
            <a:pPr algn="ctr"/>
            <a:r>
              <a:rPr lang="en-US" sz="6000" b="1" dirty="0">
                <a:solidFill>
                  <a:schemeClr val="bg2"/>
                </a:solidFill>
                <a:latin typeface="+mj-lt"/>
              </a:rPr>
              <a:t>Docker</a:t>
            </a:r>
          </a:p>
        </p:txBody>
      </p:sp>
    </p:spTree>
    <p:extLst>
      <p:ext uri="{BB962C8B-B14F-4D97-AF65-F5344CB8AC3E}">
        <p14:creationId xmlns:p14="http://schemas.microsoft.com/office/powerpoint/2010/main" val="81052766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FF92D38-A070-4C47-89A3-182AEE3D6D83}"/>
              </a:ext>
            </a:extLst>
          </p:cNvPr>
          <p:cNvSpPr txBox="1"/>
          <p:nvPr/>
        </p:nvSpPr>
        <p:spPr>
          <a:xfrm>
            <a:off x="583200" y="2204658"/>
            <a:ext cx="9175163" cy="2015936"/>
          </a:xfrm>
          <a:prstGeom prst="rect">
            <a:avLst/>
          </a:prstGeom>
          <a:noFill/>
        </p:spPr>
        <p:txBody>
          <a:bodyPr wrap="square" rtlCol="0">
            <a:spAutoFit/>
          </a:bodyPr>
          <a:lstStyle/>
          <a:p>
            <a:pPr marL="342900" indent="-342900">
              <a:buFont typeface="Arial" panose="020B0604020202020204" pitchFamily="34" charset="0"/>
              <a:buChar char="•"/>
            </a:pPr>
            <a:r>
              <a:rPr lang="en-US" sz="2500" dirty="0">
                <a:latin typeface="+mj-lt"/>
              </a:rPr>
              <a:t>Open-source project for automating the deployment of </a:t>
            </a:r>
            <a:r>
              <a:rPr lang="en-US" sz="2500" dirty="0" smtClean="0">
                <a:latin typeface="+mj-lt"/>
              </a:rPr>
              <a:t>applications</a:t>
            </a:r>
          </a:p>
          <a:p>
            <a:pPr marL="342900" indent="-342900">
              <a:lnSpc>
                <a:spcPct val="150000"/>
              </a:lnSpc>
              <a:buFont typeface="Arial" panose="020B0604020202020204" pitchFamily="34" charset="0"/>
              <a:buChar char="•"/>
            </a:pPr>
            <a:r>
              <a:rPr lang="en-US" sz="2500" dirty="0" smtClean="0">
                <a:latin typeface="+mj-lt"/>
              </a:rPr>
              <a:t>Create, Deploy &amp; Run application by using containers</a:t>
            </a:r>
          </a:p>
          <a:p>
            <a:pPr marL="342900" indent="-342900">
              <a:lnSpc>
                <a:spcPct val="150000"/>
              </a:lnSpc>
              <a:buFont typeface="Arial" panose="020B0604020202020204" pitchFamily="34" charset="0"/>
              <a:buChar char="•"/>
            </a:pPr>
            <a:endParaRPr lang="en-US" sz="2500" dirty="0" smtClean="0">
              <a:latin typeface="+mj-lt"/>
            </a:endParaRPr>
          </a:p>
        </p:txBody>
      </p:sp>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027553"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Docker</a:t>
            </a:r>
          </a:p>
        </p:txBody>
      </p:sp>
    </p:spTree>
    <p:extLst>
      <p:ext uri="{BB962C8B-B14F-4D97-AF65-F5344CB8AC3E}">
        <p14:creationId xmlns:p14="http://schemas.microsoft.com/office/powerpoint/2010/main" val="319374173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FF92D38-A070-4C47-89A3-182AEE3D6D83}"/>
              </a:ext>
            </a:extLst>
          </p:cNvPr>
          <p:cNvSpPr txBox="1"/>
          <p:nvPr/>
        </p:nvSpPr>
        <p:spPr>
          <a:xfrm>
            <a:off x="583200" y="2204658"/>
            <a:ext cx="9175163" cy="2015936"/>
          </a:xfrm>
          <a:prstGeom prst="rect">
            <a:avLst/>
          </a:prstGeom>
          <a:noFill/>
        </p:spPr>
        <p:txBody>
          <a:bodyPr wrap="square" rtlCol="0">
            <a:spAutoFit/>
          </a:bodyPr>
          <a:lstStyle/>
          <a:p>
            <a:pPr marL="342900" indent="-342900">
              <a:buFont typeface="Arial" panose="020B0604020202020204" pitchFamily="34" charset="0"/>
              <a:buChar char="•"/>
            </a:pPr>
            <a:r>
              <a:rPr lang="en-US" sz="2500" dirty="0">
                <a:latin typeface="+mj-lt"/>
              </a:rPr>
              <a:t>Software approach in which the application, its dependencies and configuration are packaged as a container image</a:t>
            </a:r>
          </a:p>
          <a:p>
            <a:pPr marL="342900" indent="-342900">
              <a:lnSpc>
                <a:spcPct val="150000"/>
              </a:lnSpc>
              <a:buFont typeface="Arial" panose="020B0604020202020204" pitchFamily="34" charset="0"/>
              <a:buChar char="•"/>
            </a:pPr>
            <a:r>
              <a:rPr lang="en-US" sz="2500" dirty="0">
                <a:latin typeface="+mj-lt"/>
              </a:rPr>
              <a:t>Containers = </a:t>
            </a:r>
            <a:r>
              <a:rPr lang="en-US" sz="2500" dirty="0" smtClean="0">
                <a:latin typeface="+mj-lt"/>
              </a:rPr>
              <a:t>isolated </a:t>
            </a:r>
            <a:r>
              <a:rPr lang="en-US" sz="2500" dirty="0">
                <a:latin typeface="+mj-lt"/>
              </a:rPr>
              <a:t>applications</a:t>
            </a:r>
          </a:p>
          <a:p>
            <a:pPr marL="342900" indent="-342900">
              <a:lnSpc>
                <a:spcPct val="150000"/>
              </a:lnSpc>
              <a:buFont typeface="Arial" panose="020B0604020202020204" pitchFamily="34" charset="0"/>
              <a:buChar char="•"/>
            </a:pPr>
            <a:r>
              <a:rPr lang="en-US" sz="2500" dirty="0">
                <a:latin typeface="+mj-lt"/>
              </a:rPr>
              <a:t>Isolation, portability, agility and scalability</a:t>
            </a:r>
          </a:p>
        </p:txBody>
      </p:sp>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027553"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Containerization</a:t>
            </a:r>
          </a:p>
        </p:txBody>
      </p:sp>
    </p:spTree>
    <p:extLst>
      <p:ext uri="{BB962C8B-B14F-4D97-AF65-F5344CB8AC3E}">
        <p14:creationId xmlns:p14="http://schemas.microsoft.com/office/powerpoint/2010/main" val="164140299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027553" cy="942975"/>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Fundamental Docker concepts</a:t>
            </a:r>
          </a:p>
        </p:txBody>
      </p:sp>
      <p:pic>
        <p:nvPicPr>
          <p:cNvPr id="4" name="Picture 3">
            <a:extLst>
              <a:ext uri="{FF2B5EF4-FFF2-40B4-BE49-F238E27FC236}">
                <a16:creationId xmlns:a16="http://schemas.microsoft.com/office/drawing/2014/main" id="{24AA1C37-97F5-6549-9344-145E0FB727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64957" y="1314265"/>
            <a:ext cx="5062086" cy="5086534"/>
          </a:xfrm>
          <a:prstGeom prst="rect">
            <a:avLst/>
          </a:prstGeom>
          <a:noFill/>
          <a:ln>
            <a:noFill/>
          </a:ln>
        </p:spPr>
      </p:pic>
    </p:spTree>
    <p:extLst>
      <p:ext uri="{BB962C8B-B14F-4D97-AF65-F5344CB8AC3E}">
        <p14:creationId xmlns:p14="http://schemas.microsoft.com/office/powerpoint/2010/main" val="128573868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A7EAF"/>
        </a:solidFill>
        <a:effectLst/>
      </p:bgPr>
    </p:bg>
    <p:spTree>
      <p:nvGrpSpPr>
        <p:cNvPr id="1" name=""/>
        <p:cNvGrpSpPr/>
        <p:nvPr/>
      </p:nvGrpSpPr>
      <p:grpSpPr>
        <a:xfrm>
          <a:off x="0" y="0"/>
          <a:ext cx="0" cy="0"/>
          <a:chOff x="0" y="0"/>
          <a:chExt cx="0" cy="0"/>
        </a:xfrm>
      </p:grpSpPr>
      <p:sp>
        <p:nvSpPr>
          <p:cNvPr id="17" name="TextBox 16"/>
          <p:cNvSpPr txBox="1"/>
          <p:nvPr/>
        </p:nvSpPr>
        <p:spPr>
          <a:xfrm>
            <a:off x="0" y="2668399"/>
            <a:ext cx="12085320" cy="1015663"/>
          </a:xfrm>
          <a:prstGeom prst="rect">
            <a:avLst/>
          </a:prstGeom>
          <a:noFill/>
        </p:spPr>
        <p:txBody>
          <a:bodyPr wrap="square" rtlCol="0">
            <a:spAutoFit/>
          </a:bodyPr>
          <a:lstStyle/>
          <a:p>
            <a:pPr algn="ctr"/>
            <a:r>
              <a:rPr lang="en-US" sz="6000" b="1" dirty="0">
                <a:solidFill>
                  <a:schemeClr val="bg2"/>
                </a:solidFill>
                <a:latin typeface="+mj-lt"/>
              </a:rPr>
              <a:t>RabbitMQ</a:t>
            </a:r>
          </a:p>
        </p:txBody>
      </p:sp>
      <p:sp>
        <p:nvSpPr>
          <p:cNvPr id="7" name="TextBox 6">
            <a:extLst>
              <a:ext uri="{FF2B5EF4-FFF2-40B4-BE49-F238E27FC236}">
                <a16:creationId xmlns:a16="http://schemas.microsoft.com/office/drawing/2014/main" id="{DCB9E8B4-F89C-E343-9EFA-05702CC39781}"/>
              </a:ext>
            </a:extLst>
          </p:cNvPr>
          <p:cNvSpPr txBox="1"/>
          <p:nvPr/>
        </p:nvSpPr>
        <p:spPr>
          <a:xfrm>
            <a:off x="-2909809" y="1196256"/>
            <a:ext cx="3439696" cy="323165"/>
          </a:xfrm>
          <a:prstGeom prst="rect">
            <a:avLst/>
          </a:prstGeom>
          <a:noFill/>
        </p:spPr>
        <p:txBody>
          <a:bodyPr wrap="square" rtlCol="0">
            <a:spAutoFit/>
          </a:bodyPr>
          <a:lstStyle/>
          <a:p>
            <a:r>
              <a:rPr lang="en-US" sz="1500" dirty="0">
                <a:solidFill>
                  <a:srgbClr val="1A7EAF"/>
                </a:solidFill>
                <a:latin typeface="+mj-lt"/>
              </a:rPr>
              <a:t>HumanTech website</a:t>
            </a:r>
          </a:p>
        </p:txBody>
      </p:sp>
    </p:spTree>
    <p:extLst>
      <p:ext uri="{BB962C8B-B14F-4D97-AF65-F5344CB8AC3E}">
        <p14:creationId xmlns:p14="http://schemas.microsoft.com/office/powerpoint/2010/main" val="216665598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2011"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Message Broker</a:t>
            </a:r>
          </a:p>
        </p:txBody>
      </p:sp>
      <p:sp>
        <p:nvSpPr>
          <p:cNvPr id="6" name="TextBox 5">
            <a:extLst>
              <a:ext uri="{FF2B5EF4-FFF2-40B4-BE49-F238E27FC236}">
                <a16:creationId xmlns:a16="http://schemas.microsoft.com/office/drawing/2014/main" id="{36306DE1-8EB4-B74A-9EE0-2BCEF6339724}"/>
              </a:ext>
            </a:extLst>
          </p:cNvPr>
          <p:cNvSpPr txBox="1"/>
          <p:nvPr/>
        </p:nvSpPr>
        <p:spPr>
          <a:xfrm>
            <a:off x="583199" y="1469809"/>
            <a:ext cx="9175163" cy="861774"/>
          </a:xfrm>
          <a:prstGeom prst="rect">
            <a:avLst/>
          </a:prstGeom>
          <a:noFill/>
        </p:spPr>
        <p:txBody>
          <a:bodyPr wrap="square" rtlCol="0">
            <a:spAutoFit/>
          </a:bodyPr>
          <a:lstStyle/>
          <a:p>
            <a:pPr marL="342900" indent="-342900">
              <a:buFont typeface="Arial" panose="020B0604020202020204" pitchFamily="34" charset="0"/>
              <a:buChar char="•"/>
            </a:pPr>
            <a:r>
              <a:rPr lang="en-US" sz="2500" dirty="0">
                <a:latin typeface="+mj-lt"/>
              </a:rPr>
              <a:t>Program that translates a sender format message to a receiver format message</a:t>
            </a:r>
          </a:p>
        </p:txBody>
      </p:sp>
      <p:pic>
        <p:nvPicPr>
          <p:cNvPr id="7" name="Picture 2" descr="Image result for message broker">
            <a:extLst>
              <a:ext uri="{FF2B5EF4-FFF2-40B4-BE49-F238E27FC236}">
                <a16:creationId xmlns:a16="http://schemas.microsoft.com/office/drawing/2014/main" id="{7ED1DFD3-EDD4-6A4C-A8A1-9DF7BCAE62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930" y="2977709"/>
            <a:ext cx="8154139" cy="3520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28042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2011"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RabbitMQ</a:t>
            </a:r>
          </a:p>
        </p:txBody>
      </p:sp>
      <p:sp>
        <p:nvSpPr>
          <p:cNvPr id="6" name="TextBox 5">
            <a:extLst>
              <a:ext uri="{FF2B5EF4-FFF2-40B4-BE49-F238E27FC236}">
                <a16:creationId xmlns:a16="http://schemas.microsoft.com/office/drawing/2014/main" id="{93C0F9B5-8B72-A846-B410-94E626086C3D}"/>
              </a:ext>
            </a:extLst>
          </p:cNvPr>
          <p:cNvSpPr txBox="1"/>
          <p:nvPr/>
        </p:nvSpPr>
        <p:spPr>
          <a:xfrm>
            <a:off x="583199" y="1469809"/>
            <a:ext cx="9175163" cy="176394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mj-lt"/>
              </a:rPr>
              <a:t>Open-source message-broker software</a:t>
            </a:r>
          </a:p>
          <a:p>
            <a:pPr marL="342900" indent="-342900">
              <a:lnSpc>
                <a:spcPct val="150000"/>
              </a:lnSpc>
              <a:buFont typeface="Arial" panose="020B0604020202020204" pitchFamily="34" charset="0"/>
              <a:buChar char="•"/>
            </a:pPr>
            <a:r>
              <a:rPr lang="en-US" sz="2500" dirty="0">
                <a:latin typeface="+mj-lt"/>
              </a:rPr>
              <a:t>Way to exchange data between different platform applications</a:t>
            </a:r>
          </a:p>
          <a:p>
            <a:pPr marL="342900" indent="-342900">
              <a:lnSpc>
                <a:spcPct val="150000"/>
              </a:lnSpc>
              <a:buFont typeface="Arial" panose="020B0604020202020204" pitchFamily="34" charset="0"/>
              <a:buChar char="•"/>
            </a:pPr>
            <a:r>
              <a:rPr lang="en-US" sz="2500" dirty="0">
                <a:latin typeface="+mj-lt"/>
              </a:rPr>
              <a:t>Supports multiple OS and Programming Languages</a:t>
            </a:r>
          </a:p>
        </p:txBody>
      </p:sp>
    </p:spTree>
    <p:extLst>
      <p:ext uri="{BB962C8B-B14F-4D97-AF65-F5344CB8AC3E}">
        <p14:creationId xmlns:p14="http://schemas.microsoft.com/office/powerpoint/2010/main" val="198075821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BD66050-6062-D346-9D0B-AEB0E22B0622}"/>
              </a:ext>
            </a:extLst>
          </p:cNvPr>
          <p:cNvGrpSpPr/>
          <p:nvPr/>
        </p:nvGrpSpPr>
        <p:grpSpPr>
          <a:xfrm>
            <a:off x="397582" y="860010"/>
            <a:ext cx="12262008" cy="4888800"/>
            <a:chOff x="362627" y="823211"/>
            <a:chExt cx="11183969" cy="4714082"/>
          </a:xfrm>
        </p:grpSpPr>
        <p:sp>
          <p:nvSpPr>
            <p:cNvPr id="12" name="Title 16">
              <a:extLst>
                <a:ext uri="{FF2B5EF4-FFF2-40B4-BE49-F238E27FC236}">
                  <a16:creationId xmlns:a16="http://schemas.microsoft.com/office/drawing/2014/main" id="{4781732C-6BB3-CF40-A952-F19B23BA5487}"/>
                </a:ext>
              </a:extLst>
            </p:cNvPr>
            <p:cNvSpPr txBox="1">
              <a:spLocks/>
            </p:cNvSpPr>
            <p:nvPr/>
          </p:nvSpPr>
          <p:spPr>
            <a:xfrm>
              <a:off x="362627" y="823211"/>
              <a:ext cx="2848305" cy="5092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rgbClr val="1A7EAF"/>
                  </a:solidFill>
                </a:rPr>
                <a:t>Outline</a:t>
              </a:r>
              <a:endParaRPr lang="en-US" sz="4000" b="1" dirty="0">
                <a:solidFill>
                  <a:srgbClr val="1A7EAF"/>
                </a:solidFill>
              </a:endParaRPr>
            </a:p>
          </p:txBody>
        </p:sp>
        <p:sp>
          <p:nvSpPr>
            <p:cNvPr id="14" name="TextBox 13">
              <a:extLst>
                <a:ext uri="{FF2B5EF4-FFF2-40B4-BE49-F238E27FC236}">
                  <a16:creationId xmlns:a16="http://schemas.microsoft.com/office/drawing/2014/main" id="{BDDCCF70-E050-A14B-A092-0666CEF9CC99}"/>
                </a:ext>
              </a:extLst>
            </p:cNvPr>
            <p:cNvSpPr txBox="1"/>
            <p:nvPr/>
          </p:nvSpPr>
          <p:spPr>
            <a:xfrm>
              <a:off x="724032" y="1799347"/>
              <a:ext cx="10822564" cy="3737946"/>
            </a:xfrm>
            <a:prstGeom prst="rect">
              <a:avLst/>
            </a:prstGeom>
            <a:noFill/>
          </p:spPr>
          <p:txBody>
            <a:bodyPr wrap="square" rtlCol="0">
              <a:spAutoFit/>
            </a:bodyPr>
            <a:lstStyle/>
            <a:p>
              <a:pPr marL="571500" indent="-571500">
                <a:lnSpc>
                  <a:spcPct val="150000"/>
                </a:lnSpc>
                <a:buFont typeface="+mj-lt"/>
                <a:buAutoNum type="romanUcPeriod"/>
              </a:pPr>
              <a:r>
                <a:rPr lang="en-US" sz="2000" dirty="0">
                  <a:latin typeface="+mj-lt"/>
                </a:rPr>
                <a:t>Introduction</a:t>
              </a:r>
            </a:p>
            <a:p>
              <a:pPr marL="571500" indent="-571500">
                <a:lnSpc>
                  <a:spcPct val="150000"/>
                </a:lnSpc>
                <a:buFont typeface="+mj-lt"/>
                <a:buAutoNum type="romanUcPeriod"/>
              </a:pPr>
              <a:r>
                <a:rPr lang="en-US" sz="2000" dirty="0">
                  <a:latin typeface="+mj-lt"/>
                </a:rPr>
                <a:t>Microservices</a:t>
              </a:r>
            </a:p>
            <a:p>
              <a:pPr marL="571500" indent="-571500">
                <a:lnSpc>
                  <a:spcPct val="150000"/>
                </a:lnSpc>
                <a:buFont typeface="+mj-lt"/>
                <a:buAutoNum type="romanUcPeriod"/>
              </a:pPr>
              <a:r>
                <a:rPr lang="en-US" sz="2000" dirty="0">
                  <a:latin typeface="+mj-lt"/>
                </a:rPr>
                <a:t>Docker</a:t>
              </a:r>
            </a:p>
            <a:p>
              <a:pPr marL="571500" indent="-571500">
                <a:lnSpc>
                  <a:spcPct val="150000"/>
                </a:lnSpc>
                <a:buFont typeface="+mj-lt"/>
                <a:buAutoNum type="romanUcPeriod"/>
              </a:pPr>
              <a:r>
                <a:rPr lang="en-US" sz="2000" dirty="0">
                  <a:latin typeface="+mj-lt"/>
                </a:rPr>
                <a:t>RabbitMQ</a:t>
              </a:r>
            </a:p>
            <a:p>
              <a:pPr marL="571500" indent="-571500">
                <a:lnSpc>
                  <a:spcPct val="150000"/>
                </a:lnSpc>
                <a:buFont typeface="+mj-lt"/>
                <a:buAutoNum type="romanUcPeriod"/>
              </a:pPr>
              <a:r>
                <a:rPr lang="en-US" sz="2000" dirty="0">
                  <a:latin typeface="+mj-lt"/>
                </a:rPr>
                <a:t>Project implementation</a:t>
              </a:r>
            </a:p>
            <a:p>
              <a:pPr marL="571500" indent="-571500">
                <a:lnSpc>
                  <a:spcPct val="150000"/>
                </a:lnSpc>
                <a:buFont typeface="+mj-lt"/>
                <a:buAutoNum type="romanUcPeriod"/>
              </a:pPr>
              <a:r>
                <a:rPr lang="en-US" sz="2000" dirty="0">
                  <a:latin typeface="+mj-lt"/>
                </a:rPr>
                <a:t>Run project</a:t>
              </a:r>
            </a:p>
            <a:p>
              <a:pPr marL="571500" indent="-571500">
                <a:lnSpc>
                  <a:spcPct val="150000"/>
                </a:lnSpc>
                <a:buFont typeface="+mj-lt"/>
                <a:buAutoNum type="romanUcPeriod"/>
              </a:pPr>
              <a:r>
                <a:rPr lang="en-US" sz="2000" dirty="0">
                  <a:latin typeface="+mj-lt"/>
                </a:rPr>
                <a:t>Results</a:t>
              </a:r>
            </a:p>
            <a:p>
              <a:pPr marL="571500" indent="-571500">
                <a:lnSpc>
                  <a:spcPct val="150000"/>
                </a:lnSpc>
                <a:buFont typeface="+mj-lt"/>
                <a:buAutoNum type="romanUcPeriod"/>
              </a:pPr>
              <a:r>
                <a:rPr lang="en-US" sz="2000" dirty="0">
                  <a:latin typeface="+mj-lt"/>
                </a:rPr>
                <a:t>References</a:t>
              </a:r>
            </a:p>
          </p:txBody>
        </p:sp>
      </p:grpSp>
    </p:spTree>
    <p:extLst>
      <p:ext uri="{BB962C8B-B14F-4D97-AF65-F5344CB8AC3E}">
        <p14:creationId xmlns:p14="http://schemas.microsoft.com/office/powerpoint/2010/main" val="241868065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A7EAF"/>
        </a:solidFill>
        <a:effectLst/>
      </p:bgPr>
    </p:bg>
    <p:spTree>
      <p:nvGrpSpPr>
        <p:cNvPr id="1" name=""/>
        <p:cNvGrpSpPr/>
        <p:nvPr/>
      </p:nvGrpSpPr>
      <p:grpSpPr>
        <a:xfrm>
          <a:off x="0" y="0"/>
          <a:ext cx="0" cy="0"/>
          <a:chOff x="0" y="0"/>
          <a:chExt cx="0" cy="0"/>
        </a:xfrm>
      </p:grpSpPr>
      <p:sp>
        <p:nvSpPr>
          <p:cNvPr id="17" name="TextBox 16"/>
          <p:cNvSpPr txBox="1"/>
          <p:nvPr/>
        </p:nvSpPr>
        <p:spPr>
          <a:xfrm>
            <a:off x="2208883" y="2921168"/>
            <a:ext cx="7774244" cy="1015663"/>
          </a:xfrm>
          <a:prstGeom prst="rect">
            <a:avLst/>
          </a:prstGeom>
          <a:noFill/>
        </p:spPr>
        <p:txBody>
          <a:bodyPr wrap="none" rtlCol="0">
            <a:spAutoFit/>
          </a:bodyPr>
          <a:lstStyle/>
          <a:p>
            <a:pPr algn="ctr"/>
            <a:r>
              <a:rPr lang="en-US" sz="6000" b="1" dirty="0">
                <a:solidFill>
                  <a:schemeClr val="bg2"/>
                </a:solidFill>
                <a:latin typeface="+mj-lt"/>
              </a:rPr>
              <a:t>Project Implementation</a:t>
            </a:r>
          </a:p>
        </p:txBody>
      </p:sp>
    </p:spTree>
    <p:extLst>
      <p:ext uri="{BB962C8B-B14F-4D97-AF65-F5344CB8AC3E}">
        <p14:creationId xmlns:p14="http://schemas.microsoft.com/office/powerpoint/2010/main" val="187154574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4482577"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Overview</a:t>
            </a:r>
          </a:p>
        </p:txBody>
      </p:sp>
      <p:grpSp>
        <p:nvGrpSpPr>
          <p:cNvPr id="11" name="Group 10"/>
          <p:cNvGrpSpPr/>
          <p:nvPr/>
        </p:nvGrpSpPr>
        <p:grpSpPr>
          <a:xfrm>
            <a:off x="665705" y="1581100"/>
            <a:ext cx="10555380" cy="4656333"/>
            <a:chOff x="655545" y="1581100"/>
            <a:chExt cx="10555380" cy="4656333"/>
          </a:xfrm>
        </p:grpSpPr>
        <p:cxnSp>
          <p:nvCxnSpPr>
            <p:cNvPr id="6" name="Straight Connector 5"/>
            <p:cNvCxnSpPr/>
            <p:nvPr/>
          </p:nvCxnSpPr>
          <p:spPr>
            <a:xfrm>
              <a:off x="4875967" y="3783144"/>
              <a:ext cx="92475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655545" y="1581100"/>
              <a:ext cx="10555380" cy="4656333"/>
              <a:chOff x="655545" y="1581100"/>
              <a:chExt cx="10555380" cy="4656333"/>
            </a:xfrm>
          </p:grpSpPr>
          <p:pic>
            <p:nvPicPr>
              <p:cNvPr id="3" name="Picture 2" descr="A screenshot of a cell phone&#10;&#10;Description automatically generated">
                <a:extLst>
                  <a:ext uri="{FF2B5EF4-FFF2-40B4-BE49-F238E27FC236}">
                    <a16:creationId xmlns:a16="http://schemas.microsoft.com/office/drawing/2014/main" id="{9CFFA3B5-CA72-BD44-B952-E6020A3DF08A}"/>
                  </a:ext>
                </a:extLst>
              </p:cNvPr>
              <p:cNvPicPr>
                <a:picLocks noChangeAspect="1"/>
              </p:cNvPicPr>
              <p:nvPr/>
            </p:nvPicPr>
            <p:blipFill rotWithShape="1">
              <a:blip r:embed="rId3">
                <a:extLst>
                  <a:ext uri="{28A0092B-C50C-407E-A947-70E740481C1C}">
                    <a14:useLocalDpi xmlns:a14="http://schemas.microsoft.com/office/drawing/2010/main" val="0"/>
                  </a:ext>
                </a:extLst>
              </a:blip>
              <a:srcRect l="44297"/>
              <a:stretch/>
            </p:blipFill>
            <p:spPr>
              <a:xfrm>
                <a:off x="5800725" y="1581100"/>
                <a:ext cx="5410200" cy="4521568"/>
              </a:xfrm>
              <a:prstGeom prst="rect">
                <a:avLst/>
              </a:prstGeom>
            </p:spPr>
          </p:pic>
          <p:sp>
            <p:nvSpPr>
              <p:cNvPr id="2" name="TextBox 1"/>
              <p:cNvSpPr txBox="1"/>
              <p:nvPr/>
            </p:nvSpPr>
            <p:spPr>
              <a:xfrm>
                <a:off x="4760765" y="3264590"/>
                <a:ext cx="957262" cy="369332"/>
              </a:xfrm>
              <a:prstGeom prst="rect">
                <a:avLst/>
              </a:prstGeom>
              <a:noFill/>
            </p:spPr>
            <p:txBody>
              <a:bodyPr wrap="square" rtlCol="0">
                <a:spAutoFit/>
              </a:bodyPr>
              <a:lstStyle/>
              <a:p>
                <a:r>
                  <a:rPr lang="en-US" b="1" dirty="0" smtClean="0">
                    <a:solidFill>
                      <a:srgbClr val="1A7EAF"/>
                    </a:solidFill>
                  </a:rPr>
                  <a:t>HTTP</a:t>
                </a:r>
                <a:endParaRPr lang="en-US" b="1" dirty="0">
                  <a:solidFill>
                    <a:srgbClr val="1A7EAF"/>
                  </a:solidFill>
                </a:endParaRPr>
              </a:p>
            </p:txBody>
          </p:sp>
          <p:pic>
            <p:nvPicPr>
              <p:cNvPr id="5" name="Picture 4" descr="A screenshot of a cell phone&#10;&#10;Description automatically generated">
                <a:extLst>
                  <a:ext uri="{FF2B5EF4-FFF2-40B4-BE49-F238E27FC236}">
                    <a16:creationId xmlns:a16="http://schemas.microsoft.com/office/drawing/2014/main" id="{9CFFA3B5-CA72-BD44-B952-E6020A3DF08A}"/>
                  </a:ext>
                </a:extLst>
              </p:cNvPr>
              <p:cNvPicPr>
                <a:picLocks noChangeAspect="1"/>
              </p:cNvPicPr>
              <p:nvPr/>
            </p:nvPicPr>
            <p:blipFill rotWithShape="1">
              <a:blip r:embed="rId3">
                <a:extLst>
                  <a:ext uri="{28A0092B-C50C-407E-A947-70E740481C1C}">
                    <a14:useLocalDpi xmlns:a14="http://schemas.microsoft.com/office/drawing/2010/main" val="0"/>
                  </a:ext>
                </a:extLst>
              </a:blip>
              <a:srcRect l="4980" r="55801"/>
              <a:stretch/>
            </p:blipFill>
            <p:spPr>
              <a:xfrm>
                <a:off x="1066799" y="1581100"/>
                <a:ext cx="3809167" cy="4521568"/>
              </a:xfrm>
              <a:prstGeom prst="rect">
                <a:avLst/>
              </a:prstGeom>
            </p:spPr>
          </p:pic>
          <p:sp>
            <p:nvSpPr>
              <p:cNvPr id="7" name="Rectangle 6"/>
              <p:cNvSpPr/>
              <p:nvPr/>
            </p:nvSpPr>
            <p:spPr>
              <a:xfrm>
                <a:off x="9875521" y="4035552"/>
                <a:ext cx="1048512" cy="6035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9CFFA3B5-CA72-BD44-B952-E6020A3DF08A}"/>
                  </a:ext>
                </a:extLst>
              </p:cNvPr>
              <p:cNvPicPr>
                <a:picLocks noChangeAspect="1"/>
              </p:cNvPicPr>
              <p:nvPr/>
            </p:nvPicPr>
            <p:blipFill rotWithShape="1">
              <a:blip r:embed="rId3">
                <a:extLst>
                  <a:ext uri="{28A0092B-C50C-407E-A947-70E740481C1C}">
                    <a14:useLocalDpi xmlns:a14="http://schemas.microsoft.com/office/drawing/2010/main" val="0"/>
                  </a:ext>
                </a:extLst>
              </a:blip>
              <a:srcRect l="86307" t="49459" r="3791" b="32291"/>
              <a:stretch/>
            </p:blipFill>
            <p:spPr>
              <a:xfrm>
                <a:off x="10132772" y="3924709"/>
                <a:ext cx="961715" cy="825190"/>
              </a:xfrm>
              <a:prstGeom prst="rect">
                <a:avLst/>
              </a:prstGeom>
            </p:spPr>
          </p:pic>
          <p:sp>
            <p:nvSpPr>
              <p:cNvPr id="10" name="TextBox 9"/>
              <p:cNvSpPr txBox="1"/>
              <p:nvPr/>
            </p:nvSpPr>
            <p:spPr>
              <a:xfrm>
                <a:off x="6985805" y="2218110"/>
                <a:ext cx="957262" cy="276999"/>
              </a:xfrm>
              <a:prstGeom prst="rect">
                <a:avLst/>
              </a:prstGeom>
              <a:noFill/>
            </p:spPr>
            <p:txBody>
              <a:bodyPr wrap="square" rtlCol="0">
                <a:spAutoFit/>
              </a:bodyPr>
              <a:lstStyle/>
              <a:p>
                <a:r>
                  <a:rPr lang="en-US" sz="1200" b="1" dirty="0" smtClean="0">
                    <a:solidFill>
                      <a:srgbClr val="1A7EAF"/>
                    </a:solidFill>
                  </a:rPr>
                  <a:t>SQL</a:t>
                </a:r>
                <a:endParaRPr lang="en-US" sz="1200" b="1" dirty="0">
                  <a:solidFill>
                    <a:srgbClr val="1A7EAF"/>
                  </a:solidFill>
                </a:endParaRPr>
              </a:p>
            </p:txBody>
          </p:sp>
          <p:pic>
            <p:nvPicPr>
              <p:cNvPr id="1026" name="Picture 2" descr="Image result for database symbol"/>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464436" y="2239570"/>
                <a:ext cx="255539" cy="25553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985805" y="3924709"/>
                <a:ext cx="957262" cy="276999"/>
              </a:xfrm>
              <a:prstGeom prst="rect">
                <a:avLst/>
              </a:prstGeom>
              <a:noFill/>
            </p:spPr>
            <p:txBody>
              <a:bodyPr wrap="square" rtlCol="0">
                <a:spAutoFit/>
              </a:bodyPr>
              <a:lstStyle/>
              <a:p>
                <a:r>
                  <a:rPr lang="en-US" sz="1200" b="1" dirty="0" smtClean="0">
                    <a:solidFill>
                      <a:srgbClr val="1A7EAF"/>
                    </a:solidFill>
                  </a:rPr>
                  <a:t>SQL</a:t>
                </a:r>
                <a:endParaRPr lang="en-US" sz="1200" b="1" dirty="0">
                  <a:solidFill>
                    <a:srgbClr val="1A7EAF"/>
                  </a:solidFill>
                </a:endParaRPr>
              </a:p>
            </p:txBody>
          </p:sp>
          <p:pic>
            <p:nvPicPr>
              <p:cNvPr id="14" name="Picture 2" descr="Image result for database symbol"/>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464436" y="3946169"/>
                <a:ext cx="255539" cy="25553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6955325" y="5631308"/>
                <a:ext cx="957262" cy="276999"/>
              </a:xfrm>
              <a:prstGeom prst="rect">
                <a:avLst/>
              </a:prstGeom>
              <a:noFill/>
            </p:spPr>
            <p:txBody>
              <a:bodyPr wrap="square" rtlCol="0">
                <a:spAutoFit/>
              </a:bodyPr>
              <a:lstStyle/>
              <a:p>
                <a:r>
                  <a:rPr lang="en-US" sz="1200" b="1" dirty="0" err="1" smtClean="0">
                    <a:solidFill>
                      <a:srgbClr val="1A7EAF"/>
                    </a:solidFill>
                  </a:rPr>
                  <a:t>Redis</a:t>
                </a:r>
                <a:endParaRPr lang="en-US" sz="1200" b="1" dirty="0">
                  <a:solidFill>
                    <a:srgbClr val="1A7EAF"/>
                  </a:solidFill>
                </a:endParaRPr>
              </a:p>
            </p:txBody>
          </p:sp>
          <p:pic>
            <p:nvPicPr>
              <p:cNvPr id="16" name="Picture 2" descr="Image result for database symbol"/>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494916" y="5652768"/>
                <a:ext cx="255539" cy="25553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screenshot of a cell phone&#10;&#10;Description automatically generated">
                <a:extLst>
                  <a:ext uri="{FF2B5EF4-FFF2-40B4-BE49-F238E27FC236}">
                    <a16:creationId xmlns:a16="http://schemas.microsoft.com/office/drawing/2014/main" id="{9CFFA3B5-CA72-BD44-B952-E6020A3DF08A}"/>
                  </a:ext>
                </a:extLst>
              </p:cNvPr>
              <p:cNvPicPr>
                <a:picLocks noChangeAspect="1"/>
              </p:cNvPicPr>
              <p:nvPr/>
            </p:nvPicPr>
            <p:blipFill rotWithShape="1">
              <a:blip r:embed="rId3">
                <a:extLst>
                  <a:ext uri="{28A0092B-C50C-407E-A947-70E740481C1C}">
                    <a14:useLocalDpi xmlns:a14="http://schemas.microsoft.com/office/drawing/2010/main" val="0"/>
                  </a:ext>
                </a:extLst>
              </a:blip>
              <a:srcRect r="95230"/>
              <a:stretch/>
            </p:blipFill>
            <p:spPr>
              <a:xfrm>
                <a:off x="655545" y="1715865"/>
                <a:ext cx="463281" cy="4521568"/>
              </a:xfrm>
              <a:prstGeom prst="rect">
                <a:avLst/>
              </a:prstGeom>
            </p:spPr>
          </p:pic>
          <p:sp>
            <p:nvSpPr>
              <p:cNvPr id="18" name="Rectangle 17"/>
              <p:cNvSpPr/>
              <p:nvPr/>
            </p:nvSpPr>
            <p:spPr>
              <a:xfrm>
                <a:off x="1010924" y="3472895"/>
                <a:ext cx="349886" cy="3102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87477542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6517"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Basket Microservice</a:t>
            </a:r>
          </a:p>
        </p:txBody>
      </p:sp>
      <p:sp>
        <p:nvSpPr>
          <p:cNvPr id="8" name="TextBox 7">
            <a:extLst>
              <a:ext uri="{FF2B5EF4-FFF2-40B4-BE49-F238E27FC236}">
                <a16:creationId xmlns:a16="http://schemas.microsoft.com/office/drawing/2014/main" id="{C9EEC456-AC3A-B34A-89E7-588249B9C7A9}"/>
              </a:ext>
            </a:extLst>
          </p:cNvPr>
          <p:cNvSpPr txBox="1"/>
          <p:nvPr/>
        </p:nvSpPr>
        <p:spPr>
          <a:xfrm>
            <a:off x="583199" y="1685466"/>
            <a:ext cx="10993105" cy="182357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solidFill>
                  <a:srgbClr val="212529"/>
                </a:solidFill>
                <a:latin typeface="+mj-lt"/>
              </a:rPr>
              <a:t>Add products to basket</a:t>
            </a:r>
          </a:p>
          <a:p>
            <a:pPr marL="342900" indent="-342900">
              <a:lnSpc>
                <a:spcPct val="150000"/>
              </a:lnSpc>
              <a:buFont typeface="Arial" panose="020B0604020202020204" pitchFamily="34" charset="0"/>
              <a:buChar char="•"/>
            </a:pPr>
            <a:r>
              <a:rPr lang="en-US" sz="2500" dirty="0" err="1" smtClean="0">
                <a:solidFill>
                  <a:srgbClr val="212529"/>
                </a:solidFill>
                <a:latin typeface="+mj-lt"/>
              </a:rPr>
              <a:t>Redis</a:t>
            </a:r>
            <a:r>
              <a:rPr lang="en-US" sz="2500" dirty="0" smtClean="0">
                <a:solidFill>
                  <a:srgbClr val="212529"/>
                </a:solidFill>
                <a:latin typeface="+mj-lt"/>
              </a:rPr>
              <a:t> database</a:t>
            </a:r>
          </a:p>
          <a:p>
            <a:pPr marL="342900" indent="-342900">
              <a:lnSpc>
                <a:spcPct val="150000"/>
              </a:lnSpc>
              <a:buFont typeface="Arial" panose="020B0604020202020204" pitchFamily="34" charset="0"/>
              <a:buChar char="•"/>
            </a:pPr>
            <a:endParaRPr lang="en-US" sz="2500" dirty="0">
              <a:solidFill>
                <a:srgbClr val="212529"/>
              </a:solidFill>
              <a:latin typeface="+mj-lt"/>
            </a:endParaRPr>
          </a:p>
        </p:txBody>
      </p:sp>
      <p:sp>
        <p:nvSpPr>
          <p:cNvPr id="4" name="TextBox 3">
            <a:extLst>
              <a:ext uri="{FF2B5EF4-FFF2-40B4-BE49-F238E27FC236}">
                <a16:creationId xmlns:a16="http://schemas.microsoft.com/office/drawing/2014/main" id="{C9EEC456-AC3A-B34A-89E7-588249B9C7A9}"/>
              </a:ext>
            </a:extLst>
          </p:cNvPr>
          <p:cNvSpPr txBox="1"/>
          <p:nvPr/>
        </p:nvSpPr>
        <p:spPr>
          <a:xfrm>
            <a:off x="583199" y="3509042"/>
            <a:ext cx="10993105" cy="1969770"/>
          </a:xfrm>
          <a:prstGeom prst="rect">
            <a:avLst/>
          </a:prstGeom>
          <a:noFill/>
        </p:spPr>
        <p:txBody>
          <a:bodyPr wrap="square" rtlCol="0">
            <a:spAutoFit/>
          </a:bodyPr>
          <a:lstStyle/>
          <a:p>
            <a:r>
              <a:rPr lang="en-US" sz="2500" b="1" dirty="0" smtClean="0">
                <a:solidFill>
                  <a:srgbClr val="1A7EAF"/>
                </a:solidFill>
                <a:latin typeface="+mj-lt"/>
              </a:rPr>
              <a:t>Routes</a:t>
            </a:r>
            <a:br>
              <a:rPr lang="en-US" sz="2500" b="1" dirty="0" smtClean="0">
                <a:solidFill>
                  <a:srgbClr val="1A7EAF"/>
                </a:solidFill>
                <a:latin typeface="+mj-lt"/>
              </a:rPr>
            </a:br>
            <a:endParaRPr lang="en-US" sz="2500" b="1" dirty="0" smtClean="0">
              <a:solidFill>
                <a:srgbClr val="1A7EAF"/>
              </a:solidFill>
              <a:latin typeface="+mj-lt"/>
            </a:endParaRPr>
          </a:p>
          <a:p>
            <a:pPr marL="342900" lvl="0" indent="-342900">
              <a:buFont typeface="Arial" panose="020B0604020202020204" pitchFamily="34" charset="0"/>
              <a:buChar char="•"/>
              <a:defRPr/>
            </a:pPr>
            <a:r>
              <a:rPr lang="en-US" sz="2400" dirty="0" smtClean="0"/>
              <a:t>GET </a:t>
            </a:r>
            <a:r>
              <a:rPr lang="en-US" sz="2400" dirty="0"/>
              <a:t>/</a:t>
            </a:r>
            <a:r>
              <a:rPr lang="en-US" sz="2400" dirty="0" err="1"/>
              <a:t>api</a:t>
            </a:r>
            <a:r>
              <a:rPr lang="en-US" sz="2400" dirty="0"/>
              <a:t>/basket/{id} </a:t>
            </a:r>
            <a:endParaRPr lang="en-US" sz="2400" dirty="0" smtClean="0"/>
          </a:p>
          <a:p>
            <a:pPr marL="342900" lvl="0" indent="-342900">
              <a:buFont typeface="Arial" panose="020B0604020202020204" pitchFamily="34" charset="0"/>
              <a:buChar char="•"/>
              <a:defRPr/>
            </a:pPr>
            <a:r>
              <a:rPr lang="en-US" sz="2400" dirty="0" smtClean="0"/>
              <a:t>DELETE </a:t>
            </a:r>
            <a:r>
              <a:rPr lang="en-US" sz="2400" dirty="0"/>
              <a:t>/</a:t>
            </a:r>
            <a:r>
              <a:rPr lang="en-US" sz="2400" dirty="0" err="1"/>
              <a:t>api</a:t>
            </a:r>
            <a:r>
              <a:rPr lang="en-US" sz="2400" dirty="0"/>
              <a:t>/basket/{id} </a:t>
            </a:r>
            <a:endParaRPr lang="en-US" sz="2400" dirty="0" smtClean="0"/>
          </a:p>
          <a:p>
            <a:pPr marL="342900" lvl="0" indent="-342900">
              <a:buFont typeface="Arial" panose="020B0604020202020204" pitchFamily="34" charset="0"/>
              <a:buChar char="•"/>
              <a:defRPr/>
            </a:pPr>
            <a:r>
              <a:rPr lang="en-US" sz="2400" dirty="0" smtClean="0"/>
              <a:t>POST </a:t>
            </a:r>
            <a:r>
              <a:rPr lang="en-US" sz="2400" dirty="0"/>
              <a:t>/</a:t>
            </a:r>
            <a:r>
              <a:rPr lang="en-US" sz="2400" dirty="0" err="1" smtClean="0"/>
              <a:t>api</a:t>
            </a:r>
            <a:r>
              <a:rPr lang="en-US" sz="2400" dirty="0" smtClean="0"/>
              <a:t>/basket</a:t>
            </a:r>
            <a:endParaRPr lang="en-US" sz="2400" dirty="0"/>
          </a:p>
        </p:txBody>
      </p:sp>
    </p:spTree>
    <p:extLst>
      <p:ext uri="{BB962C8B-B14F-4D97-AF65-F5344CB8AC3E}">
        <p14:creationId xmlns:p14="http://schemas.microsoft.com/office/powerpoint/2010/main" val="7698401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6517" cy="942975"/>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Basket </a:t>
            </a:r>
            <a:r>
              <a:rPr lang="en-US" sz="6000" b="1" dirty="0" err="1" smtClean="0">
                <a:solidFill>
                  <a:srgbClr val="1A7EAF"/>
                </a:solidFill>
              </a:rPr>
              <a:t>Microservice</a:t>
            </a:r>
            <a:r>
              <a:rPr lang="en-US" sz="6000" b="1" dirty="0" smtClean="0">
                <a:solidFill>
                  <a:srgbClr val="1A7EAF"/>
                </a:solidFill>
              </a:rPr>
              <a:t> Implementation</a:t>
            </a:r>
            <a:endParaRPr lang="en-US" sz="6000" b="1" dirty="0">
              <a:solidFill>
                <a:srgbClr val="1A7EAF"/>
              </a:solidFill>
            </a:endParaRPr>
          </a:p>
        </p:txBody>
      </p:sp>
      <p:sp>
        <p:nvSpPr>
          <p:cNvPr id="8" name="TextBox 7">
            <a:extLst>
              <a:ext uri="{FF2B5EF4-FFF2-40B4-BE49-F238E27FC236}">
                <a16:creationId xmlns:a16="http://schemas.microsoft.com/office/drawing/2014/main" id="{C9EEC456-AC3A-B34A-89E7-588249B9C7A9}"/>
              </a:ext>
            </a:extLst>
          </p:cNvPr>
          <p:cNvSpPr txBox="1"/>
          <p:nvPr/>
        </p:nvSpPr>
        <p:spPr>
          <a:xfrm>
            <a:off x="583199" y="1969946"/>
            <a:ext cx="10993105" cy="291810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solidFill>
                  <a:srgbClr val="212529"/>
                </a:solidFill>
                <a:latin typeface="+mj-lt"/>
              </a:rPr>
              <a:t>Singleton service</a:t>
            </a:r>
          </a:p>
          <a:p>
            <a:pPr marL="342900" indent="-342900">
              <a:lnSpc>
                <a:spcPct val="150000"/>
              </a:lnSpc>
              <a:buFont typeface="Arial" panose="020B0604020202020204" pitchFamily="34" charset="0"/>
              <a:buChar char="•"/>
            </a:pPr>
            <a:r>
              <a:rPr lang="en-US" sz="2500" dirty="0">
                <a:solidFill>
                  <a:srgbClr val="212529"/>
                </a:solidFill>
                <a:latin typeface="+mj-lt"/>
              </a:rPr>
              <a:t>Adding cross-origin resource sharing service</a:t>
            </a:r>
          </a:p>
          <a:p>
            <a:pPr marL="342900" indent="-342900">
              <a:lnSpc>
                <a:spcPct val="150000"/>
              </a:lnSpc>
              <a:buFont typeface="Arial" panose="020B0604020202020204" pitchFamily="34" charset="0"/>
              <a:buChar char="•"/>
            </a:pPr>
            <a:r>
              <a:rPr lang="en-US" sz="2500" dirty="0">
                <a:solidFill>
                  <a:srgbClr val="212529"/>
                </a:solidFill>
                <a:latin typeface="+mj-lt"/>
              </a:rPr>
              <a:t>Model creation</a:t>
            </a:r>
          </a:p>
          <a:p>
            <a:pPr marL="342900" indent="-342900">
              <a:lnSpc>
                <a:spcPct val="150000"/>
              </a:lnSpc>
              <a:buFont typeface="Arial" panose="020B0604020202020204" pitchFamily="34" charset="0"/>
              <a:buChar char="•"/>
            </a:pPr>
            <a:r>
              <a:rPr lang="en-US" sz="2500" dirty="0">
                <a:solidFill>
                  <a:srgbClr val="212529"/>
                </a:solidFill>
                <a:latin typeface="+mj-lt"/>
              </a:rPr>
              <a:t>Redis configuration</a:t>
            </a:r>
          </a:p>
          <a:p>
            <a:pPr marL="342900" indent="-342900">
              <a:lnSpc>
                <a:spcPct val="150000"/>
              </a:lnSpc>
              <a:buFont typeface="Arial" panose="020B0604020202020204" pitchFamily="34" charset="0"/>
              <a:buChar char="•"/>
            </a:pPr>
            <a:r>
              <a:rPr lang="en-US" sz="2500" dirty="0">
                <a:solidFill>
                  <a:srgbClr val="212529"/>
                </a:solidFill>
                <a:latin typeface="+mj-lt"/>
              </a:rPr>
              <a:t>Creation of APIs</a:t>
            </a:r>
          </a:p>
        </p:txBody>
      </p:sp>
    </p:spTree>
    <p:extLst>
      <p:ext uri="{BB962C8B-B14F-4D97-AF65-F5344CB8AC3E}">
        <p14:creationId xmlns:p14="http://schemas.microsoft.com/office/powerpoint/2010/main" val="76020239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6517"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solidFill>
                  <a:srgbClr val="1A7EAF"/>
                </a:solidFill>
              </a:rPr>
              <a:t>Catalog</a:t>
            </a:r>
            <a:r>
              <a:rPr lang="en-US" sz="6000" b="1" dirty="0" smtClean="0">
                <a:solidFill>
                  <a:srgbClr val="1A7EAF"/>
                </a:solidFill>
              </a:rPr>
              <a:t> </a:t>
            </a:r>
            <a:r>
              <a:rPr lang="en-US" sz="6000" b="1" dirty="0">
                <a:solidFill>
                  <a:srgbClr val="1A7EAF"/>
                </a:solidFill>
              </a:rPr>
              <a:t>Microservice</a:t>
            </a:r>
          </a:p>
        </p:txBody>
      </p:sp>
      <p:sp>
        <p:nvSpPr>
          <p:cNvPr id="8" name="TextBox 7">
            <a:extLst>
              <a:ext uri="{FF2B5EF4-FFF2-40B4-BE49-F238E27FC236}">
                <a16:creationId xmlns:a16="http://schemas.microsoft.com/office/drawing/2014/main" id="{C9EEC456-AC3A-B34A-89E7-588249B9C7A9}"/>
              </a:ext>
            </a:extLst>
          </p:cNvPr>
          <p:cNvSpPr txBox="1"/>
          <p:nvPr/>
        </p:nvSpPr>
        <p:spPr>
          <a:xfrm>
            <a:off x="583199" y="1685466"/>
            <a:ext cx="10993105" cy="59817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solidFill>
                  <a:srgbClr val="212529"/>
                </a:solidFill>
                <a:latin typeface="+mj-lt"/>
              </a:rPr>
              <a:t>Get products of shop</a:t>
            </a:r>
            <a:endParaRPr lang="en-US" sz="2500" dirty="0">
              <a:solidFill>
                <a:srgbClr val="212529"/>
              </a:solidFill>
              <a:latin typeface="+mj-lt"/>
            </a:endParaRPr>
          </a:p>
        </p:txBody>
      </p:sp>
      <p:sp>
        <p:nvSpPr>
          <p:cNvPr id="4" name="TextBox 3">
            <a:extLst>
              <a:ext uri="{FF2B5EF4-FFF2-40B4-BE49-F238E27FC236}">
                <a16:creationId xmlns:a16="http://schemas.microsoft.com/office/drawing/2014/main" id="{C9EEC456-AC3A-B34A-89E7-588249B9C7A9}"/>
              </a:ext>
            </a:extLst>
          </p:cNvPr>
          <p:cNvSpPr txBox="1"/>
          <p:nvPr/>
        </p:nvSpPr>
        <p:spPr>
          <a:xfrm>
            <a:off x="583199" y="3509042"/>
            <a:ext cx="10993105" cy="1231106"/>
          </a:xfrm>
          <a:prstGeom prst="rect">
            <a:avLst/>
          </a:prstGeom>
          <a:noFill/>
        </p:spPr>
        <p:txBody>
          <a:bodyPr wrap="square" rtlCol="0">
            <a:spAutoFit/>
          </a:bodyPr>
          <a:lstStyle/>
          <a:p>
            <a:r>
              <a:rPr lang="en-US" sz="2500" b="1" dirty="0" smtClean="0">
                <a:solidFill>
                  <a:srgbClr val="1A7EAF"/>
                </a:solidFill>
                <a:latin typeface="+mj-lt"/>
              </a:rPr>
              <a:t>Routes</a:t>
            </a:r>
            <a:br>
              <a:rPr lang="en-US" sz="2500" b="1" dirty="0" smtClean="0">
                <a:solidFill>
                  <a:srgbClr val="1A7EAF"/>
                </a:solidFill>
                <a:latin typeface="+mj-lt"/>
              </a:rPr>
            </a:br>
            <a:endParaRPr lang="en-US" sz="2500" b="1" dirty="0" smtClean="0">
              <a:solidFill>
                <a:srgbClr val="1A7EAF"/>
              </a:solidFill>
              <a:latin typeface="+mj-lt"/>
            </a:endParaRPr>
          </a:p>
          <a:p>
            <a:pPr lvl="0">
              <a:defRPr/>
            </a:pPr>
            <a:r>
              <a:rPr lang="en-US" sz="2400" dirty="0" smtClean="0"/>
              <a:t>CRUD operations on items</a:t>
            </a:r>
            <a:endParaRPr lang="en-US" sz="2400" dirty="0"/>
          </a:p>
        </p:txBody>
      </p:sp>
    </p:spTree>
    <p:extLst>
      <p:ext uri="{BB962C8B-B14F-4D97-AF65-F5344CB8AC3E}">
        <p14:creationId xmlns:p14="http://schemas.microsoft.com/office/powerpoint/2010/main" val="246104969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6517"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solidFill>
                  <a:srgbClr val="1A7EAF"/>
                </a:solidFill>
              </a:rPr>
              <a:t>Ordering </a:t>
            </a:r>
            <a:r>
              <a:rPr lang="en-US" sz="6000" b="1" dirty="0">
                <a:solidFill>
                  <a:srgbClr val="1A7EAF"/>
                </a:solidFill>
              </a:rPr>
              <a:t>Microservice</a:t>
            </a:r>
          </a:p>
        </p:txBody>
      </p:sp>
      <p:sp>
        <p:nvSpPr>
          <p:cNvPr id="8" name="TextBox 7">
            <a:extLst>
              <a:ext uri="{FF2B5EF4-FFF2-40B4-BE49-F238E27FC236}">
                <a16:creationId xmlns:a16="http://schemas.microsoft.com/office/drawing/2014/main" id="{C9EEC456-AC3A-B34A-89E7-588249B9C7A9}"/>
              </a:ext>
            </a:extLst>
          </p:cNvPr>
          <p:cNvSpPr txBox="1"/>
          <p:nvPr/>
        </p:nvSpPr>
        <p:spPr>
          <a:xfrm>
            <a:off x="583199" y="1685466"/>
            <a:ext cx="10993105" cy="117525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solidFill>
                  <a:srgbClr val="212529"/>
                </a:solidFill>
                <a:latin typeface="+mj-lt"/>
              </a:rPr>
              <a:t>Add order when completed</a:t>
            </a:r>
            <a:endParaRPr lang="en-US" sz="2500" dirty="0" smtClean="0">
              <a:solidFill>
                <a:srgbClr val="212529"/>
              </a:solidFill>
              <a:latin typeface="+mj-lt"/>
            </a:endParaRPr>
          </a:p>
          <a:p>
            <a:pPr marL="342900" indent="-342900">
              <a:lnSpc>
                <a:spcPct val="150000"/>
              </a:lnSpc>
              <a:buFont typeface="Arial" panose="020B0604020202020204" pitchFamily="34" charset="0"/>
              <a:buChar char="•"/>
            </a:pPr>
            <a:endParaRPr lang="en-US" sz="2500" dirty="0">
              <a:solidFill>
                <a:srgbClr val="212529"/>
              </a:solidFill>
              <a:latin typeface="+mj-lt"/>
            </a:endParaRPr>
          </a:p>
        </p:txBody>
      </p:sp>
      <p:sp>
        <p:nvSpPr>
          <p:cNvPr id="4" name="TextBox 3">
            <a:extLst>
              <a:ext uri="{FF2B5EF4-FFF2-40B4-BE49-F238E27FC236}">
                <a16:creationId xmlns:a16="http://schemas.microsoft.com/office/drawing/2014/main" id="{C9EEC456-AC3A-B34A-89E7-588249B9C7A9}"/>
              </a:ext>
            </a:extLst>
          </p:cNvPr>
          <p:cNvSpPr txBox="1"/>
          <p:nvPr/>
        </p:nvSpPr>
        <p:spPr>
          <a:xfrm>
            <a:off x="583199" y="3509042"/>
            <a:ext cx="10993105" cy="1969770"/>
          </a:xfrm>
          <a:prstGeom prst="rect">
            <a:avLst/>
          </a:prstGeom>
          <a:noFill/>
        </p:spPr>
        <p:txBody>
          <a:bodyPr wrap="square" rtlCol="0">
            <a:spAutoFit/>
          </a:bodyPr>
          <a:lstStyle/>
          <a:p>
            <a:r>
              <a:rPr lang="en-US" sz="2500" b="1" dirty="0" smtClean="0">
                <a:solidFill>
                  <a:srgbClr val="1A7EAF"/>
                </a:solidFill>
                <a:latin typeface="+mj-lt"/>
              </a:rPr>
              <a:t>Routes</a:t>
            </a:r>
            <a:br>
              <a:rPr lang="en-US" sz="2500" b="1" dirty="0" smtClean="0">
                <a:solidFill>
                  <a:srgbClr val="1A7EAF"/>
                </a:solidFill>
                <a:latin typeface="+mj-lt"/>
              </a:rPr>
            </a:br>
            <a:endParaRPr lang="en-US" sz="2500" b="1" dirty="0" smtClean="0">
              <a:solidFill>
                <a:srgbClr val="1A7EAF"/>
              </a:solidFill>
              <a:latin typeface="+mj-lt"/>
            </a:endParaRPr>
          </a:p>
          <a:p>
            <a:pPr marL="342900" lvl="0" indent="-342900">
              <a:buFont typeface="Arial" panose="020B0604020202020204" pitchFamily="34" charset="0"/>
              <a:buChar char="•"/>
              <a:defRPr/>
            </a:pPr>
            <a:r>
              <a:rPr lang="en-US" sz="2400" dirty="0" smtClean="0"/>
              <a:t>GET </a:t>
            </a:r>
            <a:r>
              <a:rPr lang="en-US" sz="2400" dirty="0"/>
              <a:t>/</a:t>
            </a:r>
            <a:r>
              <a:rPr lang="en-US" sz="2400" dirty="0" err="1"/>
              <a:t>api</a:t>
            </a:r>
            <a:r>
              <a:rPr lang="en-US" sz="2400" dirty="0"/>
              <a:t>/basket/{id} </a:t>
            </a:r>
            <a:endParaRPr lang="en-US" sz="2400" dirty="0" smtClean="0"/>
          </a:p>
          <a:p>
            <a:pPr marL="342900" lvl="0" indent="-342900">
              <a:buFont typeface="Arial" panose="020B0604020202020204" pitchFamily="34" charset="0"/>
              <a:buChar char="•"/>
              <a:defRPr/>
            </a:pPr>
            <a:r>
              <a:rPr lang="en-US" sz="2400" dirty="0" smtClean="0"/>
              <a:t>DELETE </a:t>
            </a:r>
            <a:r>
              <a:rPr lang="en-US" sz="2400" dirty="0"/>
              <a:t>/</a:t>
            </a:r>
            <a:r>
              <a:rPr lang="en-US" sz="2400" dirty="0" err="1"/>
              <a:t>api</a:t>
            </a:r>
            <a:r>
              <a:rPr lang="en-US" sz="2400" dirty="0"/>
              <a:t>/basket/{id} </a:t>
            </a:r>
            <a:endParaRPr lang="en-US" sz="2400" dirty="0" smtClean="0"/>
          </a:p>
          <a:p>
            <a:pPr marL="342900" lvl="0" indent="-342900">
              <a:buFont typeface="Arial" panose="020B0604020202020204" pitchFamily="34" charset="0"/>
              <a:buChar char="•"/>
              <a:defRPr/>
            </a:pPr>
            <a:r>
              <a:rPr lang="en-US" sz="2400" dirty="0" smtClean="0"/>
              <a:t>POST </a:t>
            </a:r>
            <a:r>
              <a:rPr lang="en-US" sz="2400" dirty="0"/>
              <a:t>/</a:t>
            </a:r>
            <a:r>
              <a:rPr lang="en-US" sz="2400" dirty="0" err="1" smtClean="0"/>
              <a:t>api</a:t>
            </a:r>
            <a:r>
              <a:rPr lang="en-US" sz="2400" dirty="0" smtClean="0"/>
              <a:t>/basket</a:t>
            </a:r>
            <a:endParaRPr lang="en-US" sz="2400" dirty="0"/>
          </a:p>
        </p:txBody>
      </p:sp>
    </p:spTree>
    <p:extLst>
      <p:ext uri="{BB962C8B-B14F-4D97-AF65-F5344CB8AC3E}">
        <p14:creationId xmlns:p14="http://schemas.microsoft.com/office/powerpoint/2010/main" val="123229443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6517" cy="942975"/>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Catalog &amp; Ordering </a:t>
            </a:r>
            <a:r>
              <a:rPr lang="en-US" sz="6000" b="1" dirty="0" smtClean="0">
                <a:solidFill>
                  <a:srgbClr val="1A7EAF"/>
                </a:solidFill>
              </a:rPr>
              <a:t>Implementation</a:t>
            </a:r>
            <a:endParaRPr lang="en-US" sz="6000" b="1" dirty="0">
              <a:solidFill>
                <a:srgbClr val="1A7EAF"/>
              </a:solidFill>
            </a:endParaRPr>
          </a:p>
        </p:txBody>
      </p:sp>
      <p:sp>
        <p:nvSpPr>
          <p:cNvPr id="8" name="TextBox 7">
            <a:extLst>
              <a:ext uri="{FF2B5EF4-FFF2-40B4-BE49-F238E27FC236}">
                <a16:creationId xmlns:a16="http://schemas.microsoft.com/office/drawing/2014/main" id="{C9EEC456-AC3A-B34A-89E7-588249B9C7A9}"/>
              </a:ext>
            </a:extLst>
          </p:cNvPr>
          <p:cNvSpPr txBox="1"/>
          <p:nvPr/>
        </p:nvSpPr>
        <p:spPr>
          <a:xfrm>
            <a:off x="583199" y="1392865"/>
            <a:ext cx="10993105" cy="407226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solidFill>
                  <a:srgbClr val="212529"/>
                </a:solidFill>
                <a:latin typeface="+mj-lt"/>
              </a:rPr>
              <a:t>Creation of entities</a:t>
            </a:r>
          </a:p>
          <a:p>
            <a:pPr marL="342900" indent="-342900">
              <a:lnSpc>
                <a:spcPct val="150000"/>
              </a:lnSpc>
              <a:buFont typeface="Arial" panose="020B0604020202020204" pitchFamily="34" charset="0"/>
              <a:buChar char="•"/>
            </a:pPr>
            <a:r>
              <a:rPr lang="en-US" sz="2500" dirty="0">
                <a:solidFill>
                  <a:srgbClr val="212529"/>
                </a:solidFill>
                <a:latin typeface="+mj-lt"/>
              </a:rPr>
              <a:t>Creation of context class</a:t>
            </a:r>
          </a:p>
          <a:p>
            <a:pPr marL="342900" indent="-342900">
              <a:lnSpc>
                <a:spcPct val="150000"/>
              </a:lnSpc>
              <a:buFont typeface="Arial" panose="020B0604020202020204" pitchFamily="34" charset="0"/>
              <a:buChar char="•"/>
            </a:pPr>
            <a:r>
              <a:rPr lang="en-US" sz="2500" dirty="0">
                <a:solidFill>
                  <a:srgbClr val="212529"/>
                </a:solidFill>
                <a:latin typeface="+mj-lt"/>
              </a:rPr>
              <a:t>Registration of context</a:t>
            </a:r>
          </a:p>
          <a:p>
            <a:pPr marL="342900" indent="-342900">
              <a:lnSpc>
                <a:spcPct val="150000"/>
              </a:lnSpc>
              <a:buFont typeface="Arial" panose="020B0604020202020204" pitchFamily="34" charset="0"/>
              <a:buChar char="•"/>
            </a:pPr>
            <a:r>
              <a:rPr lang="en-US" sz="2500" dirty="0">
                <a:solidFill>
                  <a:srgbClr val="212529"/>
                </a:solidFill>
                <a:latin typeface="+mj-lt"/>
              </a:rPr>
              <a:t>Database migrations</a:t>
            </a:r>
          </a:p>
          <a:p>
            <a:pPr marL="342900" indent="-342900">
              <a:lnSpc>
                <a:spcPct val="150000"/>
              </a:lnSpc>
              <a:buFont typeface="Arial" panose="020B0604020202020204" pitchFamily="34" charset="0"/>
              <a:buChar char="•"/>
            </a:pPr>
            <a:r>
              <a:rPr lang="en-US" sz="2500" dirty="0">
                <a:solidFill>
                  <a:srgbClr val="212529"/>
                </a:solidFill>
                <a:latin typeface="+mj-lt"/>
              </a:rPr>
              <a:t>Adding cross-origin resource sharing service</a:t>
            </a:r>
          </a:p>
          <a:p>
            <a:pPr marL="342900" indent="-342900">
              <a:lnSpc>
                <a:spcPct val="150000"/>
              </a:lnSpc>
              <a:buFont typeface="Arial" panose="020B0604020202020204" pitchFamily="34" charset="0"/>
              <a:buChar char="•"/>
            </a:pPr>
            <a:r>
              <a:rPr lang="en-US" sz="2500" dirty="0">
                <a:solidFill>
                  <a:srgbClr val="212529"/>
                </a:solidFill>
                <a:latin typeface="+mj-lt"/>
              </a:rPr>
              <a:t>Creation of APIs</a:t>
            </a:r>
          </a:p>
          <a:p>
            <a:pPr marL="342900" indent="-342900">
              <a:lnSpc>
                <a:spcPct val="150000"/>
              </a:lnSpc>
              <a:buFont typeface="Arial" panose="020B0604020202020204" pitchFamily="34" charset="0"/>
              <a:buChar char="•"/>
            </a:pPr>
            <a:r>
              <a:rPr lang="en-US" sz="2500" dirty="0">
                <a:solidFill>
                  <a:srgbClr val="212529"/>
                </a:solidFill>
                <a:latin typeface="+mj-lt"/>
              </a:rPr>
              <a:t>Messaging</a:t>
            </a:r>
          </a:p>
        </p:txBody>
      </p:sp>
    </p:spTree>
    <p:extLst>
      <p:ext uri="{BB962C8B-B14F-4D97-AF65-F5344CB8AC3E}">
        <p14:creationId xmlns:p14="http://schemas.microsoft.com/office/powerpoint/2010/main" val="320155222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6517" cy="942975"/>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err="1">
                <a:solidFill>
                  <a:srgbClr val="1A7EAF"/>
                </a:solidFill>
              </a:rPr>
              <a:t>Dockerization</a:t>
            </a:r>
            <a:r>
              <a:rPr lang="en-US" sz="6000" b="1" dirty="0">
                <a:solidFill>
                  <a:srgbClr val="1A7EAF"/>
                </a:solidFill>
              </a:rPr>
              <a:t> of microservices</a:t>
            </a:r>
          </a:p>
        </p:txBody>
      </p:sp>
      <p:sp>
        <p:nvSpPr>
          <p:cNvPr id="8" name="TextBox 7">
            <a:extLst>
              <a:ext uri="{FF2B5EF4-FFF2-40B4-BE49-F238E27FC236}">
                <a16:creationId xmlns:a16="http://schemas.microsoft.com/office/drawing/2014/main" id="{C9EEC456-AC3A-B34A-89E7-588249B9C7A9}"/>
              </a:ext>
            </a:extLst>
          </p:cNvPr>
          <p:cNvSpPr txBox="1"/>
          <p:nvPr/>
        </p:nvSpPr>
        <p:spPr>
          <a:xfrm>
            <a:off x="583199" y="1392865"/>
            <a:ext cx="10993105" cy="464935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solidFill>
                  <a:srgbClr val="212529"/>
                </a:solidFill>
                <a:latin typeface="+mj-lt"/>
              </a:rPr>
              <a:t>7 docker images inside Docker compose file:</a:t>
            </a:r>
          </a:p>
          <a:p>
            <a:pPr marL="800100" lvl="1" indent="-342900">
              <a:lnSpc>
                <a:spcPct val="150000"/>
              </a:lnSpc>
              <a:buFont typeface="Arial" panose="020B0604020202020204" pitchFamily="34" charset="0"/>
              <a:buChar char="•"/>
            </a:pPr>
            <a:r>
              <a:rPr lang="en-US" sz="2500" dirty="0">
                <a:solidFill>
                  <a:srgbClr val="212529"/>
                </a:solidFill>
                <a:latin typeface="+mj-lt"/>
              </a:rPr>
              <a:t>Catalog</a:t>
            </a:r>
          </a:p>
          <a:p>
            <a:pPr marL="800100" lvl="1" indent="-342900">
              <a:lnSpc>
                <a:spcPct val="150000"/>
              </a:lnSpc>
              <a:buFont typeface="Arial" panose="020B0604020202020204" pitchFamily="34" charset="0"/>
              <a:buChar char="•"/>
            </a:pPr>
            <a:r>
              <a:rPr lang="en-US" sz="2500" dirty="0">
                <a:solidFill>
                  <a:srgbClr val="212529"/>
                </a:solidFill>
                <a:latin typeface="+mj-lt"/>
              </a:rPr>
              <a:t>Basket</a:t>
            </a:r>
          </a:p>
          <a:p>
            <a:pPr marL="800100" lvl="1" indent="-342900">
              <a:lnSpc>
                <a:spcPct val="150000"/>
              </a:lnSpc>
              <a:buFont typeface="Arial" panose="020B0604020202020204" pitchFamily="34" charset="0"/>
              <a:buChar char="•"/>
            </a:pPr>
            <a:r>
              <a:rPr lang="en-US" sz="2500" dirty="0" err="1">
                <a:solidFill>
                  <a:srgbClr val="212529"/>
                </a:solidFill>
                <a:latin typeface="+mj-lt"/>
              </a:rPr>
              <a:t>Mssqlserver</a:t>
            </a:r>
            <a:endParaRPr lang="en-US" sz="2500" dirty="0">
              <a:solidFill>
                <a:srgbClr val="212529"/>
              </a:solidFill>
              <a:latin typeface="+mj-lt"/>
            </a:endParaRPr>
          </a:p>
          <a:p>
            <a:pPr marL="800100" lvl="1" indent="-342900">
              <a:lnSpc>
                <a:spcPct val="150000"/>
              </a:lnSpc>
              <a:buFont typeface="Arial" panose="020B0604020202020204" pitchFamily="34" charset="0"/>
              <a:buChar char="•"/>
            </a:pPr>
            <a:r>
              <a:rPr lang="en-US" sz="2500" dirty="0">
                <a:solidFill>
                  <a:srgbClr val="212529"/>
                </a:solidFill>
                <a:latin typeface="+mj-lt"/>
              </a:rPr>
              <a:t>Redis</a:t>
            </a:r>
          </a:p>
          <a:p>
            <a:pPr marL="800100" lvl="1" indent="-342900">
              <a:lnSpc>
                <a:spcPct val="150000"/>
              </a:lnSpc>
              <a:buFont typeface="Arial" panose="020B0604020202020204" pitchFamily="34" charset="0"/>
              <a:buChar char="•"/>
            </a:pPr>
            <a:r>
              <a:rPr lang="en-US" sz="2500" dirty="0">
                <a:solidFill>
                  <a:srgbClr val="212529"/>
                </a:solidFill>
                <a:latin typeface="+mj-lt"/>
              </a:rPr>
              <a:t>Ordering</a:t>
            </a:r>
          </a:p>
          <a:p>
            <a:pPr marL="800100" lvl="1" indent="-342900">
              <a:lnSpc>
                <a:spcPct val="150000"/>
              </a:lnSpc>
              <a:buFont typeface="Arial" panose="020B0604020202020204" pitchFamily="34" charset="0"/>
              <a:buChar char="•"/>
            </a:pPr>
            <a:r>
              <a:rPr lang="en-US" sz="2500" dirty="0">
                <a:solidFill>
                  <a:srgbClr val="212529"/>
                </a:solidFill>
                <a:latin typeface="+mj-lt"/>
              </a:rPr>
              <a:t>Gateway</a:t>
            </a:r>
          </a:p>
          <a:p>
            <a:pPr marL="800100" lvl="1" indent="-342900">
              <a:lnSpc>
                <a:spcPct val="150000"/>
              </a:lnSpc>
              <a:buFont typeface="Arial" panose="020B0604020202020204" pitchFamily="34" charset="0"/>
              <a:buChar char="•"/>
            </a:pPr>
            <a:r>
              <a:rPr lang="en-US" sz="2500" dirty="0" err="1">
                <a:solidFill>
                  <a:srgbClr val="212529"/>
                </a:solidFill>
                <a:latin typeface="+mj-lt"/>
              </a:rPr>
              <a:t>Rabbitmq</a:t>
            </a:r>
            <a:endParaRPr lang="en-US" sz="2500" dirty="0">
              <a:solidFill>
                <a:srgbClr val="212529"/>
              </a:solidFill>
              <a:latin typeface="+mj-lt"/>
            </a:endParaRPr>
          </a:p>
        </p:txBody>
      </p:sp>
    </p:spTree>
    <p:extLst>
      <p:ext uri="{BB962C8B-B14F-4D97-AF65-F5344CB8AC3E}">
        <p14:creationId xmlns:p14="http://schemas.microsoft.com/office/powerpoint/2010/main" val="135340904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6517"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err="1">
                <a:solidFill>
                  <a:srgbClr val="1A7EAF"/>
                </a:solidFill>
              </a:rPr>
              <a:t>Dockerization</a:t>
            </a:r>
            <a:r>
              <a:rPr lang="en-US" sz="6000" b="1" dirty="0">
                <a:solidFill>
                  <a:srgbClr val="1A7EAF"/>
                </a:solidFill>
              </a:rPr>
              <a:t> steps</a:t>
            </a:r>
          </a:p>
        </p:txBody>
      </p:sp>
      <p:sp>
        <p:nvSpPr>
          <p:cNvPr id="8" name="TextBox 7">
            <a:extLst>
              <a:ext uri="{FF2B5EF4-FFF2-40B4-BE49-F238E27FC236}">
                <a16:creationId xmlns:a16="http://schemas.microsoft.com/office/drawing/2014/main" id="{C9EEC456-AC3A-B34A-89E7-588249B9C7A9}"/>
              </a:ext>
            </a:extLst>
          </p:cNvPr>
          <p:cNvSpPr txBox="1"/>
          <p:nvPr/>
        </p:nvSpPr>
        <p:spPr>
          <a:xfrm>
            <a:off x="583199" y="1392865"/>
            <a:ext cx="10993105" cy="4072269"/>
          </a:xfrm>
          <a:prstGeom prst="rect">
            <a:avLst/>
          </a:prstGeom>
          <a:noFill/>
        </p:spPr>
        <p:txBody>
          <a:bodyPr wrap="square" rtlCol="0">
            <a:spAutoFit/>
          </a:bodyPr>
          <a:lstStyle/>
          <a:p>
            <a:pPr marL="457200" indent="-457200">
              <a:lnSpc>
                <a:spcPct val="150000"/>
              </a:lnSpc>
              <a:buFont typeface="+mj-lt"/>
              <a:buAutoNum type="arabicPeriod"/>
            </a:pPr>
            <a:r>
              <a:rPr lang="en-US" sz="2500" dirty="0">
                <a:solidFill>
                  <a:srgbClr val="212529"/>
                </a:solidFill>
                <a:latin typeface="+mj-lt"/>
              </a:rPr>
              <a:t>Specify image name</a:t>
            </a:r>
          </a:p>
          <a:p>
            <a:pPr marL="457200" indent="-457200">
              <a:lnSpc>
                <a:spcPct val="150000"/>
              </a:lnSpc>
              <a:buFont typeface="+mj-lt"/>
              <a:buAutoNum type="arabicPeriod"/>
            </a:pPr>
            <a:r>
              <a:rPr lang="en-US" sz="2500" dirty="0">
                <a:solidFill>
                  <a:srgbClr val="212529"/>
                </a:solidFill>
                <a:latin typeface="+mj-lt"/>
              </a:rPr>
              <a:t>Define configuration options that are applied at build time</a:t>
            </a:r>
          </a:p>
          <a:p>
            <a:pPr marL="457200" indent="-457200">
              <a:lnSpc>
                <a:spcPct val="150000"/>
              </a:lnSpc>
              <a:buFont typeface="+mj-lt"/>
              <a:buAutoNum type="arabicPeriod"/>
            </a:pPr>
            <a:r>
              <a:rPr lang="en-US" sz="2500" dirty="0">
                <a:solidFill>
                  <a:srgbClr val="212529"/>
                </a:solidFill>
                <a:latin typeface="+mj-lt"/>
              </a:rPr>
              <a:t>Define environment variables</a:t>
            </a:r>
          </a:p>
          <a:p>
            <a:pPr marL="457200" indent="-457200">
              <a:lnSpc>
                <a:spcPct val="150000"/>
              </a:lnSpc>
              <a:buFont typeface="+mj-lt"/>
              <a:buAutoNum type="arabicPeriod"/>
            </a:pPr>
            <a:r>
              <a:rPr lang="en-US" sz="2500" dirty="0">
                <a:solidFill>
                  <a:srgbClr val="212529"/>
                </a:solidFill>
                <a:latin typeface="+mj-lt"/>
              </a:rPr>
              <a:t>Specify container name</a:t>
            </a:r>
          </a:p>
          <a:p>
            <a:pPr marL="457200" indent="-457200">
              <a:lnSpc>
                <a:spcPct val="150000"/>
              </a:lnSpc>
              <a:buFont typeface="+mj-lt"/>
              <a:buAutoNum type="arabicPeriod"/>
            </a:pPr>
            <a:r>
              <a:rPr lang="en-US" sz="2500" dirty="0">
                <a:solidFill>
                  <a:srgbClr val="212529"/>
                </a:solidFill>
                <a:latin typeface="+mj-lt"/>
              </a:rPr>
              <a:t>Specify external and internal port of Docker container</a:t>
            </a:r>
          </a:p>
          <a:p>
            <a:pPr marL="457200" indent="-457200">
              <a:lnSpc>
                <a:spcPct val="150000"/>
              </a:lnSpc>
              <a:buFont typeface="+mj-lt"/>
              <a:buAutoNum type="arabicPeriod"/>
            </a:pPr>
            <a:r>
              <a:rPr lang="en-US" sz="2500" dirty="0">
                <a:solidFill>
                  <a:srgbClr val="212529"/>
                </a:solidFill>
                <a:latin typeface="+mj-lt"/>
              </a:rPr>
              <a:t>Specify network</a:t>
            </a:r>
          </a:p>
          <a:p>
            <a:pPr marL="457200" indent="-457200">
              <a:lnSpc>
                <a:spcPct val="150000"/>
              </a:lnSpc>
              <a:buFont typeface="+mj-lt"/>
              <a:buAutoNum type="arabicPeriod"/>
            </a:pPr>
            <a:r>
              <a:rPr lang="en-US" sz="2500" dirty="0">
                <a:solidFill>
                  <a:srgbClr val="212529"/>
                </a:solidFill>
                <a:latin typeface="+mj-lt"/>
              </a:rPr>
              <a:t>Specify which container should be available before running service</a:t>
            </a:r>
          </a:p>
        </p:txBody>
      </p:sp>
    </p:spTree>
    <p:extLst>
      <p:ext uri="{BB962C8B-B14F-4D97-AF65-F5344CB8AC3E}">
        <p14:creationId xmlns:p14="http://schemas.microsoft.com/office/powerpoint/2010/main" val="179033730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A7EAF"/>
        </a:solidFill>
        <a:effectLst/>
      </p:bgPr>
    </p:bg>
    <p:spTree>
      <p:nvGrpSpPr>
        <p:cNvPr id="1" name=""/>
        <p:cNvGrpSpPr/>
        <p:nvPr/>
      </p:nvGrpSpPr>
      <p:grpSpPr>
        <a:xfrm>
          <a:off x="0" y="0"/>
          <a:ext cx="0" cy="0"/>
          <a:chOff x="0" y="0"/>
          <a:chExt cx="0" cy="0"/>
        </a:xfrm>
      </p:grpSpPr>
      <p:sp>
        <p:nvSpPr>
          <p:cNvPr id="17" name="TextBox 16"/>
          <p:cNvSpPr txBox="1"/>
          <p:nvPr/>
        </p:nvSpPr>
        <p:spPr>
          <a:xfrm>
            <a:off x="3976253" y="2921168"/>
            <a:ext cx="4239494" cy="1015663"/>
          </a:xfrm>
          <a:prstGeom prst="rect">
            <a:avLst/>
          </a:prstGeom>
          <a:noFill/>
        </p:spPr>
        <p:txBody>
          <a:bodyPr wrap="none" rtlCol="0">
            <a:spAutoFit/>
          </a:bodyPr>
          <a:lstStyle/>
          <a:p>
            <a:pPr algn="ctr"/>
            <a:r>
              <a:rPr lang="en-US" sz="6000" b="1" dirty="0">
                <a:solidFill>
                  <a:schemeClr val="bg2"/>
                </a:solidFill>
                <a:latin typeface="+mj-lt"/>
              </a:rPr>
              <a:t>API Gateway</a:t>
            </a:r>
          </a:p>
        </p:txBody>
      </p:sp>
    </p:spTree>
    <p:extLst>
      <p:ext uri="{BB962C8B-B14F-4D97-AF65-F5344CB8AC3E}">
        <p14:creationId xmlns:p14="http://schemas.microsoft.com/office/powerpoint/2010/main" val="303687723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A7EAF"/>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3553762-A249-E342-B791-1DB667ACF1AF}"/>
              </a:ext>
            </a:extLst>
          </p:cNvPr>
          <p:cNvSpPr txBox="1"/>
          <p:nvPr/>
        </p:nvSpPr>
        <p:spPr>
          <a:xfrm>
            <a:off x="0" y="2738288"/>
            <a:ext cx="12192000" cy="1015663"/>
          </a:xfrm>
          <a:prstGeom prst="rect">
            <a:avLst/>
          </a:prstGeom>
          <a:noFill/>
        </p:spPr>
        <p:txBody>
          <a:bodyPr wrap="square" rtlCol="0">
            <a:spAutoFit/>
          </a:bodyPr>
          <a:lstStyle/>
          <a:p>
            <a:pPr algn="ctr"/>
            <a:r>
              <a:rPr lang="en-US" sz="6000" b="1" dirty="0">
                <a:solidFill>
                  <a:schemeClr val="bg2"/>
                </a:solidFill>
                <a:latin typeface="+mj-lt"/>
              </a:rPr>
              <a:t>Introduction</a:t>
            </a:r>
            <a:endParaRPr lang="id-ID" sz="6000" b="1" dirty="0">
              <a:solidFill>
                <a:schemeClr val="bg2"/>
              </a:solidFill>
              <a:latin typeface="+mj-lt"/>
            </a:endParaRPr>
          </a:p>
        </p:txBody>
      </p:sp>
    </p:spTree>
    <p:extLst>
      <p:ext uri="{BB962C8B-B14F-4D97-AF65-F5344CB8AC3E}">
        <p14:creationId xmlns:p14="http://schemas.microsoft.com/office/powerpoint/2010/main" val="371474569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2011"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API Gateway</a:t>
            </a:r>
          </a:p>
        </p:txBody>
      </p:sp>
      <p:sp>
        <p:nvSpPr>
          <p:cNvPr id="8" name="TextBox 7">
            <a:extLst>
              <a:ext uri="{FF2B5EF4-FFF2-40B4-BE49-F238E27FC236}">
                <a16:creationId xmlns:a16="http://schemas.microsoft.com/office/drawing/2014/main" id="{803A4C48-60A6-5843-8813-CA4251453ADC}"/>
              </a:ext>
            </a:extLst>
          </p:cNvPr>
          <p:cNvSpPr txBox="1"/>
          <p:nvPr/>
        </p:nvSpPr>
        <p:spPr>
          <a:xfrm>
            <a:off x="599447" y="2074523"/>
            <a:ext cx="10993105" cy="413190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solidFill>
                  <a:srgbClr val="212529"/>
                </a:solidFill>
                <a:latin typeface="+mj-lt"/>
              </a:rPr>
              <a:t>Why?</a:t>
            </a:r>
          </a:p>
          <a:p>
            <a:pPr marL="800100" lvl="1" indent="-342900">
              <a:lnSpc>
                <a:spcPct val="150000"/>
              </a:lnSpc>
              <a:buFont typeface="Arial" panose="020B0604020202020204" pitchFamily="34" charset="0"/>
              <a:buChar char="•"/>
            </a:pPr>
            <a:r>
              <a:rPr lang="en-US" sz="2500" dirty="0">
                <a:solidFill>
                  <a:srgbClr val="212529"/>
                </a:solidFill>
                <a:latin typeface="+mj-lt"/>
              </a:rPr>
              <a:t>Simplify usage of </a:t>
            </a:r>
            <a:r>
              <a:rPr lang="en-US" sz="2500" dirty="0" err="1" smtClean="0">
                <a:solidFill>
                  <a:srgbClr val="212529"/>
                </a:solidFill>
                <a:latin typeface="+mj-lt"/>
              </a:rPr>
              <a:t>microservices</a:t>
            </a:r>
            <a:endParaRPr lang="en-US" sz="2500" dirty="0" smtClean="0">
              <a:solidFill>
                <a:srgbClr val="212529"/>
              </a:solidFill>
              <a:latin typeface="+mj-lt"/>
            </a:endParaRPr>
          </a:p>
          <a:p>
            <a:pPr marL="800100" lvl="1" indent="-342900">
              <a:lnSpc>
                <a:spcPct val="150000"/>
              </a:lnSpc>
              <a:buFont typeface="Arial" panose="020B0604020202020204" pitchFamily="34" charset="0"/>
              <a:buChar char="•"/>
            </a:pPr>
            <a:endParaRPr lang="en-US" sz="2500" dirty="0">
              <a:solidFill>
                <a:srgbClr val="212529"/>
              </a:solidFill>
              <a:latin typeface="+mj-lt"/>
            </a:endParaRPr>
          </a:p>
          <a:p>
            <a:pPr marL="342900" indent="-342900">
              <a:lnSpc>
                <a:spcPct val="150000"/>
              </a:lnSpc>
              <a:buFont typeface="Arial" panose="020B0604020202020204" pitchFamily="34" charset="0"/>
              <a:buChar char="•"/>
            </a:pPr>
            <a:r>
              <a:rPr lang="en-US" sz="2500" dirty="0">
                <a:solidFill>
                  <a:srgbClr val="212529"/>
                </a:solidFill>
                <a:latin typeface="+mj-lt"/>
              </a:rPr>
              <a:t>How?</a:t>
            </a:r>
          </a:p>
          <a:p>
            <a:pPr marL="800100" lvl="1" indent="-342900">
              <a:lnSpc>
                <a:spcPct val="150000"/>
              </a:lnSpc>
              <a:buFont typeface="Arial" panose="020B0604020202020204" pitchFamily="34" charset="0"/>
              <a:buChar char="•"/>
            </a:pPr>
            <a:r>
              <a:rPr lang="en-US" sz="2500" dirty="0">
                <a:solidFill>
                  <a:srgbClr val="212529"/>
                </a:solidFill>
                <a:latin typeface="+mj-lt"/>
              </a:rPr>
              <a:t>Ocelot: open-source .NET Core API </a:t>
            </a:r>
            <a:r>
              <a:rPr lang="en-US" sz="2500" dirty="0" smtClean="0">
                <a:solidFill>
                  <a:srgbClr val="212529"/>
                </a:solidFill>
                <a:latin typeface="+mj-lt"/>
              </a:rPr>
              <a:t>Gateway</a:t>
            </a:r>
          </a:p>
          <a:p>
            <a:pPr marL="800100" lvl="1" indent="-342900">
              <a:lnSpc>
                <a:spcPct val="150000"/>
              </a:lnSpc>
              <a:buFont typeface="Arial" panose="020B0604020202020204" pitchFamily="34" charset="0"/>
              <a:buChar char="•"/>
            </a:pPr>
            <a:r>
              <a:rPr lang="en-US" sz="2500" dirty="0" smtClean="0">
                <a:solidFill>
                  <a:srgbClr val="212529"/>
                </a:solidFill>
                <a:latin typeface="+mj-lt"/>
              </a:rPr>
              <a:t>Add </a:t>
            </a:r>
            <a:r>
              <a:rPr lang="en-US" sz="2500" dirty="0" err="1" smtClean="0">
                <a:solidFill>
                  <a:srgbClr val="212529"/>
                </a:solidFill>
                <a:latin typeface="+mj-lt"/>
              </a:rPr>
              <a:t>ocelot.json</a:t>
            </a:r>
            <a:r>
              <a:rPr lang="en-US" sz="2500" dirty="0" smtClean="0">
                <a:solidFill>
                  <a:srgbClr val="212529"/>
                </a:solidFill>
                <a:latin typeface="+mj-lt"/>
              </a:rPr>
              <a:t> to give Ocelot direction for </a:t>
            </a:r>
            <a:r>
              <a:rPr lang="en-US" sz="2500" dirty="0" err="1" smtClean="0">
                <a:solidFill>
                  <a:srgbClr val="212529"/>
                </a:solidFill>
                <a:latin typeface="+mj-lt"/>
              </a:rPr>
              <a:t>microservice</a:t>
            </a:r>
            <a:r>
              <a:rPr lang="en-US" sz="2500" dirty="0" smtClean="0">
                <a:solidFill>
                  <a:srgbClr val="212529"/>
                </a:solidFill>
                <a:latin typeface="+mj-lt"/>
              </a:rPr>
              <a:t> redirects</a:t>
            </a:r>
          </a:p>
          <a:p>
            <a:pPr marL="800100" lvl="1" indent="-342900">
              <a:lnSpc>
                <a:spcPct val="150000"/>
              </a:lnSpc>
              <a:buFont typeface="Arial" panose="020B0604020202020204" pitchFamily="34" charset="0"/>
              <a:buChar char="•"/>
            </a:pPr>
            <a:r>
              <a:rPr lang="en-US" sz="2500" dirty="0" smtClean="0">
                <a:solidFill>
                  <a:srgbClr val="212529"/>
                </a:solidFill>
                <a:latin typeface="+mj-lt"/>
              </a:rPr>
              <a:t>Add Ocelot plumbing </a:t>
            </a:r>
            <a:endParaRPr lang="en-US" sz="2500" dirty="0">
              <a:solidFill>
                <a:srgbClr val="212529"/>
              </a:solidFill>
              <a:latin typeface="+mj-lt"/>
            </a:endParaRPr>
          </a:p>
        </p:txBody>
      </p:sp>
    </p:spTree>
    <p:extLst>
      <p:ext uri="{BB962C8B-B14F-4D97-AF65-F5344CB8AC3E}">
        <p14:creationId xmlns:p14="http://schemas.microsoft.com/office/powerpoint/2010/main" val="21326099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2011"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API Gateway</a:t>
            </a:r>
          </a:p>
        </p:txBody>
      </p:sp>
      <p:sp>
        <p:nvSpPr>
          <p:cNvPr id="8" name="TextBox 7">
            <a:extLst>
              <a:ext uri="{FF2B5EF4-FFF2-40B4-BE49-F238E27FC236}">
                <a16:creationId xmlns:a16="http://schemas.microsoft.com/office/drawing/2014/main" id="{803A4C48-60A6-5843-8813-CA4251453ADC}"/>
              </a:ext>
            </a:extLst>
          </p:cNvPr>
          <p:cNvSpPr txBox="1"/>
          <p:nvPr/>
        </p:nvSpPr>
        <p:spPr>
          <a:xfrm>
            <a:off x="599447" y="2074523"/>
            <a:ext cx="10993105" cy="176394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solidFill>
                  <a:srgbClr val="212529"/>
                </a:solidFill>
                <a:latin typeface="+mj-lt"/>
              </a:rPr>
              <a:t>Configure </a:t>
            </a:r>
            <a:r>
              <a:rPr lang="en-US" sz="2500" dirty="0" err="1">
                <a:solidFill>
                  <a:srgbClr val="212529"/>
                </a:solidFill>
                <a:latin typeface="+mj-lt"/>
              </a:rPr>
              <a:t>ocelot.json</a:t>
            </a:r>
            <a:r>
              <a:rPr lang="en-US" sz="2500" dirty="0">
                <a:solidFill>
                  <a:srgbClr val="212529"/>
                </a:solidFill>
                <a:latin typeface="+mj-lt"/>
              </a:rPr>
              <a:t> file</a:t>
            </a:r>
          </a:p>
          <a:p>
            <a:pPr marL="342900" indent="-342900">
              <a:lnSpc>
                <a:spcPct val="150000"/>
              </a:lnSpc>
              <a:buFont typeface="Arial" panose="020B0604020202020204" pitchFamily="34" charset="0"/>
              <a:buChar char="•"/>
            </a:pPr>
            <a:r>
              <a:rPr lang="en-US" sz="2500" dirty="0">
                <a:solidFill>
                  <a:srgbClr val="212529"/>
                </a:solidFill>
                <a:latin typeface="+mj-lt"/>
              </a:rPr>
              <a:t>Configure host: localhost:5000</a:t>
            </a:r>
          </a:p>
          <a:p>
            <a:pPr marL="342900" indent="-342900">
              <a:lnSpc>
                <a:spcPct val="150000"/>
              </a:lnSpc>
              <a:buFont typeface="Arial" panose="020B0604020202020204" pitchFamily="34" charset="0"/>
              <a:buChar char="•"/>
            </a:pPr>
            <a:r>
              <a:rPr lang="en-US" sz="2500" dirty="0">
                <a:solidFill>
                  <a:srgbClr val="212529"/>
                </a:solidFill>
                <a:latin typeface="+mj-lt"/>
              </a:rPr>
              <a:t>Define redirects</a:t>
            </a:r>
          </a:p>
        </p:txBody>
      </p:sp>
    </p:spTree>
    <p:extLst>
      <p:ext uri="{BB962C8B-B14F-4D97-AF65-F5344CB8AC3E}">
        <p14:creationId xmlns:p14="http://schemas.microsoft.com/office/powerpoint/2010/main" val="201000876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A7EAF"/>
        </a:solidFill>
        <a:effectLst/>
      </p:bgPr>
    </p:bg>
    <p:spTree>
      <p:nvGrpSpPr>
        <p:cNvPr id="1" name=""/>
        <p:cNvGrpSpPr/>
        <p:nvPr/>
      </p:nvGrpSpPr>
      <p:grpSpPr>
        <a:xfrm>
          <a:off x="0" y="0"/>
          <a:ext cx="0" cy="0"/>
          <a:chOff x="0" y="0"/>
          <a:chExt cx="0" cy="0"/>
        </a:xfrm>
      </p:grpSpPr>
      <p:sp>
        <p:nvSpPr>
          <p:cNvPr id="17" name="TextBox 16"/>
          <p:cNvSpPr txBox="1"/>
          <p:nvPr/>
        </p:nvSpPr>
        <p:spPr>
          <a:xfrm>
            <a:off x="4656957" y="2921168"/>
            <a:ext cx="2878096" cy="1015663"/>
          </a:xfrm>
          <a:prstGeom prst="rect">
            <a:avLst/>
          </a:prstGeom>
          <a:noFill/>
        </p:spPr>
        <p:txBody>
          <a:bodyPr wrap="none" rtlCol="0">
            <a:spAutoFit/>
          </a:bodyPr>
          <a:lstStyle/>
          <a:p>
            <a:pPr algn="ctr"/>
            <a:r>
              <a:rPr lang="en-US" sz="6000" b="1" dirty="0">
                <a:solidFill>
                  <a:schemeClr val="bg2"/>
                </a:solidFill>
                <a:latin typeface="+mj-lt"/>
              </a:rPr>
              <a:t>Swagger</a:t>
            </a:r>
          </a:p>
        </p:txBody>
      </p:sp>
    </p:spTree>
    <p:extLst>
      <p:ext uri="{BB962C8B-B14F-4D97-AF65-F5344CB8AC3E}">
        <p14:creationId xmlns:p14="http://schemas.microsoft.com/office/powerpoint/2010/main" val="206976440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2011"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Swagger</a:t>
            </a:r>
          </a:p>
        </p:txBody>
      </p:sp>
      <p:sp>
        <p:nvSpPr>
          <p:cNvPr id="8" name="TextBox 7">
            <a:extLst>
              <a:ext uri="{FF2B5EF4-FFF2-40B4-BE49-F238E27FC236}">
                <a16:creationId xmlns:a16="http://schemas.microsoft.com/office/drawing/2014/main" id="{803A4C48-60A6-5843-8813-CA4251453ADC}"/>
              </a:ext>
            </a:extLst>
          </p:cNvPr>
          <p:cNvSpPr txBox="1"/>
          <p:nvPr/>
        </p:nvSpPr>
        <p:spPr>
          <a:xfrm>
            <a:off x="599447" y="2074523"/>
            <a:ext cx="10993105" cy="176394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solidFill>
                  <a:srgbClr val="212529"/>
                </a:solidFill>
                <a:latin typeface="+mj-lt"/>
              </a:rPr>
              <a:t>Add </a:t>
            </a:r>
            <a:r>
              <a:rPr lang="en-US" sz="2500" dirty="0" err="1">
                <a:solidFill>
                  <a:srgbClr val="212529"/>
                </a:solidFill>
                <a:latin typeface="+mj-lt"/>
              </a:rPr>
              <a:t>Swashbuckle.AspNetCore</a:t>
            </a:r>
            <a:r>
              <a:rPr lang="en-US" sz="2500" dirty="0">
                <a:solidFill>
                  <a:srgbClr val="212529"/>
                </a:solidFill>
                <a:latin typeface="+mj-lt"/>
              </a:rPr>
              <a:t> package</a:t>
            </a:r>
          </a:p>
          <a:p>
            <a:pPr marL="342900" indent="-342900">
              <a:lnSpc>
                <a:spcPct val="150000"/>
              </a:lnSpc>
              <a:buFont typeface="Arial" panose="020B0604020202020204" pitchFamily="34" charset="0"/>
              <a:buChar char="•"/>
            </a:pPr>
            <a:r>
              <a:rPr lang="en-US" sz="2500" dirty="0">
                <a:solidFill>
                  <a:srgbClr val="212529"/>
                </a:solidFill>
                <a:latin typeface="+mj-lt"/>
              </a:rPr>
              <a:t>Add </a:t>
            </a:r>
            <a:r>
              <a:rPr lang="en-US" sz="2500" dirty="0" err="1">
                <a:solidFill>
                  <a:srgbClr val="212529"/>
                </a:solidFill>
                <a:latin typeface="+mj-lt"/>
              </a:rPr>
              <a:t>SwaggerUI</a:t>
            </a:r>
            <a:r>
              <a:rPr lang="en-US" sz="2500" dirty="0">
                <a:solidFill>
                  <a:srgbClr val="212529"/>
                </a:solidFill>
                <a:latin typeface="+mj-lt"/>
              </a:rPr>
              <a:t> in </a:t>
            </a:r>
            <a:r>
              <a:rPr lang="en-US" sz="2500" dirty="0" err="1">
                <a:solidFill>
                  <a:srgbClr val="212529"/>
                </a:solidFill>
                <a:latin typeface="+mj-lt"/>
              </a:rPr>
              <a:t>Startup.cs</a:t>
            </a:r>
            <a:endParaRPr lang="en-US" sz="2500" dirty="0">
              <a:solidFill>
                <a:srgbClr val="212529"/>
              </a:solidFill>
              <a:latin typeface="+mj-lt"/>
            </a:endParaRPr>
          </a:p>
          <a:p>
            <a:pPr marL="342900" indent="-342900">
              <a:lnSpc>
                <a:spcPct val="150000"/>
              </a:lnSpc>
              <a:buFont typeface="Arial" panose="020B0604020202020204" pitchFamily="34" charset="0"/>
              <a:buChar char="•"/>
            </a:pPr>
            <a:r>
              <a:rPr lang="en-US" sz="2500" dirty="0">
                <a:solidFill>
                  <a:srgbClr val="212529"/>
                </a:solidFill>
                <a:latin typeface="+mj-lt"/>
              </a:rPr>
              <a:t>Access swagger using: localhost:5100/swagger</a:t>
            </a:r>
          </a:p>
        </p:txBody>
      </p:sp>
    </p:spTree>
    <p:extLst>
      <p:ext uri="{BB962C8B-B14F-4D97-AF65-F5344CB8AC3E}">
        <p14:creationId xmlns:p14="http://schemas.microsoft.com/office/powerpoint/2010/main" val="357594668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A7EAF"/>
        </a:solidFill>
        <a:effectLst/>
      </p:bgPr>
    </p:bg>
    <p:spTree>
      <p:nvGrpSpPr>
        <p:cNvPr id="1" name=""/>
        <p:cNvGrpSpPr/>
        <p:nvPr/>
      </p:nvGrpSpPr>
      <p:grpSpPr>
        <a:xfrm>
          <a:off x="0" y="0"/>
          <a:ext cx="0" cy="0"/>
          <a:chOff x="0" y="0"/>
          <a:chExt cx="0" cy="0"/>
        </a:xfrm>
      </p:grpSpPr>
      <p:sp>
        <p:nvSpPr>
          <p:cNvPr id="17" name="TextBox 16"/>
          <p:cNvSpPr txBox="1"/>
          <p:nvPr/>
        </p:nvSpPr>
        <p:spPr>
          <a:xfrm>
            <a:off x="3534923" y="2921168"/>
            <a:ext cx="5122171" cy="1015663"/>
          </a:xfrm>
          <a:prstGeom prst="rect">
            <a:avLst/>
          </a:prstGeom>
          <a:noFill/>
        </p:spPr>
        <p:txBody>
          <a:bodyPr wrap="none" rtlCol="0">
            <a:spAutoFit/>
          </a:bodyPr>
          <a:lstStyle/>
          <a:p>
            <a:pPr algn="ctr"/>
            <a:r>
              <a:rPr lang="en-US" sz="6000" b="1" dirty="0">
                <a:solidFill>
                  <a:schemeClr val="bg2"/>
                </a:solidFill>
                <a:latin typeface="+mj-lt"/>
              </a:rPr>
              <a:t>Run the Project</a:t>
            </a:r>
          </a:p>
        </p:txBody>
      </p:sp>
    </p:spTree>
    <p:extLst>
      <p:ext uri="{BB962C8B-B14F-4D97-AF65-F5344CB8AC3E}">
        <p14:creationId xmlns:p14="http://schemas.microsoft.com/office/powerpoint/2010/main" val="375538397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2011"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Run the Project</a:t>
            </a:r>
          </a:p>
        </p:txBody>
      </p:sp>
      <p:sp>
        <p:nvSpPr>
          <p:cNvPr id="8" name="TextBox 7">
            <a:extLst>
              <a:ext uri="{FF2B5EF4-FFF2-40B4-BE49-F238E27FC236}">
                <a16:creationId xmlns:a16="http://schemas.microsoft.com/office/drawing/2014/main" id="{803A4C48-60A6-5843-8813-CA4251453ADC}"/>
              </a:ext>
            </a:extLst>
          </p:cNvPr>
          <p:cNvSpPr txBox="1"/>
          <p:nvPr/>
        </p:nvSpPr>
        <p:spPr>
          <a:xfrm>
            <a:off x="583198" y="1771649"/>
            <a:ext cx="6518641" cy="4247317"/>
          </a:xfrm>
          <a:prstGeom prst="rect">
            <a:avLst/>
          </a:prstGeom>
          <a:noFill/>
        </p:spPr>
        <p:txBody>
          <a:bodyPr wrap="square" rtlCol="0">
            <a:spAutoFit/>
          </a:bodyPr>
          <a:lstStyle/>
          <a:p>
            <a:pPr>
              <a:lnSpc>
                <a:spcPct val="150000"/>
              </a:lnSpc>
            </a:pPr>
            <a:r>
              <a:rPr lang="en-US" dirty="0">
                <a:solidFill>
                  <a:srgbClr val="212529"/>
                </a:solidFill>
                <a:latin typeface="+mj-lt"/>
              </a:rPr>
              <a:t>Run each of the following command on different terminal</a:t>
            </a:r>
          </a:p>
          <a:p>
            <a:pPr>
              <a:lnSpc>
                <a:spcPct val="150000"/>
              </a:lnSpc>
            </a:pPr>
            <a:endParaRPr lang="en-US" dirty="0" smtClean="0">
              <a:solidFill>
                <a:srgbClr val="212529"/>
              </a:solidFill>
              <a:latin typeface="+mj-lt"/>
            </a:endParaRPr>
          </a:p>
          <a:p>
            <a:pPr>
              <a:lnSpc>
                <a:spcPct val="150000"/>
              </a:lnSpc>
            </a:pPr>
            <a:r>
              <a:rPr lang="en-US" dirty="0" smtClean="0">
                <a:solidFill>
                  <a:srgbClr val="212529"/>
                </a:solidFill>
                <a:latin typeface="+mj-lt"/>
              </a:rPr>
              <a:t>1</a:t>
            </a:r>
            <a:r>
              <a:rPr lang="en-US" dirty="0">
                <a:solidFill>
                  <a:srgbClr val="212529"/>
                </a:solidFill>
                <a:latin typeface="+mj-lt"/>
              </a:rPr>
              <a:t>. Build docker images</a:t>
            </a:r>
          </a:p>
          <a:p>
            <a:pPr lvl="1">
              <a:lnSpc>
                <a:spcPct val="150000"/>
              </a:lnSpc>
            </a:pPr>
            <a:r>
              <a:rPr lang="en-US" b="1" i="1" dirty="0" err="1" smtClean="0">
                <a:solidFill>
                  <a:srgbClr val="1A7EAF"/>
                </a:solidFill>
                <a:latin typeface="+mj-lt"/>
              </a:rPr>
              <a:t>docker</a:t>
            </a:r>
            <a:r>
              <a:rPr lang="en-US" b="1" i="1" dirty="0" smtClean="0">
                <a:solidFill>
                  <a:srgbClr val="1A7EAF"/>
                </a:solidFill>
                <a:latin typeface="+mj-lt"/>
              </a:rPr>
              <a:t>-compose build</a:t>
            </a:r>
            <a:endParaRPr lang="en-US" dirty="0">
              <a:solidFill>
                <a:srgbClr val="1A7EAF"/>
              </a:solidFill>
              <a:latin typeface="+mj-lt"/>
            </a:endParaRPr>
          </a:p>
          <a:p>
            <a:pPr>
              <a:lnSpc>
                <a:spcPct val="150000"/>
              </a:lnSpc>
            </a:pPr>
            <a:r>
              <a:rPr lang="en-US" dirty="0">
                <a:solidFill>
                  <a:srgbClr val="212529"/>
                </a:solidFill>
                <a:latin typeface="+mj-lt"/>
              </a:rPr>
              <a:t>2. Start MSSQL server</a:t>
            </a:r>
          </a:p>
          <a:p>
            <a:pPr lvl="1">
              <a:lnSpc>
                <a:spcPct val="150000"/>
              </a:lnSpc>
            </a:pPr>
            <a:r>
              <a:rPr lang="en-US" b="1" i="1" dirty="0" err="1" smtClean="0">
                <a:solidFill>
                  <a:srgbClr val="1A7EAF"/>
                </a:solidFill>
                <a:latin typeface="+mj-lt"/>
              </a:rPr>
              <a:t>docker</a:t>
            </a:r>
            <a:r>
              <a:rPr lang="en-US" b="1" i="1" dirty="0" smtClean="0">
                <a:solidFill>
                  <a:srgbClr val="1A7EAF"/>
                </a:solidFill>
                <a:latin typeface="+mj-lt"/>
              </a:rPr>
              <a:t>-compose up </a:t>
            </a:r>
            <a:r>
              <a:rPr lang="en-US" b="1" i="1" dirty="0" err="1" smtClean="0">
                <a:solidFill>
                  <a:srgbClr val="1A7EAF"/>
                </a:solidFill>
                <a:latin typeface="+mj-lt"/>
              </a:rPr>
              <a:t>mssqlserver</a:t>
            </a:r>
            <a:endParaRPr lang="en-US" dirty="0">
              <a:solidFill>
                <a:srgbClr val="1A7EAF"/>
              </a:solidFill>
              <a:latin typeface="+mj-lt"/>
            </a:endParaRPr>
          </a:p>
          <a:p>
            <a:pPr>
              <a:lnSpc>
                <a:spcPct val="150000"/>
              </a:lnSpc>
            </a:pPr>
            <a:r>
              <a:rPr lang="en-US" dirty="0">
                <a:solidFill>
                  <a:srgbClr val="212529"/>
                </a:solidFill>
                <a:latin typeface="+mj-lt"/>
              </a:rPr>
              <a:t>3. Start </a:t>
            </a:r>
            <a:r>
              <a:rPr lang="en-US" dirty="0" err="1" smtClean="0">
                <a:solidFill>
                  <a:srgbClr val="212529"/>
                </a:solidFill>
                <a:latin typeface="+mj-lt"/>
              </a:rPr>
              <a:t>Redis</a:t>
            </a:r>
            <a:endParaRPr lang="en-US" dirty="0" smtClean="0">
              <a:solidFill>
                <a:srgbClr val="212529"/>
              </a:solidFill>
              <a:latin typeface="+mj-lt"/>
            </a:endParaRPr>
          </a:p>
          <a:p>
            <a:pPr lvl="1">
              <a:lnSpc>
                <a:spcPct val="150000"/>
              </a:lnSpc>
            </a:pPr>
            <a:r>
              <a:rPr lang="en-US" b="1" i="1" dirty="0" err="1" smtClean="0">
                <a:solidFill>
                  <a:srgbClr val="1A7EAF"/>
                </a:solidFill>
                <a:latin typeface="+mj-lt"/>
              </a:rPr>
              <a:t>docker</a:t>
            </a:r>
            <a:r>
              <a:rPr lang="en-US" b="1" i="1" dirty="0" smtClean="0">
                <a:solidFill>
                  <a:srgbClr val="1A7EAF"/>
                </a:solidFill>
                <a:latin typeface="+mj-lt"/>
              </a:rPr>
              <a:t>-compose </a:t>
            </a:r>
            <a:r>
              <a:rPr lang="en-US" b="1" i="1" dirty="0">
                <a:solidFill>
                  <a:srgbClr val="1A7EAF"/>
                </a:solidFill>
                <a:latin typeface="+mj-lt"/>
              </a:rPr>
              <a:t>up </a:t>
            </a:r>
            <a:r>
              <a:rPr lang="en-US" b="1" i="1" dirty="0" err="1" smtClean="0">
                <a:solidFill>
                  <a:srgbClr val="1A7EAF"/>
                </a:solidFill>
                <a:latin typeface="+mj-lt"/>
              </a:rPr>
              <a:t>basket.data</a:t>
            </a:r>
            <a:endParaRPr lang="en-US" dirty="0" smtClean="0">
              <a:solidFill>
                <a:srgbClr val="1A7EAF"/>
              </a:solidFill>
              <a:latin typeface="+mj-lt"/>
            </a:endParaRPr>
          </a:p>
          <a:p>
            <a:pPr>
              <a:lnSpc>
                <a:spcPct val="150000"/>
              </a:lnSpc>
            </a:pPr>
            <a:r>
              <a:rPr lang="en-US" dirty="0" smtClean="0">
                <a:solidFill>
                  <a:srgbClr val="212529"/>
                </a:solidFill>
                <a:latin typeface="+mj-lt"/>
              </a:rPr>
              <a:t>4</a:t>
            </a:r>
            <a:r>
              <a:rPr lang="en-US" dirty="0">
                <a:solidFill>
                  <a:srgbClr val="212529"/>
                </a:solidFill>
                <a:latin typeface="+mj-lt"/>
              </a:rPr>
              <a:t>. Start </a:t>
            </a:r>
            <a:r>
              <a:rPr lang="en-US" dirty="0" err="1">
                <a:solidFill>
                  <a:srgbClr val="212529"/>
                </a:solidFill>
                <a:latin typeface="+mj-lt"/>
              </a:rPr>
              <a:t>rabbitmq</a:t>
            </a:r>
            <a:endParaRPr lang="en-US" dirty="0">
              <a:solidFill>
                <a:srgbClr val="212529"/>
              </a:solidFill>
              <a:latin typeface="+mj-lt"/>
            </a:endParaRPr>
          </a:p>
          <a:p>
            <a:pPr lvl="1">
              <a:lnSpc>
                <a:spcPct val="150000"/>
              </a:lnSpc>
            </a:pPr>
            <a:r>
              <a:rPr lang="en-US" b="1" i="1" dirty="0" err="1">
                <a:solidFill>
                  <a:srgbClr val="1A7EAF"/>
                </a:solidFill>
                <a:latin typeface="+mj-lt"/>
              </a:rPr>
              <a:t>docker</a:t>
            </a:r>
            <a:r>
              <a:rPr lang="en-US" b="1" i="1" dirty="0">
                <a:solidFill>
                  <a:srgbClr val="1A7EAF"/>
                </a:solidFill>
                <a:latin typeface="+mj-lt"/>
              </a:rPr>
              <a:t>-compose up </a:t>
            </a:r>
            <a:r>
              <a:rPr lang="en-US" b="1" i="1" dirty="0" err="1">
                <a:solidFill>
                  <a:srgbClr val="1A7EAF"/>
                </a:solidFill>
                <a:latin typeface="+mj-lt"/>
              </a:rPr>
              <a:t>rabbitmq</a:t>
            </a:r>
            <a:endParaRPr lang="en-US" b="1" i="1" dirty="0">
              <a:solidFill>
                <a:srgbClr val="1A7EAF"/>
              </a:solidFill>
              <a:latin typeface="+mj-lt"/>
            </a:endParaRPr>
          </a:p>
        </p:txBody>
      </p:sp>
      <p:sp>
        <p:nvSpPr>
          <p:cNvPr id="4" name="TextBox 3">
            <a:extLst>
              <a:ext uri="{FF2B5EF4-FFF2-40B4-BE49-F238E27FC236}">
                <a16:creationId xmlns:a16="http://schemas.microsoft.com/office/drawing/2014/main" id="{45AF0D97-1857-BE47-92DC-6B510CFB572B}"/>
              </a:ext>
            </a:extLst>
          </p:cNvPr>
          <p:cNvSpPr txBox="1"/>
          <p:nvPr/>
        </p:nvSpPr>
        <p:spPr>
          <a:xfrm>
            <a:off x="6019800" y="2602646"/>
            <a:ext cx="6400800" cy="3416320"/>
          </a:xfrm>
          <a:prstGeom prst="rect">
            <a:avLst/>
          </a:prstGeom>
          <a:noFill/>
        </p:spPr>
        <p:txBody>
          <a:bodyPr wrap="square" rtlCol="0">
            <a:spAutoFit/>
          </a:bodyPr>
          <a:lstStyle/>
          <a:p>
            <a:pPr>
              <a:lnSpc>
                <a:spcPct val="150000"/>
              </a:lnSpc>
            </a:pPr>
            <a:r>
              <a:rPr lang="en-US" dirty="0">
                <a:solidFill>
                  <a:srgbClr val="212529"/>
                </a:solidFill>
                <a:latin typeface="+mj-lt"/>
              </a:rPr>
              <a:t>5. Start the catalog microservice</a:t>
            </a:r>
          </a:p>
          <a:p>
            <a:pPr lvl="1">
              <a:lnSpc>
                <a:spcPct val="150000"/>
              </a:lnSpc>
            </a:pPr>
            <a:r>
              <a:rPr lang="en-US" b="1" i="1" dirty="0" err="1">
                <a:solidFill>
                  <a:srgbClr val="1A7EAF"/>
                </a:solidFill>
                <a:latin typeface="+mj-lt"/>
              </a:rPr>
              <a:t>docker</a:t>
            </a:r>
            <a:r>
              <a:rPr lang="en-US" b="1" i="1" dirty="0">
                <a:solidFill>
                  <a:srgbClr val="1A7EAF"/>
                </a:solidFill>
                <a:latin typeface="+mj-lt"/>
              </a:rPr>
              <a:t>-compose up catalog</a:t>
            </a:r>
          </a:p>
          <a:p>
            <a:pPr>
              <a:lnSpc>
                <a:spcPct val="150000"/>
              </a:lnSpc>
            </a:pPr>
            <a:r>
              <a:rPr lang="en-US" dirty="0">
                <a:solidFill>
                  <a:srgbClr val="212529"/>
                </a:solidFill>
                <a:latin typeface="+mj-lt"/>
              </a:rPr>
              <a:t>6. Start the ordering microservice</a:t>
            </a:r>
          </a:p>
          <a:p>
            <a:pPr lvl="1">
              <a:lnSpc>
                <a:spcPct val="150000"/>
              </a:lnSpc>
            </a:pPr>
            <a:r>
              <a:rPr lang="en-US" b="1" i="1" dirty="0" err="1">
                <a:solidFill>
                  <a:srgbClr val="1A7EAF"/>
                </a:solidFill>
                <a:latin typeface="+mj-lt"/>
              </a:rPr>
              <a:t>docker</a:t>
            </a:r>
            <a:r>
              <a:rPr lang="en-US" b="1" i="1" dirty="0">
                <a:solidFill>
                  <a:srgbClr val="1A7EAF"/>
                </a:solidFill>
                <a:latin typeface="+mj-lt"/>
              </a:rPr>
              <a:t>-compose up ordering</a:t>
            </a:r>
          </a:p>
          <a:p>
            <a:pPr>
              <a:lnSpc>
                <a:spcPct val="150000"/>
              </a:lnSpc>
            </a:pPr>
            <a:r>
              <a:rPr lang="en-US" dirty="0" smtClean="0">
                <a:solidFill>
                  <a:srgbClr val="212529"/>
                </a:solidFill>
                <a:latin typeface="+mj-lt"/>
              </a:rPr>
              <a:t>7. Start </a:t>
            </a:r>
            <a:r>
              <a:rPr lang="en-US" dirty="0">
                <a:solidFill>
                  <a:srgbClr val="212529"/>
                </a:solidFill>
                <a:latin typeface="+mj-lt"/>
              </a:rPr>
              <a:t>the basket microservice</a:t>
            </a:r>
          </a:p>
          <a:p>
            <a:pPr lvl="1">
              <a:lnSpc>
                <a:spcPct val="150000"/>
              </a:lnSpc>
            </a:pPr>
            <a:r>
              <a:rPr lang="en-US" b="1" i="1" dirty="0" err="1">
                <a:solidFill>
                  <a:srgbClr val="1A7EAF"/>
                </a:solidFill>
                <a:latin typeface="+mj-lt"/>
              </a:rPr>
              <a:t>docker</a:t>
            </a:r>
            <a:r>
              <a:rPr lang="en-US" b="1" i="1" dirty="0">
                <a:solidFill>
                  <a:srgbClr val="1A7EAF"/>
                </a:solidFill>
                <a:latin typeface="+mj-lt"/>
              </a:rPr>
              <a:t>-compose up basket</a:t>
            </a:r>
          </a:p>
          <a:p>
            <a:pPr>
              <a:lnSpc>
                <a:spcPct val="150000"/>
              </a:lnSpc>
            </a:pPr>
            <a:r>
              <a:rPr lang="en-US" dirty="0">
                <a:solidFill>
                  <a:srgbClr val="212529"/>
                </a:solidFill>
                <a:latin typeface="+mj-lt"/>
              </a:rPr>
              <a:t>8. Start the </a:t>
            </a:r>
            <a:r>
              <a:rPr lang="en-US" dirty="0" err="1">
                <a:solidFill>
                  <a:srgbClr val="212529"/>
                </a:solidFill>
                <a:latin typeface="+mj-lt"/>
              </a:rPr>
              <a:t>api</a:t>
            </a:r>
            <a:r>
              <a:rPr lang="en-US" dirty="0">
                <a:solidFill>
                  <a:srgbClr val="212529"/>
                </a:solidFill>
                <a:latin typeface="+mj-lt"/>
              </a:rPr>
              <a:t> gateway</a:t>
            </a:r>
          </a:p>
          <a:p>
            <a:pPr lvl="1">
              <a:lnSpc>
                <a:spcPct val="150000"/>
              </a:lnSpc>
            </a:pPr>
            <a:r>
              <a:rPr lang="en-US" b="1" i="1" dirty="0" err="1">
                <a:solidFill>
                  <a:srgbClr val="1A7EAF"/>
                </a:solidFill>
                <a:latin typeface="+mj-lt"/>
              </a:rPr>
              <a:t>docker</a:t>
            </a:r>
            <a:r>
              <a:rPr lang="en-US" b="1" i="1" dirty="0">
                <a:solidFill>
                  <a:srgbClr val="1A7EAF"/>
                </a:solidFill>
                <a:latin typeface="+mj-lt"/>
              </a:rPr>
              <a:t>-compose up gateway</a:t>
            </a:r>
          </a:p>
        </p:txBody>
      </p:sp>
    </p:spTree>
    <p:extLst>
      <p:ext uri="{BB962C8B-B14F-4D97-AF65-F5344CB8AC3E}">
        <p14:creationId xmlns:p14="http://schemas.microsoft.com/office/powerpoint/2010/main" val="70357888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A7EAF"/>
        </a:solidFill>
        <a:effectLst/>
      </p:bgPr>
    </p:bg>
    <p:spTree>
      <p:nvGrpSpPr>
        <p:cNvPr id="1" name=""/>
        <p:cNvGrpSpPr/>
        <p:nvPr/>
      </p:nvGrpSpPr>
      <p:grpSpPr>
        <a:xfrm>
          <a:off x="0" y="0"/>
          <a:ext cx="0" cy="0"/>
          <a:chOff x="0" y="0"/>
          <a:chExt cx="0" cy="0"/>
        </a:xfrm>
      </p:grpSpPr>
      <p:sp>
        <p:nvSpPr>
          <p:cNvPr id="17" name="TextBox 16"/>
          <p:cNvSpPr txBox="1"/>
          <p:nvPr/>
        </p:nvSpPr>
        <p:spPr>
          <a:xfrm>
            <a:off x="4613874" y="2921168"/>
            <a:ext cx="2964273" cy="1015663"/>
          </a:xfrm>
          <a:prstGeom prst="rect">
            <a:avLst/>
          </a:prstGeom>
          <a:noFill/>
        </p:spPr>
        <p:txBody>
          <a:bodyPr wrap="none" rtlCol="0">
            <a:spAutoFit/>
          </a:bodyPr>
          <a:lstStyle/>
          <a:p>
            <a:pPr algn="ctr"/>
            <a:r>
              <a:rPr lang="en-US" sz="6000" b="1" dirty="0" smtClean="0">
                <a:solidFill>
                  <a:schemeClr val="bg2"/>
                </a:solidFill>
                <a:latin typeface="+mj-lt"/>
              </a:rPr>
              <a:t>Results</a:t>
            </a:r>
            <a:endParaRPr lang="en-US" sz="6000" b="1" dirty="0">
              <a:solidFill>
                <a:schemeClr val="bg2"/>
              </a:solidFill>
              <a:latin typeface="+mj-lt"/>
            </a:endParaRPr>
          </a:p>
        </p:txBody>
      </p:sp>
    </p:spTree>
    <p:extLst>
      <p:ext uri="{BB962C8B-B14F-4D97-AF65-F5344CB8AC3E}">
        <p14:creationId xmlns:p14="http://schemas.microsoft.com/office/powerpoint/2010/main" val="298284858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2011"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Get Products</a:t>
            </a:r>
          </a:p>
        </p:txBody>
      </p:sp>
      <p:sp>
        <p:nvSpPr>
          <p:cNvPr id="8" name="TextBox 7">
            <a:extLst>
              <a:ext uri="{FF2B5EF4-FFF2-40B4-BE49-F238E27FC236}">
                <a16:creationId xmlns:a16="http://schemas.microsoft.com/office/drawing/2014/main" id="{803A4C48-60A6-5843-8813-CA4251453ADC}"/>
              </a:ext>
            </a:extLst>
          </p:cNvPr>
          <p:cNvSpPr txBox="1"/>
          <p:nvPr/>
        </p:nvSpPr>
        <p:spPr>
          <a:xfrm>
            <a:off x="583199" y="1344337"/>
            <a:ext cx="11959320" cy="507831"/>
          </a:xfrm>
          <a:prstGeom prst="rect">
            <a:avLst/>
          </a:prstGeom>
          <a:noFill/>
        </p:spPr>
        <p:txBody>
          <a:bodyPr wrap="square" rtlCol="0">
            <a:spAutoFit/>
          </a:bodyPr>
          <a:lstStyle/>
          <a:p>
            <a:pPr>
              <a:lnSpc>
                <a:spcPct val="150000"/>
              </a:lnSpc>
            </a:pPr>
            <a:r>
              <a:rPr lang="en-US" dirty="0">
                <a:solidFill>
                  <a:srgbClr val="212529"/>
                </a:solidFill>
                <a:latin typeface="+mj-lt"/>
              </a:rPr>
              <a:t>To get the first 6 products, </a:t>
            </a:r>
            <a:r>
              <a:rPr lang="en-US" dirty="0" smtClean="0">
                <a:solidFill>
                  <a:srgbClr val="212529"/>
                </a:solidFill>
                <a:latin typeface="+mj-lt"/>
              </a:rPr>
              <a:t>send </a:t>
            </a:r>
            <a:r>
              <a:rPr lang="en-US" dirty="0">
                <a:solidFill>
                  <a:srgbClr val="212529"/>
                </a:solidFill>
                <a:latin typeface="+mj-lt"/>
              </a:rPr>
              <a:t>a GET request to the Catalog Microservice through the API Gateway</a:t>
            </a:r>
          </a:p>
        </p:txBody>
      </p:sp>
      <p:pic>
        <p:nvPicPr>
          <p:cNvPr id="3" name="Picture 2">
            <a:extLst>
              <a:ext uri="{FF2B5EF4-FFF2-40B4-BE49-F238E27FC236}">
                <a16:creationId xmlns:a16="http://schemas.microsoft.com/office/drawing/2014/main" id="{C1EE4DA1-48F8-BE4A-8CEE-DD1B39AE038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02478" y="1893530"/>
            <a:ext cx="8184522" cy="4964470"/>
          </a:xfrm>
          <a:prstGeom prst="rect">
            <a:avLst/>
          </a:prstGeom>
        </p:spPr>
      </p:pic>
    </p:spTree>
    <p:extLst>
      <p:ext uri="{BB962C8B-B14F-4D97-AF65-F5344CB8AC3E}">
        <p14:creationId xmlns:p14="http://schemas.microsoft.com/office/powerpoint/2010/main" val="232321527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2011"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Add a Product to Basket</a:t>
            </a:r>
          </a:p>
        </p:txBody>
      </p:sp>
      <p:sp>
        <p:nvSpPr>
          <p:cNvPr id="8" name="TextBox 7">
            <a:extLst>
              <a:ext uri="{FF2B5EF4-FFF2-40B4-BE49-F238E27FC236}">
                <a16:creationId xmlns:a16="http://schemas.microsoft.com/office/drawing/2014/main" id="{803A4C48-60A6-5843-8813-CA4251453ADC}"/>
              </a:ext>
            </a:extLst>
          </p:cNvPr>
          <p:cNvSpPr txBox="1"/>
          <p:nvPr/>
        </p:nvSpPr>
        <p:spPr>
          <a:xfrm>
            <a:off x="583200" y="1200149"/>
            <a:ext cx="11152010" cy="507831"/>
          </a:xfrm>
          <a:prstGeom prst="rect">
            <a:avLst/>
          </a:prstGeom>
          <a:noFill/>
        </p:spPr>
        <p:txBody>
          <a:bodyPr wrap="square" rtlCol="0">
            <a:spAutoFit/>
          </a:bodyPr>
          <a:lstStyle/>
          <a:p>
            <a:pPr>
              <a:lnSpc>
                <a:spcPct val="150000"/>
              </a:lnSpc>
            </a:pPr>
            <a:r>
              <a:rPr lang="en-US" dirty="0">
                <a:solidFill>
                  <a:srgbClr val="212529"/>
                </a:solidFill>
                <a:latin typeface="+mj-lt"/>
              </a:rPr>
              <a:t>To add a product to the </a:t>
            </a:r>
            <a:r>
              <a:rPr lang="en-US" dirty="0" smtClean="0">
                <a:solidFill>
                  <a:srgbClr val="212529"/>
                </a:solidFill>
                <a:latin typeface="+mj-lt"/>
              </a:rPr>
              <a:t>basket, send </a:t>
            </a:r>
            <a:r>
              <a:rPr lang="en-US" dirty="0">
                <a:solidFill>
                  <a:srgbClr val="212529"/>
                </a:solidFill>
                <a:latin typeface="+mj-lt"/>
              </a:rPr>
              <a:t>a POST request to the Basket Microservice through the API Gateway</a:t>
            </a:r>
          </a:p>
        </p:txBody>
      </p:sp>
      <p:pic>
        <p:nvPicPr>
          <p:cNvPr id="3" name="Picture 2">
            <a:extLst>
              <a:ext uri="{FF2B5EF4-FFF2-40B4-BE49-F238E27FC236}">
                <a16:creationId xmlns:a16="http://schemas.microsoft.com/office/drawing/2014/main" id="{C1EE4DA1-48F8-BE4A-8CEE-DD1B39AE0381}"/>
              </a:ext>
            </a:extLst>
          </p:cNvPr>
          <p:cNvPicPr>
            <a:picLocks noChangeAspect="1"/>
          </p:cNvPicPr>
          <p:nvPr/>
        </p:nvPicPr>
        <p:blipFill rotWithShape="1">
          <a:blip r:embed="rId3">
            <a:extLst>
              <a:ext uri="{28A0092B-C50C-407E-A947-70E740481C1C}">
                <a14:useLocalDpi xmlns:a14="http://schemas.microsoft.com/office/drawing/2010/main" val="0"/>
              </a:ext>
            </a:extLst>
          </a:blip>
          <a:srcRect b="17254"/>
          <a:stretch/>
        </p:blipFill>
        <p:spPr>
          <a:xfrm>
            <a:off x="1901958" y="1873974"/>
            <a:ext cx="8811762" cy="4984026"/>
          </a:xfrm>
          <a:prstGeom prst="rect">
            <a:avLst/>
          </a:prstGeom>
        </p:spPr>
      </p:pic>
    </p:spTree>
    <p:extLst>
      <p:ext uri="{BB962C8B-B14F-4D97-AF65-F5344CB8AC3E}">
        <p14:creationId xmlns:p14="http://schemas.microsoft.com/office/powerpoint/2010/main" val="235011486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2011"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Order Products</a:t>
            </a:r>
          </a:p>
        </p:txBody>
      </p:sp>
      <p:sp>
        <p:nvSpPr>
          <p:cNvPr id="8" name="TextBox 7">
            <a:extLst>
              <a:ext uri="{FF2B5EF4-FFF2-40B4-BE49-F238E27FC236}">
                <a16:creationId xmlns:a16="http://schemas.microsoft.com/office/drawing/2014/main" id="{803A4C48-60A6-5843-8813-CA4251453ADC}"/>
              </a:ext>
            </a:extLst>
          </p:cNvPr>
          <p:cNvSpPr txBox="1"/>
          <p:nvPr/>
        </p:nvSpPr>
        <p:spPr>
          <a:xfrm>
            <a:off x="583200" y="1200149"/>
            <a:ext cx="11152010" cy="507831"/>
          </a:xfrm>
          <a:prstGeom prst="rect">
            <a:avLst/>
          </a:prstGeom>
          <a:noFill/>
        </p:spPr>
        <p:txBody>
          <a:bodyPr wrap="square" rtlCol="0">
            <a:spAutoFit/>
          </a:bodyPr>
          <a:lstStyle/>
          <a:p>
            <a:pPr>
              <a:lnSpc>
                <a:spcPct val="150000"/>
              </a:lnSpc>
            </a:pPr>
            <a:r>
              <a:rPr lang="en-US" dirty="0">
                <a:solidFill>
                  <a:srgbClr val="212529"/>
                </a:solidFill>
                <a:latin typeface="+mj-lt"/>
              </a:rPr>
              <a:t>To order a product, </a:t>
            </a:r>
            <a:r>
              <a:rPr lang="en-US" dirty="0" smtClean="0">
                <a:solidFill>
                  <a:srgbClr val="212529"/>
                </a:solidFill>
                <a:latin typeface="+mj-lt"/>
              </a:rPr>
              <a:t>send </a:t>
            </a:r>
            <a:r>
              <a:rPr lang="en-US" dirty="0">
                <a:solidFill>
                  <a:srgbClr val="212529"/>
                </a:solidFill>
                <a:latin typeface="+mj-lt"/>
              </a:rPr>
              <a:t>a POST request to the Ordering Microservice through the API Gateway</a:t>
            </a:r>
          </a:p>
        </p:txBody>
      </p:sp>
      <p:pic>
        <p:nvPicPr>
          <p:cNvPr id="3" name="Picture 2">
            <a:extLst>
              <a:ext uri="{FF2B5EF4-FFF2-40B4-BE49-F238E27FC236}">
                <a16:creationId xmlns:a16="http://schemas.microsoft.com/office/drawing/2014/main" id="{C1EE4DA1-48F8-BE4A-8CEE-DD1B39AE0381}"/>
              </a:ext>
            </a:extLst>
          </p:cNvPr>
          <p:cNvPicPr>
            <a:picLocks noChangeAspect="1"/>
          </p:cNvPicPr>
          <p:nvPr/>
        </p:nvPicPr>
        <p:blipFill rotWithShape="1">
          <a:blip r:embed="rId3">
            <a:extLst>
              <a:ext uri="{28A0092B-C50C-407E-A947-70E740481C1C}">
                <a14:useLocalDpi xmlns:a14="http://schemas.microsoft.com/office/drawing/2010/main" val="0"/>
              </a:ext>
            </a:extLst>
          </a:blip>
          <a:srcRect b="35710"/>
          <a:stretch/>
        </p:blipFill>
        <p:spPr>
          <a:xfrm>
            <a:off x="1083566" y="1973580"/>
            <a:ext cx="10384072" cy="4884420"/>
          </a:xfrm>
          <a:prstGeom prst="rect">
            <a:avLst/>
          </a:prstGeom>
        </p:spPr>
      </p:pic>
    </p:spTree>
    <p:extLst>
      <p:ext uri="{BB962C8B-B14F-4D97-AF65-F5344CB8AC3E}">
        <p14:creationId xmlns:p14="http://schemas.microsoft.com/office/powerpoint/2010/main" val="136809693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FF92D38-A070-4C47-89A3-182AEE3D6D83}"/>
              </a:ext>
            </a:extLst>
          </p:cNvPr>
          <p:cNvSpPr txBox="1"/>
          <p:nvPr/>
        </p:nvSpPr>
        <p:spPr>
          <a:xfrm>
            <a:off x="553249" y="1655931"/>
            <a:ext cx="10408735" cy="28146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mj-lt"/>
              </a:rPr>
              <a:t>Shoe E-Commerce website</a:t>
            </a:r>
          </a:p>
          <a:p>
            <a:pPr marL="342900" indent="-342900">
              <a:lnSpc>
                <a:spcPct val="150000"/>
              </a:lnSpc>
              <a:buFont typeface="Arial" panose="020B0604020202020204" pitchFamily="34" charset="0"/>
              <a:buChar char="•"/>
            </a:pPr>
            <a:r>
              <a:rPr lang="en-US" sz="2000" dirty="0">
                <a:latin typeface="+mj-lt"/>
              </a:rPr>
              <a:t>3 microservices:</a:t>
            </a:r>
          </a:p>
          <a:p>
            <a:pPr marL="800100" lvl="1" indent="-342900">
              <a:lnSpc>
                <a:spcPct val="150000"/>
              </a:lnSpc>
              <a:buFont typeface="Arial" panose="020B0604020202020204" pitchFamily="34" charset="0"/>
              <a:buChar char="•"/>
            </a:pPr>
            <a:r>
              <a:rPr lang="en-US" sz="2000" dirty="0">
                <a:latin typeface="+mj-lt"/>
              </a:rPr>
              <a:t>Catalog microservice</a:t>
            </a:r>
          </a:p>
          <a:p>
            <a:pPr marL="800100" lvl="1" indent="-342900">
              <a:lnSpc>
                <a:spcPct val="150000"/>
              </a:lnSpc>
              <a:buFont typeface="Arial" panose="020B0604020202020204" pitchFamily="34" charset="0"/>
              <a:buChar char="•"/>
            </a:pPr>
            <a:r>
              <a:rPr lang="en-US" sz="2000" dirty="0">
                <a:latin typeface="+mj-lt"/>
              </a:rPr>
              <a:t>Ordering microservice</a:t>
            </a:r>
          </a:p>
          <a:p>
            <a:pPr marL="800100" lvl="1" indent="-342900">
              <a:lnSpc>
                <a:spcPct val="150000"/>
              </a:lnSpc>
              <a:buFont typeface="Arial" panose="020B0604020202020204" pitchFamily="34" charset="0"/>
              <a:buChar char="•"/>
            </a:pPr>
            <a:r>
              <a:rPr lang="en-US" sz="2000" dirty="0">
                <a:latin typeface="+mj-lt"/>
              </a:rPr>
              <a:t>Basket microservice</a:t>
            </a:r>
          </a:p>
          <a:p>
            <a:pPr marL="342900" indent="-342900">
              <a:lnSpc>
                <a:spcPct val="150000"/>
              </a:lnSpc>
              <a:buFont typeface="Arial" panose="020B0604020202020204" pitchFamily="34" charset="0"/>
              <a:buChar char="•"/>
            </a:pPr>
            <a:r>
              <a:rPr lang="en-US" sz="2000" dirty="0">
                <a:latin typeface="+mj-lt"/>
              </a:rPr>
              <a:t>API Gateway</a:t>
            </a:r>
          </a:p>
        </p:txBody>
      </p:sp>
      <p:sp>
        <p:nvSpPr>
          <p:cNvPr id="13" name="Title 7">
            <a:extLst>
              <a:ext uri="{FF2B5EF4-FFF2-40B4-BE49-F238E27FC236}">
                <a16:creationId xmlns:a16="http://schemas.microsoft.com/office/drawing/2014/main" id="{6C258E00-21EF-814D-98EC-442B78093754}"/>
              </a:ext>
            </a:extLst>
          </p:cNvPr>
          <p:cNvSpPr txBox="1">
            <a:spLocks/>
          </p:cNvSpPr>
          <p:nvPr/>
        </p:nvSpPr>
        <p:spPr>
          <a:xfrm>
            <a:off x="404160" y="360000"/>
            <a:ext cx="11334184"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rgbClr val="1A7EAF"/>
                </a:solidFill>
              </a:rPr>
              <a:t>Introduction</a:t>
            </a:r>
            <a:endParaRPr lang="en-US" sz="6000" b="1" dirty="0">
              <a:solidFill>
                <a:srgbClr val="1A7EAF"/>
              </a:solidFill>
            </a:endParaRPr>
          </a:p>
        </p:txBody>
      </p:sp>
    </p:spTree>
    <p:extLst>
      <p:ext uri="{BB962C8B-B14F-4D97-AF65-F5344CB8AC3E}">
        <p14:creationId xmlns:p14="http://schemas.microsoft.com/office/powerpoint/2010/main" val="270323063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2011"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Clearing the Basket</a:t>
            </a:r>
          </a:p>
        </p:txBody>
      </p:sp>
      <p:sp>
        <p:nvSpPr>
          <p:cNvPr id="8" name="TextBox 7">
            <a:extLst>
              <a:ext uri="{FF2B5EF4-FFF2-40B4-BE49-F238E27FC236}">
                <a16:creationId xmlns:a16="http://schemas.microsoft.com/office/drawing/2014/main" id="{803A4C48-60A6-5843-8813-CA4251453ADC}"/>
              </a:ext>
            </a:extLst>
          </p:cNvPr>
          <p:cNvSpPr txBox="1"/>
          <p:nvPr/>
        </p:nvSpPr>
        <p:spPr>
          <a:xfrm>
            <a:off x="583200" y="1200149"/>
            <a:ext cx="11152010" cy="880369"/>
          </a:xfrm>
          <a:prstGeom prst="rect">
            <a:avLst/>
          </a:prstGeom>
          <a:noFill/>
        </p:spPr>
        <p:txBody>
          <a:bodyPr wrap="square" rtlCol="0">
            <a:spAutoFit/>
          </a:bodyPr>
          <a:lstStyle/>
          <a:p>
            <a:pPr>
              <a:lnSpc>
                <a:spcPct val="150000"/>
              </a:lnSpc>
            </a:pPr>
            <a:r>
              <a:rPr lang="en-US" dirty="0">
                <a:solidFill>
                  <a:srgbClr val="212529"/>
                </a:solidFill>
                <a:latin typeface="+mj-lt"/>
              </a:rPr>
              <a:t>The ordering microservice will publish a message that the customer with </a:t>
            </a:r>
            <a:r>
              <a:rPr lang="en-US" dirty="0" err="1">
                <a:solidFill>
                  <a:srgbClr val="212529"/>
                </a:solidFill>
                <a:latin typeface="+mj-lt"/>
              </a:rPr>
              <a:t>customerId</a:t>
            </a:r>
            <a:r>
              <a:rPr lang="en-US" dirty="0">
                <a:solidFill>
                  <a:srgbClr val="212529"/>
                </a:solidFill>
                <a:latin typeface="+mj-lt"/>
              </a:rPr>
              <a:t> = 1 ordered his products, then the basket microservice will catch this message and it will remove all items from his basket.</a:t>
            </a:r>
          </a:p>
        </p:txBody>
      </p:sp>
      <p:pic>
        <p:nvPicPr>
          <p:cNvPr id="3" name="Picture 2">
            <a:extLst>
              <a:ext uri="{FF2B5EF4-FFF2-40B4-BE49-F238E27FC236}">
                <a16:creationId xmlns:a16="http://schemas.microsoft.com/office/drawing/2014/main" id="{C1EE4DA1-48F8-BE4A-8CEE-DD1B39AE0381}"/>
              </a:ext>
            </a:extLst>
          </p:cNvPr>
          <p:cNvPicPr>
            <a:picLocks noChangeAspect="1"/>
          </p:cNvPicPr>
          <p:nvPr/>
        </p:nvPicPr>
        <p:blipFill rotWithShape="1">
          <a:blip r:embed="rId3">
            <a:extLst>
              <a:ext uri="{28A0092B-C50C-407E-A947-70E740481C1C}">
                <a14:useLocalDpi xmlns:a14="http://schemas.microsoft.com/office/drawing/2010/main" val="0"/>
              </a:ext>
            </a:extLst>
          </a:blip>
          <a:srcRect b="46597"/>
          <a:stretch/>
        </p:blipFill>
        <p:spPr>
          <a:xfrm>
            <a:off x="583199" y="2362200"/>
            <a:ext cx="11207102" cy="4389120"/>
          </a:xfrm>
          <a:prstGeom prst="rect">
            <a:avLst/>
          </a:prstGeom>
        </p:spPr>
      </p:pic>
    </p:spTree>
    <p:extLst>
      <p:ext uri="{BB962C8B-B14F-4D97-AF65-F5344CB8AC3E}">
        <p14:creationId xmlns:p14="http://schemas.microsoft.com/office/powerpoint/2010/main" val="50887094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A7EAF"/>
        </a:solidFill>
        <a:effectLst/>
      </p:bgPr>
    </p:bg>
    <p:spTree>
      <p:nvGrpSpPr>
        <p:cNvPr id="1" name=""/>
        <p:cNvGrpSpPr/>
        <p:nvPr/>
      </p:nvGrpSpPr>
      <p:grpSpPr>
        <a:xfrm>
          <a:off x="0" y="0"/>
          <a:ext cx="0" cy="0"/>
          <a:chOff x="0" y="0"/>
          <a:chExt cx="0" cy="0"/>
        </a:xfrm>
      </p:grpSpPr>
      <p:sp>
        <p:nvSpPr>
          <p:cNvPr id="17" name="TextBox 16"/>
          <p:cNvSpPr txBox="1"/>
          <p:nvPr/>
        </p:nvSpPr>
        <p:spPr>
          <a:xfrm>
            <a:off x="3910156" y="2921168"/>
            <a:ext cx="4371711" cy="1015663"/>
          </a:xfrm>
          <a:prstGeom prst="rect">
            <a:avLst/>
          </a:prstGeom>
          <a:noFill/>
        </p:spPr>
        <p:txBody>
          <a:bodyPr wrap="none" rtlCol="0">
            <a:spAutoFit/>
          </a:bodyPr>
          <a:lstStyle/>
          <a:p>
            <a:pPr algn="ctr"/>
            <a:r>
              <a:rPr lang="en-US" sz="6000" b="1" dirty="0" smtClean="0">
                <a:solidFill>
                  <a:schemeClr val="bg2"/>
                </a:solidFill>
                <a:latin typeface="+mj-lt"/>
              </a:rPr>
              <a:t>Conclusion</a:t>
            </a:r>
            <a:endParaRPr lang="en-US" sz="6000" b="1" dirty="0">
              <a:solidFill>
                <a:schemeClr val="bg2"/>
              </a:solidFill>
              <a:latin typeface="+mj-lt"/>
            </a:endParaRPr>
          </a:p>
        </p:txBody>
      </p:sp>
    </p:spTree>
    <p:extLst>
      <p:ext uri="{BB962C8B-B14F-4D97-AF65-F5344CB8AC3E}">
        <p14:creationId xmlns:p14="http://schemas.microsoft.com/office/powerpoint/2010/main" val="22903203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FF92D38-A070-4C47-89A3-182AEE3D6D83}"/>
              </a:ext>
            </a:extLst>
          </p:cNvPr>
          <p:cNvSpPr txBox="1"/>
          <p:nvPr/>
        </p:nvSpPr>
        <p:spPr>
          <a:xfrm>
            <a:off x="563409" y="1655931"/>
            <a:ext cx="10408735" cy="2400657"/>
          </a:xfrm>
          <a:prstGeom prst="rect">
            <a:avLst/>
          </a:prstGeom>
          <a:noFill/>
        </p:spPr>
        <p:txBody>
          <a:bodyPr wrap="square" rtlCol="0">
            <a:spAutoFit/>
          </a:bodyPr>
          <a:lstStyle/>
          <a:p>
            <a:pPr>
              <a:lnSpc>
                <a:spcPct val="150000"/>
              </a:lnSpc>
            </a:pPr>
            <a:r>
              <a:rPr lang="en-US" sz="2000" dirty="0" smtClean="0">
                <a:latin typeface="+mj-lt"/>
              </a:rPr>
              <a:t>3 different &amp; completely separated </a:t>
            </a:r>
            <a:r>
              <a:rPr lang="en-US" sz="2000" dirty="0" err="1" smtClean="0">
                <a:latin typeface="+mj-lt"/>
              </a:rPr>
              <a:t>microservices</a:t>
            </a:r>
            <a:r>
              <a:rPr lang="en-US" sz="2000" dirty="0" smtClean="0">
                <a:latin typeface="+mj-lt"/>
              </a:rPr>
              <a:t>:</a:t>
            </a:r>
          </a:p>
          <a:p>
            <a:pPr marL="800100" lvl="1" indent="-342900">
              <a:lnSpc>
                <a:spcPct val="150000"/>
              </a:lnSpc>
              <a:buFont typeface="Arial" panose="020B0604020202020204" pitchFamily="34" charset="0"/>
              <a:buChar char="•"/>
            </a:pPr>
            <a:r>
              <a:rPr lang="en-US" sz="2000" dirty="0" err="1" smtClean="0"/>
              <a:t>Dockerized</a:t>
            </a:r>
            <a:endParaRPr lang="en-US" sz="2000" dirty="0"/>
          </a:p>
          <a:p>
            <a:pPr marL="800100" lvl="1" indent="-342900">
              <a:lnSpc>
                <a:spcPct val="150000"/>
              </a:lnSpc>
              <a:buFont typeface="Arial" panose="020B0604020202020204" pitchFamily="34" charset="0"/>
              <a:buChar char="•"/>
            </a:pPr>
            <a:r>
              <a:rPr lang="en-US" sz="2000" dirty="0" smtClean="0"/>
              <a:t>In .NET</a:t>
            </a:r>
          </a:p>
          <a:p>
            <a:pPr marL="800100" lvl="1" indent="-342900">
              <a:lnSpc>
                <a:spcPct val="150000"/>
              </a:lnSpc>
              <a:buFont typeface="Arial" panose="020B0604020202020204" pitchFamily="34" charset="0"/>
              <a:buChar char="•"/>
            </a:pPr>
            <a:r>
              <a:rPr lang="en-US" sz="2000" dirty="0" smtClean="0"/>
              <a:t>With Swagger UI</a:t>
            </a:r>
          </a:p>
          <a:p>
            <a:pPr marL="800100" lvl="1" indent="-342900">
              <a:lnSpc>
                <a:spcPct val="150000"/>
              </a:lnSpc>
              <a:buFont typeface="Arial" panose="020B0604020202020204" pitchFamily="34" charset="0"/>
              <a:buChar char="•"/>
            </a:pPr>
            <a:r>
              <a:rPr lang="en-US" sz="2000" dirty="0" err="1" smtClean="0"/>
              <a:t>RabbitMQ</a:t>
            </a:r>
            <a:r>
              <a:rPr lang="en-US" sz="2000" dirty="0" smtClean="0"/>
              <a:t> messaging</a:t>
            </a:r>
            <a:endParaRPr lang="en-US" sz="2000" dirty="0"/>
          </a:p>
        </p:txBody>
      </p:sp>
      <p:sp>
        <p:nvSpPr>
          <p:cNvPr id="13" name="Title 7">
            <a:extLst>
              <a:ext uri="{FF2B5EF4-FFF2-40B4-BE49-F238E27FC236}">
                <a16:creationId xmlns:a16="http://schemas.microsoft.com/office/drawing/2014/main" id="{6C258E00-21EF-814D-98EC-442B78093754}"/>
              </a:ext>
            </a:extLst>
          </p:cNvPr>
          <p:cNvSpPr txBox="1">
            <a:spLocks/>
          </p:cNvSpPr>
          <p:nvPr/>
        </p:nvSpPr>
        <p:spPr>
          <a:xfrm>
            <a:off x="404160" y="360000"/>
            <a:ext cx="11334184"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1A7EAF"/>
                </a:solidFill>
              </a:rPr>
              <a:t>Conclusion</a:t>
            </a:r>
            <a:endParaRPr lang="en-US" sz="6000" b="1" dirty="0">
              <a:solidFill>
                <a:srgbClr val="1A7EAF"/>
              </a:solidFill>
            </a:endParaRPr>
          </a:p>
        </p:txBody>
      </p:sp>
    </p:spTree>
    <p:extLst>
      <p:ext uri="{BB962C8B-B14F-4D97-AF65-F5344CB8AC3E}">
        <p14:creationId xmlns:p14="http://schemas.microsoft.com/office/powerpoint/2010/main" val="212857606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A7EAF"/>
        </a:solidFill>
        <a:effectLst/>
      </p:bgPr>
    </p:bg>
    <p:spTree>
      <p:nvGrpSpPr>
        <p:cNvPr id="1" name=""/>
        <p:cNvGrpSpPr/>
        <p:nvPr/>
      </p:nvGrpSpPr>
      <p:grpSpPr>
        <a:xfrm>
          <a:off x="0" y="0"/>
          <a:ext cx="0" cy="0"/>
          <a:chOff x="0" y="0"/>
          <a:chExt cx="0" cy="0"/>
        </a:xfrm>
      </p:grpSpPr>
      <p:sp>
        <p:nvSpPr>
          <p:cNvPr id="17" name="TextBox 16"/>
          <p:cNvSpPr txBox="1"/>
          <p:nvPr/>
        </p:nvSpPr>
        <p:spPr>
          <a:xfrm>
            <a:off x="3594908" y="2921168"/>
            <a:ext cx="5002203" cy="1015663"/>
          </a:xfrm>
          <a:prstGeom prst="rect">
            <a:avLst/>
          </a:prstGeom>
          <a:noFill/>
        </p:spPr>
        <p:txBody>
          <a:bodyPr wrap="none" rtlCol="0">
            <a:spAutoFit/>
          </a:bodyPr>
          <a:lstStyle/>
          <a:p>
            <a:pPr algn="ctr"/>
            <a:r>
              <a:rPr lang="en-US" sz="6000" b="1" dirty="0" smtClean="0">
                <a:solidFill>
                  <a:schemeClr val="bg2"/>
                </a:solidFill>
                <a:latin typeface="+mj-lt"/>
              </a:rPr>
              <a:t>THANK YOU!</a:t>
            </a:r>
            <a:endParaRPr lang="en-US" sz="6000" b="1" dirty="0">
              <a:solidFill>
                <a:schemeClr val="bg2"/>
              </a:solidFill>
              <a:latin typeface="+mj-lt"/>
            </a:endParaRPr>
          </a:p>
        </p:txBody>
      </p:sp>
    </p:spTree>
    <p:extLst>
      <p:ext uri="{BB962C8B-B14F-4D97-AF65-F5344CB8AC3E}">
        <p14:creationId xmlns:p14="http://schemas.microsoft.com/office/powerpoint/2010/main" val="61396062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2011"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References</a:t>
            </a:r>
          </a:p>
        </p:txBody>
      </p:sp>
      <p:sp>
        <p:nvSpPr>
          <p:cNvPr id="8" name="TextBox 7">
            <a:extLst>
              <a:ext uri="{FF2B5EF4-FFF2-40B4-BE49-F238E27FC236}">
                <a16:creationId xmlns:a16="http://schemas.microsoft.com/office/drawing/2014/main" id="{803A4C48-60A6-5843-8813-CA4251453ADC}"/>
              </a:ext>
            </a:extLst>
          </p:cNvPr>
          <p:cNvSpPr txBox="1"/>
          <p:nvPr/>
        </p:nvSpPr>
        <p:spPr>
          <a:xfrm>
            <a:off x="583200" y="1200149"/>
            <a:ext cx="11608800" cy="4985980"/>
          </a:xfrm>
          <a:prstGeom prst="rect">
            <a:avLst/>
          </a:prstGeom>
          <a:noFill/>
        </p:spPr>
        <p:txBody>
          <a:bodyPr wrap="square" rtlCol="0">
            <a:spAutoFit/>
          </a:bodyPr>
          <a:lstStyle/>
          <a:p>
            <a:pPr>
              <a:lnSpc>
                <a:spcPct val="150000"/>
              </a:lnSpc>
            </a:pPr>
            <a:r>
              <a:rPr lang="en-US" sz="1600" dirty="0">
                <a:solidFill>
                  <a:srgbClr val="212529"/>
                </a:solidFill>
                <a:latin typeface="+mj-lt"/>
              </a:rPr>
              <a:t>1. “Why Use Microservices?”, </a:t>
            </a:r>
            <a:r>
              <a:rPr lang="en-US" sz="1600" dirty="0" err="1">
                <a:solidFill>
                  <a:srgbClr val="212529"/>
                </a:solidFill>
                <a:latin typeface="+mj-lt"/>
              </a:rPr>
              <a:t>DZone</a:t>
            </a:r>
            <a:r>
              <a:rPr lang="en-US" sz="1600" dirty="0">
                <a:solidFill>
                  <a:srgbClr val="212529"/>
                </a:solidFill>
                <a:latin typeface="+mj-lt"/>
              </a:rPr>
              <a:t>. [Online]. Available: </a:t>
            </a:r>
            <a:r>
              <a:rPr lang="en-US" sz="1600" dirty="0" err="1">
                <a:solidFill>
                  <a:srgbClr val="212529"/>
                </a:solidFill>
                <a:latin typeface="+mj-lt"/>
              </a:rPr>
              <a:t>dzone.com</a:t>
            </a:r>
            <a:r>
              <a:rPr lang="en-US" sz="1600" dirty="0">
                <a:solidFill>
                  <a:srgbClr val="212529"/>
                </a:solidFill>
                <a:latin typeface="+mj-lt"/>
              </a:rPr>
              <a:t>. Accessed: 23/9/2019</a:t>
            </a:r>
          </a:p>
          <a:p>
            <a:pPr>
              <a:lnSpc>
                <a:spcPct val="150000"/>
              </a:lnSpc>
            </a:pPr>
            <a:r>
              <a:rPr lang="en-US" sz="1600" dirty="0">
                <a:solidFill>
                  <a:srgbClr val="212529"/>
                </a:solidFill>
                <a:latin typeface="+mj-lt"/>
              </a:rPr>
              <a:t>2. “What is Microservices?”, Smart bear. [Online]. Available: </a:t>
            </a:r>
            <a:r>
              <a:rPr lang="en-US" sz="1600" dirty="0" err="1">
                <a:solidFill>
                  <a:srgbClr val="212529"/>
                </a:solidFill>
                <a:latin typeface="+mj-lt"/>
              </a:rPr>
              <a:t>smartbear.com</a:t>
            </a:r>
            <a:r>
              <a:rPr lang="en-US" sz="1600" dirty="0">
                <a:solidFill>
                  <a:srgbClr val="212529"/>
                </a:solidFill>
                <a:latin typeface="+mj-lt"/>
              </a:rPr>
              <a:t>. Accessed: 15/7/19</a:t>
            </a:r>
          </a:p>
          <a:p>
            <a:pPr>
              <a:lnSpc>
                <a:spcPct val="150000"/>
              </a:lnSpc>
            </a:pPr>
            <a:r>
              <a:rPr lang="en-US" sz="1600" dirty="0">
                <a:solidFill>
                  <a:srgbClr val="212529"/>
                </a:solidFill>
                <a:latin typeface="+mj-lt"/>
              </a:rPr>
              <a:t>3. “.NET Microservices: Architecture for Containerized .NET Applications”, </a:t>
            </a:r>
            <a:r>
              <a:rPr lang="en-US" sz="1600" dirty="0" err="1">
                <a:solidFill>
                  <a:srgbClr val="212529"/>
                </a:solidFill>
                <a:latin typeface="+mj-lt"/>
              </a:rPr>
              <a:t>Microsof</a:t>
            </a:r>
            <a:r>
              <a:rPr lang="en-US" sz="1600" dirty="0">
                <a:solidFill>
                  <a:srgbClr val="212529"/>
                </a:solidFill>
                <a:latin typeface="+mj-lt"/>
              </a:rPr>
              <a:t>. [Online]. Available: </a:t>
            </a:r>
            <a:r>
              <a:rPr lang="en-US" sz="1600" dirty="0" err="1">
                <a:solidFill>
                  <a:srgbClr val="212529"/>
                </a:solidFill>
                <a:latin typeface="+mj-lt"/>
              </a:rPr>
              <a:t>docs.microsoft.com</a:t>
            </a:r>
            <a:r>
              <a:rPr lang="en-US" sz="1600" dirty="0">
                <a:solidFill>
                  <a:srgbClr val="212529"/>
                </a:solidFill>
                <a:latin typeface="+mj-lt"/>
              </a:rPr>
              <a:t>. Accessed: 23/9/19</a:t>
            </a:r>
          </a:p>
          <a:p>
            <a:pPr>
              <a:lnSpc>
                <a:spcPct val="150000"/>
              </a:lnSpc>
            </a:pPr>
            <a:r>
              <a:rPr lang="en-US" sz="1600" dirty="0">
                <a:solidFill>
                  <a:srgbClr val="212529"/>
                </a:solidFill>
                <a:latin typeface="+mj-lt"/>
              </a:rPr>
              <a:t>4. “What is Docker?”, Open Source. [Online]. Available: </a:t>
            </a:r>
            <a:r>
              <a:rPr lang="en-US" sz="1600" dirty="0" err="1">
                <a:solidFill>
                  <a:srgbClr val="212529"/>
                </a:solidFill>
                <a:latin typeface="+mj-lt"/>
              </a:rPr>
              <a:t>opensource.com</a:t>
            </a:r>
            <a:r>
              <a:rPr lang="en-US" sz="1600" dirty="0">
                <a:solidFill>
                  <a:srgbClr val="212529"/>
                </a:solidFill>
                <a:latin typeface="+mj-lt"/>
              </a:rPr>
              <a:t>. Accessed: 24/9/2019</a:t>
            </a:r>
          </a:p>
          <a:p>
            <a:pPr>
              <a:lnSpc>
                <a:spcPct val="150000"/>
              </a:lnSpc>
            </a:pPr>
            <a:r>
              <a:rPr lang="en-US" sz="1600" dirty="0">
                <a:solidFill>
                  <a:srgbClr val="212529"/>
                </a:solidFill>
                <a:latin typeface="+mj-lt"/>
              </a:rPr>
              <a:t>5. “C#”, Tutorials Point. [Online]. Available: </a:t>
            </a:r>
            <a:r>
              <a:rPr lang="en-US" sz="1600" dirty="0" err="1">
                <a:solidFill>
                  <a:srgbClr val="212529"/>
                </a:solidFill>
                <a:latin typeface="+mj-lt"/>
              </a:rPr>
              <a:t>tutorialspoint.com</a:t>
            </a:r>
            <a:r>
              <a:rPr lang="en-US" sz="1600" dirty="0">
                <a:solidFill>
                  <a:srgbClr val="212529"/>
                </a:solidFill>
                <a:latin typeface="+mj-lt"/>
              </a:rPr>
              <a:t>. Accessed: 24/9/2019</a:t>
            </a:r>
          </a:p>
          <a:p>
            <a:pPr>
              <a:lnSpc>
                <a:spcPct val="150000"/>
              </a:lnSpc>
            </a:pPr>
            <a:r>
              <a:rPr lang="en-US" sz="1600" dirty="0">
                <a:solidFill>
                  <a:srgbClr val="212529"/>
                </a:solidFill>
                <a:latin typeface="+mj-lt"/>
              </a:rPr>
              <a:t>6. “MS SQL Server – Overview”, Tutorials Point. [Online]. Available: </a:t>
            </a:r>
            <a:r>
              <a:rPr lang="en-US" sz="1600" dirty="0" err="1">
                <a:solidFill>
                  <a:srgbClr val="212529"/>
                </a:solidFill>
                <a:latin typeface="+mj-lt"/>
              </a:rPr>
              <a:t>tutorialspoint.com</a:t>
            </a:r>
            <a:r>
              <a:rPr lang="en-US" sz="1600" dirty="0">
                <a:solidFill>
                  <a:srgbClr val="212529"/>
                </a:solidFill>
                <a:latin typeface="+mj-lt"/>
              </a:rPr>
              <a:t>. Accessed: 24/9/2019</a:t>
            </a:r>
          </a:p>
          <a:p>
            <a:pPr>
              <a:lnSpc>
                <a:spcPct val="150000"/>
              </a:lnSpc>
            </a:pPr>
            <a:r>
              <a:rPr lang="en-US" sz="1600" dirty="0">
                <a:solidFill>
                  <a:srgbClr val="212529"/>
                </a:solidFill>
                <a:latin typeface="+mj-lt"/>
              </a:rPr>
              <a:t>7. “Introduction to Redis”, Redis. [Online]. Available: </a:t>
            </a:r>
            <a:r>
              <a:rPr lang="en-US" sz="1600" dirty="0" err="1">
                <a:solidFill>
                  <a:srgbClr val="212529"/>
                </a:solidFill>
                <a:latin typeface="+mj-lt"/>
              </a:rPr>
              <a:t>redis.io</a:t>
            </a:r>
            <a:r>
              <a:rPr lang="en-US" sz="1600" dirty="0">
                <a:solidFill>
                  <a:srgbClr val="212529"/>
                </a:solidFill>
                <a:latin typeface="+mj-lt"/>
              </a:rPr>
              <a:t>. Accessed: 5/10/2019</a:t>
            </a:r>
          </a:p>
          <a:p>
            <a:pPr>
              <a:lnSpc>
                <a:spcPct val="150000"/>
              </a:lnSpc>
            </a:pPr>
            <a:r>
              <a:rPr lang="en-US" sz="1600" dirty="0">
                <a:solidFill>
                  <a:srgbClr val="212529"/>
                </a:solidFill>
                <a:latin typeface="+mj-lt"/>
              </a:rPr>
              <a:t>8. “An introduction to Message Brokers”, Medium. [Online]. Available: </a:t>
            </a:r>
            <a:r>
              <a:rPr lang="en-US" sz="1600" dirty="0" err="1">
                <a:solidFill>
                  <a:srgbClr val="212529"/>
                </a:solidFill>
                <a:latin typeface="+mj-lt"/>
              </a:rPr>
              <a:t>medium.com</a:t>
            </a:r>
            <a:r>
              <a:rPr lang="en-US" sz="1600" dirty="0">
                <a:solidFill>
                  <a:srgbClr val="212529"/>
                </a:solidFill>
                <a:latin typeface="+mj-lt"/>
              </a:rPr>
              <a:t>. Accessed: 5/10/2019</a:t>
            </a:r>
          </a:p>
          <a:p>
            <a:pPr>
              <a:lnSpc>
                <a:spcPct val="150000"/>
              </a:lnSpc>
            </a:pPr>
            <a:r>
              <a:rPr lang="en-US" sz="1600" dirty="0">
                <a:solidFill>
                  <a:srgbClr val="212529"/>
                </a:solidFill>
                <a:latin typeface="+mj-lt"/>
              </a:rPr>
              <a:t>9. “Introduction to RabbitMQ”, </a:t>
            </a:r>
            <a:r>
              <a:rPr lang="en-US" sz="1600" dirty="0" err="1">
                <a:solidFill>
                  <a:srgbClr val="212529"/>
                </a:solidFill>
                <a:latin typeface="+mj-lt"/>
              </a:rPr>
              <a:t>Tutlane</a:t>
            </a:r>
            <a:r>
              <a:rPr lang="en-US" sz="1600" dirty="0">
                <a:solidFill>
                  <a:srgbClr val="212529"/>
                </a:solidFill>
                <a:latin typeface="+mj-lt"/>
              </a:rPr>
              <a:t>. [Online]. Available: </a:t>
            </a:r>
            <a:r>
              <a:rPr lang="en-US" sz="1600" dirty="0" err="1">
                <a:solidFill>
                  <a:srgbClr val="212529"/>
                </a:solidFill>
                <a:latin typeface="+mj-lt"/>
              </a:rPr>
              <a:t>tutlane.com</a:t>
            </a:r>
            <a:r>
              <a:rPr lang="en-US" sz="1600" dirty="0">
                <a:solidFill>
                  <a:srgbClr val="212529"/>
                </a:solidFill>
                <a:latin typeface="+mj-lt"/>
              </a:rPr>
              <a:t>. Accessed: 5/10/2019</a:t>
            </a:r>
          </a:p>
          <a:p>
            <a:pPr>
              <a:lnSpc>
                <a:spcPct val="150000"/>
              </a:lnSpc>
            </a:pPr>
            <a:r>
              <a:rPr lang="en-US" sz="1600" dirty="0">
                <a:solidFill>
                  <a:srgbClr val="212529"/>
                </a:solidFill>
                <a:latin typeface="+mj-lt"/>
              </a:rPr>
              <a:t>10. “Swagger UI”, Swagger. [Online]. Available: </a:t>
            </a:r>
            <a:r>
              <a:rPr lang="en-US" sz="1600" dirty="0" err="1">
                <a:solidFill>
                  <a:srgbClr val="212529"/>
                </a:solidFill>
                <a:latin typeface="+mj-lt"/>
              </a:rPr>
              <a:t>swagger.io</a:t>
            </a:r>
            <a:r>
              <a:rPr lang="en-US" sz="1600" dirty="0">
                <a:solidFill>
                  <a:srgbClr val="212529"/>
                </a:solidFill>
                <a:latin typeface="+mj-lt"/>
              </a:rPr>
              <a:t>. Accessed: 13/10/2019</a:t>
            </a:r>
          </a:p>
          <a:p>
            <a:pPr>
              <a:lnSpc>
                <a:spcPct val="150000"/>
              </a:lnSpc>
            </a:pPr>
            <a:r>
              <a:rPr lang="en-US" sz="1600" dirty="0">
                <a:solidFill>
                  <a:srgbClr val="212529"/>
                </a:solidFill>
                <a:latin typeface="+mj-lt"/>
              </a:rPr>
              <a:t>11. “ASP.NET Core 2.0 E-Commerce website based on microservices”, Udemy. [Online]. Available: </a:t>
            </a:r>
            <a:r>
              <a:rPr lang="en-US" sz="1600" dirty="0" err="1">
                <a:solidFill>
                  <a:srgbClr val="212529"/>
                </a:solidFill>
                <a:latin typeface="+mj-lt"/>
              </a:rPr>
              <a:t>udemy.com</a:t>
            </a:r>
            <a:r>
              <a:rPr lang="en-US" sz="1600" dirty="0">
                <a:solidFill>
                  <a:srgbClr val="212529"/>
                </a:solidFill>
                <a:latin typeface="+mj-lt"/>
              </a:rPr>
              <a:t>. Accessed: 25/9/2019</a:t>
            </a:r>
          </a:p>
        </p:txBody>
      </p:sp>
    </p:spTree>
    <p:extLst>
      <p:ext uri="{BB962C8B-B14F-4D97-AF65-F5344CB8AC3E}">
        <p14:creationId xmlns:p14="http://schemas.microsoft.com/office/powerpoint/2010/main" val="293604703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A7EAF"/>
        </a:solidFill>
        <a:effectLst/>
      </p:bgPr>
    </p:bg>
    <p:spTree>
      <p:nvGrpSpPr>
        <p:cNvPr id="1" name=""/>
        <p:cNvGrpSpPr/>
        <p:nvPr/>
      </p:nvGrpSpPr>
      <p:grpSpPr>
        <a:xfrm>
          <a:off x="0" y="0"/>
          <a:ext cx="0" cy="0"/>
          <a:chOff x="0" y="0"/>
          <a:chExt cx="0" cy="0"/>
        </a:xfrm>
      </p:grpSpPr>
      <p:sp>
        <p:nvSpPr>
          <p:cNvPr id="17" name="TextBox 16"/>
          <p:cNvSpPr txBox="1"/>
          <p:nvPr/>
        </p:nvSpPr>
        <p:spPr>
          <a:xfrm>
            <a:off x="0" y="2459504"/>
            <a:ext cx="12192000" cy="1015663"/>
          </a:xfrm>
          <a:prstGeom prst="rect">
            <a:avLst/>
          </a:prstGeom>
          <a:noFill/>
        </p:spPr>
        <p:txBody>
          <a:bodyPr wrap="square" rtlCol="0">
            <a:spAutoFit/>
          </a:bodyPr>
          <a:lstStyle/>
          <a:p>
            <a:pPr algn="ctr"/>
            <a:r>
              <a:rPr lang="en-US" sz="6000" b="1" dirty="0">
                <a:solidFill>
                  <a:schemeClr val="bg2"/>
                </a:solidFill>
                <a:latin typeface="+mj-lt"/>
              </a:rPr>
              <a:t>Microservices</a:t>
            </a:r>
            <a:endParaRPr lang="en-US" sz="4000" b="1" dirty="0">
              <a:solidFill>
                <a:schemeClr val="bg2"/>
              </a:solidFill>
              <a:latin typeface="+mj-lt"/>
            </a:endParaRPr>
          </a:p>
        </p:txBody>
      </p:sp>
    </p:spTree>
    <p:extLst>
      <p:ext uri="{BB962C8B-B14F-4D97-AF65-F5344CB8AC3E}">
        <p14:creationId xmlns:p14="http://schemas.microsoft.com/office/powerpoint/2010/main" val="199946959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FF92D38-A070-4C47-89A3-182AEE3D6D83}"/>
              </a:ext>
            </a:extLst>
          </p:cNvPr>
          <p:cNvSpPr txBox="1"/>
          <p:nvPr/>
        </p:nvSpPr>
        <p:spPr>
          <a:xfrm>
            <a:off x="651751" y="2041823"/>
            <a:ext cx="10265924" cy="11868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mj-lt"/>
              </a:rPr>
              <a:t>Building single-function modules</a:t>
            </a:r>
          </a:p>
          <a:p>
            <a:pPr marL="342900" indent="-342900">
              <a:lnSpc>
                <a:spcPct val="150000"/>
              </a:lnSpc>
              <a:buFont typeface="Arial" panose="020B0604020202020204" pitchFamily="34" charset="0"/>
              <a:buChar char="•"/>
            </a:pPr>
            <a:r>
              <a:rPr lang="en-US" sz="2500" dirty="0">
                <a:latin typeface="+mj-lt"/>
              </a:rPr>
              <a:t>Independently developed, tested, deployed, monitored, scaled</a:t>
            </a:r>
          </a:p>
        </p:txBody>
      </p:sp>
      <p:sp>
        <p:nvSpPr>
          <p:cNvPr id="13" name="Title 7">
            <a:extLst>
              <a:ext uri="{FF2B5EF4-FFF2-40B4-BE49-F238E27FC236}">
                <a16:creationId xmlns:a16="http://schemas.microsoft.com/office/drawing/2014/main" id="{6C258E00-21EF-814D-98EC-442B78093754}"/>
              </a:ext>
            </a:extLst>
          </p:cNvPr>
          <p:cNvSpPr txBox="1">
            <a:spLocks/>
          </p:cNvSpPr>
          <p:nvPr/>
        </p:nvSpPr>
        <p:spPr>
          <a:xfrm>
            <a:off x="651751" y="360000"/>
            <a:ext cx="11022797"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Microservices</a:t>
            </a:r>
          </a:p>
        </p:txBody>
      </p:sp>
    </p:spTree>
    <p:extLst>
      <p:ext uri="{BB962C8B-B14F-4D97-AF65-F5344CB8AC3E}">
        <p14:creationId xmlns:p14="http://schemas.microsoft.com/office/powerpoint/2010/main" val="158387887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A2963552-9DAB-C54B-AB8E-0A9E449F2F4E}"/>
              </a:ext>
            </a:extLst>
          </p:cNvPr>
          <p:cNvSpPr txBox="1">
            <a:spLocks/>
          </p:cNvSpPr>
          <p:nvPr/>
        </p:nvSpPr>
        <p:spPr>
          <a:xfrm>
            <a:off x="651752" y="360000"/>
            <a:ext cx="10661290"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Microservices</a:t>
            </a:r>
          </a:p>
        </p:txBody>
      </p:sp>
      <p:pic>
        <p:nvPicPr>
          <p:cNvPr id="5" name="Picture 4" descr="Microservice Using ASP.NET Core">
            <a:extLst>
              <a:ext uri="{FF2B5EF4-FFF2-40B4-BE49-F238E27FC236}">
                <a16:creationId xmlns:a16="http://schemas.microsoft.com/office/drawing/2014/main" id="{66318A17-780D-5346-AA2F-100864B4C99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94961" y="1302975"/>
            <a:ext cx="9402078" cy="5045845"/>
          </a:xfrm>
          <a:prstGeom prst="rect">
            <a:avLst/>
          </a:prstGeom>
          <a:noFill/>
          <a:ln>
            <a:noFill/>
          </a:ln>
        </p:spPr>
      </p:pic>
    </p:spTree>
    <p:extLst>
      <p:ext uri="{BB962C8B-B14F-4D97-AF65-F5344CB8AC3E}">
        <p14:creationId xmlns:p14="http://schemas.microsoft.com/office/powerpoint/2010/main" val="396579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FF92D38-A070-4C47-89A3-182AEE3D6D83}"/>
              </a:ext>
            </a:extLst>
          </p:cNvPr>
          <p:cNvSpPr txBox="1"/>
          <p:nvPr/>
        </p:nvSpPr>
        <p:spPr>
          <a:xfrm>
            <a:off x="651751" y="2041823"/>
            <a:ext cx="10265924" cy="11868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mj-lt"/>
              </a:rPr>
              <a:t>Free and open-source, managed computer software framework </a:t>
            </a:r>
          </a:p>
          <a:p>
            <a:pPr marL="342900" indent="-342900">
              <a:lnSpc>
                <a:spcPct val="150000"/>
              </a:lnSpc>
              <a:buFont typeface="Arial" panose="020B0604020202020204" pitchFamily="34" charset="0"/>
              <a:buChar char="•"/>
            </a:pPr>
            <a:r>
              <a:rPr lang="en-US" sz="2500" dirty="0">
                <a:latin typeface="+mj-lt"/>
              </a:rPr>
              <a:t>Supports C#, F# and VB</a:t>
            </a:r>
          </a:p>
        </p:txBody>
      </p:sp>
      <p:sp>
        <p:nvSpPr>
          <p:cNvPr id="13" name="Title 7">
            <a:extLst>
              <a:ext uri="{FF2B5EF4-FFF2-40B4-BE49-F238E27FC236}">
                <a16:creationId xmlns:a16="http://schemas.microsoft.com/office/drawing/2014/main" id="{6C258E00-21EF-814D-98EC-442B78093754}"/>
              </a:ext>
            </a:extLst>
          </p:cNvPr>
          <p:cNvSpPr txBox="1">
            <a:spLocks/>
          </p:cNvSpPr>
          <p:nvPr/>
        </p:nvSpPr>
        <p:spPr>
          <a:xfrm>
            <a:off x="651751" y="360000"/>
            <a:ext cx="11022797"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.NET Core</a:t>
            </a:r>
          </a:p>
        </p:txBody>
      </p:sp>
    </p:spTree>
    <p:extLst>
      <p:ext uri="{BB962C8B-B14F-4D97-AF65-F5344CB8AC3E}">
        <p14:creationId xmlns:p14="http://schemas.microsoft.com/office/powerpoint/2010/main" val="148468963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FF92D38-A070-4C47-89A3-182AEE3D6D83}"/>
              </a:ext>
            </a:extLst>
          </p:cNvPr>
          <p:cNvSpPr txBox="1"/>
          <p:nvPr/>
        </p:nvSpPr>
        <p:spPr>
          <a:xfrm>
            <a:off x="651751" y="2041823"/>
            <a:ext cx="10265924" cy="11868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mj-lt"/>
              </a:rPr>
              <a:t>General-purpose, multi-paradigm programming language</a:t>
            </a:r>
          </a:p>
          <a:p>
            <a:pPr marL="342900" indent="-342900">
              <a:lnSpc>
                <a:spcPct val="150000"/>
              </a:lnSpc>
              <a:buFont typeface="Arial" panose="020B0604020202020204" pitchFamily="34" charset="0"/>
              <a:buChar char="•"/>
            </a:pPr>
            <a:r>
              <a:rPr lang="en-US" sz="2500" dirty="0">
                <a:latin typeface="+mj-lt"/>
              </a:rPr>
              <a:t>Developed as part of .NET initiative</a:t>
            </a:r>
          </a:p>
        </p:txBody>
      </p:sp>
      <p:sp>
        <p:nvSpPr>
          <p:cNvPr id="13" name="Title 7">
            <a:extLst>
              <a:ext uri="{FF2B5EF4-FFF2-40B4-BE49-F238E27FC236}">
                <a16:creationId xmlns:a16="http://schemas.microsoft.com/office/drawing/2014/main" id="{6C258E00-21EF-814D-98EC-442B78093754}"/>
              </a:ext>
            </a:extLst>
          </p:cNvPr>
          <p:cNvSpPr txBox="1">
            <a:spLocks/>
          </p:cNvSpPr>
          <p:nvPr/>
        </p:nvSpPr>
        <p:spPr>
          <a:xfrm>
            <a:off x="651751" y="360000"/>
            <a:ext cx="11022797"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C#</a:t>
            </a:r>
          </a:p>
        </p:txBody>
      </p:sp>
    </p:spTree>
    <p:extLst>
      <p:ext uri="{BB962C8B-B14F-4D97-AF65-F5344CB8AC3E}">
        <p14:creationId xmlns:p14="http://schemas.microsoft.com/office/powerpoint/2010/main" val="273384371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theme/theme1.xml><?xml version="1.0" encoding="utf-8"?>
<a:theme xmlns:a="http://schemas.openxmlformats.org/drawingml/2006/main" name="Office Theme">
  <a:themeElements>
    <a:clrScheme name="Colors 1">
      <a:dk1>
        <a:srgbClr val="3F3F3F"/>
      </a:dk1>
      <a:lt1>
        <a:sysClr val="window" lastClr="FFFFFF"/>
      </a:lt1>
      <a:dk2>
        <a:srgbClr val="313C41"/>
      </a:dk2>
      <a:lt2>
        <a:srgbClr val="FFFFFF"/>
      </a:lt2>
      <a:accent1>
        <a:srgbClr val="2980B9"/>
      </a:accent1>
      <a:accent2>
        <a:srgbClr val="41B176"/>
      </a:accent2>
      <a:accent3>
        <a:srgbClr val="9BBB59"/>
      </a:accent3>
      <a:accent4>
        <a:srgbClr val="F39C12"/>
      </a:accent4>
      <a:accent5>
        <a:srgbClr val="C0392B"/>
      </a:accent5>
      <a:accent6>
        <a:srgbClr val="954F72"/>
      </a:accent6>
      <a:hlink>
        <a:srgbClr val="0563C1"/>
      </a:hlink>
      <a:folHlink>
        <a:srgbClr val="954F72"/>
      </a:folHlink>
    </a:clrScheme>
    <a:fontScheme name="Modern Automotive">
      <a:majorFont>
        <a:latin typeface="Montserrat"/>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5043</TotalTime>
  <Words>2869</Words>
  <Application>Microsoft Office PowerPoint</Application>
  <PresentationFormat>Widescreen</PresentationFormat>
  <Paragraphs>377</Paragraphs>
  <Slides>44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Montserrat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Melody</cp:lastModifiedBy>
  <cp:revision>436</cp:revision>
  <dcterms:created xsi:type="dcterms:W3CDTF">2017-01-10T11:09:36Z</dcterms:created>
  <dcterms:modified xsi:type="dcterms:W3CDTF">2019-11-03T14:43:16Z</dcterms:modified>
</cp:coreProperties>
</file>