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18/05/2016</a:t>
            </a:fld>
            <a:endParaRPr lang="fr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18/05/2016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18/05/2016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18/05/2016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18/05/2016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18/05/2016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18/05/2016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18/05/2016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18/05/2016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18/05/2016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18/05/2016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18/05/2016</a:t>
            </a:fld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  <p:sp>
        <p:nvSpPr>
          <p:cNvPr id="9" name="ZoneTexte 8"/>
          <p:cNvSpPr txBox="1"/>
          <p:nvPr userDrawn="1"/>
        </p:nvSpPr>
        <p:spPr>
          <a:xfrm>
            <a:off x="899592" y="476672"/>
            <a:ext cx="2932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MN2A – Tech </a:t>
            </a:r>
            <a:r>
              <a:rPr lang="fr-FR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Talks</a:t>
            </a:r>
            <a:endParaRPr lang="fr-FR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Getting</a:t>
            </a:r>
            <a:r>
              <a:rPr lang="fr-FR" dirty="0" smtClean="0"/>
              <a:t> </a:t>
            </a:r>
            <a:r>
              <a:rPr lang="fr-FR" dirty="0" err="1" smtClean="0"/>
              <a:t>Started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smtClean="0"/>
              <a:t>RAML (Session I)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494718"/>
          </a:xfrm>
        </p:spPr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API - </a:t>
            </a:r>
            <a:r>
              <a:rPr lang="fr-FR" dirty="0" err="1" smtClean="0"/>
              <a:t>Workbench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971600" y="5661248"/>
            <a:ext cx="7315200" cy="1044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Alain </a:t>
            </a:r>
            <a:r>
              <a:rPr lang="fr-FR" sz="1600" dirty="0" err="1" smtClean="0"/>
              <a:t>Lompo</a:t>
            </a:r>
            <a:endParaRPr lang="fr-FR" sz="1600" dirty="0" smtClean="0"/>
          </a:p>
          <a:p>
            <a:r>
              <a:rPr lang="fr-FR" sz="1600" dirty="0" smtClean="0"/>
              <a:t>IT Consultant and </a:t>
            </a:r>
            <a:r>
              <a:rPr lang="fr-FR" sz="1600" dirty="0" err="1" smtClean="0"/>
              <a:t>Developer</a:t>
            </a:r>
            <a:endParaRPr lang="fr-FR" sz="1600" dirty="0" smtClean="0"/>
          </a:p>
          <a:p>
            <a:r>
              <a:rPr lang="fr-FR" sz="1600" dirty="0" smtClean="0"/>
              <a:t>RAML MVP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42341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result</a:t>
            </a:r>
            <a:r>
              <a:rPr lang="fr-FR" dirty="0" smtClean="0"/>
              <a:t>….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14035"/>
            <a:ext cx="7992888" cy="276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H="1">
            <a:off x="2411760" y="5517232"/>
            <a:ext cx="2376264" cy="28803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4788024" y="5157192"/>
            <a:ext cx="2839239" cy="369332"/>
          </a:xfrm>
          <a:prstGeom prst="rect">
            <a:avLst/>
          </a:prstGeom>
          <a:noFill/>
          <a:ln w="1270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working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025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first api file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simply</a:t>
            </a:r>
            <a:r>
              <a:rPr lang="fr-FR" dirty="0" smtClean="0"/>
              <a:t> by right </a:t>
            </a:r>
            <a:r>
              <a:rPr lang="fr-FR" dirty="0" err="1" smtClean="0"/>
              <a:t>clicking</a:t>
            </a:r>
            <a:r>
              <a:rPr lang="fr-FR" dirty="0" smtClean="0"/>
              <a:t> on the </a:t>
            </a:r>
            <a:r>
              <a:rPr lang="fr-FR" dirty="0" err="1" smtClean="0"/>
              <a:t>working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 and chose « New file »</a:t>
            </a:r>
          </a:p>
          <a:p>
            <a:pPr marL="45720" indent="0">
              <a:buNone/>
            </a:pPr>
            <a:endParaRPr lang="fr-FR" dirty="0" smtClean="0"/>
          </a:p>
          <a:p>
            <a:r>
              <a:rPr lang="fr-FR" dirty="0" smtClean="0"/>
              <a:t>A </a:t>
            </a:r>
            <a:r>
              <a:rPr lang="fr-FR" dirty="0" err="1" smtClean="0"/>
              <a:t>raml</a:t>
            </a:r>
            <a:r>
              <a:rPr lang="fr-FR" dirty="0" smtClean="0"/>
              <a:t> file </a:t>
            </a:r>
            <a:r>
              <a:rPr lang="fr-FR" dirty="0" err="1" smtClean="0"/>
              <a:t>contains</a:t>
            </a:r>
            <a:r>
              <a:rPr lang="fr-FR" dirty="0" smtClean="0"/>
              <a:t> a </a:t>
            </a:r>
            <a:r>
              <a:rPr lang="fr-FR" dirty="0" err="1" smtClean="0"/>
              <a:t>head</a:t>
            </a:r>
            <a:r>
              <a:rPr lang="fr-FR" dirty="0" smtClean="0"/>
              <a:t> line </a:t>
            </a:r>
            <a:r>
              <a:rPr lang="fr-FR" dirty="0" err="1" smtClean="0"/>
              <a:t>that</a:t>
            </a:r>
            <a:r>
              <a:rPr lang="fr-FR" dirty="0" smtClean="0"/>
              <a:t> looks </a:t>
            </a:r>
            <a:r>
              <a:rPr lang="fr-FR" dirty="0" err="1" smtClean="0"/>
              <a:t>like</a:t>
            </a:r>
            <a:r>
              <a:rPr lang="fr-FR" dirty="0" smtClean="0"/>
              <a:t>:</a:t>
            </a:r>
          </a:p>
          <a:p>
            <a:pPr lvl="1"/>
            <a:r>
              <a:rPr lang="fr-FR" dirty="0"/>
              <a:t>#%RAML </a:t>
            </a:r>
            <a:r>
              <a:rPr lang="fr-FR" dirty="0" smtClean="0"/>
              <a:t>1.0</a:t>
            </a:r>
          </a:p>
          <a:p>
            <a:endParaRPr lang="fr-FR" dirty="0"/>
          </a:p>
          <a:p>
            <a:r>
              <a:rPr lang="fr-FR" dirty="0" smtClean="0"/>
              <a:t>Api – </a:t>
            </a:r>
            <a:r>
              <a:rPr lang="fr-FR" dirty="0" err="1" smtClean="0"/>
              <a:t>workbench</a:t>
            </a:r>
            <a:r>
              <a:rPr lang="fr-FR" dirty="0" smtClean="0"/>
              <a:t> </a:t>
            </a:r>
            <a:r>
              <a:rPr lang="fr-FR" dirty="0" err="1" smtClean="0"/>
              <a:t>provides</a:t>
            </a:r>
            <a:r>
              <a:rPr lang="fr-FR" dirty="0" smtClean="0"/>
              <a:t> a lot of </a:t>
            </a:r>
            <a:r>
              <a:rPr lang="fr-FR" dirty="0" err="1" smtClean="0"/>
              <a:t>helpers</a:t>
            </a:r>
            <a:r>
              <a:rPr lang="fr-FR" dirty="0" smtClean="0"/>
              <a:t> to </a:t>
            </a:r>
            <a:r>
              <a:rPr lang="fr-FR" dirty="0" err="1" smtClean="0"/>
              <a:t>reduce</a:t>
            </a:r>
            <a:r>
              <a:rPr lang="fr-FR" dirty="0" smtClean="0"/>
              <a:t> the </a:t>
            </a:r>
            <a:r>
              <a:rPr lang="fr-FR" dirty="0" err="1" smtClean="0"/>
              <a:t>amount</a:t>
            </a:r>
            <a:r>
              <a:rPr lang="fr-FR" dirty="0" smtClean="0"/>
              <a:t> of code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type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going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72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first </a:t>
            </a:r>
            <a:r>
              <a:rPr lang="fr-FR" dirty="0" err="1" smtClean="0"/>
              <a:t>nice</a:t>
            </a:r>
            <a:r>
              <a:rPr lang="fr-FR" dirty="0" smtClean="0"/>
              <a:t> </a:t>
            </a:r>
            <a:r>
              <a:rPr lang="fr-FR" dirty="0" err="1" smtClean="0"/>
              <a:t>shortcut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2852936"/>
            <a:ext cx="4464496" cy="3240360"/>
          </a:xfrm>
        </p:spPr>
        <p:txBody>
          <a:bodyPr/>
          <a:lstStyle/>
          <a:p>
            <a:r>
              <a:rPr lang="fr-FR" dirty="0" smtClean="0"/>
              <a:t>To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simply</a:t>
            </a:r>
            <a:r>
              <a:rPr lang="fr-FR" dirty="0" smtClean="0"/>
              <a:t> </a:t>
            </a:r>
            <a:r>
              <a:rPr lang="fr-FR" dirty="0" err="1" smtClean="0"/>
              <a:t>filled</a:t>
            </a:r>
            <a:r>
              <a:rPr lang="fr-FR" dirty="0" smtClean="0"/>
              <a:t> .</a:t>
            </a:r>
            <a:r>
              <a:rPr lang="fr-FR" dirty="0" err="1" smtClean="0"/>
              <a:t>raml</a:t>
            </a:r>
            <a:r>
              <a:rPr lang="fr-FR" dirty="0" smtClean="0"/>
              <a:t> file </a:t>
            </a:r>
            <a:r>
              <a:rPr lang="fr-FR" dirty="0" err="1" smtClean="0"/>
              <a:t>template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endParaRPr lang="fr-FR" dirty="0" smtClean="0"/>
          </a:p>
          <a:p>
            <a:pPr lvl="1"/>
            <a:r>
              <a:rPr lang="fr-FR" dirty="0" err="1" smtClean="0"/>
              <a:t>Add</a:t>
            </a:r>
            <a:r>
              <a:rPr lang="fr-FR" dirty="0" smtClean="0"/>
              <a:t> a new file as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seen</a:t>
            </a:r>
            <a:r>
              <a:rPr lang="fr-FR" dirty="0" smtClean="0"/>
              <a:t> </a:t>
            </a:r>
            <a:r>
              <a:rPr lang="fr-FR" dirty="0" err="1" smtClean="0"/>
              <a:t>previously</a:t>
            </a:r>
            <a:endParaRPr lang="fr-FR" dirty="0" smtClean="0"/>
          </a:p>
          <a:p>
            <a:pPr lvl="1"/>
            <a:r>
              <a:rPr lang="fr-FR" dirty="0" smtClean="0"/>
              <a:t>Right - Click on an </a:t>
            </a:r>
            <a:r>
              <a:rPr lang="fr-FR" dirty="0" err="1" smtClean="0"/>
              <a:t>empty</a:t>
            </a:r>
            <a:r>
              <a:rPr lang="fr-FR" dirty="0" smtClean="0"/>
              <a:t> </a:t>
            </a:r>
            <a:r>
              <a:rPr lang="fr-FR" dirty="0" err="1" smtClean="0"/>
              <a:t>space</a:t>
            </a:r>
            <a:r>
              <a:rPr lang="fr-FR" dirty="0" smtClean="0"/>
              <a:t> </a:t>
            </a:r>
            <a:r>
              <a:rPr lang="fr-FR" dirty="0" err="1" smtClean="0"/>
              <a:t>inside</a:t>
            </a:r>
            <a:r>
              <a:rPr lang="fr-FR" dirty="0" smtClean="0"/>
              <a:t> the editor and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New 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err="1" smtClean="0">
                <a:sym typeface="Wingdings" pitchFamily="2" charset="2"/>
              </a:rPr>
              <a:t>Create</a:t>
            </a:r>
            <a:r>
              <a:rPr lang="fr-FR" dirty="0" smtClean="0">
                <a:sym typeface="Wingdings" pitchFamily="2" charset="2"/>
              </a:rPr>
              <a:t> New Api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361015"/>
            <a:ext cx="3124200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7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And the </a:t>
            </a:r>
            <a:r>
              <a:rPr lang="fr-FR" dirty="0" err="1" smtClean="0"/>
              <a:t>result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2780928"/>
            <a:ext cx="3456384" cy="3539527"/>
          </a:xfrm>
        </p:spPr>
        <p:txBody>
          <a:bodyPr/>
          <a:lstStyle/>
          <a:p>
            <a:r>
              <a:rPr lang="fr-FR" dirty="0" smtClean="0"/>
              <a:t>All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one command….</a:t>
            </a:r>
            <a:r>
              <a:rPr lang="fr-FR" dirty="0" err="1" smtClean="0"/>
              <a:t>Awesome</a:t>
            </a:r>
            <a:r>
              <a:rPr lang="fr-FR" dirty="0" smtClean="0"/>
              <a:t>!!!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37645"/>
            <a:ext cx="354330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26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An </a:t>
            </a:r>
            <a:r>
              <a:rPr lang="fr-FR" dirty="0" err="1" smtClean="0"/>
              <a:t>even</a:t>
            </a:r>
            <a:r>
              <a:rPr lang="fr-FR" dirty="0" smtClean="0"/>
              <a:t> </a:t>
            </a:r>
            <a:r>
              <a:rPr lang="fr-FR" dirty="0" err="1" smtClean="0"/>
              <a:t>simpler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2769833"/>
            <a:ext cx="2649488" cy="2747399"/>
          </a:xfrm>
        </p:spPr>
        <p:txBody>
          <a:bodyPr>
            <a:normAutofit/>
          </a:bodyPr>
          <a:lstStyle/>
          <a:p>
            <a:r>
              <a:rPr lang="fr-FR" dirty="0" err="1" smtClean="0"/>
              <a:t>Simply</a:t>
            </a:r>
            <a:r>
              <a:rPr lang="fr-FR" dirty="0" smtClean="0"/>
              <a:t> use Packages </a:t>
            </a:r>
            <a:r>
              <a:rPr lang="fr-FR" dirty="0" smtClean="0">
                <a:sym typeface="Wingdings" pitchFamily="2" charset="2"/>
              </a:rPr>
              <a:t> API </a:t>
            </a:r>
            <a:r>
              <a:rPr lang="fr-FR" dirty="0" err="1" smtClean="0">
                <a:sym typeface="Wingdings" pitchFamily="2" charset="2"/>
              </a:rPr>
              <a:t>Workbench</a:t>
            </a:r>
            <a:r>
              <a:rPr lang="fr-FR" dirty="0" smtClean="0">
                <a:sym typeface="Wingdings" pitchFamily="2" charset="2"/>
              </a:rPr>
              <a:t>  </a:t>
            </a:r>
            <a:r>
              <a:rPr lang="fr-FR" dirty="0" err="1" smtClean="0">
                <a:sym typeface="Wingdings" pitchFamily="2" charset="2"/>
              </a:rPr>
              <a:t>Create</a:t>
            </a:r>
            <a:r>
              <a:rPr lang="fr-FR" dirty="0" smtClean="0">
                <a:sym typeface="Wingdings" pitchFamily="2" charset="2"/>
              </a:rPr>
              <a:t> RAML </a:t>
            </a:r>
            <a:r>
              <a:rPr lang="fr-FR" dirty="0" err="1" smtClean="0">
                <a:sym typeface="Wingdings" pitchFamily="2" charset="2"/>
              </a:rPr>
              <a:t>project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04864"/>
            <a:ext cx="43434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58679"/>
            <a:ext cx="7315200" cy="866065"/>
          </a:xfrm>
        </p:spPr>
        <p:txBody>
          <a:bodyPr>
            <a:normAutofit/>
          </a:bodyPr>
          <a:lstStyle/>
          <a:p>
            <a:r>
              <a:rPr lang="fr-FR" sz="3200" dirty="0" smtClean="0"/>
              <a:t>The </a:t>
            </a:r>
            <a:r>
              <a:rPr lang="fr-FR" sz="3200" dirty="0" err="1" smtClean="0"/>
              <a:t>result</a:t>
            </a:r>
            <a:r>
              <a:rPr lang="fr-FR" sz="3200" dirty="0" smtClean="0"/>
              <a:t>…. ( 0 </a:t>
            </a:r>
            <a:r>
              <a:rPr lang="fr-FR" sz="3200" dirty="0" err="1" smtClean="0"/>
              <a:t>typed</a:t>
            </a:r>
            <a:r>
              <a:rPr lang="fr-FR" sz="3200" dirty="0" smtClean="0"/>
              <a:t> line of code)</a:t>
            </a:r>
            <a:endParaRPr lang="fr-FR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12775"/>
            <a:ext cx="5667375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25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315200" cy="1154097"/>
          </a:xfrm>
        </p:spPr>
        <p:txBody>
          <a:bodyPr>
            <a:normAutofit/>
          </a:bodyPr>
          <a:lstStyle/>
          <a:p>
            <a:r>
              <a:rPr lang="fr-FR" sz="2800" dirty="0" smtClean="0"/>
              <a:t>How to </a:t>
            </a:r>
            <a:r>
              <a:rPr lang="fr-FR" sz="2800" dirty="0" err="1" smtClean="0"/>
              <a:t>add</a:t>
            </a:r>
            <a:r>
              <a:rPr lang="fr-FR" sz="2800" dirty="0" smtClean="0"/>
              <a:t> </a:t>
            </a:r>
            <a:r>
              <a:rPr lang="fr-FR" sz="2800" dirty="0" err="1" smtClean="0"/>
              <a:t>resources</a:t>
            </a:r>
            <a:r>
              <a:rPr lang="fr-FR" sz="2800" dirty="0" smtClean="0"/>
              <a:t> and </a:t>
            </a:r>
            <a:r>
              <a:rPr lang="fr-FR" sz="2800" dirty="0" err="1" smtClean="0"/>
              <a:t>methods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1484784"/>
            <a:ext cx="7315200" cy="2027319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the basic </a:t>
            </a:r>
            <a:r>
              <a:rPr lang="fr-FR" dirty="0" err="1" smtClean="0"/>
              <a:t>shape</a:t>
            </a:r>
            <a:r>
              <a:rPr lang="fr-FR" dirty="0" smtClean="0"/>
              <a:t> of the </a:t>
            </a:r>
            <a:r>
              <a:rPr lang="fr-FR" dirty="0" err="1" smtClean="0"/>
              <a:t>raml</a:t>
            </a:r>
            <a:r>
              <a:rPr lang="fr-FR" dirty="0" smtClean="0"/>
              <a:t> api file</a:t>
            </a:r>
          </a:p>
          <a:p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resources</a:t>
            </a:r>
            <a:r>
              <a:rPr lang="fr-FR" dirty="0" smtClean="0"/>
              <a:t> and </a:t>
            </a:r>
            <a:r>
              <a:rPr lang="fr-FR" dirty="0" err="1" smtClean="0"/>
              <a:t>methods</a:t>
            </a:r>
            <a:endParaRPr lang="fr-FR" dirty="0" smtClean="0"/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still</a:t>
            </a:r>
            <a:r>
              <a:rPr lang="fr-FR" dirty="0" smtClean="0"/>
              <a:t> do </a:t>
            </a:r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coding</a:t>
            </a:r>
            <a:r>
              <a:rPr lang="fr-FR" dirty="0" smtClean="0"/>
              <a:t>….</a:t>
            </a:r>
          </a:p>
          <a:p>
            <a:pPr lvl="1"/>
            <a:r>
              <a:rPr lang="fr-FR" dirty="0" smtClean="0"/>
              <a:t>By </a:t>
            </a:r>
            <a:r>
              <a:rPr lang="fr-FR" dirty="0" err="1" smtClean="0"/>
              <a:t>using</a:t>
            </a:r>
            <a:r>
              <a:rPr lang="fr-FR" dirty="0" smtClean="0"/>
              <a:t> the actions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present</a:t>
            </a:r>
            <a:r>
              <a:rPr lang="fr-FR" dirty="0" smtClean="0"/>
              <a:t> </a:t>
            </a:r>
            <a:r>
              <a:rPr lang="fr-FR" dirty="0" err="1" smtClean="0"/>
              <a:t>behind</a:t>
            </a:r>
            <a:r>
              <a:rPr lang="fr-FR" dirty="0" smtClean="0"/>
              <a:t> the Palette tab of the </a:t>
            </a:r>
            <a:r>
              <a:rPr lang="fr-FR" dirty="0" err="1" smtClean="0"/>
              <a:t>Details</a:t>
            </a:r>
            <a:r>
              <a:rPr lang="fr-FR" dirty="0" smtClean="0"/>
              <a:t> pane:</a:t>
            </a:r>
          </a:p>
          <a:p>
            <a:pPr lvl="1"/>
            <a:r>
              <a:rPr lang="fr-FR" dirty="0" smtClean="0"/>
              <a:t>The content of </a:t>
            </a:r>
            <a:r>
              <a:rPr lang="fr-FR" dirty="0" err="1" smtClean="0"/>
              <a:t>that</a:t>
            </a:r>
            <a:r>
              <a:rPr lang="fr-FR" dirty="0" smtClean="0"/>
              <a:t> tab changes </a:t>
            </a:r>
            <a:r>
              <a:rPr lang="fr-FR" dirty="0" err="1" smtClean="0"/>
              <a:t>contextually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29000"/>
            <a:ext cx="533400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38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How to </a:t>
            </a:r>
            <a:r>
              <a:rPr lang="fr-FR" dirty="0" err="1" smtClean="0"/>
              <a:t>add</a:t>
            </a:r>
            <a:r>
              <a:rPr lang="fr-FR" dirty="0" smtClean="0"/>
              <a:t> new </a:t>
            </a:r>
            <a:r>
              <a:rPr lang="fr-FR" dirty="0" err="1" smtClean="0"/>
              <a:t>resource</a:t>
            </a:r>
            <a:r>
              <a:rPr lang="fr-FR" dirty="0" smtClean="0"/>
              <a:t> and </a:t>
            </a:r>
            <a:r>
              <a:rPr lang="fr-FR" dirty="0" err="1" smtClean="0"/>
              <a:t>method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2142875"/>
            <a:ext cx="2289448" cy="1883303"/>
          </a:xfrm>
        </p:spPr>
        <p:txBody>
          <a:bodyPr>
            <a:norm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Add</a:t>
            </a:r>
            <a:r>
              <a:rPr lang="fr-FR" dirty="0" smtClean="0"/>
              <a:t> new </a:t>
            </a:r>
            <a:r>
              <a:rPr lang="fr-FR" dirty="0" err="1" smtClean="0"/>
              <a:t>conextual</a:t>
            </a:r>
            <a:r>
              <a:rPr lang="fr-FR" dirty="0" smtClean="0"/>
              <a:t> menu has a </a:t>
            </a:r>
            <a:r>
              <a:rPr lang="fr-FR" dirty="0" err="1" smtClean="0"/>
              <a:t>sub</a:t>
            </a:r>
            <a:r>
              <a:rPr lang="fr-FR" dirty="0" smtClean="0"/>
              <a:t> – menu « </a:t>
            </a:r>
            <a:r>
              <a:rPr lang="fr-FR" dirty="0" err="1" smtClean="0"/>
              <a:t>Add</a:t>
            </a:r>
            <a:r>
              <a:rPr lang="fr-FR" dirty="0" smtClean="0"/>
              <a:t> new </a:t>
            </a:r>
            <a:r>
              <a:rPr lang="fr-FR" dirty="0" err="1" smtClean="0"/>
              <a:t>resouce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12776"/>
            <a:ext cx="53149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01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All </a:t>
            </a:r>
            <a:r>
              <a:rPr lang="fr-FR" dirty="0" err="1" smtClean="0"/>
              <a:t>classic</a:t>
            </a:r>
            <a:r>
              <a:rPr lang="fr-FR" dirty="0" smtClean="0"/>
              <a:t> http </a:t>
            </a:r>
            <a:r>
              <a:rPr lang="fr-FR" dirty="0" err="1" smtClean="0"/>
              <a:t>verbs</a:t>
            </a:r>
            <a:r>
              <a:rPr lang="fr-FR" dirty="0" smtClean="0"/>
              <a:t> are </a:t>
            </a:r>
            <a:r>
              <a:rPr lang="fr-FR" dirty="0" err="1" smtClean="0"/>
              <a:t>available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Get</a:t>
            </a:r>
            <a:endParaRPr lang="fr-FR" dirty="0" smtClean="0"/>
          </a:p>
          <a:p>
            <a:r>
              <a:rPr lang="fr-FR" dirty="0" smtClean="0"/>
              <a:t>Post</a:t>
            </a:r>
          </a:p>
          <a:p>
            <a:r>
              <a:rPr lang="fr-FR" dirty="0" smtClean="0"/>
              <a:t>Put</a:t>
            </a:r>
          </a:p>
          <a:p>
            <a:r>
              <a:rPr lang="fr-FR" dirty="0" err="1" smtClean="0"/>
              <a:t>Delete</a:t>
            </a:r>
            <a:endParaRPr lang="fr-FR" dirty="0" smtClean="0"/>
          </a:p>
          <a:p>
            <a:r>
              <a:rPr lang="fr-FR" dirty="0" smtClean="0"/>
              <a:t>Trace</a:t>
            </a:r>
          </a:p>
          <a:p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187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power of </a:t>
            </a:r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2315351"/>
          </a:xfrm>
        </p:spPr>
        <p:txBody>
          <a:bodyPr/>
          <a:lstStyle/>
          <a:p>
            <a:r>
              <a:rPr lang="fr-FR" dirty="0" smtClean="0"/>
              <a:t>Api – </a:t>
            </a:r>
            <a:r>
              <a:rPr lang="fr-FR" dirty="0" err="1" smtClean="0"/>
              <a:t>workbench</a:t>
            </a:r>
            <a:r>
              <a:rPr lang="fr-FR" dirty="0" smtClean="0"/>
              <a:t> </a:t>
            </a:r>
            <a:r>
              <a:rPr lang="fr-FR" dirty="0" err="1" smtClean="0"/>
              <a:t>makes</a:t>
            </a:r>
            <a:r>
              <a:rPr lang="fr-FR" dirty="0" smtClean="0"/>
              <a:t> a smart usage of </a:t>
            </a:r>
            <a:r>
              <a:rPr lang="fr-FR" dirty="0" err="1" smtClean="0"/>
              <a:t>context</a:t>
            </a:r>
            <a:r>
              <a:rPr lang="fr-FR" dirty="0" smtClean="0"/>
              <a:t> update </a:t>
            </a:r>
            <a:r>
              <a:rPr lang="fr-FR" dirty="0" err="1" smtClean="0"/>
              <a:t>depending</a:t>
            </a:r>
            <a:r>
              <a:rPr lang="fr-FR" dirty="0" smtClean="0"/>
              <a:t> on 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are </a:t>
            </a:r>
            <a:r>
              <a:rPr lang="fr-FR" dirty="0" err="1" smtClean="0"/>
              <a:t>positionned</a:t>
            </a:r>
            <a:r>
              <a:rPr lang="fr-FR" dirty="0" smtClean="0"/>
              <a:t> </a:t>
            </a:r>
            <a:r>
              <a:rPr lang="fr-FR" dirty="0" err="1" smtClean="0"/>
              <a:t>inside</a:t>
            </a:r>
            <a:r>
              <a:rPr lang="fr-FR" dirty="0" smtClean="0"/>
              <a:t> the API </a:t>
            </a:r>
            <a:r>
              <a:rPr lang="fr-FR" dirty="0" err="1" smtClean="0"/>
              <a:t>tree</a:t>
            </a:r>
            <a:r>
              <a:rPr lang="fr-FR" dirty="0" smtClean="0"/>
              <a:t>.</a:t>
            </a:r>
          </a:p>
          <a:p>
            <a:r>
              <a:rPr lang="fr-FR" dirty="0" smtClean="0"/>
              <a:t>For </a:t>
            </a:r>
            <a:r>
              <a:rPr lang="fr-FR" dirty="0" err="1" smtClean="0"/>
              <a:t>example</a:t>
            </a:r>
            <a:r>
              <a:rPr lang="fr-FR" dirty="0" smtClean="0"/>
              <a:t> if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a </a:t>
            </a:r>
            <a:r>
              <a:rPr lang="fr-FR" dirty="0" err="1" smtClean="0"/>
              <a:t>response</a:t>
            </a:r>
            <a:r>
              <a:rPr lang="fr-FR" dirty="0" smtClean="0"/>
              <a:t> to a </a:t>
            </a:r>
            <a:r>
              <a:rPr lang="fr-FR" dirty="0" err="1" smtClean="0"/>
              <a:t>get</a:t>
            </a:r>
            <a:r>
              <a:rPr lang="fr-FR" dirty="0" smtClean="0"/>
              <a:t> action or a body to a post</a:t>
            </a:r>
          </a:p>
          <a:p>
            <a:pPr lvl="1"/>
            <a:r>
              <a:rPr lang="fr-FR" dirty="0" err="1" smtClean="0"/>
              <a:t>We</a:t>
            </a:r>
            <a:r>
              <a:rPr lang="fr-FR" dirty="0" smtClean="0"/>
              <a:t> position the </a:t>
            </a:r>
            <a:r>
              <a:rPr lang="fr-FR" dirty="0" err="1" smtClean="0"/>
              <a:t>cursor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the line of the </a:t>
            </a:r>
            <a:r>
              <a:rPr lang="fr-FR" dirty="0" err="1" smtClean="0"/>
              <a:t>get</a:t>
            </a:r>
            <a:r>
              <a:rPr lang="fr-FR" dirty="0" smtClean="0"/>
              <a:t> and post</a:t>
            </a:r>
          </a:p>
          <a:p>
            <a:pPr lvl="1"/>
            <a:r>
              <a:rPr lang="fr-FR" dirty="0" err="1" smtClean="0"/>
              <a:t>We</a:t>
            </a:r>
            <a:r>
              <a:rPr lang="fr-FR" dirty="0" smtClean="0"/>
              <a:t> use the « </a:t>
            </a:r>
            <a:r>
              <a:rPr lang="fr-FR" dirty="0" err="1" smtClean="0"/>
              <a:t>Details</a:t>
            </a:r>
            <a:r>
              <a:rPr lang="fr-FR" dirty="0" smtClean="0"/>
              <a:t> » pane palette tab to select the </a:t>
            </a:r>
            <a:r>
              <a:rPr lang="fr-FR" dirty="0" err="1" smtClean="0"/>
              <a:t>appropriate</a:t>
            </a:r>
            <a:r>
              <a:rPr lang="fr-FR" dirty="0" smtClean="0"/>
              <a:t> insert.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4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RAML?</a:t>
            </a:r>
          </a:p>
          <a:p>
            <a:r>
              <a:rPr lang="fr-FR" dirty="0" err="1" smtClean="0"/>
              <a:t>Why</a:t>
            </a:r>
            <a:r>
              <a:rPr lang="fr-FR" dirty="0" smtClean="0"/>
              <a:t> use RAML?</a:t>
            </a:r>
          </a:p>
          <a:p>
            <a:r>
              <a:rPr lang="fr-FR" dirty="0" smtClean="0"/>
              <a:t>The API </a:t>
            </a:r>
            <a:r>
              <a:rPr lang="fr-FR" dirty="0" err="1" smtClean="0"/>
              <a:t>Workbench</a:t>
            </a:r>
            <a:endParaRPr lang="fr-FR" dirty="0" smtClean="0"/>
          </a:p>
          <a:p>
            <a:pPr lvl="1"/>
            <a:r>
              <a:rPr lang="fr-FR" dirty="0" smtClean="0"/>
              <a:t>How to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err="1" smtClean="0"/>
              <a:t>Using</a:t>
            </a:r>
            <a:r>
              <a:rPr lang="fr-FR" dirty="0" smtClean="0"/>
              <a:t> API </a:t>
            </a:r>
            <a:r>
              <a:rPr lang="fr-FR" dirty="0" err="1" smtClean="0"/>
              <a:t>workbench</a:t>
            </a:r>
            <a:r>
              <a:rPr lang="fr-FR" dirty="0" smtClean="0"/>
              <a:t> to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raml</a:t>
            </a:r>
            <a:r>
              <a:rPr lang="fr-FR" dirty="0" smtClean="0"/>
              <a:t> API</a:t>
            </a:r>
          </a:p>
          <a:p>
            <a:pPr lvl="1"/>
            <a:r>
              <a:rPr lang="fr-FR" dirty="0" err="1" smtClean="0"/>
              <a:t>Starting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Basics</a:t>
            </a:r>
          </a:p>
          <a:p>
            <a:pPr lvl="1"/>
            <a:r>
              <a:rPr lang="fr-FR" dirty="0" smtClean="0"/>
              <a:t>Building </a:t>
            </a:r>
            <a:r>
              <a:rPr lang="fr-FR" dirty="0" err="1" smtClean="0"/>
              <a:t>your</a:t>
            </a:r>
            <a:r>
              <a:rPr lang="fr-FR" dirty="0" smtClean="0"/>
              <a:t> first RAML Api</a:t>
            </a:r>
          </a:p>
          <a:p>
            <a:pPr lvl="1"/>
            <a:r>
              <a:rPr lang="fr-FR" dirty="0" smtClean="0"/>
              <a:t>How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resources</a:t>
            </a:r>
            <a:r>
              <a:rPr lang="fr-FR" dirty="0" smtClean="0"/>
              <a:t> and </a:t>
            </a:r>
            <a:r>
              <a:rPr lang="fr-FR" dirty="0" err="1" smtClean="0"/>
              <a:t>methods</a:t>
            </a:r>
            <a:endParaRPr lang="fr-FR" dirty="0" smtClean="0"/>
          </a:p>
          <a:p>
            <a:pPr lvl="1"/>
            <a:r>
              <a:rPr lang="fr-FR" dirty="0" err="1" smtClean="0"/>
              <a:t>Adding</a:t>
            </a:r>
            <a:r>
              <a:rPr lang="fr-FR" dirty="0" smtClean="0"/>
              <a:t> more </a:t>
            </a:r>
            <a:r>
              <a:rPr lang="fr-FR" dirty="0" err="1" smtClean="0"/>
              <a:t>details</a:t>
            </a:r>
            <a:r>
              <a:rPr lang="fr-FR" dirty="0" smtClean="0"/>
              <a:t> to </a:t>
            </a:r>
            <a:r>
              <a:rPr lang="fr-FR" dirty="0" err="1" smtClean="0"/>
              <a:t>methods</a:t>
            </a:r>
            <a:r>
              <a:rPr lang="fr-FR" dirty="0" smtClean="0"/>
              <a:t>: bodies and </a:t>
            </a:r>
            <a:r>
              <a:rPr lang="fr-FR" dirty="0" err="1" smtClean="0"/>
              <a:t>responses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32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315200" cy="1154097"/>
          </a:xfrm>
        </p:spPr>
        <p:txBody>
          <a:bodyPr/>
          <a:lstStyle/>
          <a:p>
            <a:r>
              <a:rPr lang="fr-FR" dirty="0" smtClean="0"/>
              <a:t>…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" y="2492896"/>
            <a:ext cx="90868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14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Adding</a:t>
            </a:r>
            <a:r>
              <a:rPr lang="fr-FR" dirty="0" smtClean="0"/>
              <a:t> </a:t>
            </a:r>
            <a:r>
              <a:rPr lang="fr-FR" dirty="0" err="1" smtClean="0"/>
              <a:t>response</a:t>
            </a:r>
            <a:r>
              <a:rPr lang="fr-FR" dirty="0" smtClean="0"/>
              <a:t> to </a:t>
            </a:r>
            <a:r>
              <a:rPr lang="fr-FR" dirty="0" err="1" smtClean="0"/>
              <a:t>get</a:t>
            </a:r>
            <a:r>
              <a:rPr lang="fr-FR" dirty="0" smtClean="0"/>
              <a:t> and body to post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2996952"/>
            <a:ext cx="36957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79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315200" cy="1154097"/>
          </a:xfrm>
        </p:spPr>
        <p:txBody>
          <a:bodyPr/>
          <a:lstStyle/>
          <a:p>
            <a:r>
              <a:rPr lang="fr-FR" dirty="0" err="1" smtClean="0"/>
              <a:t>Any</a:t>
            </a:r>
            <a:r>
              <a:rPr lang="fr-FR" dirty="0" smtClean="0"/>
              <a:t> question?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84784"/>
            <a:ext cx="4535280" cy="517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6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 (II)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Handling </a:t>
            </a:r>
            <a:r>
              <a:rPr lang="fr-FR" dirty="0" err="1" smtClean="0"/>
              <a:t>sub</a:t>
            </a:r>
            <a:r>
              <a:rPr lang="fr-FR" dirty="0" smtClean="0"/>
              <a:t> – </a:t>
            </a:r>
            <a:r>
              <a:rPr lang="fr-FR" dirty="0" err="1" smtClean="0"/>
              <a:t>resources</a:t>
            </a:r>
            <a:endParaRPr lang="fr-FR" dirty="0" smtClean="0"/>
          </a:p>
          <a:p>
            <a:r>
              <a:rPr lang="fr-FR" dirty="0" err="1" smtClean="0"/>
              <a:t>Adding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endParaRPr lang="fr-FR" dirty="0" smtClean="0"/>
          </a:p>
          <a:p>
            <a:r>
              <a:rPr lang="fr-FR" dirty="0" err="1" smtClean="0"/>
              <a:t>Adding</a:t>
            </a:r>
            <a:r>
              <a:rPr lang="fr-FR" dirty="0" smtClean="0"/>
              <a:t> types</a:t>
            </a:r>
          </a:p>
          <a:p>
            <a:r>
              <a:rPr lang="fr-FR" dirty="0" smtClean="0"/>
              <a:t>Handling </a:t>
            </a:r>
            <a:r>
              <a:rPr lang="fr-FR" dirty="0" err="1" smtClean="0"/>
              <a:t>resource</a:t>
            </a:r>
            <a:r>
              <a:rPr lang="fr-FR" dirty="0" smtClean="0"/>
              <a:t> types</a:t>
            </a:r>
          </a:p>
          <a:p>
            <a:r>
              <a:rPr lang="fr-FR" dirty="0" err="1" smtClean="0"/>
              <a:t>Refactoring</a:t>
            </a:r>
            <a:r>
              <a:rPr lang="fr-FR" dirty="0" smtClean="0"/>
              <a:t> and </a:t>
            </a:r>
            <a:r>
              <a:rPr lang="fr-FR" dirty="0" err="1" smtClean="0"/>
              <a:t>extracting</a:t>
            </a:r>
            <a:r>
              <a:rPr lang="fr-FR" dirty="0" smtClean="0"/>
              <a:t> </a:t>
            </a:r>
            <a:r>
              <a:rPr lang="fr-FR" dirty="0" err="1" smtClean="0"/>
              <a:t>resource</a:t>
            </a:r>
            <a:r>
              <a:rPr lang="fr-FR" dirty="0" smtClean="0"/>
              <a:t> types</a:t>
            </a:r>
          </a:p>
          <a:p>
            <a:r>
              <a:rPr lang="fr-FR" dirty="0" err="1" smtClean="0"/>
              <a:t>Adding</a:t>
            </a:r>
            <a:r>
              <a:rPr lang="fr-FR" dirty="0" smtClean="0"/>
              <a:t> </a:t>
            </a:r>
            <a:r>
              <a:rPr lang="fr-FR" dirty="0" err="1" smtClean="0"/>
              <a:t>resource</a:t>
            </a:r>
            <a:r>
              <a:rPr lang="fr-FR" dirty="0" smtClean="0"/>
              <a:t> type </a:t>
            </a:r>
            <a:r>
              <a:rPr lang="fr-FR" dirty="0" err="1" smtClean="0"/>
              <a:t>parameters</a:t>
            </a:r>
            <a:endParaRPr lang="fr-FR" dirty="0" smtClean="0"/>
          </a:p>
          <a:p>
            <a:r>
              <a:rPr lang="fr-FR" dirty="0" smtClean="0"/>
              <a:t>Handling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endParaRPr lang="fr-FR" dirty="0" smtClean="0"/>
          </a:p>
          <a:p>
            <a:r>
              <a:rPr lang="fr-FR" dirty="0" smtClean="0"/>
              <a:t>Traits</a:t>
            </a:r>
          </a:p>
          <a:p>
            <a:r>
              <a:rPr lang="fr-FR" dirty="0" smtClean="0"/>
              <a:t>How to </a:t>
            </a:r>
            <a:r>
              <a:rPr lang="fr-FR" dirty="0" err="1" smtClean="0"/>
              <a:t>reuse</a:t>
            </a:r>
            <a:r>
              <a:rPr lang="fr-FR" dirty="0" smtClean="0"/>
              <a:t> traits, </a:t>
            </a:r>
            <a:r>
              <a:rPr lang="fr-FR" dirty="0" err="1" smtClean="0"/>
              <a:t>resource</a:t>
            </a:r>
            <a:r>
              <a:rPr lang="fr-FR" dirty="0" smtClean="0"/>
              <a:t> type and </a:t>
            </a:r>
            <a:r>
              <a:rPr lang="fr-FR" dirty="0" err="1" smtClean="0"/>
              <a:t>libraries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37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RAML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RAML stands for </a:t>
            </a:r>
            <a:r>
              <a:rPr lang="fr-FR" dirty="0" err="1" smtClean="0"/>
              <a:t>Restful</a:t>
            </a:r>
            <a:r>
              <a:rPr lang="fr-FR" dirty="0" smtClean="0"/>
              <a:t> Api </a:t>
            </a:r>
            <a:r>
              <a:rPr lang="fr-FR" dirty="0" err="1" smtClean="0"/>
              <a:t>Modeling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endParaRPr lang="fr-FR" dirty="0" smtClean="0"/>
          </a:p>
          <a:p>
            <a:pPr lvl="1"/>
            <a:r>
              <a:rPr lang="fr-FR" dirty="0" err="1" smtClean="0"/>
              <a:t>Language</a:t>
            </a:r>
            <a:r>
              <a:rPr lang="fr-FR" dirty="0" smtClean="0"/>
              <a:t> for </a:t>
            </a:r>
            <a:r>
              <a:rPr lang="fr-FR" dirty="0" err="1" smtClean="0"/>
              <a:t>describing</a:t>
            </a:r>
            <a:r>
              <a:rPr lang="fr-FR" dirty="0" smtClean="0"/>
              <a:t> </a:t>
            </a:r>
            <a:r>
              <a:rPr lang="fr-FR" dirty="0" err="1" smtClean="0"/>
              <a:t>RESTful</a:t>
            </a:r>
            <a:r>
              <a:rPr lang="fr-FR" dirty="0" smtClean="0"/>
              <a:t> API as </a:t>
            </a:r>
            <a:r>
              <a:rPr lang="fr-FR" dirty="0" err="1" smtClean="0"/>
              <a:t>well</a:t>
            </a:r>
            <a:r>
              <a:rPr lang="fr-FR" dirty="0" smtClean="0"/>
              <a:t> as « </a:t>
            </a:r>
            <a:r>
              <a:rPr lang="fr-FR" dirty="0" err="1" smtClean="0"/>
              <a:t>Practically</a:t>
            </a:r>
            <a:r>
              <a:rPr lang="fr-FR" dirty="0" smtClean="0"/>
              <a:t> » </a:t>
            </a:r>
            <a:r>
              <a:rPr lang="fr-FR" dirty="0" err="1" smtClean="0"/>
              <a:t>RESTful</a:t>
            </a:r>
            <a:r>
              <a:rPr lang="fr-FR" dirty="0" smtClean="0"/>
              <a:t> API</a:t>
            </a:r>
          </a:p>
          <a:p>
            <a:pPr lvl="1"/>
            <a:r>
              <a:rPr lang="fr-FR" dirty="0" smtClean="0"/>
              <a:t>You </a:t>
            </a:r>
            <a:r>
              <a:rPr lang="fr-FR" dirty="0" err="1" smtClean="0"/>
              <a:t>can</a:t>
            </a:r>
            <a:r>
              <a:rPr lang="fr-FR" dirty="0" smtClean="0"/>
              <a:t> do the </a:t>
            </a:r>
            <a:r>
              <a:rPr lang="fr-FR" dirty="0" err="1" smtClean="0"/>
              <a:t>following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RAML</a:t>
            </a:r>
          </a:p>
          <a:p>
            <a:pPr lvl="2"/>
            <a:r>
              <a:rPr lang="fr-FR" dirty="0" smtClean="0"/>
              <a:t>Design </a:t>
            </a:r>
            <a:r>
              <a:rPr lang="fr-FR" dirty="0" err="1" smtClean="0"/>
              <a:t>your</a:t>
            </a:r>
            <a:r>
              <a:rPr lang="fr-FR" dirty="0" smtClean="0"/>
              <a:t> API</a:t>
            </a:r>
          </a:p>
          <a:p>
            <a:pPr lvl="2"/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endParaRPr lang="fr-FR" dirty="0" smtClean="0"/>
          </a:p>
          <a:p>
            <a:pPr lvl="2"/>
            <a:r>
              <a:rPr lang="fr-FR" dirty="0" smtClean="0"/>
              <a:t>Test </a:t>
            </a:r>
            <a:r>
              <a:rPr lang="fr-FR" dirty="0" err="1" smtClean="0"/>
              <a:t>it</a:t>
            </a:r>
            <a:endParaRPr lang="fr-FR" dirty="0" smtClean="0"/>
          </a:p>
          <a:p>
            <a:pPr lvl="2"/>
            <a:r>
              <a:rPr lang="fr-FR" dirty="0" smtClean="0"/>
              <a:t>Document </a:t>
            </a:r>
            <a:r>
              <a:rPr lang="fr-FR" dirty="0" err="1" smtClean="0"/>
              <a:t>it</a:t>
            </a:r>
            <a:endParaRPr lang="fr-FR" dirty="0" smtClean="0"/>
          </a:p>
          <a:p>
            <a:pPr lvl="2"/>
            <a:r>
              <a:rPr lang="fr-FR" dirty="0" err="1" smtClean="0"/>
              <a:t>Share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endParaRPr lang="fr-FR" dirty="0" smtClean="0"/>
          </a:p>
          <a:p>
            <a:pPr lvl="2"/>
            <a:endParaRPr lang="fr-FR" dirty="0"/>
          </a:p>
          <a:p>
            <a:r>
              <a:rPr lang="fr-FR" dirty="0" smtClean="0"/>
              <a:t>More information on RAML </a:t>
            </a:r>
            <a:r>
              <a:rPr lang="fr-FR" dirty="0" err="1" smtClean="0"/>
              <a:t>specs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/>
              <a:t>: https://github.com/raml-org/raml-spec/blob/raml-10/versions/raml-10/raml-10.md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572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use RAML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rocks</a:t>
            </a:r>
          </a:p>
          <a:p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really</a:t>
            </a:r>
            <a:r>
              <a:rPr lang="fr-FR" dirty="0" smtClean="0"/>
              <a:t> a </a:t>
            </a:r>
            <a:r>
              <a:rPr lang="fr-FR" dirty="0" err="1" smtClean="0"/>
              <a:t>great</a:t>
            </a:r>
            <a:r>
              <a:rPr lang="fr-FR" dirty="0" smtClean="0"/>
              <a:t> </a:t>
            </a:r>
            <a:r>
              <a:rPr lang="fr-FR" dirty="0" err="1" smtClean="0"/>
              <a:t>platform</a:t>
            </a:r>
            <a:r>
              <a:rPr lang="fr-FR" dirty="0" smtClean="0"/>
              <a:t> to design, </a:t>
            </a:r>
            <a:r>
              <a:rPr lang="fr-FR" dirty="0" err="1" smtClean="0"/>
              <a:t>built</a:t>
            </a:r>
            <a:r>
              <a:rPr lang="fr-FR" dirty="0" smtClean="0"/>
              <a:t> and test api </a:t>
            </a:r>
            <a:r>
              <a:rPr lang="fr-FR" dirty="0" err="1" smtClean="0"/>
              <a:t>along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related</a:t>
            </a:r>
            <a:r>
              <a:rPr lang="fr-FR" dirty="0" smtClean="0"/>
              <a:t> aspects</a:t>
            </a:r>
          </a:p>
          <a:p>
            <a:r>
              <a:rPr lang="fr-FR" dirty="0" smtClean="0"/>
              <a:t>RAML </a:t>
            </a:r>
            <a:r>
              <a:rPr lang="fr-FR" dirty="0" err="1" smtClean="0"/>
              <a:t>promotes</a:t>
            </a:r>
            <a:r>
              <a:rPr lang="fr-FR" dirty="0" smtClean="0"/>
              <a:t> </a:t>
            </a:r>
            <a:r>
              <a:rPr lang="fr-FR" dirty="0" err="1" smtClean="0"/>
              <a:t>reusability</a:t>
            </a:r>
            <a:r>
              <a:rPr lang="fr-FR" dirty="0" smtClean="0"/>
              <a:t>, </a:t>
            </a:r>
            <a:r>
              <a:rPr lang="fr-FR" dirty="0" err="1" smtClean="0"/>
              <a:t>conformity</a:t>
            </a:r>
            <a:r>
              <a:rPr lang="fr-FR" dirty="0" smtClean="0"/>
              <a:t> to standards, design patterns and a </a:t>
            </a:r>
            <a:r>
              <a:rPr lang="fr-FR" dirty="0" err="1" smtClean="0"/>
              <a:t>spec</a:t>
            </a:r>
            <a:r>
              <a:rPr lang="fr-FR" dirty="0" smtClean="0"/>
              <a:t> </a:t>
            </a:r>
            <a:r>
              <a:rPr lang="fr-FR" dirty="0" err="1" smtClean="0"/>
              <a:t>driven</a:t>
            </a:r>
            <a:r>
              <a:rPr lang="fr-FR" dirty="0" smtClean="0"/>
              <a:t> design </a:t>
            </a:r>
            <a:r>
              <a:rPr lang="fr-FR" dirty="0" err="1" smtClean="0"/>
              <a:t>approach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Mike </a:t>
            </a:r>
            <a:r>
              <a:rPr lang="fr-FR" dirty="0" err="1" smtClean="0"/>
              <a:t>stowe’s</a:t>
            </a:r>
            <a:r>
              <a:rPr lang="fr-FR" dirty="0" smtClean="0"/>
              <a:t> </a:t>
            </a:r>
            <a:r>
              <a:rPr lang="fr-FR" dirty="0" err="1" smtClean="0"/>
              <a:t>podcast</a:t>
            </a:r>
            <a:r>
              <a:rPr lang="fr-FR" dirty="0" smtClean="0"/>
              <a:t> about </a:t>
            </a:r>
            <a:r>
              <a:rPr lang="fr-FR" dirty="0" err="1" smtClean="0"/>
              <a:t>spec</a:t>
            </a:r>
            <a:r>
              <a:rPr lang="fr-FR" dirty="0" smtClean="0"/>
              <a:t> </a:t>
            </a:r>
            <a:r>
              <a:rPr lang="fr-FR" dirty="0" err="1" smtClean="0"/>
              <a:t>driven</a:t>
            </a:r>
            <a:r>
              <a:rPr lang="fr-FR" dirty="0" smtClean="0"/>
              <a:t> design </a:t>
            </a:r>
            <a:r>
              <a:rPr lang="fr-FR" dirty="0" err="1" smtClean="0"/>
              <a:t>gives</a:t>
            </a:r>
            <a:r>
              <a:rPr lang="fr-FR" dirty="0" smtClean="0"/>
              <a:t> </a:t>
            </a:r>
            <a:r>
              <a:rPr lang="fr-FR" dirty="0" err="1" smtClean="0"/>
              <a:t>great</a:t>
            </a:r>
            <a:r>
              <a:rPr lang="fr-FR" dirty="0" smtClean="0"/>
              <a:t> insights about the </a:t>
            </a:r>
            <a:r>
              <a:rPr lang="fr-FR" dirty="0" err="1" smtClean="0"/>
              <a:t>why</a:t>
            </a:r>
            <a:r>
              <a:rPr lang="fr-FR" dirty="0" smtClean="0"/>
              <a:t> of </a:t>
            </a:r>
            <a:r>
              <a:rPr lang="fr-FR" dirty="0" err="1" smtClean="0"/>
              <a:t>platforms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RAML, </a:t>
            </a:r>
            <a:r>
              <a:rPr lang="fr-FR" dirty="0" err="1" smtClean="0"/>
              <a:t>Swagger</a:t>
            </a:r>
            <a:r>
              <a:rPr lang="fr-FR" dirty="0" smtClean="0"/>
              <a:t>, API </a:t>
            </a:r>
            <a:r>
              <a:rPr lang="fr-FR" dirty="0" err="1" smtClean="0"/>
              <a:t>BluePrint</a:t>
            </a:r>
            <a:r>
              <a:rPr lang="fr-FR" dirty="0" smtClean="0"/>
              <a:t> and the </a:t>
            </a:r>
            <a:r>
              <a:rPr lang="fr-FR" dirty="0" err="1" smtClean="0"/>
              <a:t>like</a:t>
            </a:r>
            <a:endParaRPr lang="fr-FR" dirty="0" smtClean="0"/>
          </a:p>
          <a:p>
            <a:pPr lvl="1"/>
            <a:r>
              <a:rPr lang="fr-FR" dirty="0"/>
              <a:t>http://idratherbewriting.com/2015/10/12/spec-driven-design-podcast-michael-stowe/</a:t>
            </a:r>
          </a:p>
        </p:txBody>
      </p:sp>
    </p:spTree>
    <p:extLst>
      <p:ext uri="{BB962C8B-B14F-4D97-AF65-F5344CB8AC3E}">
        <p14:creationId xmlns:p14="http://schemas.microsoft.com/office/powerpoint/2010/main" val="142130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workbench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workbench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an IDE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to manage RAML </a:t>
            </a:r>
            <a:r>
              <a:rPr lang="fr-FR" dirty="0" err="1" smtClean="0"/>
              <a:t>based</a:t>
            </a:r>
            <a:r>
              <a:rPr lang="fr-FR" dirty="0" smtClean="0"/>
              <a:t> apis</a:t>
            </a:r>
          </a:p>
          <a:p>
            <a:r>
              <a:rPr lang="fr-FR" dirty="0" err="1" smtClean="0"/>
              <a:t>With</a:t>
            </a:r>
            <a:r>
              <a:rPr lang="fr-FR" dirty="0" smtClean="0"/>
              <a:t> API </a:t>
            </a:r>
            <a:r>
              <a:rPr lang="fr-FR" dirty="0" err="1" smtClean="0"/>
              <a:t>workbench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design, </a:t>
            </a:r>
            <a:r>
              <a:rPr lang="fr-FR" dirty="0" err="1" smtClean="0"/>
              <a:t>build</a:t>
            </a:r>
            <a:r>
              <a:rPr lang="fr-FR" dirty="0" smtClean="0"/>
              <a:t>, test, document and </a:t>
            </a:r>
            <a:r>
              <a:rPr lang="fr-FR" dirty="0" err="1" smtClean="0"/>
              <a:t>share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API</a:t>
            </a:r>
          </a:p>
          <a:p>
            <a:r>
              <a:rPr lang="fr-FR" dirty="0" err="1" smtClean="0"/>
              <a:t>Ease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life as far </a:t>
            </a:r>
            <a:r>
              <a:rPr lang="fr-FR" dirty="0" err="1" smtClean="0"/>
              <a:t>managing</a:t>
            </a:r>
            <a:r>
              <a:rPr lang="fr-FR" dirty="0" smtClean="0"/>
              <a:t> API </a:t>
            </a:r>
            <a:r>
              <a:rPr lang="fr-FR" dirty="0" err="1" smtClean="0"/>
              <a:t>lifecycle</a:t>
            </a:r>
            <a:r>
              <a:rPr lang="fr-FR" dirty="0" smtClean="0"/>
              <a:t> (</a:t>
            </a:r>
            <a:r>
              <a:rPr lang="fr-FR" dirty="0" err="1" smtClean="0"/>
              <a:t>from</a:t>
            </a:r>
            <a:r>
              <a:rPr lang="fr-FR" dirty="0" smtClean="0"/>
              <a:t> design to sharing)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concerned</a:t>
            </a:r>
            <a:endParaRPr lang="fr-FR" dirty="0" smtClean="0"/>
          </a:p>
          <a:p>
            <a:r>
              <a:rPr lang="fr-FR" dirty="0" smtClean="0"/>
              <a:t>API </a:t>
            </a:r>
            <a:r>
              <a:rPr lang="fr-FR" dirty="0" err="1" smtClean="0"/>
              <a:t>workbench</a:t>
            </a:r>
            <a:r>
              <a:rPr lang="fr-FR" dirty="0" smtClean="0"/>
              <a:t> </a:t>
            </a:r>
            <a:r>
              <a:rPr lang="fr-FR" dirty="0" err="1" smtClean="0"/>
              <a:t>comes</a:t>
            </a:r>
            <a:r>
              <a:rPr lang="fr-FR" dirty="0" smtClean="0"/>
              <a:t> as an </a:t>
            </a:r>
            <a:r>
              <a:rPr lang="fr-FR" dirty="0" err="1" smtClean="0"/>
              <a:t>Atom</a:t>
            </a:r>
            <a:r>
              <a:rPr lang="fr-FR" dirty="0" smtClean="0"/>
              <a:t> plugin.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76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to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Since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comes</a:t>
            </a:r>
            <a:r>
              <a:rPr lang="fr-FR" dirty="0" smtClean="0"/>
              <a:t> as an </a:t>
            </a:r>
            <a:r>
              <a:rPr lang="fr-FR" dirty="0" err="1" smtClean="0"/>
              <a:t>Atom</a:t>
            </a:r>
            <a:r>
              <a:rPr lang="fr-FR" dirty="0" smtClean="0"/>
              <a:t> plugin the </a:t>
            </a:r>
            <a:r>
              <a:rPr lang="fr-FR" dirty="0" err="1" smtClean="0"/>
              <a:t>simplest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(in </a:t>
            </a:r>
            <a:r>
              <a:rPr lang="fr-FR" dirty="0" err="1" smtClean="0"/>
              <a:t>my</a:t>
            </a:r>
            <a:r>
              <a:rPr lang="fr-FR" dirty="0" smtClean="0"/>
              <a:t> opinion) </a:t>
            </a:r>
            <a:r>
              <a:rPr lang="fr-FR" dirty="0" err="1" smtClean="0"/>
              <a:t>is</a:t>
            </a:r>
            <a:r>
              <a:rPr lang="fr-FR" dirty="0" smtClean="0"/>
              <a:t> to </a:t>
            </a:r>
            <a:r>
              <a:rPr lang="fr-FR" dirty="0" err="1" smtClean="0"/>
              <a:t>search</a:t>
            </a:r>
            <a:r>
              <a:rPr lang="fr-FR" dirty="0" smtClean="0"/>
              <a:t> for « api-</a:t>
            </a:r>
            <a:r>
              <a:rPr lang="fr-FR" dirty="0" err="1" smtClean="0"/>
              <a:t>workbench</a:t>
            </a:r>
            <a:r>
              <a:rPr lang="fr-FR" dirty="0" smtClean="0"/>
              <a:t> » package and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Settinggs</a:t>
            </a:r>
            <a:r>
              <a:rPr lang="fr-FR" dirty="0" smtClean="0"/>
              <a:t> </a:t>
            </a:r>
            <a:r>
              <a:rPr lang="fr-FR" dirty="0" smtClean="0">
                <a:sym typeface="Wingdings" pitchFamily="2" charset="2"/>
              </a:rPr>
              <a:t> Install packages </a:t>
            </a:r>
            <a:r>
              <a:rPr lang="fr-FR" dirty="0" err="1" smtClean="0">
                <a:sym typeface="Wingdings" pitchFamily="2" charset="2"/>
              </a:rPr>
              <a:t>atom</a:t>
            </a:r>
            <a:r>
              <a:rPr lang="fr-FR" dirty="0" smtClean="0">
                <a:sym typeface="Wingdings" pitchFamily="2" charset="2"/>
              </a:rPr>
              <a:t> menu item</a:t>
            </a:r>
          </a:p>
          <a:p>
            <a:endParaRPr lang="fr-FR" dirty="0">
              <a:sym typeface="Wingdings" pitchFamily="2" charset="2"/>
            </a:endParaRPr>
          </a:p>
          <a:p>
            <a:r>
              <a:rPr lang="fr-FR" dirty="0" err="1" smtClean="0">
                <a:sym typeface="Wingdings" pitchFamily="2" charset="2"/>
              </a:rPr>
              <a:t>Another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way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is</a:t>
            </a:r>
            <a:r>
              <a:rPr lang="fr-FR" dirty="0" smtClean="0">
                <a:sym typeface="Wingdings" pitchFamily="2" charset="2"/>
              </a:rPr>
              <a:t> to use </a:t>
            </a:r>
            <a:r>
              <a:rPr lang="fr-FR" dirty="0" err="1" smtClean="0">
                <a:sym typeface="Wingdings" pitchFamily="2" charset="2"/>
              </a:rPr>
              <a:t>Atom</a:t>
            </a:r>
            <a:r>
              <a:rPr lang="fr-FR" dirty="0" smtClean="0">
                <a:sym typeface="Wingdings" pitchFamily="2" charset="2"/>
              </a:rPr>
              <a:t> packages manager command </a:t>
            </a:r>
            <a:r>
              <a:rPr lang="fr-FR" dirty="0" err="1" smtClean="0">
                <a:sym typeface="Wingdings" pitchFamily="2" charset="2"/>
              </a:rPr>
              <a:t>from</a:t>
            </a:r>
            <a:r>
              <a:rPr lang="fr-FR" dirty="0" smtClean="0">
                <a:sym typeface="Wingdings" pitchFamily="2" charset="2"/>
              </a:rPr>
              <a:t> the console</a:t>
            </a:r>
          </a:p>
          <a:p>
            <a:pPr lvl="1"/>
            <a:r>
              <a:rPr lang="fr-FR" dirty="0" err="1">
                <a:solidFill>
                  <a:schemeClr val="tx2"/>
                </a:solidFill>
                <a:sym typeface="Wingdings" pitchFamily="2" charset="2"/>
              </a:rPr>
              <a:t>a</a:t>
            </a:r>
            <a:r>
              <a:rPr lang="fr-FR" dirty="0" err="1" smtClean="0">
                <a:solidFill>
                  <a:schemeClr val="tx2"/>
                </a:solidFill>
                <a:sym typeface="Wingdings" pitchFamily="2" charset="2"/>
              </a:rPr>
              <a:t>pm</a:t>
            </a:r>
            <a:r>
              <a:rPr lang="fr-FR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fr-FR" dirty="0" err="1" smtClean="0">
                <a:solidFill>
                  <a:schemeClr val="tx2"/>
                </a:solidFill>
                <a:sym typeface="Wingdings" pitchFamily="2" charset="2"/>
              </a:rPr>
              <a:t>install</a:t>
            </a:r>
            <a:r>
              <a:rPr lang="fr-FR" dirty="0" smtClean="0">
                <a:solidFill>
                  <a:schemeClr val="tx2"/>
                </a:solidFill>
                <a:sym typeface="Wingdings" pitchFamily="2" charset="2"/>
              </a:rPr>
              <a:t> api-</a:t>
            </a:r>
            <a:r>
              <a:rPr lang="fr-FR" dirty="0" err="1" smtClean="0">
                <a:solidFill>
                  <a:schemeClr val="tx2"/>
                </a:solidFill>
                <a:sym typeface="Wingdings" pitchFamily="2" charset="2"/>
              </a:rPr>
              <a:t>workbench</a:t>
            </a:r>
            <a:endParaRPr lang="fr-FR" dirty="0" smtClean="0">
              <a:solidFill>
                <a:schemeClr val="tx2"/>
              </a:solidFill>
              <a:sym typeface="Wingdings" pitchFamily="2" charset="2"/>
            </a:endParaRPr>
          </a:p>
          <a:p>
            <a:endParaRPr lang="fr-FR" dirty="0" smtClean="0">
              <a:sym typeface="Wingdings" pitchFamily="2" charset="2"/>
            </a:endParaRPr>
          </a:p>
          <a:p>
            <a:r>
              <a:rPr lang="fr-FR" dirty="0" smtClean="0">
                <a:sym typeface="Wingdings" pitchFamily="2" charset="2"/>
              </a:rPr>
              <a:t>To check </a:t>
            </a:r>
            <a:r>
              <a:rPr lang="fr-FR" dirty="0" err="1" smtClean="0">
                <a:sym typeface="Wingdings" pitchFamily="2" charset="2"/>
              </a:rPr>
              <a:t>your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install</a:t>
            </a:r>
            <a:r>
              <a:rPr lang="fr-FR" dirty="0" smtClean="0">
                <a:sym typeface="Wingdings" pitchFamily="2" charset="2"/>
              </a:rPr>
              <a:t>: look </a:t>
            </a:r>
            <a:r>
              <a:rPr lang="fr-FR" dirty="0" err="1" smtClean="0">
                <a:sym typeface="Wingdings" pitchFamily="2" charset="2"/>
              </a:rPr>
              <a:t>under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Preferences</a:t>
            </a:r>
            <a:r>
              <a:rPr lang="fr-FR" dirty="0" smtClean="0">
                <a:sym typeface="Wingdings" pitchFamily="2" charset="2"/>
              </a:rPr>
              <a:t>  Packages: </a:t>
            </a:r>
            <a:r>
              <a:rPr lang="fr-FR" dirty="0" err="1" smtClean="0">
                <a:sym typeface="Wingdings" pitchFamily="2" charset="2"/>
              </a:rPr>
              <a:t>you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should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see</a:t>
            </a:r>
            <a:r>
              <a:rPr lang="fr-FR" dirty="0" smtClean="0">
                <a:sym typeface="Wingdings" pitchFamily="2" charset="2"/>
              </a:rPr>
              <a:t> api-</a:t>
            </a:r>
            <a:r>
              <a:rPr lang="fr-FR" dirty="0" err="1" smtClean="0">
                <a:sym typeface="Wingdings" pitchFamily="2" charset="2"/>
              </a:rPr>
              <a:t>workbench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there</a:t>
            </a:r>
            <a:r>
              <a:rPr lang="fr-FR" dirty="0" smtClean="0">
                <a:sym typeface="Wingdings" pitchFamily="2" charset="2"/>
              </a:rPr>
              <a:t>.</a:t>
            </a:r>
            <a:endParaRPr lang="fr-FR" dirty="0">
              <a:sym typeface="Wingdings" pitchFamily="2" charset="2"/>
            </a:endParaRPr>
          </a:p>
          <a:p>
            <a:pPr marL="32004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815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50" y="919163"/>
            <a:ext cx="7877974" cy="5726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3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/>
              <a:t>Using</a:t>
            </a:r>
            <a:r>
              <a:rPr lang="fr-FR" sz="2800" dirty="0" smtClean="0"/>
              <a:t> API </a:t>
            </a:r>
            <a:r>
              <a:rPr lang="fr-FR" sz="2800" dirty="0" err="1" smtClean="0"/>
              <a:t>workbench</a:t>
            </a:r>
            <a:r>
              <a:rPr lang="fr-FR" sz="2800" dirty="0" smtClean="0"/>
              <a:t> to </a:t>
            </a:r>
            <a:r>
              <a:rPr lang="fr-FR" sz="2800" dirty="0" err="1" smtClean="0"/>
              <a:t>build</a:t>
            </a:r>
            <a:r>
              <a:rPr lang="fr-FR" sz="2800" dirty="0" smtClean="0"/>
              <a:t> </a:t>
            </a:r>
            <a:r>
              <a:rPr lang="fr-FR" sz="2800" dirty="0" err="1" smtClean="0"/>
              <a:t>raml</a:t>
            </a:r>
            <a:r>
              <a:rPr lang="fr-FR" sz="2800" dirty="0" smtClean="0"/>
              <a:t> API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1451255"/>
          </a:xfrm>
        </p:spPr>
        <p:txBody>
          <a:bodyPr/>
          <a:lstStyle/>
          <a:p>
            <a:r>
              <a:rPr lang="fr-FR" dirty="0" smtClean="0"/>
              <a:t>First </a:t>
            </a:r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define</a:t>
            </a:r>
            <a:r>
              <a:rPr lang="fr-FR" dirty="0" smtClean="0"/>
              <a:t> a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endParaRPr lang="fr-FR" dirty="0" smtClean="0"/>
          </a:p>
          <a:p>
            <a:pPr lvl="1"/>
            <a:r>
              <a:rPr lang="fr-FR" dirty="0" smtClean="0">
                <a:sym typeface="Wingdings" pitchFamily="2" charset="2"/>
              </a:rPr>
              <a:t> Go to File  </a:t>
            </a:r>
            <a:r>
              <a:rPr lang="fr-FR" dirty="0" err="1" smtClean="0">
                <a:sym typeface="Wingdings" pitchFamily="2" charset="2"/>
              </a:rPr>
              <a:t>Add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project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folder</a:t>
            </a:r>
            <a:r>
              <a:rPr lang="fr-FR" dirty="0" smtClean="0">
                <a:sym typeface="Wingdings" pitchFamily="2" charset="2"/>
              </a:rPr>
              <a:t> to select a </a:t>
            </a:r>
            <a:r>
              <a:rPr lang="fr-FR" dirty="0" err="1" smtClean="0">
                <a:sym typeface="Wingdings" pitchFamily="2" charset="2"/>
              </a:rPr>
              <a:t>work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folder</a:t>
            </a:r>
            <a:endParaRPr lang="fr-FR" dirty="0" smtClean="0">
              <a:sym typeface="Wingdings" pitchFamily="2" charset="2"/>
            </a:endParaRPr>
          </a:p>
          <a:p>
            <a:pPr lvl="1"/>
            <a:r>
              <a:rPr lang="fr-FR" dirty="0" err="1" smtClean="0">
                <a:sym typeface="Wingdings" pitchFamily="2" charset="2"/>
              </a:rPr>
              <a:t>Now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every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raml</a:t>
            </a:r>
            <a:r>
              <a:rPr lang="fr-FR" dirty="0" smtClean="0">
                <a:sym typeface="Wingdings" pitchFamily="2" charset="2"/>
              </a:rPr>
              <a:t> file </a:t>
            </a:r>
            <a:r>
              <a:rPr lang="fr-FR" dirty="0" err="1" smtClean="0">
                <a:sym typeface="Wingdings" pitchFamily="2" charset="2"/>
              </a:rPr>
              <a:t>that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you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create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will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be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saved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into</a:t>
            </a:r>
            <a:r>
              <a:rPr lang="fr-FR" dirty="0" smtClean="0">
                <a:sym typeface="Wingdings" pitchFamily="2" charset="2"/>
              </a:rPr>
              <a:t> the </a:t>
            </a:r>
            <a:r>
              <a:rPr lang="fr-FR" dirty="0" err="1" smtClean="0">
                <a:sym typeface="Wingdings" pitchFamily="2" charset="2"/>
              </a:rPr>
              <a:t>selected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working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folder</a:t>
            </a:r>
            <a:r>
              <a:rPr lang="fr-FR" dirty="0" smtClean="0">
                <a:sym typeface="Wingdings" pitchFamily="2" charset="2"/>
              </a:rPr>
              <a:t>.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15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186</TotalTime>
  <Words>579</Words>
  <Application>Microsoft Office PowerPoint</Application>
  <PresentationFormat>Affichage à l'écran (4:3)</PresentationFormat>
  <Paragraphs>101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Perspective</vt:lpstr>
      <vt:lpstr>Getting Started with RAML (Session I)</vt:lpstr>
      <vt:lpstr>Program</vt:lpstr>
      <vt:lpstr>Program (II)</vt:lpstr>
      <vt:lpstr>What is RAML</vt:lpstr>
      <vt:lpstr>Why use RAML</vt:lpstr>
      <vt:lpstr>API workbench</vt:lpstr>
      <vt:lpstr>How to install it</vt:lpstr>
      <vt:lpstr>Présentation PowerPoint</vt:lpstr>
      <vt:lpstr>Using API workbench to build raml API</vt:lpstr>
      <vt:lpstr>The result….</vt:lpstr>
      <vt:lpstr>Create your first api file</vt:lpstr>
      <vt:lpstr>A first nice shortcut</vt:lpstr>
      <vt:lpstr>And the result…</vt:lpstr>
      <vt:lpstr>An even simpler approach to create your API</vt:lpstr>
      <vt:lpstr>The result…. ( 0 typed line of code)</vt:lpstr>
      <vt:lpstr>How to add resources and methods</vt:lpstr>
      <vt:lpstr>How to add new resource and method</vt:lpstr>
      <vt:lpstr>All classic http verbs are available</vt:lpstr>
      <vt:lpstr>The power of context</vt:lpstr>
      <vt:lpstr>…</vt:lpstr>
      <vt:lpstr>Adding response to get and body to post</vt:lpstr>
      <vt:lpstr>Any question?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RAML</dc:title>
  <dc:creator>LOMPO</dc:creator>
  <cp:lastModifiedBy>LOMPO</cp:lastModifiedBy>
  <cp:revision>44</cp:revision>
  <dcterms:created xsi:type="dcterms:W3CDTF">2016-05-15T18:20:27Z</dcterms:created>
  <dcterms:modified xsi:type="dcterms:W3CDTF">2016-05-18T16:20:16Z</dcterms:modified>
</cp:coreProperties>
</file>