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88" r:id="rId5"/>
    <p:sldId id="289" r:id="rId6"/>
    <p:sldId id="290" r:id="rId7"/>
    <p:sldId id="291" r:id="rId8"/>
    <p:sldId id="292" r:id="rId9"/>
    <p:sldId id="294" r:id="rId10"/>
    <p:sldId id="293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278" r:id="rId2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26/05/2016</a:t>
            </a:fld>
            <a:endParaRPr lang="fr-B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26/05/2016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26/05/2016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26/05/2016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26/05/2016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26/05/2016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26/05/2016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26/05/2016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26/05/2016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26/05/2016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26/05/2016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26/05/2016</a:t>
            </a:fld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fr-BE"/>
          </a:p>
        </p:txBody>
      </p:sp>
      <p:sp>
        <p:nvSpPr>
          <p:cNvPr id="9" name="ZoneTexte 8"/>
          <p:cNvSpPr txBox="1"/>
          <p:nvPr userDrawn="1"/>
        </p:nvSpPr>
        <p:spPr>
          <a:xfrm>
            <a:off x="899592" y="476672"/>
            <a:ext cx="2932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MN2A – Tech </a:t>
            </a:r>
            <a:r>
              <a:rPr lang="fr-FR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Talks</a:t>
            </a:r>
            <a:endParaRPr lang="fr-FR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Getting</a:t>
            </a:r>
            <a:r>
              <a:rPr lang="fr-FR" dirty="0" smtClean="0"/>
              <a:t> </a:t>
            </a:r>
            <a:r>
              <a:rPr lang="fr-FR" dirty="0" err="1" smtClean="0"/>
              <a:t>Started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RAML (Session </a:t>
            </a:r>
            <a:r>
              <a:rPr lang="fr-FR" dirty="0" smtClean="0"/>
              <a:t>III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494718"/>
          </a:xfrm>
        </p:spPr>
        <p:txBody>
          <a:bodyPr/>
          <a:lstStyle/>
          <a:p>
            <a:r>
              <a:rPr lang="fr-FR" dirty="0" err="1" smtClean="0"/>
              <a:t>Using</a:t>
            </a:r>
            <a:r>
              <a:rPr lang="fr-FR" dirty="0" smtClean="0"/>
              <a:t> API - </a:t>
            </a:r>
            <a:r>
              <a:rPr lang="fr-FR" dirty="0" err="1" smtClean="0"/>
              <a:t>Workbench</a:t>
            </a:r>
            <a:endParaRPr lang="fr-FR" dirty="0"/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971600" y="5661248"/>
            <a:ext cx="7315200" cy="1044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smtClean="0"/>
              <a:t>Alain </a:t>
            </a:r>
            <a:r>
              <a:rPr lang="fr-FR" sz="1600" dirty="0" err="1" smtClean="0"/>
              <a:t>Lompo</a:t>
            </a:r>
            <a:endParaRPr lang="fr-FR" sz="1600" dirty="0" smtClean="0"/>
          </a:p>
          <a:p>
            <a:r>
              <a:rPr lang="fr-FR" sz="1600" dirty="0" smtClean="0"/>
              <a:t>IT Consultant and </a:t>
            </a:r>
            <a:r>
              <a:rPr lang="fr-FR" sz="1600" dirty="0" err="1" smtClean="0"/>
              <a:t>Developer</a:t>
            </a:r>
            <a:endParaRPr lang="fr-FR" sz="1600" dirty="0" smtClean="0"/>
          </a:p>
          <a:p>
            <a:r>
              <a:rPr lang="fr-FR" sz="1600" dirty="0" smtClean="0"/>
              <a:t>RAML MVP</a:t>
            </a:r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42341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7584" y="908720"/>
            <a:ext cx="7315200" cy="300109"/>
          </a:xfrm>
        </p:spPr>
        <p:txBody>
          <a:bodyPr>
            <a:normAutofit fontScale="90000"/>
          </a:bodyPr>
          <a:lstStyle/>
          <a:p>
            <a:r>
              <a:rPr lang="fr-FR" sz="2000" dirty="0" err="1" smtClean="0"/>
              <a:t>Extracting</a:t>
            </a:r>
            <a:r>
              <a:rPr lang="fr-FR" sz="2000" dirty="0" smtClean="0"/>
              <a:t> a </a:t>
            </a:r>
            <a:r>
              <a:rPr lang="fr-FR" sz="2000" dirty="0" err="1" smtClean="0"/>
              <a:t>resource</a:t>
            </a:r>
            <a:r>
              <a:rPr lang="fr-FR" sz="2000" dirty="0" smtClean="0"/>
              <a:t> type….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7584" y="1484784"/>
            <a:ext cx="7315200" cy="3096343"/>
          </a:xfrm>
        </p:spPr>
        <p:txBody>
          <a:bodyPr>
            <a:normAutofit/>
          </a:bodyPr>
          <a:lstStyle/>
          <a:p>
            <a:r>
              <a:rPr lang="fr-FR" dirty="0" err="1" smtClean="0"/>
              <a:t>Wait</a:t>
            </a:r>
            <a:r>
              <a:rPr lang="fr-FR" dirty="0" smtClean="0"/>
              <a:t> a minute</a:t>
            </a:r>
          </a:p>
          <a:p>
            <a:r>
              <a:rPr lang="fr-FR" dirty="0" err="1" smtClean="0"/>
              <a:t>Maybe</a:t>
            </a:r>
            <a:r>
              <a:rPr lang="fr-FR" dirty="0" smtClean="0"/>
              <a:t> I have a collection </a:t>
            </a:r>
            <a:r>
              <a:rPr lang="fr-FR" dirty="0" err="1" smtClean="0"/>
              <a:t>that</a:t>
            </a:r>
            <a:r>
              <a:rPr lang="fr-FR" dirty="0" smtClean="0"/>
              <a:t> has a </a:t>
            </a:r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element</a:t>
            </a:r>
            <a:r>
              <a:rPr lang="fr-FR" dirty="0" smtClean="0"/>
              <a:t> type</a:t>
            </a:r>
          </a:p>
          <a:p>
            <a:r>
              <a:rPr lang="fr-FR" dirty="0" smtClean="0"/>
              <a:t>I </a:t>
            </a:r>
            <a:r>
              <a:rPr lang="fr-FR" dirty="0" err="1" smtClean="0"/>
              <a:t>will</a:t>
            </a:r>
            <a:r>
              <a:rPr lang="fr-FR" dirty="0"/>
              <a:t> </a:t>
            </a:r>
            <a:r>
              <a:rPr lang="fr-FR" dirty="0" smtClean="0"/>
              <a:t>not </a:t>
            </a:r>
            <a:r>
              <a:rPr lang="fr-FR" dirty="0" err="1" smtClean="0"/>
              <a:t>handle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 smtClean="0"/>
              <a:t>Metric</a:t>
            </a:r>
            <a:r>
              <a:rPr lang="fr-FR" dirty="0" smtClean="0"/>
              <a:t> collections</a:t>
            </a:r>
          </a:p>
          <a:p>
            <a:r>
              <a:rPr lang="fr-FR" dirty="0" err="1" smtClean="0"/>
              <a:t>Therefore</a:t>
            </a:r>
            <a:r>
              <a:rPr lang="fr-FR" dirty="0" smtClean="0"/>
              <a:t> I </a:t>
            </a:r>
            <a:r>
              <a:rPr lang="fr-FR" dirty="0" err="1" smtClean="0"/>
              <a:t>don’t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the </a:t>
            </a:r>
            <a:r>
              <a:rPr lang="fr-FR" dirty="0" err="1" smtClean="0"/>
              <a:t>Member</a:t>
            </a:r>
            <a:r>
              <a:rPr lang="fr-FR" dirty="0" smtClean="0"/>
              <a:t> </a:t>
            </a:r>
            <a:r>
              <a:rPr lang="fr-FR" dirty="0" err="1" smtClean="0"/>
              <a:t>resource</a:t>
            </a:r>
            <a:r>
              <a:rPr lang="fr-FR" dirty="0" smtClean="0"/>
              <a:t> type to </a:t>
            </a:r>
            <a:r>
              <a:rPr lang="fr-FR" dirty="0" err="1" smtClean="0"/>
              <a:t>always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of a </a:t>
            </a:r>
            <a:r>
              <a:rPr lang="fr-FR" dirty="0" err="1" smtClean="0"/>
              <a:t>Metric</a:t>
            </a:r>
            <a:r>
              <a:rPr lang="fr-FR" dirty="0" smtClean="0"/>
              <a:t> </a:t>
            </a:r>
            <a:r>
              <a:rPr lang="fr-FR" dirty="0" err="1" smtClean="0"/>
              <a:t>inner</a:t>
            </a:r>
            <a:r>
              <a:rPr lang="fr-FR" dirty="0" smtClean="0"/>
              <a:t> type </a:t>
            </a:r>
            <a:r>
              <a:rPr lang="fr-FR" dirty="0" err="1" smtClean="0"/>
              <a:t>also</a:t>
            </a:r>
            <a:r>
              <a:rPr lang="fr-FR" dirty="0" smtClean="0"/>
              <a:t>.</a:t>
            </a:r>
          </a:p>
          <a:p>
            <a:r>
              <a:rPr lang="fr-FR" dirty="0" smtClean="0"/>
              <a:t>So how do I </a:t>
            </a:r>
            <a:r>
              <a:rPr lang="fr-FR" dirty="0" err="1" smtClean="0"/>
              <a:t>specify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?</a:t>
            </a:r>
          </a:p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shall</a:t>
            </a:r>
            <a:r>
              <a:rPr lang="fr-FR" dirty="0" smtClean="0"/>
              <a:t> </a:t>
            </a:r>
            <a:r>
              <a:rPr lang="fr-FR" dirty="0" err="1" smtClean="0"/>
              <a:t>see</a:t>
            </a:r>
            <a:r>
              <a:rPr lang="fr-FR" dirty="0" smtClean="0"/>
              <a:t> </a:t>
            </a:r>
            <a:r>
              <a:rPr lang="fr-FR" dirty="0" err="1" smtClean="0"/>
              <a:t>next</a:t>
            </a:r>
            <a:r>
              <a:rPr lang="fr-FR" dirty="0" smtClean="0"/>
              <a:t>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932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9592" y="980728"/>
            <a:ext cx="7315200" cy="444125"/>
          </a:xfrm>
        </p:spPr>
        <p:txBody>
          <a:bodyPr>
            <a:normAutofit/>
          </a:bodyPr>
          <a:lstStyle/>
          <a:p>
            <a:r>
              <a:rPr lang="fr-FR" sz="2000" dirty="0" err="1" smtClean="0"/>
              <a:t>Using</a:t>
            </a:r>
            <a:r>
              <a:rPr lang="fr-FR" sz="2000" dirty="0" smtClean="0"/>
              <a:t> </a:t>
            </a:r>
            <a:r>
              <a:rPr lang="fr-FR" sz="2000" dirty="0" err="1" smtClean="0"/>
              <a:t>generic</a:t>
            </a:r>
            <a:r>
              <a:rPr lang="fr-FR" sz="2000" dirty="0" smtClean="0"/>
              <a:t> &lt;&lt;item&gt;&gt; </a:t>
            </a:r>
            <a:r>
              <a:rPr lang="fr-FR" sz="2000" dirty="0" err="1" smtClean="0"/>
              <a:t>parameter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772816"/>
            <a:ext cx="3384376" cy="2736304"/>
          </a:xfrm>
        </p:spPr>
        <p:txBody>
          <a:bodyPr>
            <a:normAutofit/>
          </a:bodyPr>
          <a:lstStyle/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replace the &lt;</a:t>
            </a:r>
            <a:r>
              <a:rPr lang="fr-FR" dirty="0" err="1" smtClean="0"/>
              <a:t>Metric</a:t>
            </a:r>
            <a:r>
              <a:rPr lang="fr-FR" dirty="0" smtClean="0"/>
              <a:t>&gt; </a:t>
            </a:r>
            <a:r>
              <a:rPr lang="fr-FR" dirty="0" err="1" smtClean="0"/>
              <a:t>element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the &lt;&lt;item&gt;&gt; keyword in </a:t>
            </a:r>
            <a:r>
              <a:rPr lang="fr-FR" dirty="0" err="1" smtClean="0"/>
              <a:t>both</a:t>
            </a:r>
            <a:r>
              <a:rPr lang="fr-FR" dirty="0" smtClean="0"/>
              <a:t> of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resource</a:t>
            </a:r>
            <a:r>
              <a:rPr lang="fr-FR" dirty="0" smtClean="0"/>
              <a:t> type </a:t>
            </a:r>
            <a:r>
              <a:rPr lang="fr-FR" dirty="0" err="1" smtClean="0"/>
              <a:t>definitions</a:t>
            </a:r>
            <a:endParaRPr lang="fr-FR" dirty="0" smtClean="0"/>
          </a:p>
          <a:p>
            <a:r>
              <a:rPr lang="fr-FR" dirty="0" smtClean="0"/>
              <a:t> The </a:t>
            </a:r>
            <a:r>
              <a:rPr lang="fr-FR" dirty="0" err="1" smtClean="0"/>
              <a:t>picture</a:t>
            </a:r>
            <a:r>
              <a:rPr lang="fr-FR" dirty="0" smtClean="0"/>
              <a:t> shows the new look of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resource</a:t>
            </a:r>
            <a:r>
              <a:rPr lang="fr-FR" dirty="0" smtClean="0"/>
              <a:t> types </a:t>
            </a:r>
            <a:r>
              <a:rPr lang="fr-FR" dirty="0" err="1" smtClean="0"/>
              <a:t>definitions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828800"/>
            <a:ext cx="3686175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70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9592" y="908720"/>
            <a:ext cx="7315200" cy="372117"/>
          </a:xfrm>
        </p:spPr>
        <p:txBody>
          <a:bodyPr>
            <a:normAutofit fontScale="90000"/>
          </a:bodyPr>
          <a:lstStyle/>
          <a:p>
            <a:r>
              <a:rPr lang="fr-FR" sz="2000" dirty="0" err="1" smtClean="0"/>
              <a:t>Specifying</a:t>
            </a:r>
            <a:r>
              <a:rPr lang="fr-FR" sz="2000" dirty="0" smtClean="0"/>
              <a:t> the right type </a:t>
            </a:r>
            <a:r>
              <a:rPr lang="fr-FR" sz="2000" dirty="0" err="1" smtClean="0"/>
              <a:t>at</a:t>
            </a:r>
            <a:r>
              <a:rPr lang="fr-FR" sz="2000" dirty="0" smtClean="0"/>
              <a:t> the right usage place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99592" y="1484785"/>
            <a:ext cx="7315200" cy="864096"/>
          </a:xfrm>
        </p:spPr>
        <p:txBody>
          <a:bodyPr/>
          <a:lstStyle/>
          <a:p>
            <a:r>
              <a:rPr lang="fr-FR" dirty="0" smtClean="0"/>
              <a:t>Api </a:t>
            </a:r>
            <a:r>
              <a:rPr lang="fr-FR" dirty="0" err="1" smtClean="0"/>
              <a:t>workbench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now</a:t>
            </a:r>
            <a:r>
              <a:rPr lang="fr-FR" dirty="0" smtClean="0"/>
              <a:t> </a:t>
            </a:r>
            <a:r>
              <a:rPr lang="fr-FR" dirty="0" err="1" smtClean="0"/>
              <a:t>complaining</a:t>
            </a:r>
            <a:r>
              <a:rPr lang="fr-FR" dirty="0" smtClean="0"/>
              <a:t>: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wants</a:t>
            </a:r>
            <a:r>
              <a:rPr lang="fr-FR" dirty="0" smtClean="0"/>
              <a:t> us to </a:t>
            </a:r>
            <a:r>
              <a:rPr lang="fr-FR" dirty="0" err="1" smtClean="0"/>
              <a:t>specify</a:t>
            </a:r>
            <a:r>
              <a:rPr lang="fr-FR" dirty="0" smtClean="0"/>
              <a:t> the real type for </a:t>
            </a:r>
            <a:r>
              <a:rPr lang="fr-FR" dirty="0" err="1" smtClean="0"/>
              <a:t>which</a:t>
            </a:r>
            <a:r>
              <a:rPr lang="fr-FR" dirty="0" smtClean="0"/>
              <a:t> &lt;&lt;item&gt;&gt;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working</a:t>
            </a:r>
            <a:r>
              <a:rPr lang="fr-FR" dirty="0" smtClean="0"/>
              <a:t> as a </a:t>
            </a:r>
            <a:r>
              <a:rPr lang="fr-FR" dirty="0" err="1" smtClean="0"/>
              <a:t>placeholder</a:t>
            </a:r>
            <a:endParaRPr lang="fr-F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2996952"/>
            <a:ext cx="5695950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668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9592" y="980728"/>
            <a:ext cx="7315200" cy="588141"/>
          </a:xfrm>
        </p:spPr>
        <p:txBody>
          <a:bodyPr>
            <a:normAutofit/>
          </a:bodyPr>
          <a:lstStyle/>
          <a:p>
            <a:r>
              <a:rPr lang="fr-FR" sz="2000" dirty="0" err="1" smtClean="0"/>
              <a:t>Specifying</a:t>
            </a:r>
            <a:r>
              <a:rPr lang="fr-FR" sz="2000" dirty="0" smtClean="0"/>
              <a:t> the type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71600" y="1772817"/>
            <a:ext cx="7315200" cy="720080"/>
          </a:xfrm>
        </p:spPr>
        <p:txBody>
          <a:bodyPr/>
          <a:lstStyle/>
          <a:p>
            <a:r>
              <a:rPr lang="fr-FR" dirty="0" err="1" smtClean="0"/>
              <a:t>Specifying</a:t>
            </a:r>
            <a:r>
              <a:rPr lang="fr-FR" dirty="0" smtClean="0"/>
              <a:t> the type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similar</a:t>
            </a:r>
            <a:r>
              <a:rPr lang="fr-FR" dirty="0" smtClean="0"/>
              <a:t> to the </a:t>
            </a:r>
            <a:r>
              <a:rPr lang="fr-FR" dirty="0" err="1" smtClean="0"/>
              <a:t>way</a:t>
            </a:r>
            <a:r>
              <a:rPr lang="fr-FR" dirty="0" smtClean="0"/>
              <a:t> </a:t>
            </a:r>
            <a:r>
              <a:rPr lang="fr-FR" dirty="0" err="1" smtClean="0"/>
              <a:t>generics</a:t>
            </a:r>
            <a:r>
              <a:rPr lang="fr-FR" dirty="0" smtClean="0"/>
              <a:t> are </a:t>
            </a:r>
            <a:r>
              <a:rPr lang="fr-FR" dirty="0" err="1" smtClean="0"/>
              <a:t>used</a:t>
            </a:r>
            <a:r>
              <a:rPr lang="fr-FR" dirty="0" smtClean="0"/>
              <a:t> in OOP </a:t>
            </a:r>
            <a:r>
              <a:rPr lang="fr-FR" dirty="0" err="1" smtClean="0"/>
              <a:t>languages</a:t>
            </a:r>
            <a:r>
              <a:rPr lang="fr-FR" dirty="0" smtClean="0"/>
              <a:t> </a:t>
            </a:r>
            <a:r>
              <a:rPr lang="fr-FR" dirty="0" err="1" smtClean="0"/>
              <a:t>such</a:t>
            </a:r>
            <a:r>
              <a:rPr lang="fr-FR" dirty="0" smtClean="0"/>
              <a:t> as Java or C#</a:t>
            </a:r>
            <a:endParaRPr lang="fr-F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780928"/>
            <a:ext cx="7437626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772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Method</a:t>
            </a:r>
            <a:r>
              <a:rPr lang="fr-FR" dirty="0" smtClean="0"/>
              <a:t> </a:t>
            </a:r>
            <a:r>
              <a:rPr lang="fr-FR" dirty="0" err="1" smtClean="0"/>
              <a:t>parameters</a:t>
            </a:r>
            <a:r>
              <a:rPr lang="fr-FR" dirty="0" smtClean="0"/>
              <a:t> and traits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The actions </a:t>
            </a:r>
            <a:r>
              <a:rPr lang="fr-FR" dirty="0" err="1" smtClean="0"/>
              <a:t>methods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are </a:t>
            </a:r>
            <a:r>
              <a:rPr lang="fr-FR" dirty="0" err="1" smtClean="0"/>
              <a:t>used</a:t>
            </a:r>
            <a:r>
              <a:rPr lang="fr-FR" dirty="0" smtClean="0"/>
              <a:t> by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resources</a:t>
            </a:r>
            <a:r>
              <a:rPr lang="fr-FR" dirty="0" smtClean="0"/>
              <a:t> are </a:t>
            </a:r>
            <a:r>
              <a:rPr lang="fr-FR" dirty="0" err="1" smtClean="0"/>
              <a:t>now</a:t>
            </a:r>
            <a:r>
              <a:rPr lang="fr-FR" dirty="0" smtClean="0"/>
              <a:t> </a:t>
            </a:r>
            <a:r>
              <a:rPr lang="fr-FR" dirty="0" err="1" smtClean="0"/>
              <a:t>defined</a:t>
            </a:r>
            <a:r>
              <a:rPr lang="fr-FR" dirty="0" smtClean="0"/>
              <a:t> in </a:t>
            </a:r>
            <a:r>
              <a:rPr lang="fr-FR" dirty="0" err="1" smtClean="0"/>
              <a:t>resource</a:t>
            </a:r>
            <a:r>
              <a:rPr lang="fr-FR" dirty="0" smtClean="0"/>
              <a:t> types</a:t>
            </a:r>
          </a:p>
          <a:p>
            <a:r>
              <a:rPr lang="fr-FR" dirty="0" err="1" smtClean="0"/>
              <a:t>We</a:t>
            </a:r>
            <a:r>
              <a:rPr lang="fr-FR" dirty="0" smtClean="0"/>
              <a:t> made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generic</a:t>
            </a:r>
            <a:r>
              <a:rPr lang="fr-FR" dirty="0" smtClean="0"/>
              <a:t> </a:t>
            </a:r>
            <a:r>
              <a:rPr lang="fr-FR" dirty="0" err="1" smtClean="0"/>
              <a:t>so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extensively</a:t>
            </a:r>
            <a:r>
              <a:rPr lang="fr-FR" dirty="0" smtClean="0"/>
              <a:t> </a:t>
            </a:r>
            <a:r>
              <a:rPr lang="fr-FR" dirty="0" err="1" smtClean="0"/>
              <a:t>reuse</a:t>
            </a:r>
            <a:r>
              <a:rPr lang="fr-FR" dirty="0" smtClean="0"/>
              <a:t> </a:t>
            </a:r>
            <a:r>
              <a:rPr lang="fr-FR" dirty="0" err="1" smtClean="0"/>
              <a:t>those</a:t>
            </a:r>
            <a:r>
              <a:rPr lang="fr-FR" dirty="0" smtClean="0"/>
              <a:t> </a:t>
            </a:r>
            <a:r>
              <a:rPr lang="fr-FR" dirty="0" err="1" smtClean="0"/>
              <a:t>resource</a:t>
            </a:r>
            <a:r>
              <a:rPr lang="fr-FR" dirty="0" smtClean="0"/>
              <a:t> types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resources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comply</a:t>
            </a:r>
            <a:r>
              <a:rPr lang="fr-FR" dirty="0" smtClean="0"/>
              <a:t> to the </a:t>
            </a:r>
            <a:r>
              <a:rPr lang="fr-FR" dirty="0" err="1" smtClean="0"/>
              <a:t>same</a:t>
            </a:r>
            <a:r>
              <a:rPr lang="fr-FR" dirty="0" smtClean="0"/>
              <a:t> pattern</a:t>
            </a:r>
          </a:p>
          <a:p>
            <a:r>
              <a:rPr lang="fr-FR" dirty="0" err="1" smtClean="0"/>
              <a:t>Now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may</a:t>
            </a:r>
            <a:r>
              <a:rPr lang="fr-FR" dirty="0" smtClean="0"/>
              <a:t> have case </a:t>
            </a:r>
            <a:r>
              <a:rPr lang="fr-FR" dirty="0" err="1" smtClean="0"/>
              <a:t>were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have </a:t>
            </a:r>
            <a:r>
              <a:rPr lang="fr-FR" dirty="0" err="1" smtClean="0"/>
              <a:t>additional</a:t>
            </a:r>
            <a:r>
              <a:rPr lang="fr-FR" dirty="0" smtClean="0"/>
              <a:t> </a:t>
            </a:r>
            <a:r>
              <a:rPr lang="fr-FR" dirty="0" err="1" smtClean="0"/>
              <a:t>parameters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depends</a:t>
            </a:r>
            <a:r>
              <a:rPr lang="fr-FR" dirty="0" smtClean="0"/>
              <a:t> </a:t>
            </a:r>
            <a:r>
              <a:rPr lang="fr-FR" dirty="0" err="1" smtClean="0"/>
              <a:t>directly</a:t>
            </a:r>
            <a:r>
              <a:rPr lang="fr-FR" dirty="0" smtClean="0"/>
              <a:t> on the </a:t>
            </a:r>
            <a:r>
              <a:rPr lang="fr-FR" dirty="0" err="1" smtClean="0"/>
              <a:t>resource</a:t>
            </a:r>
            <a:endParaRPr lang="fr-FR" dirty="0" smtClean="0"/>
          </a:p>
          <a:p>
            <a:r>
              <a:rPr lang="fr-FR" dirty="0" err="1" smtClean="0"/>
              <a:t>Example</a:t>
            </a:r>
            <a:r>
              <a:rPr lang="fr-FR" dirty="0" smtClean="0"/>
              <a:t> the </a:t>
            </a:r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method</a:t>
            </a:r>
            <a:r>
              <a:rPr lang="fr-FR" dirty="0" smtClean="0"/>
              <a:t> </a:t>
            </a:r>
            <a:r>
              <a:rPr lang="fr-FR" dirty="0" err="1" smtClean="0"/>
              <a:t>may</a:t>
            </a:r>
            <a:r>
              <a:rPr lang="fr-FR" dirty="0" smtClean="0"/>
              <a:t> have </a:t>
            </a:r>
            <a:r>
              <a:rPr lang="fr-FR" dirty="0" err="1" smtClean="0"/>
              <a:t>query</a:t>
            </a:r>
            <a:r>
              <a:rPr lang="fr-FR" dirty="0" smtClean="0"/>
              <a:t> </a:t>
            </a:r>
            <a:r>
              <a:rPr lang="fr-FR" dirty="0" err="1" smtClean="0"/>
              <a:t>parameters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vary</a:t>
            </a:r>
            <a:r>
              <a:rPr lang="fr-FR" dirty="0" smtClean="0"/>
              <a:t> in </a:t>
            </a:r>
            <a:r>
              <a:rPr lang="fr-FR" dirty="0" err="1" smtClean="0"/>
              <a:t>semantic</a:t>
            </a:r>
            <a:r>
              <a:rPr lang="fr-FR" dirty="0" smtClean="0"/>
              <a:t> and value </a:t>
            </a:r>
            <a:r>
              <a:rPr lang="fr-FR" dirty="0" err="1" smtClean="0"/>
              <a:t>from</a:t>
            </a:r>
            <a:r>
              <a:rPr lang="fr-FR" dirty="0" smtClean="0"/>
              <a:t> one </a:t>
            </a:r>
            <a:r>
              <a:rPr lang="fr-FR" dirty="0" err="1" smtClean="0"/>
              <a:t>resource</a:t>
            </a:r>
            <a:r>
              <a:rPr lang="fr-FR" dirty="0" smtClean="0"/>
              <a:t> to the </a:t>
            </a:r>
            <a:r>
              <a:rPr lang="fr-FR" dirty="0" err="1" smtClean="0"/>
              <a:t>other</a:t>
            </a:r>
            <a:endParaRPr lang="fr-FR" dirty="0" smtClean="0"/>
          </a:p>
          <a:p>
            <a:r>
              <a:rPr lang="fr-FR" dirty="0" smtClean="0"/>
              <a:t>How do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handle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113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dirty="0" err="1" smtClean="0"/>
              <a:t>Add</a:t>
            </a:r>
            <a:r>
              <a:rPr lang="fr-FR" sz="2800" dirty="0" smtClean="0"/>
              <a:t> </a:t>
            </a:r>
            <a:r>
              <a:rPr lang="fr-FR" sz="2800" dirty="0" err="1" smtClean="0"/>
              <a:t>query</a:t>
            </a:r>
            <a:r>
              <a:rPr lang="fr-FR" sz="2800" dirty="0" smtClean="0"/>
              <a:t> </a:t>
            </a:r>
            <a:r>
              <a:rPr lang="fr-FR" sz="2800" dirty="0" err="1" smtClean="0"/>
              <a:t>parameter</a:t>
            </a:r>
            <a:r>
              <a:rPr lang="fr-FR" sz="2800" dirty="0" smtClean="0"/>
              <a:t> to </a:t>
            </a:r>
            <a:r>
              <a:rPr lang="fr-FR" sz="2800" dirty="0" err="1" smtClean="0"/>
              <a:t>get</a:t>
            </a:r>
            <a:r>
              <a:rPr lang="fr-FR" sz="2800" dirty="0" smtClean="0"/>
              <a:t> </a:t>
            </a:r>
            <a:r>
              <a:rPr lang="fr-FR" sz="2800" dirty="0" err="1" smtClean="0"/>
              <a:t>method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4400" y="2769833"/>
            <a:ext cx="7315200" cy="1235231"/>
          </a:xfrm>
        </p:spPr>
        <p:txBody>
          <a:bodyPr/>
          <a:lstStyle/>
          <a:p>
            <a:r>
              <a:rPr lang="fr-FR" dirty="0" smtClean="0"/>
              <a:t>As an </a:t>
            </a:r>
            <a:r>
              <a:rPr lang="fr-FR" dirty="0" err="1" smtClean="0"/>
              <a:t>example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add</a:t>
            </a:r>
            <a:r>
              <a:rPr lang="fr-FR" dirty="0" smtClean="0"/>
              <a:t> a </a:t>
            </a:r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method</a:t>
            </a:r>
            <a:r>
              <a:rPr lang="fr-FR" dirty="0" smtClean="0"/>
              <a:t> to </a:t>
            </a:r>
            <a:r>
              <a:rPr lang="fr-FR" dirty="0" err="1" smtClean="0"/>
              <a:t>our</a:t>
            </a:r>
            <a:r>
              <a:rPr lang="fr-FR" dirty="0" smtClean="0"/>
              <a:t> /</a:t>
            </a:r>
            <a:r>
              <a:rPr lang="fr-FR" dirty="0" err="1" smtClean="0"/>
              <a:t>metrics</a:t>
            </a:r>
            <a:r>
              <a:rPr lang="fr-FR" dirty="0" smtClean="0"/>
              <a:t> </a:t>
            </a:r>
            <a:r>
              <a:rPr lang="fr-FR" dirty="0" err="1" smtClean="0"/>
              <a:t>resource</a:t>
            </a:r>
            <a:r>
              <a:rPr lang="fr-FR" dirty="0" smtClean="0"/>
              <a:t> and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add</a:t>
            </a:r>
            <a:r>
              <a:rPr lang="fr-FR" dirty="0" smtClean="0"/>
              <a:t> a </a:t>
            </a:r>
            <a:r>
              <a:rPr lang="fr-FR" dirty="0" err="1" smtClean="0"/>
              <a:t>query</a:t>
            </a:r>
            <a:r>
              <a:rPr lang="fr-FR" dirty="0" smtClean="0"/>
              <a:t> </a:t>
            </a:r>
            <a:r>
              <a:rPr lang="fr-FR" dirty="0" err="1" smtClean="0"/>
              <a:t>parameter</a:t>
            </a:r>
            <a:r>
              <a:rPr lang="fr-FR" dirty="0" smtClean="0"/>
              <a:t> to </a:t>
            </a:r>
            <a:r>
              <a:rPr lang="fr-FR" dirty="0" err="1" smtClean="0"/>
              <a:t>it</a:t>
            </a:r>
            <a:endParaRPr lang="fr-FR" dirty="0" smtClean="0"/>
          </a:p>
          <a:p>
            <a:r>
              <a:rPr lang="fr-FR" dirty="0" err="1" smtClean="0"/>
              <a:t>Both</a:t>
            </a:r>
            <a:r>
              <a:rPr lang="fr-FR" dirty="0" smtClean="0"/>
              <a:t> </a:t>
            </a:r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methods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merged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16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To </a:t>
            </a:r>
            <a:r>
              <a:rPr lang="fr-FR" dirty="0" err="1" smtClean="0"/>
              <a:t>add</a:t>
            </a:r>
            <a:r>
              <a:rPr lang="fr-FR" dirty="0" smtClean="0"/>
              <a:t> a </a:t>
            </a:r>
            <a:r>
              <a:rPr lang="fr-FR" dirty="0" err="1" smtClean="0"/>
              <a:t>query</a:t>
            </a:r>
            <a:r>
              <a:rPr lang="fr-FR" dirty="0" smtClean="0"/>
              <a:t> </a:t>
            </a:r>
            <a:r>
              <a:rPr lang="fr-FR" dirty="0" err="1" smtClean="0"/>
              <a:t>parameter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4400" y="2769833"/>
            <a:ext cx="7315200" cy="1163223"/>
          </a:xfrm>
        </p:spPr>
        <p:txBody>
          <a:bodyPr/>
          <a:lstStyle/>
          <a:p>
            <a:r>
              <a:rPr lang="fr-FR" dirty="0" smtClean="0"/>
              <a:t>First </a:t>
            </a:r>
            <a:r>
              <a:rPr lang="fr-FR" dirty="0" err="1" smtClean="0"/>
              <a:t>add</a:t>
            </a:r>
            <a:r>
              <a:rPr lang="fr-FR" dirty="0" smtClean="0"/>
              <a:t> the </a:t>
            </a:r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method</a:t>
            </a:r>
            <a:r>
              <a:rPr lang="fr-FR" dirty="0" smtClean="0"/>
              <a:t> to the /</a:t>
            </a:r>
            <a:r>
              <a:rPr lang="fr-FR" dirty="0" err="1" smtClean="0"/>
              <a:t>Metrics</a:t>
            </a:r>
            <a:r>
              <a:rPr lang="fr-FR" dirty="0" smtClean="0"/>
              <a:t> </a:t>
            </a:r>
            <a:r>
              <a:rPr lang="fr-FR" dirty="0" err="1" smtClean="0"/>
              <a:t>resource</a:t>
            </a:r>
            <a:endParaRPr lang="fr-FR" dirty="0" smtClean="0"/>
          </a:p>
          <a:p>
            <a:r>
              <a:rPr lang="fr-FR" dirty="0" err="1" smtClean="0"/>
              <a:t>Then</a:t>
            </a:r>
            <a:r>
              <a:rPr lang="fr-FR" dirty="0" smtClean="0"/>
              <a:t> put the </a:t>
            </a:r>
            <a:r>
              <a:rPr lang="fr-FR" dirty="0" err="1" smtClean="0"/>
              <a:t>cursor</a:t>
            </a:r>
            <a:r>
              <a:rPr lang="fr-FR" dirty="0" smtClean="0"/>
              <a:t> on </a:t>
            </a:r>
            <a:r>
              <a:rPr lang="fr-FR" dirty="0" err="1" smtClean="0"/>
              <a:t>get</a:t>
            </a:r>
            <a:r>
              <a:rPr lang="fr-FR" dirty="0" smtClean="0"/>
              <a:t>: and select &lt;&lt;</a:t>
            </a:r>
            <a:r>
              <a:rPr lang="fr-FR" dirty="0" err="1" smtClean="0"/>
              <a:t>Create</a:t>
            </a:r>
            <a:r>
              <a:rPr lang="fr-FR" dirty="0" smtClean="0"/>
              <a:t> new </a:t>
            </a:r>
            <a:r>
              <a:rPr lang="fr-FR" dirty="0" err="1" smtClean="0"/>
              <a:t>query</a:t>
            </a:r>
            <a:r>
              <a:rPr lang="fr-FR" dirty="0" smtClean="0"/>
              <a:t> </a:t>
            </a:r>
            <a:r>
              <a:rPr lang="fr-FR" dirty="0" err="1" smtClean="0"/>
              <a:t>parameter</a:t>
            </a:r>
            <a:r>
              <a:rPr lang="fr-FR" dirty="0" smtClean="0"/>
              <a:t>&gt;&gt;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Details</a:t>
            </a:r>
            <a:r>
              <a:rPr lang="fr-FR" dirty="0" smtClean="0"/>
              <a:t> pane in Palette tab</a:t>
            </a:r>
            <a:endParaRPr lang="fr-F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077071"/>
            <a:ext cx="5248275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648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9592" y="1052736"/>
            <a:ext cx="7315200" cy="516133"/>
          </a:xfrm>
        </p:spPr>
        <p:txBody>
          <a:bodyPr>
            <a:normAutofit fontScale="90000"/>
          </a:bodyPr>
          <a:lstStyle/>
          <a:p>
            <a:r>
              <a:rPr lang="fr-FR" sz="2000" dirty="0" err="1" smtClean="0"/>
              <a:t>Adding</a:t>
            </a:r>
            <a:r>
              <a:rPr lang="fr-FR" sz="2000" dirty="0" smtClean="0"/>
              <a:t> </a:t>
            </a:r>
            <a:r>
              <a:rPr lang="fr-FR" sz="2000" dirty="0" err="1" smtClean="0"/>
              <a:t>query</a:t>
            </a:r>
            <a:r>
              <a:rPr lang="fr-FR" sz="2000" dirty="0" smtClean="0"/>
              <a:t> </a:t>
            </a:r>
            <a:r>
              <a:rPr lang="fr-FR" sz="2000" dirty="0" err="1" smtClean="0"/>
              <a:t>parameters</a:t>
            </a:r>
            <a:r>
              <a:rPr lang="fr-FR" sz="2000" dirty="0" smtClean="0"/>
              <a:t> to a </a:t>
            </a:r>
            <a:r>
              <a:rPr lang="fr-FR" sz="2000" dirty="0" err="1" smtClean="0"/>
              <a:t>get</a:t>
            </a:r>
            <a:r>
              <a:rPr lang="fr-FR" sz="2000" dirty="0" smtClean="0"/>
              <a:t> </a:t>
            </a:r>
            <a:r>
              <a:rPr lang="fr-FR" sz="2000" dirty="0" err="1" smtClean="0"/>
              <a:t>method</a:t>
            </a:r>
            <a:r>
              <a:rPr lang="fr-FR" sz="2000" dirty="0" smtClean="0"/>
              <a:t>: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7584" y="1772817"/>
            <a:ext cx="7315200" cy="432048"/>
          </a:xfrm>
        </p:spPr>
        <p:txBody>
          <a:bodyPr/>
          <a:lstStyle/>
          <a:p>
            <a:r>
              <a:rPr lang="fr-FR" dirty="0" err="1" smtClean="0"/>
              <a:t>Here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the new look of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get</a:t>
            </a:r>
            <a:r>
              <a:rPr lang="fr-FR" dirty="0" smtClean="0"/>
              <a:t>: </a:t>
            </a:r>
            <a:r>
              <a:rPr lang="fr-FR" dirty="0" err="1" smtClean="0"/>
              <a:t>method</a:t>
            </a:r>
            <a:endParaRPr lang="fr-F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348880"/>
            <a:ext cx="5112568" cy="3751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296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Filtering</a:t>
            </a:r>
            <a:r>
              <a:rPr lang="fr-FR" dirty="0" smtClean="0"/>
              <a:t> a </a:t>
            </a:r>
            <a:r>
              <a:rPr lang="fr-FR" dirty="0" err="1" smtClean="0"/>
              <a:t>method</a:t>
            </a:r>
            <a:r>
              <a:rPr lang="fr-FR" dirty="0" smtClean="0"/>
              <a:t> by a value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4400" y="2769833"/>
            <a:ext cx="7315200" cy="1955311"/>
          </a:xfrm>
        </p:spPr>
        <p:txBody>
          <a:bodyPr>
            <a:normAutofit/>
          </a:bodyPr>
          <a:lstStyle/>
          <a:p>
            <a:r>
              <a:rPr lang="fr-FR" dirty="0" smtClean="0"/>
              <a:t>The </a:t>
            </a:r>
            <a:r>
              <a:rPr lang="fr-FR" dirty="0" err="1" smtClean="0"/>
              <a:t>valueGreaterThan</a:t>
            </a:r>
            <a:r>
              <a:rPr lang="fr-FR" dirty="0" smtClean="0"/>
              <a:t> and </a:t>
            </a:r>
            <a:r>
              <a:rPr lang="fr-FR" dirty="0" err="1" smtClean="0"/>
              <a:t>valueLesserThan</a:t>
            </a:r>
            <a:r>
              <a:rPr lang="fr-FR" dirty="0" smtClean="0"/>
              <a:t> </a:t>
            </a:r>
            <a:r>
              <a:rPr lang="fr-FR" dirty="0" err="1" smtClean="0"/>
              <a:t>query</a:t>
            </a:r>
            <a:r>
              <a:rPr lang="fr-FR" dirty="0" smtClean="0"/>
              <a:t> </a:t>
            </a:r>
            <a:r>
              <a:rPr lang="fr-FR" dirty="0" err="1" smtClean="0"/>
              <a:t>parameters</a:t>
            </a:r>
            <a:r>
              <a:rPr lang="fr-FR" dirty="0" smtClean="0"/>
              <a:t> </a:t>
            </a:r>
            <a:r>
              <a:rPr lang="fr-FR" dirty="0" err="1" smtClean="0"/>
              <a:t>function</a:t>
            </a:r>
            <a:r>
              <a:rPr lang="fr-FR" dirty="0" smtClean="0"/>
              <a:t> as a </a:t>
            </a:r>
            <a:r>
              <a:rPr lang="fr-FR" dirty="0" err="1" smtClean="0"/>
              <a:t>filter</a:t>
            </a:r>
            <a:r>
              <a:rPr lang="fr-FR" dirty="0" smtClean="0"/>
              <a:t> for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method</a:t>
            </a:r>
            <a:endParaRPr lang="fr-FR" dirty="0" smtClean="0"/>
          </a:p>
          <a:p>
            <a:r>
              <a:rPr lang="fr-FR" dirty="0" err="1" smtClean="0"/>
              <a:t>Let’s</a:t>
            </a:r>
            <a:r>
              <a:rPr lang="fr-FR" dirty="0" smtClean="0"/>
              <a:t> </a:t>
            </a:r>
            <a:r>
              <a:rPr lang="fr-FR" dirty="0" err="1" smtClean="0"/>
              <a:t>extract</a:t>
            </a:r>
            <a:r>
              <a:rPr lang="fr-FR" dirty="0" smtClean="0"/>
              <a:t> </a:t>
            </a:r>
            <a:r>
              <a:rPr lang="fr-FR" dirty="0" err="1" smtClean="0"/>
              <a:t>them</a:t>
            </a:r>
            <a:r>
              <a:rPr lang="fr-FR" dirty="0" smtClean="0"/>
              <a:t> as </a:t>
            </a:r>
            <a:r>
              <a:rPr lang="fr-FR" dirty="0" err="1" smtClean="0"/>
              <a:t>so</a:t>
            </a:r>
            <a:r>
              <a:rPr lang="fr-FR" dirty="0" smtClean="0"/>
              <a:t>, 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define</a:t>
            </a:r>
            <a:r>
              <a:rPr lang="fr-FR" dirty="0" smtClean="0"/>
              <a:t> a </a:t>
            </a:r>
            <a:r>
              <a:rPr lang="fr-FR" dirty="0" err="1" smtClean="0"/>
              <a:t>reuse</a:t>
            </a:r>
            <a:r>
              <a:rPr lang="fr-FR" dirty="0" smtClean="0"/>
              <a:t> pattern: </a:t>
            </a:r>
            <a:r>
              <a:rPr lang="fr-FR" dirty="0" err="1" smtClean="0"/>
              <a:t>this</a:t>
            </a:r>
            <a:r>
              <a:rPr lang="fr-FR" dirty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trait </a:t>
            </a:r>
            <a:r>
              <a:rPr lang="fr-FR" dirty="0" err="1" smtClean="0"/>
              <a:t>definition</a:t>
            </a:r>
            <a:r>
              <a:rPr lang="fr-FR" dirty="0" smtClean="0"/>
              <a:t> by extraction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236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Extracting</a:t>
            </a:r>
            <a:r>
              <a:rPr lang="fr-FR" dirty="0" smtClean="0"/>
              <a:t> the </a:t>
            </a:r>
            <a:r>
              <a:rPr lang="fr-FR" dirty="0" err="1" smtClean="0"/>
              <a:t>filterByValue</a:t>
            </a:r>
            <a:r>
              <a:rPr lang="fr-FR" dirty="0" smtClean="0"/>
              <a:t> trait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2708920"/>
            <a:ext cx="3369568" cy="3096344"/>
          </a:xfrm>
        </p:spPr>
        <p:txBody>
          <a:bodyPr>
            <a:normAutofit/>
          </a:bodyPr>
          <a:lstStyle/>
          <a:p>
            <a:r>
              <a:rPr lang="fr-FR" sz="1600" dirty="0" smtClean="0"/>
              <a:t>To </a:t>
            </a:r>
            <a:r>
              <a:rPr lang="fr-FR" sz="1600" dirty="0" err="1" smtClean="0"/>
              <a:t>extract</a:t>
            </a:r>
            <a:r>
              <a:rPr lang="fr-FR" sz="1600" dirty="0" smtClean="0"/>
              <a:t> the </a:t>
            </a:r>
            <a:r>
              <a:rPr lang="fr-FR" sz="1600" dirty="0" err="1" smtClean="0"/>
              <a:t>filterByValueTrait</a:t>
            </a:r>
            <a:endParaRPr lang="fr-FR" sz="1600" dirty="0" smtClean="0"/>
          </a:p>
          <a:p>
            <a:r>
              <a:rPr lang="fr-FR" sz="1600" dirty="0" smtClean="0"/>
              <a:t>Put the </a:t>
            </a:r>
            <a:r>
              <a:rPr lang="fr-FR" sz="1600" dirty="0" err="1" smtClean="0"/>
              <a:t>cursor</a:t>
            </a:r>
            <a:r>
              <a:rPr lang="fr-FR" sz="1600" dirty="0" smtClean="0"/>
              <a:t> on the </a:t>
            </a:r>
            <a:r>
              <a:rPr lang="fr-FR" sz="1600" dirty="0" err="1" smtClean="0"/>
              <a:t>get</a:t>
            </a:r>
            <a:r>
              <a:rPr lang="fr-FR" sz="1600" dirty="0" smtClean="0"/>
              <a:t> </a:t>
            </a:r>
            <a:r>
              <a:rPr lang="fr-FR" sz="1600" dirty="0" err="1" smtClean="0"/>
              <a:t>method</a:t>
            </a:r>
            <a:endParaRPr lang="fr-FR" sz="1600" dirty="0" smtClean="0"/>
          </a:p>
          <a:p>
            <a:r>
              <a:rPr lang="fr-FR" sz="1600" dirty="0" smtClean="0"/>
              <a:t>Click on &lt;&lt;</a:t>
            </a:r>
            <a:r>
              <a:rPr lang="fr-FR" sz="1600" dirty="0" err="1" smtClean="0"/>
              <a:t>Extract</a:t>
            </a:r>
            <a:r>
              <a:rPr lang="fr-FR" sz="1600" dirty="0" smtClean="0"/>
              <a:t> trait&gt;&gt; </a:t>
            </a:r>
            <a:r>
              <a:rPr lang="fr-FR" sz="1600" dirty="0" err="1" smtClean="0"/>
              <a:t>from</a:t>
            </a:r>
            <a:r>
              <a:rPr lang="fr-FR" sz="1600" dirty="0" smtClean="0"/>
              <a:t> </a:t>
            </a:r>
            <a:r>
              <a:rPr lang="fr-FR" sz="1600" dirty="0" err="1" smtClean="0"/>
              <a:t>Details</a:t>
            </a:r>
            <a:r>
              <a:rPr lang="fr-FR" sz="1600" dirty="0" smtClean="0"/>
              <a:t> pane and Palette tab</a:t>
            </a:r>
          </a:p>
          <a:p>
            <a:r>
              <a:rPr lang="fr-FR" sz="1600" dirty="0" err="1" smtClean="0"/>
              <a:t>Pick</a:t>
            </a:r>
            <a:r>
              <a:rPr lang="fr-FR" sz="1600" dirty="0" smtClean="0"/>
              <a:t> up the </a:t>
            </a:r>
            <a:r>
              <a:rPr lang="fr-FR" sz="1600" dirty="0" err="1" smtClean="0"/>
              <a:t>two</a:t>
            </a:r>
            <a:r>
              <a:rPr lang="fr-FR" sz="1600" dirty="0" smtClean="0"/>
              <a:t> </a:t>
            </a:r>
            <a:r>
              <a:rPr lang="fr-FR" sz="1600" dirty="0" err="1" smtClean="0"/>
              <a:t>parameters</a:t>
            </a:r>
            <a:r>
              <a:rPr lang="fr-FR" sz="1600" dirty="0"/>
              <a:t> </a:t>
            </a:r>
            <a:r>
              <a:rPr lang="fr-FR" sz="1600" dirty="0" smtClean="0"/>
              <a:t>and </a:t>
            </a:r>
            <a:r>
              <a:rPr lang="fr-FR" sz="1600" dirty="0" err="1" smtClean="0"/>
              <a:t>leave</a:t>
            </a:r>
            <a:r>
              <a:rPr lang="fr-FR" sz="1600" dirty="0" smtClean="0"/>
              <a:t> the </a:t>
            </a:r>
            <a:r>
              <a:rPr lang="fr-FR" sz="1600" dirty="0" err="1" smtClean="0"/>
              <a:t>metricsKind</a:t>
            </a:r>
            <a:r>
              <a:rPr lang="fr-FR" sz="1600" dirty="0" smtClean="0"/>
              <a:t> </a:t>
            </a:r>
            <a:r>
              <a:rPr lang="fr-FR" sz="1600" dirty="0" err="1" smtClean="0"/>
              <a:t>parameter</a:t>
            </a:r>
            <a:endParaRPr lang="fr-FR" sz="16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078" y="2708920"/>
            <a:ext cx="524827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293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Program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RAML?</a:t>
            </a:r>
          </a:p>
          <a:p>
            <a:r>
              <a:rPr lang="fr-FR" dirty="0" err="1" smtClean="0"/>
              <a:t>Why</a:t>
            </a:r>
            <a:r>
              <a:rPr lang="fr-FR" dirty="0" smtClean="0"/>
              <a:t> use RAML?</a:t>
            </a:r>
          </a:p>
          <a:p>
            <a:r>
              <a:rPr lang="fr-FR" dirty="0" smtClean="0"/>
              <a:t>The API </a:t>
            </a:r>
            <a:r>
              <a:rPr lang="fr-FR" dirty="0" err="1" smtClean="0"/>
              <a:t>Workbench</a:t>
            </a:r>
            <a:endParaRPr lang="fr-FR" dirty="0" smtClean="0"/>
          </a:p>
          <a:p>
            <a:pPr lvl="1"/>
            <a:r>
              <a:rPr lang="fr-FR" dirty="0" smtClean="0"/>
              <a:t>How to </a:t>
            </a:r>
            <a:r>
              <a:rPr lang="fr-FR" dirty="0" err="1" smtClean="0"/>
              <a:t>install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endParaRPr lang="fr-FR" dirty="0" smtClean="0"/>
          </a:p>
          <a:p>
            <a:pPr lvl="1"/>
            <a:endParaRPr lang="fr-FR" dirty="0"/>
          </a:p>
          <a:p>
            <a:r>
              <a:rPr lang="fr-FR" dirty="0" err="1" smtClean="0"/>
              <a:t>Using</a:t>
            </a:r>
            <a:r>
              <a:rPr lang="fr-FR" dirty="0" smtClean="0"/>
              <a:t> API </a:t>
            </a:r>
            <a:r>
              <a:rPr lang="fr-FR" dirty="0" err="1" smtClean="0"/>
              <a:t>workbench</a:t>
            </a:r>
            <a:r>
              <a:rPr lang="fr-FR" dirty="0" smtClean="0"/>
              <a:t> to </a:t>
            </a:r>
            <a:r>
              <a:rPr lang="fr-FR" dirty="0" err="1" smtClean="0"/>
              <a:t>build</a:t>
            </a:r>
            <a:r>
              <a:rPr lang="fr-FR" dirty="0" smtClean="0"/>
              <a:t> </a:t>
            </a:r>
            <a:r>
              <a:rPr lang="fr-FR" dirty="0" err="1" smtClean="0"/>
              <a:t>raml</a:t>
            </a:r>
            <a:r>
              <a:rPr lang="fr-FR" dirty="0" smtClean="0"/>
              <a:t> API</a:t>
            </a:r>
          </a:p>
          <a:p>
            <a:pPr lvl="1"/>
            <a:r>
              <a:rPr lang="fr-FR" dirty="0" err="1" smtClean="0"/>
              <a:t>Starting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the Basics</a:t>
            </a:r>
          </a:p>
          <a:p>
            <a:pPr lvl="1"/>
            <a:r>
              <a:rPr lang="fr-FR" dirty="0" smtClean="0"/>
              <a:t>Building </a:t>
            </a:r>
            <a:r>
              <a:rPr lang="fr-FR" dirty="0" err="1" smtClean="0"/>
              <a:t>your</a:t>
            </a:r>
            <a:r>
              <a:rPr lang="fr-FR" dirty="0" smtClean="0"/>
              <a:t> first RAML Api</a:t>
            </a:r>
          </a:p>
          <a:p>
            <a:pPr lvl="1"/>
            <a:r>
              <a:rPr lang="fr-FR" dirty="0" smtClean="0"/>
              <a:t>How to </a:t>
            </a:r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resources</a:t>
            </a:r>
            <a:r>
              <a:rPr lang="fr-FR" dirty="0" smtClean="0"/>
              <a:t> and </a:t>
            </a:r>
            <a:r>
              <a:rPr lang="fr-FR" dirty="0" err="1" smtClean="0"/>
              <a:t>methods</a:t>
            </a:r>
            <a:endParaRPr lang="fr-FR" dirty="0" smtClean="0"/>
          </a:p>
          <a:p>
            <a:pPr lvl="1"/>
            <a:r>
              <a:rPr lang="fr-FR" dirty="0" err="1" smtClean="0"/>
              <a:t>Adding</a:t>
            </a:r>
            <a:r>
              <a:rPr lang="fr-FR" dirty="0" smtClean="0"/>
              <a:t> more </a:t>
            </a:r>
            <a:r>
              <a:rPr lang="fr-FR" dirty="0" err="1" smtClean="0"/>
              <a:t>details</a:t>
            </a:r>
            <a:r>
              <a:rPr lang="fr-FR" dirty="0" smtClean="0"/>
              <a:t> to </a:t>
            </a:r>
            <a:r>
              <a:rPr lang="fr-FR" dirty="0" err="1" smtClean="0"/>
              <a:t>methods</a:t>
            </a:r>
            <a:r>
              <a:rPr lang="fr-FR" dirty="0" smtClean="0"/>
              <a:t>: bodies and </a:t>
            </a:r>
            <a:r>
              <a:rPr lang="fr-FR" dirty="0" err="1" smtClean="0"/>
              <a:t>responses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327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9592" y="1052736"/>
            <a:ext cx="7315200" cy="1154097"/>
          </a:xfrm>
        </p:spPr>
        <p:txBody>
          <a:bodyPr/>
          <a:lstStyle/>
          <a:p>
            <a:r>
              <a:rPr lang="fr-FR" dirty="0" err="1" smtClean="0"/>
              <a:t>Using</a:t>
            </a:r>
            <a:r>
              <a:rPr lang="fr-FR" dirty="0" smtClean="0"/>
              <a:t> the </a:t>
            </a:r>
            <a:r>
              <a:rPr lang="fr-FR" dirty="0" err="1" smtClean="0"/>
              <a:t>newly</a:t>
            </a:r>
            <a:r>
              <a:rPr lang="fr-FR" dirty="0" smtClean="0"/>
              <a:t> </a:t>
            </a:r>
            <a:r>
              <a:rPr lang="fr-FR" dirty="0" err="1" smtClean="0"/>
              <a:t>defined</a:t>
            </a:r>
            <a:r>
              <a:rPr lang="fr-FR" dirty="0" smtClean="0"/>
              <a:t> trait….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71600" y="2420888"/>
            <a:ext cx="3297560" cy="443143"/>
          </a:xfrm>
        </p:spPr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result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/>
              <a:t> </a:t>
            </a:r>
            <a:r>
              <a:rPr lang="fr-FR" dirty="0" err="1" smtClean="0"/>
              <a:t>shown</a:t>
            </a:r>
            <a:r>
              <a:rPr lang="fr-FR" dirty="0" smtClean="0"/>
              <a:t> </a:t>
            </a:r>
            <a:r>
              <a:rPr lang="fr-FR" dirty="0" err="1" smtClean="0"/>
              <a:t>here</a:t>
            </a:r>
            <a:r>
              <a:rPr lang="fr-FR" dirty="0" smtClean="0"/>
              <a:t>:</a:t>
            </a:r>
            <a:endParaRPr lang="fr-F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448175"/>
            <a:ext cx="2352675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695825"/>
            <a:ext cx="415290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ccolade fermante 3"/>
          <p:cNvSpPr/>
          <p:nvPr/>
        </p:nvSpPr>
        <p:spPr>
          <a:xfrm rot="19516214">
            <a:off x="2279993" y="3600614"/>
            <a:ext cx="1224136" cy="21710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419872" y="4077072"/>
            <a:ext cx="1146468" cy="369332"/>
          </a:xfrm>
          <a:prstGeom prst="rect">
            <a:avLst/>
          </a:prstGeom>
          <a:noFill/>
          <a:ln w="12700" cmpd="dbl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Definition</a:t>
            </a:r>
            <a:endParaRPr lang="fr-FR" dirty="0"/>
          </a:p>
        </p:txBody>
      </p:sp>
      <p:cxnSp>
        <p:nvCxnSpPr>
          <p:cNvPr id="7" name="Connecteur droit avec flèche 6"/>
          <p:cNvCxnSpPr/>
          <p:nvPr/>
        </p:nvCxnSpPr>
        <p:spPr>
          <a:xfrm flipH="1">
            <a:off x="6372200" y="4005064"/>
            <a:ext cx="648072" cy="2304256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6594514" y="3635732"/>
            <a:ext cx="851515" cy="369332"/>
          </a:xfrm>
          <a:prstGeom prst="rect">
            <a:avLst/>
          </a:prstGeom>
          <a:noFill/>
          <a:ln w="12700" cmpd="dbl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Usage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149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That’s</a:t>
            </a:r>
            <a:r>
              <a:rPr lang="fr-FR" dirty="0" smtClean="0"/>
              <a:t> all for </a:t>
            </a:r>
            <a:r>
              <a:rPr lang="fr-FR" dirty="0" err="1" smtClean="0"/>
              <a:t>now</a:t>
            </a:r>
            <a:r>
              <a:rPr lang="fr-FR" dirty="0" smtClean="0"/>
              <a:t> folks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4400" y="2769833"/>
            <a:ext cx="7315200" cy="2171335"/>
          </a:xfrm>
        </p:spPr>
        <p:txBody>
          <a:bodyPr/>
          <a:lstStyle/>
          <a:p>
            <a:r>
              <a:rPr lang="fr-FR" dirty="0" err="1" smtClean="0"/>
              <a:t>Next</a:t>
            </a:r>
            <a:r>
              <a:rPr lang="fr-FR" dirty="0" smtClean="0"/>
              <a:t> time</a:t>
            </a:r>
          </a:p>
          <a:p>
            <a:pPr lvl="1"/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show extensive usage of </a:t>
            </a:r>
            <a:r>
              <a:rPr lang="fr-FR" dirty="0" err="1" smtClean="0"/>
              <a:t>reusing</a:t>
            </a:r>
            <a:r>
              <a:rPr lang="fr-FR" dirty="0" smtClean="0"/>
              <a:t> </a:t>
            </a:r>
            <a:r>
              <a:rPr lang="fr-FR" dirty="0" err="1" smtClean="0"/>
              <a:t>resource</a:t>
            </a:r>
            <a:r>
              <a:rPr lang="fr-FR" dirty="0" smtClean="0"/>
              <a:t> type and traits</a:t>
            </a:r>
          </a:p>
          <a:p>
            <a:pPr lvl="1"/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see</a:t>
            </a:r>
            <a:r>
              <a:rPr lang="fr-FR" dirty="0" smtClean="0"/>
              <a:t> how to </a:t>
            </a:r>
            <a:r>
              <a:rPr lang="fr-FR" dirty="0" err="1" smtClean="0"/>
              <a:t>extract</a:t>
            </a:r>
            <a:r>
              <a:rPr lang="fr-FR" dirty="0" smtClean="0"/>
              <a:t> </a:t>
            </a:r>
            <a:r>
              <a:rPr lang="fr-FR" dirty="0" err="1" smtClean="0"/>
              <a:t>libraries</a:t>
            </a:r>
            <a:r>
              <a:rPr lang="fr-FR" dirty="0" smtClean="0"/>
              <a:t> and use </a:t>
            </a:r>
            <a:r>
              <a:rPr lang="fr-FR" b="1" dirty="0" smtClean="0">
                <a:solidFill>
                  <a:schemeClr val="accent5"/>
                </a:solidFill>
              </a:rPr>
              <a:t>!</a:t>
            </a:r>
            <a:r>
              <a:rPr lang="fr-FR" b="1" dirty="0" err="1" smtClean="0">
                <a:solidFill>
                  <a:schemeClr val="accent5"/>
                </a:solidFill>
              </a:rPr>
              <a:t>include</a:t>
            </a:r>
            <a:r>
              <a:rPr lang="fr-FR" b="1" dirty="0" smtClean="0">
                <a:solidFill>
                  <a:schemeClr val="accent5"/>
                </a:solidFill>
              </a:rPr>
              <a:t> </a:t>
            </a:r>
            <a:r>
              <a:rPr lang="fr-FR" dirty="0" smtClean="0"/>
              <a:t>s</a:t>
            </a:r>
          </a:p>
          <a:p>
            <a:pPr lvl="1"/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also</a:t>
            </a:r>
            <a:r>
              <a:rPr lang="fr-FR" dirty="0" smtClean="0"/>
              <a:t> </a:t>
            </a:r>
            <a:r>
              <a:rPr lang="fr-FR" dirty="0" err="1" smtClean="0"/>
              <a:t>see</a:t>
            </a:r>
            <a:r>
              <a:rPr lang="fr-FR" dirty="0" smtClean="0"/>
              <a:t> how to </a:t>
            </a:r>
            <a:r>
              <a:rPr lang="fr-FR" dirty="0" err="1" smtClean="0"/>
              <a:t>take</a:t>
            </a:r>
            <a:r>
              <a:rPr lang="fr-FR" dirty="0" smtClean="0"/>
              <a:t> </a:t>
            </a:r>
            <a:r>
              <a:rPr lang="fr-FR" dirty="0" err="1" smtClean="0"/>
              <a:t>advantage</a:t>
            </a:r>
            <a:r>
              <a:rPr lang="fr-FR" dirty="0" smtClean="0"/>
              <a:t> of code </a:t>
            </a:r>
            <a:r>
              <a:rPr lang="fr-FR" dirty="0" err="1" smtClean="0"/>
              <a:t>completion</a:t>
            </a:r>
            <a:r>
              <a:rPr lang="fr-FR" dirty="0" smtClean="0"/>
              <a:t> </a:t>
            </a:r>
            <a:r>
              <a:rPr lang="fr-FR" dirty="0" err="1" smtClean="0"/>
              <a:t>features</a:t>
            </a:r>
            <a:r>
              <a:rPr lang="fr-FR" dirty="0" smtClean="0"/>
              <a:t> of the API </a:t>
            </a:r>
            <a:r>
              <a:rPr lang="fr-FR" dirty="0" err="1" smtClean="0"/>
              <a:t>workbench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also</a:t>
            </a:r>
            <a:r>
              <a:rPr lang="fr-FR" dirty="0" smtClean="0"/>
              <a:t> do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tough</a:t>
            </a:r>
            <a:r>
              <a:rPr lang="fr-FR" dirty="0" smtClean="0"/>
              <a:t> </a:t>
            </a:r>
            <a:r>
              <a:rPr lang="fr-FR" dirty="0" err="1" smtClean="0"/>
              <a:t>labs</a:t>
            </a:r>
            <a:r>
              <a:rPr lang="fr-FR" dirty="0" smtClean="0"/>
              <a:t> </a:t>
            </a:r>
            <a:r>
              <a:rPr lang="fr-FR" dirty="0" smtClean="0">
                <a:sym typeface="Wingdings" pitchFamily="2" charset="2"/>
              </a:rPr>
              <a:t>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865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9592" y="260648"/>
            <a:ext cx="7315200" cy="1154097"/>
          </a:xfrm>
        </p:spPr>
        <p:txBody>
          <a:bodyPr/>
          <a:lstStyle/>
          <a:p>
            <a:r>
              <a:rPr lang="fr-FR" dirty="0" err="1" smtClean="0"/>
              <a:t>Any</a:t>
            </a:r>
            <a:r>
              <a:rPr lang="fr-FR" dirty="0" smtClean="0"/>
              <a:t> question?</a:t>
            </a:r>
            <a:endParaRPr lang="fr-F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484784"/>
            <a:ext cx="4535280" cy="5170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46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Program (II)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Handling </a:t>
            </a:r>
            <a:r>
              <a:rPr lang="fr-FR" dirty="0" err="1" smtClean="0"/>
              <a:t>sub</a:t>
            </a:r>
            <a:r>
              <a:rPr lang="fr-FR" dirty="0" smtClean="0"/>
              <a:t> – </a:t>
            </a:r>
            <a:r>
              <a:rPr lang="fr-FR" dirty="0" err="1" smtClean="0"/>
              <a:t>resources</a:t>
            </a:r>
            <a:endParaRPr lang="fr-FR" dirty="0" smtClean="0"/>
          </a:p>
          <a:p>
            <a:r>
              <a:rPr lang="fr-FR" dirty="0" err="1" smtClean="0"/>
              <a:t>Adding</a:t>
            </a:r>
            <a:r>
              <a:rPr lang="fr-FR" dirty="0" smtClean="0"/>
              <a:t> </a:t>
            </a:r>
            <a:r>
              <a:rPr lang="fr-FR" dirty="0" err="1" smtClean="0"/>
              <a:t>examples</a:t>
            </a:r>
            <a:endParaRPr lang="fr-FR" dirty="0" smtClean="0"/>
          </a:p>
          <a:p>
            <a:r>
              <a:rPr lang="fr-FR" dirty="0" err="1" smtClean="0"/>
              <a:t>Adding</a:t>
            </a:r>
            <a:r>
              <a:rPr lang="fr-FR" dirty="0" smtClean="0"/>
              <a:t> types</a:t>
            </a:r>
          </a:p>
          <a:p>
            <a:r>
              <a:rPr lang="fr-FR" dirty="0" smtClean="0"/>
              <a:t>Handling </a:t>
            </a:r>
            <a:r>
              <a:rPr lang="fr-FR" dirty="0" err="1" smtClean="0"/>
              <a:t>resource</a:t>
            </a:r>
            <a:r>
              <a:rPr lang="fr-FR" dirty="0" smtClean="0"/>
              <a:t> types</a:t>
            </a:r>
          </a:p>
          <a:p>
            <a:r>
              <a:rPr lang="fr-FR" dirty="0" err="1" smtClean="0"/>
              <a:t>Refactoring</a:t>
            </a:r>
            <a:r>
              <a:rPr lang="fr-FR" dirty="0" smtClean="0"/>
              <a:t> and </a:t>
            </a:r>
            <a:r>
              <a:rPr lang="fr-FR" dirty="0" err="1" smtClean="0"/>
              <a:t>extracting</a:t>
            </a:r>
            <a:r>
              <a:rPr lang="fr-FR" dirty="0" smtClean="0"/>
              <a:t> </a:t>
            </a:r>
            <a:r>
              <a:rPr lang="fr-FR" dirty="0" err="1" smtClean="0"/>
              <a:t>resource</a:t>
            </a:r>
            <a:r>
              <a:rPr lang="fr-FR" dirty="0" smtClean="0"/>
              <a:t> types</a:t>
            </a:r>
          </a:p>
          <a:p>
            <a:r>
              <a:rPr lang="fr-FR" dirty="0" err="1" smtClean="0"/>
              <a:t>Adding</a:t>
            </a:r>
            <a:r>
              <a:rPr lang="fr-FR" dirty="0" smtClean="0"/>
              <a:t> </a:t>
            </a:r>
            <a:r>
              <a:rPr lang="fr-FR" dirty="0" err="1" smtClean="0"/>
              <a:t>resource</a:t>
            </a:r>
            <a:r>
              <a:rPr lang="fr-FR" dirty="0" smtClean="0"/>
              <a:t> type </a:t>
            </a:r>
            <a:r>
              <a:rPr lang="fr-FR" dirty="0" err="1" smtClean="0"/>
              <a:t>parameters</a:t>
            </a:r>
            <a:endParaRPr lang="fr-FR" dirty="0" smtClean="0"/>
          </a:p>
          <a:p>
            <a:r>
              <a:rPr lang="fr-FR" dirty="0" smtClean="0"/>
              <a:t>Handling </a:t>
            </a:r>
            <a:r>
              <a:rPr lang="fr-FR" dirty="0" err="1" smtClean="0"/>
              <a:t>method</a:t>
            </a:r>
            <a:r>
              <a:rPr lang="fr-FR" dirty="0" smtClean="0"/>
              <a:t> </a:t>
            </a:r>
            <a:r>
              <a:rPr lang="fr-FR" dirty="0" err="1" smtClean="0"/>
              <a:t>parameters</a:t>
            </a:r>
            <a:endParaRPr lang="fr-FR" dirty="0" smtClean="0"/>
          </a:p>
          <a:p>
            <a:r>
              <a:rPr lang="fr-FR" dirty="0" smtClean="0"/>
              <a:t>Traits</a:t>
            </a:r>
          </a:p>
          <a:p>
            <a:r>
              <a:rPr lang="fr-FR" dirty="0" smtClean="0"/>
              <a:t>How to </a:t>
            </a:r>
            <a:r>
              <a:rPr lang="fr-FR" dirty="0" err="1" smtClean="0"/>
              <a:t>reuse</a:t>
            </a:r>
            <a:r>
              <a:rPr lang="fr-FR" dirty="0" smtClean="0"/>
              <a:t> traits, </a:t>
            </a:r>
            <a:r>
              <a:rPr lang="fr-FR" dirty="0" err="1" smtClean="0"/>
              <a:t>resource</a:t>
            </a:r>
            <a:r>
              <a:rPr lang="fr-FR" dirty="0" smtClean="0"/>
              <a:t> type and </a:t>
            </a:r>
            <a:r>
              <a:rPr lang="fr-FR" dirty="0" err="1" smtClean="0"/>
              <a:t>libraries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370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9592" y="980728"/>
            <a:ext cx="7315200" cy="648072"/>
          </a:xfrm>
        </p:spPr>
        <p:txBody>
          <a:bodyPr>
            <a:normAutofit/>
          </a:bodyPr>
          <a:lstStyle/>
          <a:p>
            <a:r>
              <a:rPr lang="fr-FR" sz="2400" dirty="0" err="1" smtClean="0"/>
              <a:t>Applying</a:t>
            </a:r>
            <a:r>
              <a:rPr lang="fr-FR" sz="2400" dirty="0" smtClean="0"/>
              <a:t> a custom type (</a:t>
            </a:r>
            <a:r>
              <a:rPr lang="fr-FR" sz="2400" dirty="0" err="1" smtClean="0"/>
              <a:t>we</a:t>
            </a:r>
            <a:r>
              <a:rPr lang="fr-FR" sz="2400" dirty="0" smtClean="0"/>
              <a:t> </a:t>
            </a:r>
            <a:r>
              <a:rPr lang="fr-FR" sz="2400" dirty="0" err="1" smtClean="0"/>
              <a:t>stopped</a:t>
            </a:r>
            <a:r>
              <a:rPr lang="fr-FR" sz="2400" dirty="0" smtClean="0"/>
              <a:t> </a:t>
            </a:r>
            <a:r>
              <a:rPr lang="fr-FR" sz="2400" dirty="0" err="1" smtClean="0"/>
              <a:t>here</a:t>
            </a:r>
            <a:r>
              <a:rPr lang="fr-FR" sz="2400" dirty="0" smtClean="0"/>
              <a:t> last time)</a:t>
            </a:r>
            <a:endParaRPr lang="fr-FR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784176"/>
            <a:ext cx="531495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935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Defining</a:t>
            </a:r>
            <a:r>
              <a:rPr lang="fr-FR" dirty="0" smtClean="0"/>
              <a:t> </a:t>
            </a:r>
            <a:r>
              <a:rPr lang="fr-FR" dirty="0" err="1" smtClean="0"/>
              <a:t>resource</a:t>
            </a:r>
            <a:r>
              <a:rPr lang="fr-FR" dirty="0" smtClean="0"/>
              <a:t> type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resources</a:t>
            </a:r>
            <a:r>
              <a:rPr lang="fr-FR" dirty="0" smtClean="0"/>
              <a:t> are </a:t>
            </a:r>
            <a:r>
              <a:rPr lang="fr-FR" dirty="0" err="1" smtClean="0"/>
              <a:t>defined</a:t>
            </a:r>
            <a:r>
              <a:rPr lang="fr-FR" dirty="0" smtClean="0"/>
              <a:t> </a:t>
            </a:r>
            <a:r>
              <a:rPr lang="fr-FR" dirty="0" err="1" smtClean="0"/>
              <a:t>according</a:t>
            </a:r>
            <a:r>
              <a:rPr lang="fr-FR" dirty="0" smtClean="0"/>
              <a:t> to the </a:t>
            </a:r>
            <a:r>
              <a:rPr lang="fr-FR" dirty="0" err="1" smtClean="0"/>
              <a:t>same</a:t>
            </a:r>
            <a:r>
              <a:rPr lang="fr-FR" dirty="0" smtClean="0"/>
              <a:t> pattern</a:t>
            </a:r>
          </a:p>
          <a:p>
            <a:r>
              <a:rPr lang="fr-FR" dirty="0" smtClean="0"/>
              <a:t>For </a:t>
            </a:r>
            <a:r>
              <a:rPr lang="fr-FR" dirty="0" err="1" smtClean="0"/>
              <a:t>example</a:t>
            </a:r>
            <a:r>
              <a:rPr lang="fr-FR" dirty="0" smtClean="0"/>
              <a:t> all collections </a:t>
            </a:r>
            <a:r>
              <a:rPr lang="fr-FR" dirty="0" err="1" smtClean="0"/>
              <a:t>generally</a:t>
            </a:r>
            <a:r>
              <a:rPr lang="fr-FR" dirty="0" smtClean="0"/>
              <a:t> have </a:t>
            </a:r>
            <a:r>
              <a:rPr lang="fr-FR" dirty="0" err="1" smtClean="0"/>
              <a:t>at</a:t>
            </a:r>
            <a:r>
              <a:rPr lang="fr-FR" dirty="0" smtClean="0"/>
              <a:t> least the </a:t>
            </a:r>
            <a:r>
              <a:rPr lang="fr-FR" dirty="0" err="1" smtClean="0"/>
              <a:t>following</a:t>
            </a:r>
            <a:r>
              <a:rPr lang="fr-FR" dirty="0" smtClean="0"/>
              <a:t>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resources</a:t>
            </a:r>
            <a:endParaRPr lang="fr-FR" dirty="0" smtClean="0"/>
          </a:p>
          <a:p>
            <a:pPr lvl="1"/>
            <a:r>
              <a:rPr lang="fr-FR" dirty="0" smtClean="0"/>
              <a:t>A first </a:t>
            </a:r>
            <a:r>
              <a:rPr lang="fr-FR" dirty="0" err="1" smtClean="0"/>
              <a:t>resource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exhibits</a:t>
            </a:r>
            <a:r>
              <a:rPr lang="fr-FR" dirty="0" smtClean="0"/>
              <a:t> a </a:t>
            </a:r>
            <a:r>
              <a:rPr lang="fr-FR" dirty="0" err="1" smtClean="0"/>
              <a:t>get</a:t>
            </a:r>
            <a:r>
              <a:rPr lang="fr-FR" dirty="0" smtClean="0"/>
              <a:t> and a post </a:t>
            </a:r>
            <a:r>
              <a:rPr lang="fr-FR" dirty="0" err="1" smtClean="0"/>
              <a:t>method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A second </a:t>
            </a:r>
            <a:r>
              <a:rPr lang="fr-FR" dirty="0" err="1" smtClean="0"/>
              <a:t>resource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exhibits</a:t>
            </a:r>
            <a:r>
              <a:rPr lang="fr-FR" dirty="0" smtClean="0"/>
              <a:t> </a:t>
            </a:r>
            <a:r>
              <a:rPr lang="fr-FR" dirty="0" err="1" smtClean="0"/>
              <a:t>methods</a:t>
            </a:r>
            <a:r>
              <a:rPr lang="fr-FR" dirty="0" smtClean="0"/>
              <a:t> for </a:t>
            </a:r>
            <a:r>
              <a:rPr lang="fr-FR" dirty="0" err="1" smtClean="0"/>
              <a:t>handling</a:t>
            </a:r>
            <a:r>
              <a:rPr lang="fr-FR" dirty="0" smtClean="0"/>
              <a:t> a single </a:t>
            </a:r>
            <a:r>
              <a:rPr lang="fr-FR" dirty="0" err="1" smtClean="0"/>
              <a:t>element</a:t>
            </a:r>
            <a:r>
              <a:rPr lang="fr-FR" dirty="0" smtClean="0"/>
              <a:t> of the collection (</a:t>
            </a:r>
            <a:r>
              <a:rPr lang="fr-FR" dirty="0" err="1" smtClean="0"/>
              <a:t>generally</a:t>
            </a:r>
            <a:r>
              <a:rPr lang="fr-FR" dirty="0" smtClean="0"/>
              <a:t> put and </a:t>
            </a:r>
            <a:r>
              <a:rPr lang="fr-FR" dirty="0" err="1" smtClean="0"/>
              <a:t>delete</a:t>
            </a:r>
            <a:r>
              <a:rPr lang="fr-FR" dirty="0" smtClean="0"/>
              <a:t> </a:t>
            </a:r>
            <a:r>
              <a:rPr lang="fr-FR" dirty="0" err="1" smtClean="0"/>
              <a:t>methods</a:t>
            </a:r>
            <a:r>
              <a:rPr lang="fr-FR" dirty="0" smtClean="0"/>
              <a:t>)</a:t>
            </a:r>
          </a:p>
          <a:p>
            <a:pPr lvl="1"/>
            <a:endParaRPr lang="fr-FR" dirty="0"/>
          </a:p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thus</a:t>
            </a:r>
            <a:r>
              <a:rPr lang="fr-FR" dirty="0" smtClean="0"/>
              <a:t> have a </a:t>
            </a:r>
            <a:r>
              <a:rPr lang="fr-FR" dirty="0" err="1" smtClean="0"/>
              <a:t>reuse</a:t>
            </a:r>
            <a:r>
              <a:rPr lang="fr-FR" dirty="0" smtClean="0"/>
              <a:t> pattern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help </a:t>
            </a:r>
            <a:r>
              <a:rPr lang="fr-FR" dirty="0" err="1" smtClean="0"/>
              <a:t>improve</a:t>
            </a:r>
            <a:r>
              <a:rPr lang="fr-FR" dirty="0" smtClean="0"/>
              <a:t> </a:t>
            </a:r>
            <a:r>
              <a:rPr lang="fr-FR" dirty="0" err="1" smtClean="0"/>
              <a:t>our</a:t>
            </a:r>
            <a:r>
              <a:rPr lang="fr-FR" dirty="0" smtClean="0"/>
              <a:t> api design.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044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980728"/>
            <a:ext cx="7315200" cy="444125"/>
          </a:xfrm>
        </p:spPr>
        <p:txBody>
          <a:bodyPr>
            <a:normAutofit/>
          </a:bodyPr>
          <a:lstStyle/>
          <a:p>
            <a:r>
              <a:rPr lang="fr-FR" sz="2000" dirty="0" err="1" smtClean="0"/>
              <a:t>Extracting</a:t>
            </a:r>
            <a:r>
              <a:rPr lang="fr-FR" sz="2000" dirty="0" smtClean="0"/>
              <a:t> a </a:t>
            </a:r>
            <a:r>
              <a:rPr lang="fr-FR" sz="2000" dirty="0" err="1" smtClean="0"/>
              <a:t>resource</a:t>
            </a:r>
            <a:r>
              <a:rPr lang="fr-FR" sz="2000" dirty="0" smtClean="0"/>
              <a:t> type</a:t>
            </a:r>
            <a:endParaRPr lang="fr-FR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85924"/>
            <a:ext cx="8964487" cy="397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61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9592" y="908720"/>
            <a:ext cx="7315200" cy="300109"/>
          </a:xfrm>
        </p:spPr>
        <p:txBody>
          <a:bodyPr>
            <a:normAutofit fontScale="90000"/>
          </a:bodyPr>
          <a:lstStyle/>
          <a:p>
            <a:r>
              <a:rPr lang="fr-FR" sz="2000" dirty="0" err="1" smtClean="0"/>
              <a:t>Extracting</a:t>
            </a:r>
            <a:r>
              <a:rPr lang="fr-FR" sz="2000" dirty="0" smtClean="0"/>
              <a:t> a </a:t>
            </a:r>
            <a:r>
              <a:rPr lang="fr-FR" sz="2000" dirty="0" err="1" smtClean="0"/>
              <a:t>resource</a:t>
            </a:r>
            <a:r>
              <a:rPr lang="fr-FR" sz="2000" dirty="0" smtClean="0"/>
              <a:t> type….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340769"/>
            <a:ext cx="3369568" cy="2448272"/>
          </a:xfrm>
        </p:spPr>
        <p:txBody>
          <a:bodyPr/>
          <a:lstStyle/>
          <a:p>
            <a:r>
              <a:rPr lang="fr-FR" dirty="0" smtClean="0"/>
              <a:t>A </a:t>
            </a:r>
            <a:r>
              <a:rPr lang="fr-FR" dirty="0" err="1" smtClean="0"/>
              <a:t>dialog</a:t>
            </a:r>
            <a:r>
              <a:rPr lang="fr-FR" dirty="0" smtClean="0"/>
              <a:t> opens: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allows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to select the </a:t>
            </a:r>
            <a:r>
              <a:rPr lang="fr-FR" dirty="0" err="1" smtClean="0"/>
              <a:t>elements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part of the </a:t>
            </a:r>
            <a:r>
              <a:rPr lang="fr-FR" dirty="0" err="1" smtClean="0"/>
              <a:t>resource</a:t>
            </a:r>
            <a:r>
              <a:rPr lang="fr-FR" dirty="0" smtClean="0"/>
              <a:t> type as </a:t>
            </a:r>
            <a:r>
              <a:rPr lang="fr-FR" dirty="0" err="1" smtClean="0"/>
              <a:t>well</a:t>
            </a:r>
            <a:r>
              <a:rPr lang="fr-FR" dirty="0" smtClean="0"/>
              <a:t> as to </a:t>
            </a:r>
            <a:r>
              <a:rPr lang="fr-FR" dirty="0" err="1" smtClean="0"/>
              <a:t>give</a:t>
            </a:r>
            <a:r>
              <a:rPr lang="fr-FR" dirty="0" smtClean="0"/>
              <a:t> a </a:t>
            </a:r>
            <a:r>
              <a:rPr lang="fr-FR" dirty="0" err="1" smtClean="0"/>
              <a:t>valid</a:t>
            </a:r>
            <a:r>
              <a:rPr lang="fr-FR" dirty="0" smtClean="0"/>
              <a:t> </a:t>
            </a:r>
            <a:r>
              <a:rPr lang="fr-FR" dirty="0" err="1" smtClean="0"/>
              <a:t>name</a:t>
            </a:r>
            <a:r>
              <a:rPr lang="fr-FR" dirty="0" smtClean="0"/>
              <a:t> to the </a:t>
            </a:r>
            <a:r>
              <a:rPr lang="fr-FR" dirty="0" err="1" smtClean="0"/>
              <a:t>newly</a:t>
            </a:r>
            <a:r>
              <a:rPr lang="fr-FR" dirty="0" smtClean="0"/>
              <a:t> </a:t>
            </a:r>
            <a:r>
              <a:rPr lang="fr-FR" dirty="0" err="1" smtClean="0"/>
              <a:t>extracted</a:t>
            </a:r>
            <a:r>
              <a:rPr lang="fr-FR" dirty="0" smtClean="0"/>
              <a:t> </a:t>
            </a:r>
            <a:r>
              <a:rPr lang="fr-FR" dirty="0" err="1" smtClean="0"/>
              <a:t>resource</a:t>
            </a:r>
            <a:r>
              <a:rPr lang="fr-FR" dirty="0" smtClean="0"/>
              <a:t> type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241" y="1415752"/>
            <a:ext cx="474345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415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9592" y="908720"/>
            <a:ext cx="7315200" cy="360040"/>
          </a:xfrm>
        </p:spPr>
        <p:txBody>
          <a:bodyPr>
            <a:normAutofit fontScale="90000"/>
          </a:bodyPr>
          <a:lstStyle/>
          <a:p>
            <a:r>
              <a:rPr lang="fr-FR" sz="2000" dirty="0" err="1" smtClean="0"/>
              <a:t>Extracting</a:t>
            </a:r>
            <a:r>
              <a:rPr lang="fr-FR" sz="2000" dirty="0" smtClean="0"/>
              <a:t> a </a:t>
            </a:r>
            <a:r>
              <a:rPr lang="fr-FR" sz="2000" dirty="0" err="1" smtClean="0"/>
              <a:t>resource</a:t>
            </a:r>
            <a:r>
              <a:rPr lang="fr-FR" sz="2000" dirty="0" smtClean="0"/>
              <a:t> type ….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484784"/>
            <a:ext cx="3081536" cy="1955311"/>
          </a:xfrm>
        </p:spPr>
        <p:txBody>
          <a:bodyPr/>
          <a:lstStyle/>
          <a:p>
            <a:r>
              <a:rPr lang="fr-FR" dirty="0" err="1" smtClean="0"/>
              <a:t>After</a:t>
            </a:r>
            <a:r>
              <a:rPr lang="fr-FR" dirty="0" smtClean="0"/>
              <a:t> </a:t>
            </a:r>
            <a:r>
              <a:rPr lang="fr-FR" dirty="0" err="1" smtClean="0"/>
              <a:t>clicking</a:t>
            </a:r>
            <a:r>
              <a:rPr lang="fr-FR" dirty="0" smtClean="0"/>
              <a:t> on the </a:t>
            </a:r>
            <a:r>
              <a:rPr lang="fr-FR" dirty="0" err="1" smtClean="0"/>
              <a:t>extract</a:t>
            </a:r>
            <a:r>
              <a:rPr lang="fr-FR" dirty="0" smtClean="0"/>
              <a:t> </a:t>
            </a:r>
            <a:r>
              <a:rPr lang="fr-FR" dirty="0" err="1" smtClean="0"/>
              <a:t>button</a:t>
            </a:r>
            <a:r>
              <a:rPr lang="fr-FR" dirty="0" smtClean="0"/>
              <a:t> the </a:t>
            </a:r>
            <a:r>
              <a:rPr lang="fr-FR" dirty="0" err="1" smtClean="0"/>
              <a:t>resource</a:t>
            </a:r>
            <a:r>
              <a:rPr lang="fr-FR" dirty="0" smtClean="0"/>
              <a:t> type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defined</a:t>
            </a:r>
            <a:r>
              <a:rPr lang="fr-FR" dirty="0" smtClean="0"/>
              <a:t> and </a:t>
            </a:r>
            <a:r>
              <a:rPr lang="fr-FR" dirty="0" err="1" smtClean="0"/>
              <a:t>applied</a:t>
            </a:r>
            <a:r>
              <a:rPr lang="fr-FR" dirty="0" smtClean="0"/>
              <a:t> </a:t>
            </a:r>
            <a:r>
              <a:rPr lang="fr-FR" dirty="0" err="1" smtClean="0"/>
              <a:t>everywhere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fits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772816"/>
            <a:ext cx="5438775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438650"/>
            <a:ext cx="2762250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necteur droit avec flèche 4"/>
          <p:cNvCxnSpPr/>
          <p:nvPr/>
        </p:nvCxnSpPr>
        <p:spPr>
          <a:xfrm flipH="1">
            <a:off x="1763688" y="3284984"/>
            <a:ext cx="504056" cy="1296144"/>
          </a:xfrm>
          <a:prstGeom prst="straightConnector1">
            <a:avLst/>
          </a:prstGeom>
          <a:ln w="3175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68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9592" y="980728"/>
            <a:ext cx="7315200" cy="288032"/>
          </a:xfrm>
        </p:spPr>
        <p:txBody>
          <a:bodyPr>
            <a:normAutofit fontScale="90000"/>
          </a:bodyPr>
          <a:lstStyle/>
          <a:p>
            <a:r>
              <a:rPr lang="fr-FR" sz="2000" dirty="0" err="1" smtClean="0"/>
              <a:t>Extracting</a:t>
            </a:r>
            <a:r>
              <a:rPr lang="fr-FR" sz="2000" dirty="0" smtClean="0"/>
              <a:t> </a:t>
            </a:r>
            <a:r>
              <a:rPr lang="fr-FR" sz="2000" dirty="0" err="1" smtClean="0"/>
              <a:t>resource</a:t>
            </a:r>
            <a:r>
              <a:rPr lang="fr-FR" sz="2000" dirty="0" smtClean="0"/>
              <a:t> type…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628800"/>
            <a:ext cx="3225552" cy="2531375"/>
          </a:xfrm>
        </p:spPr>
        <p:txBody>
          <a:bodyPr>
            <a:normAutofit lnSpcReduction="10000"/>
          </a:bodyPr>
          <a:lstStyle/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do the </a:t>
            </a:r>
            <a:r>
              <a:rPr lang="fr-FR" dirty="0" err="1" smtClean="0"/>
              <a:t>same</a:t>
            </a:r>
            <a:r>
              <a:rPr lang="fr-FR" dirty="0" smtClean="0"/>
              <a:t> for the 2</a:t>
            </a:r>
            <a:r>
              <a:rPr lang="fr-FR" baseline="30000" dirty="0" smtClean="0"/>
              <a:t>nd</a:t>
            </a:r>
            <a:r>
              <a:rPr lang="fr-FR" dirty="0" smtClean="0"/>
              <a:t> </a:t>
            </a:r>
            <a:r>
              <a:rPr lang="fr-FR" dirty="0" err="1" smtClean="0"/>
              <a:t>resource</a:t>
            </a:r>
            <a:r>
              <a:rPr lang="fr-FR" dirty="0" smtClean="0"/>
              <a:t> (</a:t>
            </a:r>
            <a:r>
              <a:rPr lang="fr-FR" dirty="0" err="1" smtClean="0"/>
              <a:t>element</a:t>
            </a:r>
            <a:r>
              <a:rPr lang="fr-FR" dirty="0" smtClean="0"/>
              <a:t> </a:t>
            </a:r>
            <a:r>
              <a:rPr lang="fr-FR" dirty="0" err="1" smtClean="0"/>
              <a:t>handling</a:t>
            </a:r>
            <a:r>
              <a:rPr lang="fr-FR" dirty="0" smtClean="0"/>
              <a:t> </a:t>
            </a:r>
            <a:r>
              <a:rPr lang="fr-FR" dirty="0" err="1" smtClean="0"/>
              <a:t>resource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Let’s</a:t>
            </a:r>
            <a:r>
              <a:rPr lang="fr-FR" dirty="0" smtClean="0"/>
              <a:t> </a:t>
            </a:r>
            <a:r>
              <a:rPr lang="fr-FR" dirty="0" err="1" smtClean="0"/>
              <a:t>extract</a:t>
            </a:r>
            <a:r>
              <a:rPr lang="fr-FR" dirty="0" smtClean="0"/>
              <a:t> a </a:t>
            </a:r>
            <a:r>
              <a:rPr lang="fr-FR" dirty="0" err="1" smtClean="0"/>
              <a:t>resource</a:t>
            </a:r>
            <a:r>
              <a:rPr lang="fr-FR" dirty="0" smtClean="0"/>
              <a:t> type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allow</a:t>
            </a:r>
            <a:r>
              <a:rPr lang="fr-FR" dirty="0" smtClean="0"/>
              <a:t> the </a:t>
            </a:r>
            <a:r>
              <a:rPr lang="fr-FR" dirty="0" err="1" smtClean="0"/>
              <a:t>reuse</a:t>
            </a:r>
            <a:r>
              <a:rPr lang="fr-FR" dirty="0" smtClean="0"/>
              <a:t> of the put and </a:t>
            </a:r>
            <a:r>
              <a:rPr lang="fr-FR" dirty="0" err="1" smtClean="0"/>
              <a:t>delete</a:t>
            </a:r>
            <a:r>
              <a:rPr lang="fr-FR" dirty="0" smtClean="0"/>
              <a:t> </a:t>
            </a:r>
            <a:r>
              <a:rPr lang="fr-FR" dirty="0" err="1" smtClean="0"/>
              <a:t>methods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137" y="1628800"/>
            <a:ext cx="5229225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492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405</TotalTime>
  <Words>753</Words>
  <Application>Microsoft Office PowerPoint</Application>
  <PresentationFormat>Affichage à l'écran (4:3)</PresentationFormat>
  <Paragraphs>89</Paragraphs>
  <Slides>22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3" baseType="lpstr">
      <vt:lpstr>Perspective</vt:lpstr>
      <vt:lpstr>Getting Started with RAML (Session III)</vt:lpstr>
      <vt:lpstr>Program</vt:lpstr>
      <vt:lpstr>Program (II)</vt:lpstr>
      <vt:lpstr>Applying a custom type (we stopped here last time)</vt:lpstr>
      <vt:lpstr>Defining resource type</vt:lpstr>
      <vt:lpstr>Extracting a resource type</vt:lpstr>
      <vt:lpstr>Extracting a resource type….</vt:lpstr>
      <vt:lpstr>Extracting a resource type ….</vt:lpstr>
      <vt:lpstr>Extracting resource type…</vt:lpstr>
      <vt:lpstr>Extracting a resource type….</vt:lpstr>
      <vt:lpstr>Using generic &lt;&lt;item&gt;&gt; parameter</vt:lpstr>
      <vt:lpstr>Specifying the right type at the right usage place</vt:lpstr>
      <vt:lpstr>Specifying the type</vt:lpstr>
      <vt:lpstr>Method parameters and traits</vt:lpstr>
      <vt:lpstr>Add query parameter to get method</vt:lpstr>
      <vt:lpstr>To add a query parameter</vt:lpstr>
      <vt:lpstr>Adding query parameters to a get method: </vt:lpstr>
      <vt:lpstr>Filtering a method by a value</vt:lpstr>
      <vt:lpstr>Extracting the filterByValue trait</vt:lpstr>
      <vt:lpstr>Using the newly defined trait….</vt:lpstr>
      <vt:lpstr>That’s all for now folks</vt:lpstr>
      <vt:lpstr>Any question?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RAML</dc:title>
  <dc:creator>LOMPO</dc:creator>
  <cp:lastModifiedBy>LOMPO</cp:lastModifiedBy>
  <cp:revision>83</cp:revision>
  <dcterms:created xsi:type="dcterms:W3CDTF">2016-05-15T18:20:27Z</dcterms:created>
  <dcterms:modified xsi:type="dcterms:W3CDTF">2016-05-26T19:20:12Z</dcterms:modified>
</cp:coreProperties>
</file>