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769775" y="-216731"/>
            <a:ext cx="14960601" cy="10287001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1358900" y="-1143000"/>
            <a:ext cx="14668500" cy="1005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044700" y="-25400"/>
            <a:ext cx="12534901" cy="864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3543300" y="2018930"/>
            <a:ext cx="10299700" cy="7112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4703923" y="3389019"/>
            <a:ext cx="9639301" cy="640175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 rot="21600000">
            <a:off x="7281774" y="-1330382"/>
            <a:ext cx="4978401" cy="633252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 rot="21600000">
            <a:off x="-3213100" y="762000"/>
            <a:ext cx="12280900" cy="8496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03200"/>
            <a:ext cx="10464800" cy="145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1638994"/>
            <a:ext cx="10464800" cy="687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jorar la predicción de default para clientes con tarjetas de crédit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42315">
              <a:defRPr sz="3815"/>
            </a:pPr>
            <a:r>
              <a:rPr sz="4240"/>
              <a:t>Mejorar la predicción de default</a:t>
            </a:r>
            <a:r>
              <a:t> para clientes con tarjetas de crédito </a:t>
            </a:r>
          </a:p>
        </p:txBody>
      </p:sp>
      <p:sp>
        <p:nvSpPr>
          <p:cNvPr id="120" name="Alain Alejo Huarachi, Erison Mostacero Ramirez,…"/>
          <p:cNvSpPr txBox="1"/>
          <p:nvPr>
            <p:ph type="subTitle" sz="quarter" idx="1"/>
          </p:nvPr>
        </p:nvSpPr>
        <p:spPr>
          <a:xfrm>
            <a:off x="1270000" y="5207000"/>
            <a:ext cx="10464800" cy="2259757"/>
          </a:xfrm>
          <a:prstGeom prst="rect">
            <a:avLst/>
          </a:prstGeom>
        </p:spPr>
        <p:txBody>
          <a:bodyPr/>
          <a:lstStyle/>
          <a:p>
            <a:pPr defTabSz="274320">
              <a:defRPr sz="2160"/>
            </a:pPr>
            <a:r>
              <a:t>Alain Alejo Huarachi, Erison Mostacero Ramirez, </a:t>
            </a:r>
          </a:p>
          <a:p>
            <a:pPr defTabSz="274320">
              <a:defRPr sz="2160"/>
            </a:pPr>
            <a:r>
              <a:t>John E. Miller y Ricardo Linares Juarez </a:t>
            </a:r>
          </a:p>
          <a:p>
            <a:pPr defTabSz="274320">
              <a:defRPr sz="2160"/>
            </a:pPr>
            <a:r>
              <a:t>Facultad de Ingeniería, Pontificia Universidad Católica del Perú </a:t>
            </a:r>
          </a:p>
          <a:p>
            <a:pPr defTabSz="274320">
              <a:defRPr sz="2160"/>
            </a:pPr>
          </a:p>
          <a:p>
            <a:pPr defTabSz="274320">
              <a:defRPr sz="2160"/>
            </a:pPr>
            <a:r>
              <a:t>16 Julio 2019</a:t>
            </a:r>
          </a:p>
        </p:txBody>
      </p:sp>
      <p:pic>
        <p:nvPicPr>
          <p:cNvPr id="121" name="Logotipo_colores.png" descr="Logotipo_colo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556" y="3720"/>
            <a:ext cx="4716960" cy="235848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ntexto del 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8620">
              <a:defRPr sz="6120"/>
            </a:lvl1pPr>
          </a:lstStyle>
          <a:p>
            <a:pPr/>
            <a:r>
              <a:t>Contexto del Problema</a:t>
            </a:r>
          </a:p>
        </p:txBody>
      </p:sp>
      <p:sp>
        <p:nvSpPr>
          <p:cNvPr id="124" name="Conjunto de Dat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Conjunto de Datos 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Información del cliente, datos de la deuda y pagos realizados, clase binaria de «default» (0=no, 1=si)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Datos de 30,000 clientes (80% entren, 10% val, 10% prueba)</a:t>
            </a:r>
          </a:p>
          <a:p>
            <a:pPr marL="3429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Medida de Calidad 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Costo adaptado: </a:t>
            </a:r>
            <a14:m>
              <m:oMath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0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Exactitud: </a:t>
            </a:r>
            <a14:m>
              <m:oMath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26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marL="3429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Muestreo 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Conjunto desbalanceado (22.1% «default», 77.9% OK)</a:t>
            </a:r>
          </a:p>
          <a:p>
            <a:pPr lvl="1" marL="685800" indent="-342900" defTabSz="274320">
              <a:spcBef>
                <a:spcPts val="2100"/>
              </a:spcBef>
              <a:buBlip>
                <a:blip r:embed="rId2"/>
              </a:buBlip>
              <a:defRPr sz="2160"/>
            </a:pPr>
            <a:r>
              <a:t>«Oversampling» y transformaciones (raíz cuadrado de dinero, categorizaron de pago)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etodologí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Metodología </a:t>
            </a:r>
          </a:p>
        </p:txBody>
      </p:sp>
      <p:sp>
        <p:nvSpPr>
          <p:cNvPr id="127" name="K Nearest Neighbor (KN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145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K Nearest Neighbor (KNN) </a:t>
            </a:r>
          </a:p>
          <a:p>
            <a:pPr lvl="1" marL="50291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Vecinos más cercanos para predecir «default» </a:t>
            </a:r>
          </a:p>
          <a:p>
            <a:pPr marL="25145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Random Forests (RF) </a:t>
            </a:r>
          </a:p>
          <a:p>
            <a:pPr lvl="1" marL="50291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Árboles multiples de decisiones para predecir «default» </a:t>
            </a:r>
          </a:p>
          <a:p>
            <a:pPr lvl="1" marL="50291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Experimentar con: cantidad y profundidad de arboles, y decremento de impureza</a:t>
            </a:r>
          </a:p>
          <a:p>
            <a:pPr marL="25145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Support Vector Machines (SVM) </a:t>
            </a:r>
          </a:p>
          <a:p>
            <a:pPr lvl="1" marL="50291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Busca la separación mas amplia del hiperplano de los datos para predecir «default»</a:t>
            </a:r>
          </a:p>
          <a:p>
            <a:pPr lvl="1" marL="50291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Experimentar con kernels: «linear, poly, rbf, sigmoid»</a:t>
            </a:r>
          </a:p>
          <a:p>
            <a:pPr marL="25145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Neural Networks (NN)</a:t>
            </a:r>
          </a:p>
          <a:p>
            <a:pPr lvl="1" marL="50291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Red neuronal de entrada de datos, capas escondidas de procesar, salida de probabilidad de «default»</a:t>
            </a:r>
          </a:p>
          <a:p>
            <a:pPr lvl="1" marL="502919" indent="-251459" defTabSz="201168">
              <a:spcBef>
                <a:spcPts val="1500"/>
              </a:spcBef>
              <a:buBlip>
                <a:blip r:embed="rId2"/>
              </a:buBlip>
              <a:defRPr sz="1584"/>
            </a:pPr>
            <a:r>
              <a:t>Experimentar con configuraciones (32x16x8), (64x32x16x8), (64x16), y con la función de perdida  </a:t>
            </a:r>
            <a14:m>
              <m:oMath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9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y</m:t>
                </m:r>
                <m:r>
                  <m:rPr>
                    <m:sty m:val="p"/>
                  </m:rP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log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log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perimentación y Result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7179">
              <a:defRPr sz="4680"/>
            </a:lvl1pPr>
          </a:lstStyle>
          <a:p>
            <a:pPr/>
            <a:r>
              <a:t>Experimentación y Resultados </a:t>
            </a:r>
          </a:p>
        </p:txBody>
      </p:sp>
      <p:sp>
        <p:nvSpPr>
          <p:cNvPr id="130" name="Random Forest (ejemplar)"/>
          <p:cNvSpPr txBox="1"/>
          <p:nvPr>
            <p:ph type="body" sz="quarter" idx="1"/>
          </p:nvPr>
        </p:nvSpPr>
        <p:spPr>
          <a:xfrm>
            <a:off x="1270000" y="1638994"/>
            <a:ext cx="10464800" cy="889944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Random Forest (ejemplar)</a:t>
            </a:r>
          </a:p>
        </p:txBody>
      </p:sp>
      <p:pic>
        <p:nvPicPr>
          <p:cNvPr id="131" name="randomforestbigsnippet.png" descr="randomforestbigsnippet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5378"/>
          <a:stretch>
            <a:fillRect/>
          </a:stretch>
        </p:blipFill>
        <p:spPr>
          <a:xfrm>
            <a:off x="2230040" y="2654530"/>
            <a:ext cx="8544739" cy="6725579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xperimentación y Result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7179">
              <a:defRPr sz="4680"/>
            </a:lvl1pPr>
          </a:lstStyle>
          <a:p>
            <a:pPr/>
            <a:r>
              <a:t>Experimentación y Resultados </a:t>
            </a:r>
          </a:p>
        </p:txBody>
      </p:sp>
      <p:sp>
        <p:nvSpPr>
          <p:cNvPr id="134" name="Redes Neuronales (Ejemplar)"/>
          <p:cNvSpPr txBox="1"/>
          <p:nvPr>
            <p:ph type="body" sz="quarter" idx="1"/>
          </p:nvPr>
        </p:nvSpPr>
        <p:spPr>
          <a:xfrm>
            <a:off x="1270000" y="1638994"/>
            <a:ext cx="10464800" cy="86117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Redes Neuronales (Ejemplar) </a:t>
            </a:r>
          </a:p>
        </p:txBody>
      </p:sp>
      <p:pic>
        <p:nvPicPr>
          <p:cNvPr id="135" name="neuralnettest1.pdf" descr="neuralnettest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2676" y="2629136"/>
            <a:ext cx="9939448" cy="6626299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perimentación y Resultados…"/>
          <p:cNvSpPr txBox="1"/>
          <p:nvPr>
            <p:ph type="title"/>
          </p:nvPr>
        </p:nvSpPr>
        <p:spPr>
          <a:xfrm>
            <a:off x="1270000" y="203200"/>
            <a:ext cx="10464800" cy="2220715"/>
          </a:xfrm>
          <a:prstGeom prst="rect">
            <a:avLst/>
          </a:prstGeom>
        </p:spPr>
        <p:txBody>
          <a:bodyPr/>
          <a:lstStyle/>
          <a:p>
            <a:pPr defTabSz="297179">
              <a:defRPr sz="4680"/>
            </a:pPr>
            <a:r>
              <a:t>Experimentación y Resultados</a:t>
            </a:r>
          </a:p>
          <a:p>
            <a:pPr defTabSz="297179">
              <a:defRPr sz="4680"/>
            </a:pPr>
            <a:r>
              <a:t>de todos los algoritmos 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1202481" y="2837457"/>
          <a:ext cx="10364590" cy="560268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4724400"/>
                <a:gridCol w="2190601"/>
                <a:gridCol w="1728093"/>
                <a:gridCol w="1956742"/>
              </a:tblGrid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82A2F"/>
                          </a:solidFill>
                        </a:rPr>
                        <a:t>Algoritmo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82A2F"/>
                          </a:solidFill>
                        </a:rPr>
                        <a:t>Conjunto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82A2F"/>
                          </a:solidFill>
                        </a:rPr>
                        <a:t>Costo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82A2F"/>
                          </a:solidFill>
                        </a:rPr>
                        <a:t>Exactitud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Red neuronal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Validación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0.375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0.528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Prueba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0.413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0.484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Random forests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Validación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0.453 0.742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0.742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Prueba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0.451 0.762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0.762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Support vector machines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Validación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0.484 0.772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0.772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Prueba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0.474 0.781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0.781 
74 0.781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K nearest neighbor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Validación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0.594 0.675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0.675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2520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Prueba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0.668 0.616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0.616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Conclusiones </a:t>
            </a:r>
          </a:p>
        </p:txBody>
      </p:sp>
      <p:sp>
        <p:nvSpPr>
          <p:cNvPr id="141" name="El modelo red neuronal es el mejor basado en nuestra medida de costo adaptado.…"/>
          <p:cNvSpPr txBox="1"/>
          <p:nvPr>
            <p:ph type="body" idx="1"/>
          </p:nvPr>
        </p:nvSpPr>
        <p:spPr>
          <a:xfrm>
            <a:off x="1270000" y="1511448"/>
            <a:ext cx="10464800" cy="6997552"/>
          </a:xfrm>
          <a:prstGeom prst="rect">
            <a:avLst/>
          </a:prstGeom>
        </p:spPr>
        <p:txBody>
          <a:bodyPr/>
          <a:lstStyle/>
          <a:p>
            <a:pPr marL="308610" indent="-308610" defTabSz="246888">
              <a:spcBef>
                <a:spcPts val="1900"/>
              </a:spcBef>
              <a:buBlip>
                <a:blip r:embed="rId2"/>
              </a:buBlip>
              <a:defRPr sz="1944"/>
            </a:pPr>
            <a:r>
              <a:t>El modelo red neuronal es el mejor basado en nuestra medida de costo adaptado.</a:t>
            </a:r>
          </a:p>
          <a:p>
            <a:pPr marL="308610" indent="-308610" defTabSz="246888">
              <a:spcBef>
                <a:spcPts val="1900"/>
              </a:spcBef>
              <a:buBlip>
                <a:blip r:embed="rId2"/>
              </a:buBlip>
              <a:defRPr sz="1944"/>
            </a:pPr>
            <a:r>
              <a:t>Aprendizajes:</a:t>
            </a:r>
          </a:p>
          <a:p>
            <a:pPr lvl="1" marL="617220" indent="-308610" defTabSz="246888">
              <a:spcBef>
                <a:spcPts val="1900"/>
              </a:spcBef>
              <a:buBlip>
                <a:blip r:embed="rId2"/>
              </a:buBlip>
              <a:defRPr sz="1944"/>
            </a:pPr>
            <a:r>
              <a:t>Los datos desbalanceados tienen impacto negativo en todos los algoritmos, oversampling fue efectivo. </a:t>
            </a:r>
            <a:br/>
          </a:p>
          <a:p>
            <a:pPr lvl="1" marL="617220" indent="-308610" defTabSz="246888">
              <a:spcBef>
                <a:spcPts val="1900"/>
              </a:spcBef>
              <a:buBlip>
                <a:blip r:embed="rId2"/>
              </a:buBlip>
              <a:defRPr sz="1944"/>
            </a:pPr>
            <a:r>
              <a:t>Una función de costo adaptado puede chocar con la de pérdida y tener otros efectos colaterales. </a:t>
            </a:r>
            <a:br/>
          </a:p>
          <a:p>
            <a:pPr lvl="1" marL="617220" indent="-308610" defTabSz="246888">
              <a:spcBef>
                <a:spcPts val="1900"/>
              </a:spcBef>
              <a:buBlip>
                <a:blip r:embed="rId2"/>
              </a:buBlip>
              <a:defRPr sz="1944"/>
            </a:pPr>
            <a:r>
              <a:t>La transformación de datos con raíz cuadrada y categorización no ayudó a random forest ni a red neuronal. </a:t>
            </a:r>
            <a:br/>
          </a:p>
          <a:p>
            <a:pPr lvl="1" marL="617220" indent="-308610" defTabSz="246888">
              <a:spcBef>
                <a:spcPts val="1900"/>
              </a:spcBef>
              <a:buBlip>
                <a:blip r:embed="rId2"/>
              </a:buBlip>
              <a:defRPr sz="1944"/>
            </a:pPr>
            <a:r>
              <a:t>SVM mantiene su exactitud cuando baja el costo. Podemos ahondar la investigación de esta técnica en un siguiente trabajo.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