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62" r:id="rId2"/>
    <p:sldId id="270" r:id="rId3"/>
    <p:sldId id="268" r:id="rId4"/>
    <p:sldId id="263" r:id="rId5"/>
    <p:sldId id="272" r:id="rId6"/>
    <p:sldId id="274" r:id="rId7"/>
    <p:sldId id="265" r:id="rId8"/>
    <p:sldId id="264" r:id="rId9"/>
    <p:sldId id="266" r:id="rId10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6CF"/>
    <a:srgbClr val="3E6FD2"/>
    <a:srgbClr val="2D5EC1"/>
    <a:srgbClr val="BDDEFF"/>
    <a:srgbClr val="99CCFF"/>
    <a:srgbClr val="808080"/>
    <a:srgbClr val="FFD624"/>
    <a:srgbClr val="F14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9" autoAdjust="0"/>
  </p:normalViewPr>
  <p:slideViewPr>
    <p:cSldViewPr>
      <p:cViewPr>
        <p:scale>
          <a:sx n="110" d="100"/>
          <a:sy n="110" d="100"/>
        </p:scale>
        <p:origin x="-15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558A5CA-433A-4363-9714-558CA316AA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469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B345171-116A-4BC0-8E36-136E3FCA4D1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0726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ubble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2163763" y="0"/>
            <a:ext cx="432752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8424" y="3005262"/>
            <a:ext cx="694038" cy="352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33"/>
          <p:cNvSpPr txBox="1">
            <a:spLocks noChangeArrowheads="1"/>
          </p:cNvSpPr>
          <p:nvPr userDrawn="1"/>
        </p:nvSpPr>
        <p:spPr bwMode="auto">
          <a:xfrm rot="16200000">
            <a:off x="7480423" y="1413440"/>
            <a:ext cx="26789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200" noProof="0" dirty="0" smtClean="0">
                <a:solidFill>
                  <a:srgbClr val="F14E36"/>
                </a:solidFill>
                <a:latin typeface="Tahoma" pitchFamily="34" charset="0"/>
                <a:cs typeface="Tahoma" pitchFamily="34" charset="0"/>
              </a:rPr>
              <a:t>15-23</a:t>
            </a:r>
            <a:r>
              <a:rPr lang="en-GB" sz="2200" dirty="0" smtClean="0">
                <a:solidFill>
                  <a:srgbClr val="F14E36"/>
                </a:solidFill>
                <a:latin typeface="Tahoma" pitchFamily="34" charset="0"/>
                <a:cs typeface="Tahoma" pitchFamily="34" charset="0"/>
              </a:rPr>
              <a:t> October 2016</a:t>
            </a:r>
            <a:endParaRPr lang="en-GB" sz="2200" dirty="0">
              <a:solidFill>
                <a:srgbClr val="F14E36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 userDrawn="1"/>
        </p:nvGrpSpPr>
        <p:grpSpPr bwMode="auto">
          <a:xfrm>
            <a:off x="2517775" y="6165850"/>
            <a:ext cx="3998913" cy="476250"/>
            <a:chOff x="1474" y="3884"/>
            <a:chExt cx="2519" cy="300"/>
          </a:xfrm>
        </p:grpSpPr>
        <p:pic>
          <p:nvPicPr>
            <p:cNvPr id="7" name="Picture 5"/>
            <p:cNvPicPr>
              <a:picLocks noChangeAspect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74" y="3884"/>
              <a:ext cx="29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38" y="3924"/>
              <a:ext cx="2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655" y="3948"/>
              <a:ext cx="8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>
                  <a:solidFill>
                    <a:srgbClr val="F14E36"/>
                  </a:solidFill>
                </a:rPr>
                <a:t>@CodeWeekEU</a:t>
              </a:r>
              <a:endParaRPr lang="en-GB">
                <a:solidFill>
                  <a:srgbClr val="F14E36"/>
                </a:solidFill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3521" y="3948"/>
              <a:ext cx="4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>
                  <a:solidFill>
                    <a:srgbClr val="F14E36"/>
                  </a:solidFill>
                </a:rPr>
                <a:t>codeEU</a:t>
              </a:r>
              <a:endParaRPr lang="en-GB">
                <a:solidFill>
                  <a:srgbClr val="F14E36"/>
                </a:solidFill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2562" y="3948"/>
              <a:ext cx="5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>
                  <a:solidFill>
                    <a:srgbClr val="F14E36"/>
                  </a:solidFill>
                </a:rPr>
                <a:t>#codeEU</a:t>
              </a:r>
              <a:endParaRPr lang="en-GB">
                <a:solidFill>
                  <a:srgbClr val="F14E36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25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14E3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166C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166CF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166C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166C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166C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vents.codeweek.eu/" TargetMode="External"/><Relationship Id="rId2" Type="http://schemas.openxmlformats.org/officeDocument/2006/relationships/hyperlink" Target="http://events.codeweek.eu/ambassado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vents.codeweek.eu/" TargetMode="External"/><Relationship Id="rId7" Type="http://schemas.openxmlformats.org/officeDocument/2006/relationships/hyperlink" Target="http://codeweek.eu/odetocode/" TargetMode="External"/><Relationship Id="rId2" Type="http://schemas.openxmlformats.org/officeDocument/2006/relationships/hyperlink" Target="http://events.codeweek.eu/guid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deweek.eu/codeweek4all/" TargetMode="External"/><Relationship Id="rId5" Type="http://schemas.openxmlformats.org/officeDocument/2006/relationships/hyperlink" Target="https://twitter.com/CodeWeekEU" TargetMode="External"/><Relationship Id="rId4" Type="http://schemas.openxmlformats.org/officeDocument/2006/relationships/hyperlink" Target="https://www.facebook.com/codeEU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denet.org/" TargetMode="External"/><Relationship Id="rId3" Type="http://schemas.openxmlformats.org/officeDocument/2006/relationships/hyperlink" Target="https://coderdojo.com/" TargetMode="External"/><Relationship Id="rId7" Type="http://schemas.openxmlformats.org/officeDocument/2006/relationships/hyperlink" Target="https://eestec.net/" TargetMode="External"/><Relationship Id="rId2" Type="http://schemas.openxmlformats.org/officeDocument/2006/relationships/hyperlink" Target="http://ec.europa.eu/priorities/digital-single-marke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hinkyoung.eu/" TargetMode="External"/><Relationship Id="rId5" Type="http://schemas.openxmlformats.org/officeDocument/2006/relationships/hyperlink" Target="http://www.publiclibraries2020.eu/" TargetMode="External"/><Relationship Id="rId4" Type="http://schemas.openxmlformats.org/officeDocument/2006/relationships/hyperlink" Target="http://railsgirls.com/" TargetMode="External"/><Relationship Id="rId9" Type="http://schemas.openxmlformats.org/officeDocument/2006/relationships/hyperlink" Target="http://ec.europa.eu/digital-agenda/en/grand-coalition-digital-job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vents.codeweek.eu/ambassadors/" TargetMode="External"/><Relationship Id="rId2" Type="http://schemas.openxmlformats.org/officeDocument/2006/relationships/hyperlink" Target="http://codeweek.eu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nfo@codeweek.eu" TargetMode="External"/><Relationship Id="rId4" Type="http://schemas.openxmlformats.org/officeDocument/2006/relationships/hyperlink" Target="http://events.codeweek.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2"/>
          <p:cNvSpPr>
            <a:spLocks noGrp="1"/>
          </p:cNvSpPr>
          <p:nvPr>
            <p:ph type="title"/>
          </p:nvPr>
        </p:nvSpPr>
        <p:spPr>
          <a:xfrm>
            <a:off x="457200" y="1425575"/>
            <a:ext cx="8229600" cy="2074863"/>
          </a:xfrm>
        </p:spPr>
        <p:txBody>
          <a:bodyPr/>
          <a:lstStyle/>
          <a:p>
            <a:r>
              <a:rPr lang="en-GB" sz="6000" dirty="0" smtClean="0">
                <a:solidFill>
                  <a:srgbClr val="3E6FD2"/>
                </a:solidFill>
                <a:latin typeface="Calibri" pitchFamily="34" charset="0"/>
              </a:rPr>
              <a:t>Europe Code Week</a:t>
            </a:r>
            <a:r>
              <a:rPr lang="en-GB" sz="5400" dirty="0" smtClean="0">
                <a:solidFill>
                  <a:srgbClr val="3E6FD2"/>
                </a:solidFill>
                <a:latin typeface="Calibri" pitchFamily="34" charset="0"/>
              </a:rPr>
              <a:t/>
            </a:r>
            <a:br>
              <a:rPr lang="en-GB" sz="5400" dirty="0" smtClean="0">
                <a:solidFill>
                  <a:srgbClr val="3E6FD2"/>
                </a:solidFill>
                <a:latin typeface="Calibri" pitchFamily="34" charset="0"/>
              </a:rPr>
            </a:br>
            <a:r>
              <a:rPr lang="en-GB" sz="5400" dirty="0" smtClean="0">
                <a:solidFill>
                  <a:srgbClr val="3E6FD2"/>
                </a:solidFill>
                <a:latin typeface="Calibri" pitchFamily="34" charset="0"/>
              </a:rPr>
              <a:t>15-23 October 2016</a:t>
            </a:r>
          </a:p>
        </p:txBody>
      </p:sp>
      <p:sp>
        <p:nvSpPr>
          <p:cNvPr id="15362" name="Title 2"/>
          <p:cNvSpPr txBox="1">
            <a:spLocks/>
          </p:cNvSpPr>
          <p:nvPr/>
        </p:nvSpPr>
        <p:spPr bwMode="auto">
          <a:xfrm>
            <a:off x="595313" y="3213100"/>
            <a:ext cx="82296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4400" i="1" dirty="0" smtClean="0">
                <a:solidFill>
                  <a:srgbClr val="3166CF"/>
                </a:solidFill>
                <a:latin typeface="Calibri" pitchFamily="34" charset="0"/>
              </a:rPr>
              <a:t>A week to celebrate </a:t>
            </a:r>
          </a:p>
          <a:p>
            <a:pPr algn="ctr"/>
            <a:r>
              <a:rPr lang="en-GB" sz="4400" i="1" dirty="0" smtClean="0">
                <a:solidFill>
                  <a:srgbClr val="3166CF"/>
                </a:solidFill>
                <a:latin typeface="Calibri" pitchFamily="34" charset="0"/>
              </a:rPr>
              <a:t>creating with code</a:t>
            </a:r>
            <a:endParaRPr lang="en-GB" sz="4400" i="1" dirty="0">
              <a:solidFill>
                <a:srgbClr val="3166CF"/>
              </a:solidFill>
              <a:latin typeface="Calibri" pitchFamily="34" charset="0"/>
            </a:endParaRPr>
          </a:p>
        </p:txBody>
      </p:sp>
      <p:pic>
        <p:nvPicPr>
          <p:cNvPr id="15369" name="Picture 9" descr="E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0463" y="333375"/>
            <a:ext cx="1376362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>
                <a:latin typeface="Calibri" pitchFamily="34" charset="0"/>
              </a:rPr>
              <a:t>What </a:t>
            </a:r>
            <a:r>
              <a:rPr lang="en-GB" sz="4000" dirty="0" smtClean="0">
                <a:latin typeface="Calibri" pitchFamily="34" charset="0"/>
              </a:rPr>
              <a:t>is the aim </a:t>
            </a:r>
            <a:r>
              <a:rPr lang="en-GB" sz="4000" dirty="0" smtClean="0">
                <a:latin typeface="Calibri" pitchFamily="34" charset="0"/>
              </a:rPr>
              <a:t/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of Europe Code Week?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75655" y="1628775"/>
            <a:ext cx="7128793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</a:rPr>
              <a:t>To bring basic programming skills and digital literacy to everybody in a fun and engaging </a:t>
            </a:r>
            <a:r>
              <a:rPr lang="en-GB" dirty="0" smtClean="0">
                <a:latin typeface="Calibri" pitchFamily="34" charset="0"/>
              </a:rPr>
              <a:t>way</a:t>
            </a:r>
          </a:p>
          <a:p>
            <a:pPr marL="400050" lvl="1" indent="0">
              <a:lnSpc>
                <a:spcPct val="90000"/>
              </a:lnSpc>
              <a:buFont typeface="Arial" charset="0"/>
              <a:buNone/>
            </a:pPr>
            <a:endParaRPr lang="en-GB" sz="2400" i="1" dirty="0" smtClean="0">
              <a:latin typeface="Calibri" pitchFamily="34" charset="0"/>
            </a:endParaRPr>
          </a:p>
          <a:p>
            <a:pPr marL="82550" lvl="1" indent="0">
              <a:lnSpc>
                <a:spcPct val="90000"/>
              </a:lnSpc>
              <a:buFont typeface="Arial" charset="0"/>
              <a:buNone/>
            </a:pPr>
            <a:r>
              <a:rPr lang="en-GB" sz="2400" i="1" dirty="0" smtClean="0">
                <a:latin typeface="Calibri" pitchFamily="34" charset="0"/>
              </a:rPr>
              <a:t>"Since the beginning of times, humans have created with stone, iron, paper and pencil. Now we live in a different era where we </a:t>
            </a:r>
            <a:r>
              <a:rPr lang="en-GB" sz="2400" b="1" i="1" dirty="0" smtClean="0">
                <a:latin typeface="Calibri" pitchFamily="34" charset="0"/>
              </a:rPr>
              <a:t>mould our world in code</a:t>
            </a:r>
            <a:r>
              <a:rPr lang="en-GB" sz="2400" i="1" dirty="0" smtClean="0">
                <a:latin typeface="Calibri" pitchFamily="34" charset="0"/>
              </a:rPr>
              <a:t>. Different eras demand different skills. During Code Week we want to give everyone the opportunity to discover coding and have fun with it. Let’s learn coding to shape our future!"</a:t>
            </a:r>
            <a:endParaRPr lang="en-GB" sz="2400" dirty="0" smtClean="0">
              <a:latin typeface="Calibri" pitchFamily="34" charset="0"/>
            </a:endParaRPr>
          </a:p>
          <a:p>
            <a:pPr algn="r">
              <a:lnSpc>
                <a:spcPct val="90000"/>
              </a:lnSpc>
              <a:buFont typeface="Arial" charset="0"/>
              <a:buNone/>
            </a:pPr>
            <a:r>
              <a:rPr lang="en-GB" sz="1800" dirty="0" smtClean="0">
                <a:latin typeface="Calibri" pitchFamily="34" charset="0"/>
              </a:rPr>
              <a:t>Alessandro </a:t>
            </a:r>
            <a:r>
              <a:rPr lang="en-GB" sz="1800" dirty="0" err="1" smtClean="0">
                <a:latin typeface="Calibri" pitchFamily="34" charset="0"/>
              </a:rPr>
              <a:t>Bogliolo</a:t>
            </a:r>
            <a:r>
              <a:rPr lang="en-GB" sz="1800" dirty="0" smtClean="0">
                <a:latin typeface="Calibri" pitchFamily="34" charset="0"/>
              </a:rPr>
              <a:t>, EU Code Week coordinator</a:t>
            </a:r>
          </a:p>
        </p:txBody>
      </p:sp>
    </p:spTree>
    <p:extLst>
      <p:ext uri="{BB962C8B-B14F-4D97-AF65-F5344CB8AC3E}">
        <p14:creationId xmlns:p14="http://schemas.microsoft.com/office/powerpoint/2010/main" val="4536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1403647" y="260350"/>
            <a:ext cx="7294265" cy="1143000"/>
          </a:xfrm>
        </p:spPr>
        <p:txBody>
          <a:bodyPr/>
          <a:lstStyle/>
          <a:p>
            <a:r>
              <a:rPr lang="en-GB" dirty="0" smtClean="0">
                <a:latin typeface="Calibri" pitchFamily="34" charset="0"/>
              </a:rPr>
              <a:t>When is Europe Code Week?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1475656" y="1628775"/>
            <a:ext cx="7222257" cy="4525963"/>
          </a:xfrm>
        </p:spPr>
        <p:txBody>
          <a:bodyPr/>
          <a:lstStyle/>
          <a:p>
            <a:r>
              <a:rPr lang="en-GB" dirty="0" smtClean="0">
                <a:latin typeface="Calibri" pitchFamily="34" charset="0"/>
              </a:rPr>
              <a:t>Creating with code is celebrated on 15-23 October </a:t>
            </a:r>
            <a:r>
              <a:rPr lang="en-GB" dirty="0" smtClean="0">
                <a:latin typeface="Calibri" pitchFamily="34" charset="0"/>
              </a:rPr>
              <a:t>2016</a:t>
            </a:r>
            <a:endParaRPr lang="en-GB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…but "every week is Code Week"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01008"/>
            <a:ext cx="6091979" cy="2163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000" dirty="0" smtClean="0">
                <a:latin typeface="Calibri" pitchFamily="34" charset="0"/>
              </a:rPr>
              <a:t>Who </a:t>
            </a:r>
            <a:r>
              <a:rPr lang="en-GB" sz="4000" dirty="0" smtClean="0">
                <a:latin typeface="Calibri" pitchFamily="34" charset="0"/>
              </a:rPr>
              <a:t>organises Europe </a:t>
            </a:r>
            <a:r>
              <a:rPr lang="en-GB" sz="4000" dirty="0" smtClean="0">
                <a:latin typeface="Calibri" pitchFamily="34" charset="0"/>
              </a:rPr>
              <a:t>Code Week?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59631" y="1340768"/>
            <a:ext cx="7438281" cy="452596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Calibri" pitchFamily="34" charset="0"/>
              </a:rPr>
              <a:t>A grass-root movement run by volunteers –  the </a:t>
            </a:r>
            <a:r>
              <a:rPr lang="en-GB" sz="2800" u="sng" dirty="0" smtClean="0">
                <a:latin typeface="Calibri" pitchFamily="34" charset="0"/>
                <a:hlinkClick r:id="rId2"/>
              </a:rPr>
              <a:t>Code Week Ambassadors</a:t>
            </a:r>
            <a:r>
              <a:rPr lang="en-GB" sz="2800" u="sng" dirty="0" smtClean="0">
                <a:latin typeface="Calibri" pitchFamily="34" charset="0"/>
              </a:rPr>
              <a:t> </a:t>
            </a:r>
            <a:endParaRPr lang="en-GB" sz="2800" u="sng" dirty="0" smtClean="0">
              <a:latin typeface="Calibri" pitchFamily="34" charset="0"/>
            </a:endParaRPr>
          </a:p>
          <a:p>
            <a:r>
              <a:rPr lang="en-GB" sz="2800" dirty="0">
                <a:latin typeface="Calibri" pitchFamily="34" charset="0"/>
              </a:rPr>
              <a:t>S</a:t>
            </a:r>
            <a:r>
              <a:rPr lang="en-GB" sz="2800" dirty="0" smtClean="0">
                <a:latin typeface="Calibri" pitchFamily="34" charset="0"/>
              </a:rPr>
              <a:t>upported </a:t>
            </a:r>
            <a:r>
              <a:rPr lang="en-GB" sz="2800" dirty="0" smtClean="0">
                <a:latin typeface="Calibri" pitchFamily="34" charset="0"/>
              </a:rPr>
              <a:t>by </a:t>
            </a:r>
            <a:r>
              <a:rPr lang="en-GB" sz="2800" dirty="0" smtClean="0">
                <a:latin typeface="Calibri" pitchFamily="34" charset="0"/>
              </a:rPr>
              <a:t>the European Commission</a:t>
            </a:r>
            <a:endParaRPr lang="en-GB" sz="2800" dirty="0" smtClean="0">
              <a:latin typeface="Calibri" pitchFamily="34" charset="0"/>
            </a:endParaRPr>
          </a:p>
          <a:p>
            <a:r>
              <a:rPr lang="en-GB" sz="2800" dirty="0" smtClean="0">
                <a:latin typeface="Calibri" pitchFamily="34" charset="0"/>
              </a:rPr>
              <a:t>Anyone who organises coding events adds their event to the </a:t>
            </a:r>
            <a:r>
              <a:rPr lang="en-GB" sz="2800" dirty="0" smtClean="0">
                <a:latin typeface="Calibri" pitchFamily="34" charset="0"/>
                <a:hlinkClick r:id="rId3"/>
              </a:rPr>
              <a:t>events.codeweek.eu</a:t>
            </a:r>
            <a:r>
              <a:rPr lang="en-GB" sz="2800" dirty="0" smtClean="0">
                <a:latin typeface="Calibri" pitchFamily="34" charset="0"/>
              </a:rPr>
              <a:t> map</a:t>
            </a:r>
          </a:p>
          <a:p>
            <a:pPr>
              <a:buFont typeface="Arial" charset="0"/>
              <a:buNone/>
            </a:pPr>
            <a:endParaRPr lang="en-GB" sz="2800" dirty="0" smtClean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6" b="28822"/>
          <a:stretch/>
        </p:blipFill>
        <p:spPr>
          <a:xfrm>
            <a:off x="508000" y="3805979"/>
            <a:ext cx="8128000" cy="2287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participates</a:t>
            </a:r>
            <a:r>
              <a:rPr lang="sv-SE" dirty="0" smtClean="0"/>
              <a:t>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1628800"/>
            <a:ext cx="61206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3166CF"/>
                </a:solidFill>
                <a:latin typeface="Calibri" pitchFamily="34" charset="0"/>
                <a:cs typeface="+mn-cs"/>
              </a:rPr>
              <a:t>EU Code Week is for everyone, by everyone</a:t>
            </a:r>
          </a:p>
          <a:p>
            <a:endParaRPr lang="en-GB" sz="2000" dirty="0">
              <a:solidFill>
                <a:srgbClr val="3166CF"/>
              </a:solidFill>
              <a:latin typeface="Calibri" pitchFamily="34" charset="0"/>
              <a:cs typeface="+mn-cs"/>
            </a:endParaRPr>
          </a:p>
          <a:p>
            <a:r>
              <a:rPr lang="en-GB" sz="2400" dirty="0">
                <a:solidFill>
                  <a:srgbClr val="3166CF"/>
                </a:solidFill>
                <a:latin typeface="Calibri" pitchFamily="34" charset="0"/>
                <a:cs typeface="+mn-cs"/>
              </a:rPr>
              <a:t>Children, pupils, students, young adults, adults, seniors, parents, teachers, entrepreneurs and policymakers can organise and participate in coding events.</a:t>
            </a:r>
          </a:p>
          <a:p>
            <a:endParaRPr lang="sv-SE" sz="1400" dirty="0"/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3" y="3958774"/>
            <a:ext cx="2232248" cy="1488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" r="12551"/>
          <a:stretch/>
        </p:blipFill>
        <p:spPr>
          <a:xfrm>
            <a:off x="3287365" y="3963048"/>
            <a:ext cx="2438255" cy="1483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54" y="3958774"/>
            <a:ext cx="2304256" cy="15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2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Calibri" panose="020F0502020204030204" pitchFamily="34" charset="0"/>
              </a:rPr>
              <a:t>Get </a:t>
            </a:r>
            <a:r>
              <a:rPr lang="sv-SE" dirty="0" err="1" smtClean="0">
                <a:latin typeface="Calibri" panose="020F0502020204030204" pitchFamily="34" charset="0"/>
              </a:rPr>
              <a:t>involved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1271657"/>
            <a:ext cx="67687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Organise</a:t>
            </a: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own coding event – in school, in the local library, at your office!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out the </a:t>
            </a:r>
            <a:r>
              <a:rPr lang="en-GB" sz="2400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Code Week map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GB" sz="2400" b="1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 part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 coding event.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Spread the word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on </a:t>
            </a:r>
            <a:r>
              <a:rPr lang="en-GB" sz="2400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Facebook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GB" sz="2400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Twitter</a:t>
            </a:r>
            <a:endParaRPr lang="en-GB" sz="2400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CodeWeek4All challenge </a:t>
            </a:r>
            <a:r>
              <a:rPr lang="en-GB" sz="2400" b="1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school to engage all its students in coding events and get a Certificate of Excellence in Coding Literacy from the European Commission. </a:t>
            </a:r>
            <a:endParaRPr lang="en-GB" sz="2400" dirty="0" smtClean="0">
              <a:solidFill>
                <a:srgbClr val="3166CF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i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Ode </a:t>
            </a:r>
            <a:r>
              <a:rPr lang="en-GB" sz="2400" i="1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to Code </a:t>
            </a:r>
            <a:r>
              <a:rPr lang="en-GB" sz="2400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video contest </a:t>
            </a:r>
            <a:r>
              <a:rPr lang="en-GB" sz="2400" b="1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Dance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2400" i="1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Ode to Code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share your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video on </a:t>
            </a:r>
            <a:r>
              <a:rPr lang="en-GB" sz="2400" dirty="0" err="1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Youtube</a:t>
            </a:r>
            <a:endParaRPr lang="en-GB" sz="1400" dirty="0">
              <a:solidFill>
                <a:srgbClr val="3166CF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Calibri" pitchFamily="34" charset="0"/>
              </a:rPr>
              <a:t>Europe Code Week supporters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403647" y="1268760"/>
            <a:ext cx="7294265" cy="4525963"/>
          </a:xfrm>
        </p:spPr>
        <p:txBody>
          <a:bodyPr>
            <a:normAutofit fontScale="92500"/>
          </a:bodyPr>
          <a:lstStyle/>
          <a:p>
            <a:r>
              <a:rPr lang="en-GB" sz="2600" dirty="0" smtClean="0">
                <a:latin typeface="Calibri" pitchFamily="34" charset="0"/>
              </a:rPr>
              <a:t>European Commission - supports EU Code Week as part of its strategy for a </a:t>
            </a:r>
            <a:r>
              <a:rPr lang="en-GB" sz="2600" u="sng" dirty="0" smtClean="0">
                <a:latin typeface="Calibri" pitchFamily="34" charset="0"/>
                <a:hlinkClick r:id="rId2"/>
              </a:rPr>
              <a:t>Digital Single Market</a:t>
            </a:r>
            <a:endParaRPr lang="en-GB" sz="2600" dirty="0" smtClean="0">
              <a:latin typeface="Calibri" pitchFamily="34" charset="0"/>
            </a:endParaRPr>
          </a:p>
          <a:p>
            <a:r>
              <a:rPr lang="en-GB" sz="2600" dirty="0" smtClean="0">
                <a:latin typeface="Calibri" pitchFamily="34" charset="0"/>
              </a:rPr>
              <a:t>EU Code Week - backed by coding movements such as </a:t>
            </a:r>
            <a:r>
              <a:rPr lang="en-GB" sz="2600" dirty="0" smtClean="0">
                <a:latin typeface="Calibri" pitchFamily="34" charset="0"/>
                <a:hlinkClick r:id="rId3"/>
              </a:rPr>
              <a:t>CoderDojo </a:t>
            </a:r>
            <a:r>
              <a:rPr lang="en-GB" sz="2600" dirty="0" smtClean="0">
                <a:latin typeface="Calibri" pitchFamily="34" charset="0"/>
              </a:rPr>
              <a:t>and </a:t>
            </a:r>
            <a:r>
              <a:rPr lang="en-GB" sz="2600" dirty="0" err="1" smtClean="0">
                <a:latin typeface="Calibri" pitchFamily="34" charset="0"/>
                <a:hlinkClick r:id="rId4"/>
              </a:rPr>
              <a:t>RailsGirls</a:t>
            </a:r>
            <a:endParaRPr lang="en-GB" sz="2600" dirty="0" smtClean="0">
              <a:latin typeface="Calibri" pitchFamily="34" charset="0"/>
            </a:endParaRPr>
          </a:p>
          <a:p>
            <a:r>
              <a:rPr lang="en-GB" sz="2600" dirty="0">
                <a:latin typeface="Calibri" pitchFamily="34" charset="0"/>
                <a:hlinkClick r:id="rId5"/>
              </a:rPr>
              <a:t>Public Libraries 2020 </a:t>
            </a:r>
            <a:r>
              <a:rPr lang="en-GB" sz="2600" dirty="0">
                <a:latin typeface="Calibri" pitchFamily="34" charset="0"/>
              </a:rPr>
              <a:t>– 65.000 public libraries in the </a:t>
            </a:r>
            <a:r>
              <a:rPr lang="en-GB" sz="2600" dirty="0" smtClean="0">
                <a:latin typeface="Calibri" pitchFamily="34" charset="0"/>
              </a:rPr>
              <a:t>EU</a:t>
            </a:r>
          </a:p>
          <a:p>
            <a:r>
              <a:rPr lang="en-GB" sz="2600" dirty="0" smtClean="0">
                <a:latin typeface="Calibri" pitchFamily="34" charset="0"/>
              </a:rPr>
              <a:t>Youth and student organisations such as </a:t>
            </a:r>
            <a:r>
              <a:rPr lang="en-GB" sz="2600" dirty="0" smtClean="0">
                <a:latin typeface="Calibri" pitchFamily="34" charset="0"/>
                <a:hlinkClick r:id="rId6"/>
              </a:rPr>
              <a:t>Think Young</a:t>
            </a:r>
            <a:r>
              <a:rPr lang="en-GB" sz="2600" dirty="0" smtClean="0">
                <a:latin typeface="Calibri" pitchFamily="34" charset="0"/>
              </a:rPr>
              <a:t>, </a:t>
            </a:r>
            <a:r>
              <a:rPr lang="en-GB" sz="2600" dirty="0" smtClean="0">
                <a:latin typeface="Calibri" pitchFamily="34" charset="0"/>
                <a:hlinkClick r:id="rId7"/>
              </a:rPr>
              <a:t>ESTEEC</a:t>
            </a:r>
            <a:r>
              <a:rPr lang="en-GB" sz="2600" dirty="0" smtClean="0">
                <a:latin typeface="Calibri" pitchFamily="34" charset="0"/>
              </a:rPr>
              <a:t>, </a:t>
            </a:r>
            <a:r>
              <a:rPr lang="en-GB" sz="2600" dirty="0" smtClean="0">
                <a:latin typeface="Calibri" pitchFamily="34" charset="0"/>
                <a:hlinkClick r:id="rId8"/>
              </a:rPr>
              <a:t>JADE</a:t>
            </a:r>
            <a:r>
              <a:rPr lang="en-GB" sz="2600" dirty="0" smtClean="0">
                <a:latin typeface="Calibri" pitchFamily="34" charset="0"/>
              </a:rPr>
              <a:t>.</a:t>
            </a:r>
            <a:endParaRPr lang="en-GB" sz="2600" dirty="0">
              <a:latin typeface="Calibri" pitchFamily="34" charset="0"/>
            </a:endParaRPr>
          </a:p>
          <a:p>
            <a:r>
              <a:rPr lang="en-GB" sz="2600" dirty="0" smtClean="0">
                <a:latin typeface="Calibri" pitchFamily="34" charset="0"/>
              </a:rPr>
              <a:t>Partners of the </a:t>
            </a:r>
            <a:r>
              <a:rPr lang="en-GB" sz="2600" u="sng" dirty="0" smtClean="0">
                <a:latin typeface="Calibri" pitchFamily="34" charset="0"/>
                <a:hlinkClick r:id="rId9" tooltip="http://ec.europa.eu/digital-agenda/en/grand-coalition-digital-jobs"/>
              </a:rPr>
              <a:t>Grand Coalition for Digital Jobs</a:t>
            </a:r>
            <a:r>
              <a:rPr lang="en-GB" sz="2600" dirty="0" smtClean="0">
                <a:latin typeface="Calibri" pitchFamily="34" charset="0"/>
              </a:rPr>
              <a:t> organise events during EU Code Week.</a:t>
            </a:r>
          </a:p>
          <a:p>
            <a:r>
              <a:rPr lang="en-GB" sz="2600" dirty="0" smtClean="0">
                <a:latin typeface="Calibri" pitchFamily="34" charset="0"/>
              </a:rPr>
              <a:t>Members of the European Parliament e.g. Sean Kelly and Eva </a:t>
            </a:r>
            <a:r>
              <a:rPr lang="en-GB" sz="2600" dirty="0" err="1" smtClean="0">
                <a:latin typeface="Calibri" pitchFamily="34" charset="0"/>
              </a:rPr>
              <a:t>Paunova</a:t>
            </a:r>
            <a:endParaRPr lang="en-GB" sz="2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000" dirty="0" smtClean="0">
                <a:latin typeface="Calibri" pitchFamily="34" charset="0"/>
              </a:rPr>
              <a:t>Europe Code Week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in </a:t>
            </a:r>
            <a:r>
              <a:rPr lang="en-GB" sz="4000" dirty="0" smtClean="0">
                <a:latin typeface="Calibri" pitchFamily="34" charset="0"/>
              </a:rPr>
              <a:t>2013, 2014 </a:t>
            </a:r>
            <a:r>
              <a:rPr lang="en-GB" sz="4000" dirty="0" smtClean="0">
                <a:latin typeface="Calibri" pitchFamily="34" charset="0"/>
              </a:rPr>
              <a:t>&amp; 2015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47663" y="1628775"/>
            <a:ext cx="7150249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b="1" dirty="0">
                <a:latin typeface="Calibri" panose="020F0502020204030204" pitchFamily="34" charset="0"/>
              </a:rPr>
              <a:t>2015</a:t>
            </a:r>
            <a:endParaRPr lang="en-GB" sz="2800" dirty="0">
              <a:latin typeface="Calibri" panose="020F0502020204030204" pitchFamily="34" charset="0"/>
            </a:endParaRPr>
          </a:p>
          <a:p>
            <a:pPr lvl="0"/>
            <a:r>
              <a:rPr lang="en-GB" sz="2800" dirty="0">
                <a:latin typeface="Calibri" panose="020F0502020204030204" pitchFamily="34" charset="0"/>
              </a:rPr>
              <a:t>570,000 people</a:t>
            </a:r>
          </a:p>
          <a:p>
            <a:pPr lvl="0"/>
            <a:r>
              <a:rPr lang="en-GB" sz="2800" dirty="0">
                <a:latin typeface="Calibri" panose="020F0502020204030204" pitchFamily="34" charset="0"/>
              </a:rPr>
              <a:t>7,600 coding events</a:t>
            </a:r>
          </a:p>
          <a:p>
            <a:pPr lvl="0"/>
            <a:r>
              <a:rPr lang="en-GB" sz="2800" dirty="0">
                <a:latin typeface="Calibri" panose="020F0502020204030204" pitchFamily="34" charset="0"/>
              </a:rPr>
              <a:t>46 countries in Europe, Africa, Asia, Australia, and the US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800" b="1" dirty="0" smtClean="0">
                <a:latin typeface="Calibri" panose="020F0502020204030204" pitchFamily="34" charset="0"/>
              </a:rPr>
              <a:t>2014</a:t>
            </a:r>
            <a:endParaRPr lang="en-GB" sz="2800" dirty="0">
              <a:latin typeface="Calibri" panose="020F0502020204030204" pitchFamily="34" charset="0"/>
            </a:endParaRPr>
          </a:p>
          <a:p>
            <a:pPr lvl="0"/>
            <a:r>
              <a:rPr lang="en-GB" sz="2800" dirty="0">
                <a:latin typeface="Calibri" panose="020F0502020204030204" pitchFamily="34" charset="0"/>
              </a:rPr>
              <a:t>150,000 people </a:t>
            </a:r>
          </a:p>
          <a:p>
            <a:pPr lvl="0"/>
            <a:r>
              <a:rPr lang="en-GB" sz="2800" dirty="0">
                <a:latin typeface="Calibri" panose="020F0502020204030204" pitchFamily="34" charset="0"/>
              </a:rPr>
              <a:t>4,200 coding events </a:t>
            </a:r>
          </a:p>
          <a:p>
            <a:pPr lvl="0"/>
            <a:r>
              <a:rPr lang="en-GB" sz="2800" dirty="0">
                <a:latin typeface="Calibri" panose="020F0502020204030204" pitchFamily="34" charset="0"/>
              </a:rPr>
              <a:t>36 countries in Europe and beyond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800" b="1" dirty="0" smtClean="0">
                <a:latin typeface="Calibri" panose="020F0502020204030204" pitchFamily="34" charset="0"/>
              </a:rPr>
              <a:t>2013</a:t>
            </a:r>
            <a:endParaRPr lang="en-GB" sz="2800" dirty="0">
              <a:latin typeface="Calibri" panose="020F0502020204030204" pitchFamily="34" charset="0"/>
            </a:endParaRPr>
          </a:p>
          <a:p>
            <a:pPr lvl="0"/>
            <a:r>
              <a:rPr lang="en-GB" sz="2800" dirty="0">
                <a:latin typeface="Calibri" panose="020F0502020204030204" pitchFamily="34" charset="0"/>
              </a:rPr>
              <a:t>10,000 people</a:t>
            </a:r>
          </a:p>
          <a:p>
            <a:pPr lvl="0"/>
            <a:r>
              <a:rPr lang="en-GB" sz="2800" dirty="0">
                <a:latin typeface="Calibri" panose="020F0502020204030204" pitchFamily="34" charset="0"/>
              </a:rPr>
              <a:t>3,000 coding events</a:t>
            </a:r>
          </a:p>
          <a:p>
            <a:pPr lvl="0"/>
            <a:r>
              <a:rPr lang="en-GB" sz="2800" dirty="0">
                <a:latin typeface="Calibri" panose="020F0502020204030204" pitchFamily="34" charset="0"/>
              </a:rPr>
              <a:t>26 European countries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latin typeface="Calibri" pitchFamily="34" charset="0"/>
              </a:rPr>
              <a:t>Join us!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4294967295"/>
          </p:nvPr>
        </p:nvSpPr>
        <p:spPr>
          <a:xfrm>
            <a:off x="1259632" y="1124744"/>
            <a:ext cx="7200800" cy="511234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2800" b="1" dirty="0" smtClean="0">
                <a:latin typeface="Calibri" panose="020F0502020204030204" pitchFamily="34" charset="0"/>
                <a:hlinkClick r:id="rId2"/>
              </a:rPr>
              <a:t>CodeWeek.eu</a:t>
            </a:r>
            <a:endParaRPr lang="en-GB" sz="2800" b="1" dirty="0" smtClean="0">
              <a:latin typeface="Calibri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itchFamily="34" charset="0"/>
              </a:rPr>
              <a:t>Contact your </a:t>
            </a:r>
            <a:r>
              <a:rPr lang="en-GB" sz="2400" b="1" dirty="0" smtClean="0">
                <a:latin typeface="Calibri" pitchFamily="34" charset="0"/>
                <a:hlinkClick r:id="rId3"/>
              </a:rPr>
              <a:t>ambassador </a:t>
            </a:r>
            <a:endParaRPr lang="en-GB" sz="2400" b="1" dirty="0" smtClean="0">
              <a:latin typeface="Calibri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itchFamily="34" charset="0"/>
              </a:rPr>
              <a:t>Check out </a:t>
            </a:r>
            <a:r>
              <a:rPr lang="en-GB" sz="2400" dirty="0" smtClean="0">
                <a:latin typeface="Calibri" pitchFamily="34" charset="0"/>
                <a:hlinkClick r:id="rId4"/>
              </a:rPr>
              <a:t>events </a:t>
            </a:r>
            <a:r>
              <a:rPr lang="en-GB" sz="2400" dirty="0" smtClean="0">
                <a:latin typeface="Calibri" pitchFamily="34" charset="0"/>
              </a:rPr>
              <a:t>in your country and </a:t>
            </a:r>
            <a:r>
              <a:rPr lang="en-GB" sz="2400" b="1" dirty="0" smtClean="0">
                <a:latin typeface="Calibri" pitchFamily="34" charset="0"/>
              </a:rPr>
              <a:t>organise events in </a:t>
            </a:r>
            <a:r>
              <a:rPr lang="en-GB" sz="2400" b="1" dirty="0" smtClean="0">
                <a:latin typeface="Calibri" pitchFamily="34" charset="0"/>
              </a:rPr>
              <a:t>schools, libraries or other spaces</a:t>
            </a:r>
            <a:endParaRPr lang="en-GB" sz="2400" b="1" dirty="0" smtClean="0">
              <a:latin typeface="Calibri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Calibri" pitchFamily="34" charset="0"/>
              </a:rPr>
              <a:t>Spread the word </a:t>
            </a:r>
            <a:r>
              <a:rPr lang="en-GB" sz="2400" dirty="0" smtClean="0">
                <a:latin typeface="Calibri" pitchFamily="34" charset="0"/>
              </a:rPr>
              <a:t>about Code Week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itchFamily="34" charset="0"/>
              </a:rPr>
              <a:t>Read and contribute to the Code Week blog</a:t>
            </a:r>
          </a:p>
          <a:p>
            <a:pPr marL="57150" indent="0">
              <a:buNone/>
            </a:pPr>
            <a:r>
              <a:rPr lang="en-GB" sz="2800" b="1" dirty="0" smtClean="0">
                <a:latin typeface="Calibri" pitchFamily="34" charset="0"/>
              </a:rPr>
              <a:t>Follow </a:t>
            </a:r>
            <a:r>
              <a:rPr lang="en-GB" sz="2800" b="1" dirty="0" smtClean="0">
                <a:latin typeface="Calibri" pitchFamily="34" charset="0"/>
              </a:rPr>
              <a:t>on </a:t>
            </a:r>
            <a:r>
              <a:rPr lang="en-GB" sz="2800" b="1" dirty="0" smtClean="0">
                <a:latin typeface="Calibri" pitchFamily="34" charset="0"/>
              </a:rPr>
              <a:t>Twitter and Facebook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itchFamily="34" charset="0"/>
              </a:rPr>
              <a:t>@</a:t>
            </a:r>
            <a:r>
              <a:rPr lang="en-GB" sz="2400" dirty="0" err="1" smtClean="0">
                <a:latin typeface="Calibri" pitchFamily="34" charset="0"/>
              </a:rPr>
              <a:t>CodeWeekEU</a:t>
            </a:r>
            <a:r>
              <a:rPr lang="en-GB" sz="2400" dirty="0" smtClean="0">
                <a:latin typeface="Calibri" pitchFamily="34" charset="0"/>
              </a:rPr>
              <a:t> #</a:t>
            </a:r>
            <a:r>
              <a:rPr lang="en-GB" sz="2400" dirty="0" err="1" smtClean="0">
                <a:latin typeface="Calibri" pitchFamily="34" charset="0"/>
              </a:rPr>
              <a:t>codeEU</a:t>
            </a:r>
            <a:endParaRPr lang="en-GB" sz="2400" dirty="0" smtClean="0">
              <a:latin typeface="Calibri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alibri" pitchFamily="34" charset="0"/>
              </a:rPr>
              <a:t>CodeEU</a:t>
            </a:r>
            <a:r>
              <a:rPr lang="en-GB" sz="2400" dirty="0" smtClean="0">
                <a:latin typeface="Calibri" pitchFamily="34" charset="0"/>
              </a:rPr>
              <a:t> </a:t>
            </a:r>
          </a:p>
          <a:p>
            <a:pPr marL="57150" indent="0">
              <a:buNone/>
            </a:pPr>
            <a:r>
              <a:rPr lang="en-GB" sz="2800" b="1" dirty="0" smtClean="0">
                <a:latin typeface="Calibri" pitchFamily="34" charset="0"/>
              </a:rPr>
              <a:t>Contacts</a:t>
            </a:r>
          </a:p>
          <a:p>
            <a:pPr marL="719138" lvl="2" indent="-457200"/>
            <a:r>
              <a:rPr lang="en-GB" u="sng" dirty="0">
                <a:latin typeface="Calibri" panose="020F0502020204030204" pitchFamily="34" charset="0"/>
                <a:hlinkClick r:id="rId5"/>
              </a:rPr>
              <a:t>info@codeweek.eu</a:t>
            </a:r>
            <a:endParaRPr lang="en-GB" b="1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5050"/>
      </a:hlink>
      <a:folHlink>
        <a:srgbClr val="800080"/>
      </a:folHlink>
    </a:clrScheme>
    <a:fontScheme name="Custom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505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339</TotalTime>
  <Words>451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 Design</vt:lpstr>
      <vt:lpstr>Europe Code Week 15-23 October 2016</vt:lpstr>
      <vt:lpstr>What is the aim  of Europe Code Week?</vt:lpstr>
      <vt:lpstr>When is Europe Code Week?</vt:lpstr>
      <vt:lpstr>Who organises Europe Code Week?</vt:lpstr>
      <vt:lpstr>Who participates?</vt:lpstr>
      <vt:lpstr>Get involved</vt:lpstr>
      <vt:lpstr>Europe Code Week supporters</vt:lpstr>
      <vt:lpstr>Europe Code Week  in 2013, 2014 &amp; 2015</vt:lpstr>
      <vt:lpstr>Join us!</vt:lpstr>
    </vt:vector>
  </TitlesOfParts>
  <Company>European Commission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Code Week 10-18 October 2015</dc:title>
  <dc:creator>OSTERGREN Annika (CNECT)</dc:creator>
  <cp:lastModifiedBy>OSTERGREN Annika (CNECT)</cp:lastModifiedBy>
  <cp:revision>46</cp:revision>
  <dcterms:created xsi:type="dcterms:W3CDTF">2015-09-23T07:33:08Z</dcterms:created>
  <dcterms:modified xsi:type="dcterms:W3CDTF">2016-04-12T13:54:00Z</dcterms:modified>
</cp:coreProperties>
</file>