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62" r:id="rId2"/>
    <p:sldId id="270" r:id="rId3"/>
    <p:sldId id="264" r:id="rId4"/>
    <p:sldId id="263" r:id="rId5"/>
    <p:sldId id="272" r:id="rId6"/>
    <p:sldId id="279" r:id="rId7"/>
    <p:sldId id="278" r:id="rId8"/>
    <p:sldId id="266" r:id="rId9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6CF"/>
    <a:srgbClr val="3E6FD2"/>
    <a:srgbClr val="2D5EC1"/>
    <a:srgbClr val="BDDEFF"/>
    <a:srgbClr val="99CCFF"/>
    <a:srgbClr val="808080"/>
    <a:srgbClr val="FFD624"/>
    <a:srgbClr val="F14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29" autoAdjust="0"/>
  </p:normalViewPr>
  <p:slideViewPr>
    <p:cSldViewPr>
      <p:cViewPr>
        <p:scale>
          <a:sx n="70" d="100"/>
          <a:sy n="70" d="100"/>
        </p:scale>
        <p:origin x="-5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558A5CA-433A-4363-9714-558CA316AA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469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B345171-116A-4BC0-8E36-136E3FCA4D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0726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ubble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2163763" y="0"/>
            <a:ext cx="43275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8424" y="3005262"/>
            <a:ext cx="694038" cy="352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33"/>
          <p:cNvSpPr txBox="1">
            <a:spLocks noChangeArrowheads="1"/>
          </p:cNvSpPr>
          <p:nvPr userDrawn="1"/>
        </p:nvSpPr>
        <p:spPr bwMode="auto">
          <a:xfrm rot="16200000">
            <a:off x="7557367" y="1413440"/>
            <a:ext cx="25250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200" noProof="0" dirty="0" smtClean="0">
                <a:solidFill>
                  <a:srgbClr val="F14E36"/>
                </a:solidFill>
                <a:latin typeface="Tahoma" pitchFamily="34" charset="0"/>
                <a:cs typeface="Tahoma" pitchFamily="34" charset="0"/>
              </a:rPr>
              <a:t>7-22</a:t>
            </a:r>
            <a:r>
              <a:rPr lang="en-GB" sz="2200" dirty="0" smtClean="0">
                <a:solidFill>
                  <a:srgbClr val="F14E36"/>
                </a:solidFill>
                <a:latin typeface="Tahoma" pitchFamily="34" charset="0"/>
                <a:cs typeface="Tahoma" pitchFamily="34" charset="0"/>
              </a:rPr>
              <a:t> October 2017</a:t>
            </a:r>
            <a:endParaRPr lang="en-GB" sz="2200" dirty="0">
              <a:solidFill>
                <a:srgbClr val="F14E36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 userDrawn="1"/>
        </p:nvGrpSpPr>
        <p:grpSpPr bwMode="auto">
          <a:xfrm>
            <a:off x="2517775" y="6165850"/>
            <a:ext cx="3998913" cy="476250"/>
            <a:chOff x="1474" y="3884"/>
            <a:chExt cx="2519" cy="300"/>
          </a:xfrm>
        </p:grpSpPr>
        <p:pic>
          <p:nvPicPr>
            <p:cNvPr id="7" name="Picture 5"/>
            <p:cNvPicPr>
              <a:picLocks noChangeAspect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74" y="3884"/>
              <a:ext cx="29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8" y="3924"/>
              <a:ext cx="2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655" y="3948"/>
              <a:ext cx="8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>
                  <a:solidFill>
                    <a:srgbClr val="F14E36"/>
                  </a:solidFill>
                </a:rPr>
                <a:t>@CodeWeekEU</a:t>
              </a:r>
              <a:endParaRPr lang="en-GB">
                <a:solidFill>
                  <a:srgbClr val="F14E36"/>
                </a:solidFill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3521" y="3948"/>
              <a:ext cx="4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>
                  <a:solidFill>
                    <a:srgbClr val="F14E36"/>
                  </a:solidFill>
                </a:rPr>
                <a:t>codeEU</a:t>
              </a:r>
              <a:endParaRPr lang="en-GB">
                <a:solidFill>
                  <a:srgbClr val="F14E36"/>
                </a:solidFill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2562" y="3948"/>
              <a:ext cx="5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>
                  <a:solidFill>
                    <a:srgbClr val="F14E36"/>
                  </a:solidFill>
                </a:rPr>
                <a:t>#codeEU</a:t>
              </a:r>
              <a:endParaRPr lang="en-GB">
                <a:solidFill>
                  <a:srgbClr val="F14E36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25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14E3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166C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166C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166C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166C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166C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s.codeweek.eu/" TargetMode="External"/><Relationship Id="rId2" Type="http://schemas.openxmlformats.org/officeDocument/2006/relationships/hyperlink" Target="http://events.codeweek.eu/ambassado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odeweek.eu/odetocode/" TargetMode="External"/><Relationship Id="rId3" Type="http://schemas.openxmlformats.org/officeDocument/2006/relationships/hyperlink" Target="http://events.codeweek.eu/" TargetMode="External"/><Relationship Id="rId7" Type="http://schemas.openxmlformats.org/officeDocument/2006/relationships/hyperlink" Target="http://codeweek.eu/codeweek4all/" TargetMode="External"/><Relationship Id="rId2" Type="http://schemas.openxmlformats.org/officeDocument/2006/relationships/hyperlink" Target="http://events.codeweek.eu/gui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CodeWeekEU" TargetMode="External"/><Relationship Id="rId5" Type="http://schemas.openxmlformats.org/officeDocument/2006/relationships/hyperlink" Target="https://www.facebook.com/codeEU" TargetMode="External"/><Relationship Id="rId4" Type="http://schemas.openxmlformats.org/officeDocument/2006/relationships/hyperlink" Target="http://events.codeweek.eu/ambassador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week.eu/resources/" TargetMode="External"/><Relationship Id="rId2" Type="http://schemas.openxmlformats.org/officeDocument/2006/relationships/hyperlink" Target="https://www.slideshare.net/alessandrobogliolo/europe-code-week-in-the-classroom-teacher-gui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vents.codeweek.eu/" TargetMode="External"/><Relationship Id="rId5" Type="http://schemas.openxmlformats.org/officeDocument/2006/relationships/hyperlink" Target="http://codeweek.eu/codeweek4all/" TargetMode="External"/><Relationship Id="rId4" Type="http://schemas.openxmlformats.org/officeDocument/2006/relationships/hyperlink" Target="http://codeweek.it/codyrob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eweek.eu/" TargetMode="External"/><Relationship Id="rId2" Type="http://schemas.openxmlformats.org/officeDocument/2006/relationships/hyperlink" Target="http://codeweek.e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1450">
            <a:off x="4317843" y="784219"/>
            <a:ext cx="3902958" cy="29360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361" name="Title 2"/>
          <p:cNvSpPr>
            <a:spLocks noGrp="1"/>
          </p:cNvSpPr>
          <p:nvPr>
            <p:ph type="title"/>
          </p:nvPr>
        </p:nvSpPr>
        <p:spPr>
          <a:xfrm>
            <a:off x="457200" y="1425575"/>
            <a:ext cx="8229600" cy="2074863"/>
          </a:xfrm>
        </p:spPr>
        <p:txBody>
          <a:bodyPr/>
          <a:lstStyle/>
          <a:p>
            <a:r>
              <a:rPr lang="en-GB" sz="6000" b="1" dirty="0" smtClean="0">
                <a:solidFill>
                  <a:srgbClr val="3E6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Europe Code Week</a:t>
            </a:r>
            <a:r>
              <a:rPr lang="en-GB" sz="5400" b="1" dirty="0" smtClean="0">
                <a:solidFill>
                  <a:srgbClr val="3E6FD2"/>
                </a:solidFill>
                <a:latin typeface="Calibri" pitchFamily="34" charset="0"/>
              </a:rPr>
              <a:t/>
            </a:r>
            <a:br>
              <a:rPr lang="en-GB" sz="5400" b="1" dirty="0" smtClean="0">
                <a:solidFill>
                  <a:srgbClr val="3E6FD2"/>
                </a:solidFill>
                <a:latin typeface="Calibri" pitchFamily="34" charset="0"/>
              </a:rPr>
            </a:br>
            <a:r>
              <a:rPr lang="en-GB" sz="5400" b="1" dirty="0" smtClean="0">
                <a:solidFill>
                  <a:srgbClr val="3E6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7-22 October 2017</a:t>
            </a:r>
          </a:p>
        </p:txBody>
      </p:sp>
      <p:sp>
        <p:nvSpPr>
          <p:cNvPr id="15362" name="Title 2"/>
          <p:cNvSpPr txBox="1">
            <a:spLocks/>
          </p:cNvSpPr>
          <p:nvPr/>
        </p:nvSpPr>
        <p:spPr bwMode="auto">
          <a:xfrm>
            <a:off x="595313" y="3587973"/>
            <a:ext cx="8229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4400" i="1" dirty="0" smtClean="0">
                <a:solidFill>
                  <a:srgbClr val="3166CF"/>
                </a:solidFill>
                <a:latin typeface="Calibri" pitchFamily="34" charset="0"/>
              </a:rPr>
              <a:t>A celebration of</a:t>
            </a:r>
          </a:p>
          <a:p>
            <a:pPr algn="ctr"/>
            <a:r>
              <a:rPr lang="en-GB" sz="4400" i="1" dirty="0" smtClean="0">
                <a:solidFill>
                  <a:srgbClr val="3166CF"/>
                </a:solidFill>
                <a:latin typeface="Calibri" pitchFamily="34" charset="0"/>
              </a:rPr>
              <a:t>creating with code</a:t>
            </a:r>
            <a:endParaRPr lang="en-GB" sz="4400" i="1" dirty="0">
              <a:solidFill>
                <a:srgbClr val="3166CF"/>
              </a:solidFill>
              <a:latin typeface="Calibri" pitchFamily="34" charset="0"/>
            </a:endParaRPr>
          </a:p>
        </p:txBody>
      </p:sp>
      <p:pic>
        <p:nvPicPr>
          <p:cNvPr id="15369" name="Picture 9" descr="E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0463" y="333375"/>
            <a:ext cx="1376362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latin typeface="Calibri" pitchFamily="34" charset="0"/>
              </a:rPr>
              <a:t>What is the aim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of Europe Code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75655" y="1628775"/>
            <a:ext cx="7128793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</a:rPr>
              <a:t>To bring basic programming skills and digital literacy to everybody in a fun and engaging way</a:t>
            </a:r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endParaRPr lang="en-GB" sz="2400" i="1" dirty="0" smtClean="0">
              <a:latin typeface="Calibri" pitchFamily="34" charset="0"/>
            </a:endParaRPr>
          </a:p>
          <a:p>
            <a:pPr marL="82550" lvl="1" indent="0">
              <a:lnSpc>
                <a:spcPct val="90000"/>
              </a:lnSpc>
              <a:buFont typeface="Arial" charset="0"/>
              <a:buNone/>
            </a:pPr>
            <a:r>
              <a:rPr lang="en-GB" sz="2400" i="1" dirty="0" smtClean="0">
                <a:latin typeface="Calibri" pitchFamily="34" charset="0"/>
              </a:rPr>
              <a:t>"Since the beginning of times, humans have created with stone, iron, paper and pencil. Now we live in a different era where we </a:t>
            </a:r>
            <a:r>
              <a:rPr lang="en-GB" sz="2400" b="1" i="1" dirty="0" smtClean="0">
                <a:latin typeface="Calibri" pitchFamily="34" charset="0"/>
              </a:rPr>
              <a:t>mould our world in code</a:t>
            </a:r>
            <a:r>
              <a:rPr lang="en-GB" sz="2400" i="1" dirty="0" smtClean="0">
                <a:latin typeface="Calibri" pitchFamily="34" charset="0"/>
              </a:rPr>
              <a:t>. During Code Week we want to give everyone the opportunity to discover coding and have fun with it. Let’s learn coding to shape our future!"</a:t>
            </a:r>
            <a:endParaRPr lang="en-GB" sz="2400" dirty="0" smtClean="0">
              <a:latin typeface="Calibri" pitchFamily="34" charset="0"/>
            </a:endParaRPr>
          </a:p>
          <a:p>
            <a:pPr algn="r">
              <a:lnSpc>
                <a:spcPct val="90000"/>
              </a:lnSpc>
              <a:buFont typeface="Arial" charset="0"/>
              <a:buNone/>
            </a:pPr>
            <a:endParaRPr lang="en-GB" sz="1800" dirty="0" smtClean="0">
              <a:latin typeface="Calibri" pitchFamily="34" charset="0"/>
            </a:endParaRPr>
          </a:p>
          <a:p>
            <a:pPr algn="r">
              <a:lnSpc>
                <a:spcPct val="90000"/>
              </a:lnSpc>
              <a:buFont typeface="Arial" charset="0"/>
              <a:buNone/>
            </a:pPr>
            <a:r>
              <a:rPr lang="en-GB" sz="1800" dirty="0" smtClean="0">
                <a:latin typeface="Calibri" pitchFamily="34" charset="0"/>
              </a:rPr>
              <a:t>Alessandro </a:t>
            </a:r>
            <a:r>
              <a:rPr lang="en-GB" sz="1800" dirty="0" err="1" smtClean="0">
                <a:latin typeface="Calibri" pitchFamily="34" charset="0"/>
              </a:rPr>
              <a:t>Bogliolo</a:t>
            </a:r>
            <a:r>
              <a:rPr lang="en-GB" sz="1800" dirty="0" smtClean="0">
                <a:latin typeface="Calibri" pitchFamily="34" charset="0"/>
              </a:rPr>
              <a:t>, EU Code Week coordinator</a:t>
            </a:r>
          </a:p>
        </p:txBody>
      </p:sp>
    </p:spTree>
    <p:extLst>
      <p:ext uri="{BB962C8B-B14F-4D97-AF65-F5344CB8AC3E}">
        <p14:creationId xmlns:p14="http://schemas.microsoft.com/office/powerpoint/2010/main" val="4536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 dirty="0" smtClean="0">
                <a:latin typeface="Calibri" pitchFamily="34" charset="0"/>
              </a:rPr>
              <a:t>Europe Code Week in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468252" y="4361042"/>
            <a:ext cx="6711281" cy="1809274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GB" sz="2000" b="1" dirty="0" smtClean="0">
                <a:latin typeface="Calibri" panose="020F0502020204030204" pitchFamily="34" charset="0"/>
              </a:rPr>
              <a:t>2014</a:t>
            </a:r>
            <a:endParaRPr lang="en-GB" sz="2000" dirty="0">
              <a:latin typeface="Calibri" panose="020F0502020204030204" pitchFamily="34" charset="0"/>
            </a:endParaRPr>
          </a:p>
          <a:p>
            <a:pPr lvl="0"/>
            <a:r>
              <a:rPr lang="en-GB" sz="2000" dirty="0">
                <a:latin typeface="Calibri" panose="020F0502020204030204" pitchFamily="34" charset="0"/>
              </a:rPr>
              <a:t>150,000 people </a:t>
            </a:r>
          </a:p>
          <a:p>
            <a:pPr lvl="0"/>
            <a:r>
              <a:rPr lang="en-GB" sz="2000" dirty="0">
                <a:latin typeface="Calibri" panose="020F0502020204030204" pitchFamily="34" charset="0"/>
              </a:rPr>
              <a:t>4,200 coding events </a:t>
            </a:r>
          </a:p>
          <a:p>
            <a:pPr lvl="0"/>
            <a:r>
              <a:rPr lang="en-GB" sz="2000" dirty="0">
                <a:latin typeface="Calibri" panose="020F0502020204030204" pitchFamily="34" charset="0"/>
              </a:rPr>
              <a:t>36 </a:t>
            </a:r>
            <a:r>
              <a:rPr lang="en-GB" sz="2000" dirty="0" smtClean="0">
                <a:latin typeface="Calibri" panose="020F0502020204030204" pitchFamily="34" charset="0"/>
              </a:rPr>
              <a:t>countries around the world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000" b="1" dirty="0" smtClean="0">
                <a:latin typeface="Calibri" panose="020F0502020204030204" pitchFamily="34" charset="0"/>
              </a:rPr>
              <a:t>2013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0"/>
            <a:r>
              <a:rPr lang="en-GB" sz="2000" dirty="0" smtClean="0">
                <a:latin typeface="Calibri" panose="020F0502020204030204" pitchFamily="34" charset="0"/>
              </a:rPr>
              <a:t>10,000 </a:t>
            </a:r>
            <a:r>
              <a:rPr lang="en-GB" sz="2000" dirty="0">
                <a:latin typeface="Calibri" panose="020F0502020204030204" pitchFamily="34" charset="0"/>
              </a:rPr>
              <a:t>people</a:t>
            </a:r>
          </a:p>
          <a:p>
            <a:pPr lvl="0"/>
            <a:r>
              <a:rPr lang="en-GB" sz="2000" dirty="0">
                <a:latin typeface="Calibri" panose="020F0502020204030204" pitchFamily="34" charset="0"/>
              </a:rPr>
              <a:t>3,000 coding events</a:t>
            </a:r>
          </a:p>
          <a:p>
            <a:pPr lvl="0"/>
            <a:r>
              <a:rPr lang="en-GB" sz="2000" dirty="0">
                <a:latin typeface="Calibri" panose="020F0502020204030204" pitchFamily="34" charset="0"/>
              </a:rPr>
              <a:t>26 European countries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2852936"/>
            <a:ext cx="28083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000" b="1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2015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570,000 people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7,600 coding events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46 </a:t>
            </a: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countries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1241343"/>
            <a:ext cx="28083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000" b="1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2016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970,000 </a:t>
            </a:r>
            <a:r>
              <a:rPr lang="en-GB" sz="2000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people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20,000 </a:t>
            </a:r>
            <a:r>
              <a:rPr lang="en-GB" sz="2000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coding events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+50 countries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42" y="1120681"/>
            <a:ext cx="3240360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 dirty="0" smtClean="0">
                <a:latin typeface="Calibri" pitchFamily="34" charset="0"/>
              </a:rPr>
              <a:t>Who organises Europe Code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9631" y="1340768"/>
            <a:ext cx="7438281" cy="452596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Calibri" pitchFamily="34" charset="0"/>
              </a:rPr>
              <a:t>A grass-root movement run by volunteers –  the </a:t>
            </a:r>
            <a:r>
              <a:rPr lang="en-GB" sz="2800" u="sng" dirty="0" smtClean="0">
                <a:latin typeface="Calibri" pitchFamily="34" charset="0"/>
                <a:hlinkClick r:id="rId2"/>
              </a:rPr>
              <a:t>Code Week Ambassadors</a:t>
            </a:r>
            <a:r>
              <a:rPr lang="en-GB" sz="2800" u="sng" dirty="0" smtClean="0">
                <a:latin typeface="Calibri" pitchFamily="34" charset="0"/>
              </a:rPr>
              <a:t> </a:t>
            </a:r>
          </a:p>
          <a:p>
            <a:r>
              <a:rPr lang="en-GB" sz="2800" dirty="0">
                <a:latin typeface="Calibri" pitchFamily="34" charset="0"/>
              </a:rPr>
              <a:t>S</a:t>
            </a:r>
            <a:r>
              <a:rPr lang="en-GB" sz="2800" dirty="0" smtClean="0">
                <a:latin typeface="Calibri" pitchFamily="34" charset="0"/>
              </a:rPr>
              <a:t>upported by the European Commission</a:t>
            </a:r>
          </a:p>
          <a:p>
            <a:r>
              <a:rPr lang="en-GB" sz="2800" dirty="0" smtClean="0">
                <a:latin typeface="Calibri" pitchFamily="34" charset="0"/>
              </a:rPr>
              <a:t>Anyone who organises coding events adds their event to the </a:t>
            </a:r>
            <a:r>
              <a:rPr lang="en-GB" sz="2800" dirty="0" smtClean="0">
                <a:latin typeface="Calibri" pitchFamily="34" charset="0"/>
                <a:hlinkClick r:id="rId3"/>
              </a:rPr>
              <a:t>events.codeweek.eu</a:t>
            </a:r>
            <a:r>
              <a:rPr lang="en-GB" sz="2800" dirty="0" smtClean="0">
                <a:latin typeface="Calibri" pitchFamily="34" charset="0"/>
              </a:rPr>
              <a:t> map</a:t>
            </a:r>
          </a:p>
          <a:p>
            <a:pPr>
              <a:buFont typeface="Arial" charset="0"/>
              <a:buNone/>
            </a:pPr>
            <a:endParaRPr lang="en-GB" sz="2800" dirty="0" smtClean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8112" r="4426"/>
          <a:stretch/>
        </p:blipFill>
        <p:spPr>
          <a:xfrm>
            <a:off x="1475656" y="3789040"/>
            <a:ext cx="6768752" cy="2437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participates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1556792"/>
            <a:ext cx="61206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3166CF"/>
                </a:solidFill>
                <a:latin typeface="Calibri" pitchFamily="34" charset="0"/>
                <a:cs typeface="+mn-cs"/>
              </a:rPr>
              <a:t>EU Code Week is for everyone, by everyone</a:t>
            </a:r>
          </a:p>
          <a:p>
            <a:endParaRPr lang="en-GB" sz="2000" dirty="0">
              <a:solidFill>
                <a:srgbClr val="3166CF"/>
              </a:solidFill>
              <a:latin typeface="Calibri" pitchFamily="34" charset="0"/>
              <a:cs typeface="+mn-cs"/>
            </a:endParaRPr>
          </a:p>
          <a:p>
            <a:r>
              <a:rPr lang="en-GB" sz="2400" dirty="0">
                <a:solidFill>
                  <a:srgbClr val="3166CF"/>
                </a:solidFill>
                <a:latin typeface="Calibri" pitchFamily="34" charset="0"/>
                <a:cs typeface="+mn-cs"/>
              </a:rPr>
              <a:t>Children, pupils, students, young adults, adults, seniors, parents, </a:t>
            </a:r>
            <a:r>
              <a:rPr lang="en-GB" sz="2400" b="1" dirty="0">
                <a:solidFill>
                  <a:srgbClr val="3166CF"/>
                </a:solidFill>
                <a:latin typeface="Calibri" pitchFamily="34" charset="0"/>
                <a:cs typeface="+mn-cs"/>
              </a:rPr>
              <a:t>teachers</a:t>
            </a:r>
            <a:r>
              <a:rPr lang="en-GB" sz="2400" dirty="0">
                <a:solidFill>
                  <a:srgbClr val="3166CF"/>
                </a:solidFill>
                <a:latin typeface="Calibri" pitchFamily="34" charset="0"/>
                <a:cs typeface="+mn-cs"/>
              </a:rPr>
              <a:t>, </a:t>
            </a:r>
            <a:r>
              <a:rPr lang="en-GB" sz="2400" dirty="0" smtClean="0">
                <a:solidFill>
                  <a:srgbClr val="3166CF"/>
                </a:solidFill>
                <a:latin typeface="Calibri" pitchFamily="34" charset="0"/>
                <a:cs typeface="+mn-cs"/>
              </a:rPr>
              <a:t>librarians, entrepreneurs </a:t>
            </a:r>
            <a:r>
              <a:rPr lang="en-GB" sz="2400" dirty="0">
                <a:solidFill>
                  <a:srgbClr val="3166CF"/>
                </a:solidFill>
                <a:latin typeface="Calibri" pitchFamily="34" charset="0"/>
                <a:cs typeface="+mn-cs"/>
              </a:rPr>
              <a:t>and </a:t>
            </a:r>
            <a:r>
              <a:rPr lang="en-GB" sz="2400" b="1" dirty="0">
                <a:solidFill>
                  <a:srgbClr val="3166CF"/>
                </a:solidFill>
                <a:latin typeface="Calibri" pitchFamily="34" charset="0"/>
                <a:cs typeface="+mn-cs"/>
              </a:rPr>
              <a:t>policymakers</a:t>
            </a:r>
            <a:r>
              <a:rPr lang="en-GB" sz="2400" dirty="0">
                <a:solidFill>
                  <a:srgbClr val="3166CF"/>
                </a:solidFill>
                <a:latin typeface="Calibri" pitchFamily="34" charset="0"/>
                <a:cs typeface="+mn-cs"/>
              </a:rPr>
              <a:t> can organise and participate in coding events.</a:t>
            </a:r>
          </a:p>
          <a:p>
            <a:endParaRPr lang="sv-SE" sz="1400" dirty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3" y="3958774"/>
            <a:ext cx="2232248" cy="1488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" r="12551"/>
          <a:stretch/>
        </p:blipFill>
        <p:spPr>
          <a:xfrm>
            <a:off x="3287365" y="3963048"/>
            <a:ext cx="2438255" cy="1483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54" y="3958774"/>
            <a:ext cx="2304256" cy="15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Calibri" panose="020F0502020204030204" pitchFamily="34" charset="0"/>
              </a:rPr>
              <a:t>Get </a:t>
            </a:r>
            <a:r>
              <a:rPr lang="sv-SE" dirty="0" err="1" smtClean="0">
                <a:latin typeface="Calibri" panose="020F0502020204030204" pitchFamily="34" charset="0"/>
              </a:rPr>
              <a:t>involved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271657"/>
            <a:ext cx="676875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Organise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own </a:t>
            </a:r>
            <a:r>
              <a:rPr lang="en-GB" sz="2400" b="1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 event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 corner.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 the </a:t>
            </a:r>
            <a:r>
              <a:rPr lang="en-GB" sz="24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Code Week map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2400" b="1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part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coding event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your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Week </a:t>
            </a:r>
            <a:r>
              <a:rPr lang="en-GB" sz="2400" dirty="0" smtClean="0">
                <a:latin typeface="Calibri" pitchFamily="34" charset="0"/>
                <a:hlinkClick r:id="rId4"/>
              </a:rPr>
              <a:t>ambassador.</a:t>
            </a:r>
            <a:r>
              <a:rPr lang="en-GB" sz="2400" b="1" dirty="0" smtClean="0">
                <a:latin typeface="Calibri" pitchFamily="34" charset="0"/>
                <a:hlinkClick r:id="rId4"/>
              </a:rPr>
              <a:t> </a:t>
            </a:r>
            <a:endParaRPr lang="en-GB" sz="2400" b="1" dirty="0">
              <a:latin typeface="Calibri" pitchFamily="34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Spread the word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on 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Facebook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Twitter</a:t>
            </a:r>
            <a:endParaRPr lang="en-GB" sz="2400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CodeWeek4All challenge </a:t>
            </a: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school to engage all its students in coding events and get a Certificate of Excellence in Coding Literacy from the European Commission. </a:t>
            </a:r>
            <a:endParaRPr lang="en-GB" sz="2400" dirty="0" smtClean="0">
              <a:solidFill>
                <a:srgbClr val="3166CF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i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Ode </a:t>
            </a:r>
            <a:r>
              <a:rPr lang="en-GB" sz="2400" i="1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to Code </a:t>
            </a:r>
            <a:r>
              <a:rPr lang="en-GB" sz="24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video contest </a:t>
            </a: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Dance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2400" i="1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Ode to Code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share your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 on </a:t>
            </a:r>
            <a:r>
              <a:rPr lang="en-GB" sz="2400" dirty="0" err="1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Youtube</a:t>
            </a:r>
            <a:endParaRPr lang="en-GB" sz="1400" dirty="0">
              <a:solidFill>
                <a:srgbClr val="3166CF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What can </a:t>
            </a:r>
            <a:r>
              <a:rPr lang="en-GB" b="1" dirty="0" smtClean="0">
                <a:latin typeface="Calibri" panose="020F0502020204030204" pitchFamily="34" charset="0"/>
              </a:rPr>
              <a:t>teachers </a:t>
            </a:r>
            <a:r>
              <a:rPr lang="en-GB" dirty="0" smtClean="0">
                <a:latin typeface="Calibri" panose="020F0502020204030204" pitchFamily="34" charset="0"/>
              </a:rPr>
              <a:t>do</a:t>
            </a:r>
            <a:r>
              <a:rPr lang="sv-SE" dirty="0" smtClean="0">
                <a:latin typeface="Calibri" panose="020F0502020204030204" pitchFamily="34" charset="0"/>
              </a:rPr>
              <a:t>?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494651"/>
            <a:ext cx="67687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Teachers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Check our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7-step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guide</a:t>
            </a:r>
            <a:r>
              <a:rPr lang="en-GB" sz="2400" dirty="0" smtClean="0">
                <a:latin typeface="Calibri" panose="020F0502020204030204" pitchFamily="34" charset="0"/>
              </a:rPr>
              <a:t> </a:t>
            </a:r>
            <a:r>
              <a:rPr lang="en-GB" sz="2400" dirty="0">
                <a:latin typeface="Calibri" panose="020F0502020204030204" pitchFamily="34" charset="0"/>
              </a:rPr>
              <a:t>and </a:t>
            </a:r>
            <a:r>
              <a:rPr lang="en-GB" sz="2400" dirty="0" smtClean="0">
                <a:latin typeface="Calibri" panose="020F0502020204030204" pitchFamily="34" charset="0"/>
                <a:hlinkClick r:id="rId3"/>
              </a:rPr>
              <a:t>tutorials </a:t>
            </a:r>
            <a:r>
              <a:rPr lang="en-GB" sz="2400" dirty="0" smtClean="0">
                <a:latin typeface="Calibri" panose="020F0502020204030204" pitchFamily="34" charset="0"/>
              </a:rPr>
              <a:t>– some in local languages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No computers? Do off-line activity e.g. </a:t>
            </a:r>
            <a:r>
              <a:rPr lang="en-GB" sz="2400" dirty="0" err="1" smtClean="0">
                <a:latin typeface="Calibri" panose="020F0502020204030204" pitchFamily="34" charset="0"/>
                <a:hlinkClick r:id="rId4"/>
              </a:rPr>
              <a:t>CodyRoby</a:t>
            </a:r>
            <a:endParaRPr lang="en-GB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Invite coaches, parents, the university or local companies to share their experience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Take part in the 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CodeWeek4All challenge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Add your event to the </a:t>
            </a:r>
            <a:r>
              <a:rPr lang="en-GB" sz="2400" dirty="0" smtClean="0">
                <a:latin typeface="Calibri" panose="020F0502020204030204" pitchFamily="34" charset="0"/>
                <a:hlinkClick r:id="rId6"/>
              </a:rPr>
              <a:t>map</a:t>
            </a:r>
            <a:r>
              <a:rPr lang="en-GB" sz="2400" dirty="0" smtClean="0">
                <a:latin typeface="Calibri" panose="020F0502020204030204" pitchFamily="34" charset="0"/>
              </a:rPr>
              <a:t>!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3166CF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4"/>
          <p:cNvSpPr>
            <a:spLocks noGrp="1"/>
          </p:cNvSpPr>
          <p:nvPr>
            <p:ph idx="4294967295"/>
          </p:nvPr>
        </p:nvSpPr>
        <p:spPr>
          <a:xfrm>
            <a:off x="1691680" y="1124744"/>
            <a:ext cx="6768752" cy="47525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800" b="1" dirty="0" smtClean="0">
                <a:latin typeface="Calibri" pitchFamily="34" charset="0"/>
              </a:rPr>
              <a:t>Website</a:t>
            </a:r>
            <a:endParaRPr lang="en-GB" sz="2800" b="1" dirty="0">
              <a:latin typeface="Calibri" pitchFamily="34" charset="0"/>
              <a:hlinkClick r:id="rId2"/>
            </a:endParaRPr>
          </a:p>
          <a:p>
            <a:r>
              <a:rPr lang="en-GB" sz="2800" dirty="0" smtClean="0">
                <a:latin typeface="Calibri" panose="020F0502020204030204" pitchFamily="34" charset="0"/>
                <a:hlinkClick r:id="rId2"/>
              </a:rPr>
              <a:t>CodeWeek.eu</a:t>
            </a:r>
            <a:endParaRPr lang="en-GB" sz="28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Calibri" pitchFamily="34" charset="0"/>
              </a:rPr>
              <a:t>Blog</a:t>
            </a:r>
          </a:p>
          <a:p>
            <a:r>
              <a:rPr lang="en-GB" sz="2800" dirty="0">
                <a:solidFill>
                  <a:srgbClr val="FF0000"/>
                </a:solidFill>
                <a:latin typeface="Calibri" pitchFamily="34" charset="0"/>
                <a:hlinkClick r:id="rId3"/>
              </a:rPr>
              <a:t>http://blog.codeweek.eu</a:t>
            </a:r>
            <a:r>
              <a:rPr lang="en-GB" sz="2800" dirty="0" smtClean="0">
                <a:solidFill>
                  <a:srgbClr val="FF0000"/>
                </a:solidFill>
                <a:latin typeface="Calibri" pitchFamily="34" charset="0"/>
                <a:hlinkClick r:id="rId3"/>
              </a:rPr>
              <a:t>/</a:t>
            </a:r>
            <a:endParaRPr lang="en-GB" sz="28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57150" indent="0">
              <a:buNone/>
            </a:pPr>
            <a:r>
              <a:rPr lang="en-GB" sz="2800" b="1" dirty="0" smtClean="0">
                <a:latin typeface="Calibri" pitchFamily="34" charset="0"/>
              </a:rPr>
              <a:t>Twitter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@</a:t>
            </a:r>
            <a:r>
              <a:rPr lang="en-GB" sz="2400" dirty="0" err="1" smtClean="0">
                <a:latin typeface="Calibri" pitchFamily="34" charset="0"/>
              </a:rPr>
              <a:t>CodeWeekEU</a:t>
            </a:r>
            <a:r>
              <a:rPr lang="en-GB" sz="2400" dirty="0" smtClean="0">
                <a:latin typeface="Calibri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#</a:t>
            </a:r>
            <a:r>
              <a:rPr lang="en-GB" sz="2400" dirty="0" err="1" smtClean="0">
                <a:latin typeface="Calibri" pitchFamily="34" charset="0"/>
              </a:rPr>
              <a:t>codeEU</a:t>
            </a:r>
            <a:endParaRPr lang="en-GB" sz="2400" dirty="0" smtClean="0">
              <a:latin typeface="Calibri" pitchFamily="34" charset="0"/>
            </a:endParaRPr>
          </a:p>
          <a:p>
            <a:pPr marL="57150" indent="0">
              <a:buNone/>
            </a:pPr>
            <a:r>
              <a:rPr lang="en-GB" sz="2800" b="1" dirty="0" smtClean="0">
                <a:latin typeface="Calibri" pitchFamily="34" charset="0"/>
              </a:rPr>
              <a:t>Facebook</a:t>
            </a:r>
            <a:endParaRPr lang="en-GB" sz="2800" dirty="0" smtClean="0">
              <a:latin typeface="Calibr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alibri" pitchFamily="34" charset="0"/>
              </a:rPr>
              <a:t>CodeEU</a:t>
            </a:r>
            <a:r>
              <a:rPr lang="en-GB" sz="2400" dirty="0" smtClean="0">
                <a:latin typeface="Calibri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141">
            <a:off x="5037139" y="298311"/>
            <a:ext cx="2868901" cy="2404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5050"/>
      </a:hlink>
      <a:folHlink>
        <a:srgbClr val="800080"/>
      </a:folHlink>
    </a:clrScheme>
    <a:fontScheme name="Custom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50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762</TotalTime>
  <Words>352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 Design</vt:lpstr>
      <vt:lpstr>Europe Code Week 7-22 October 2017</vt:lpstr>
      <vt:lpstr>What is the aim  of Europe Code Week?</vt:lpstr>
      <vt:lpstr>Europe Code Week in numbers</vt:lpstr>
      <vt:lpstr>Who organises Europe Code Week?</vt:lpstr>
      <vt:lpstr>Who participates?</vt:lpstr>
      <vt:lpstr>Get involved</vt:lpstr>
      <vt:lpstr>What can teachers do?</vt:lpstr>
      <vt:lpstr>PowerPoint Presentation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Code Week 10-18 October 2015</dc:title>
  <dc:creator>OSTERGREN Annika (CNECT)</dc:creator>
  <cp:lastModifiedBy>OSTERGREN Annika (CNECT)</cp:lastModifiedBy>
  <cp:revision>78</cp:revision>
  <dcterms:created xsi:type="dcterms:W3CDTF">2015-09-23T07:33:08Z</dcterms:created>
  <dcterms:modified xsi:type="dcterms:W3CDTF">2017-06-07T07:50:00Z</dcterms:modified>
</cp:coreProperties>
</file>