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14" autoAdjust="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4651E-5878-E7DE-B937-4D36AFC9B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0CCA51-E206-AD56-3CD3-D8C46929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D1A0F-580B-0CCF-35E4-35815640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A9DE4-5890-C23A-95F0-DF042555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93C1C-01BF-6943-D9F4-86C2AD5A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2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27BA5-1048-6A64-1196-0FD2C987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43C5-E4B8-7CD8-E577-A361996E1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66999-C224-E831-915B-ABB95287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9260-D512-AFB3-F6C7-9833D383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FD6AF-E6B3-0C58-C0B7-05F95C63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4FE48F-A470-95A8-F0B9-585D1ECED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144C-76A7-9B6C-40E2-A0F35CA6C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B13EF-683A-1A0C-5416-A8B088D7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5F86F-CC55-BA1B-C007-8EE404D8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9EE20-C35B-C70D-95A6-D188B876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74C85-CE02-4079-719A-217BF671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8CF9B-27F4-5FF9-1BB2-78290832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F79F4-3FBE-C286-47B2-0FE77531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9BD14-2342-4E6D-E933-341EB585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49864-3001-1934-5E66-D2D23F0E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8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58937-ADA3-4093-F22D-6083F970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E459F-DEF2-1785-5CD5-48C9C29E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CA71D-8D4A-D425-94C0-5201C57B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8D2D1-784B-CDA4-4561-05DF0F37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A4B0D-949F-8A8C-7A3A-60E5E78A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87B7-E807-B403-9A91-D24C5018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02585-6E5E-99F1-9169-BD21E534C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D5394-5D46-B8FF-2FCA-462FAD1D7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8FFC9-8B2A-4C87-4C0B-37D92551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F84F2-4F8D-1459-D869-D42E0108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B3DFB-5E0C-9E6B-5C98-EE065C56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AA670-9D04-2F62-FFE4-8A8CDB9E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01395-B1AD-0761-72F5-7EDA027D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3839C-C7E5-3049-134F-6ACF00947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CB0E1C-C0F2-D555-3E70-8F036E3DF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E68B3-09C6-CB56-9297-CDC3FC223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9AE8F7-7DF6-FB0F-5862-10B233C1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75B0B1-AE20-DCFC-2D33-0776475C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29E8BE-1599-10FF-2A17-1AF97DA0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1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04CD8-D689-1429-78C6-AD2672B9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519F78-A001-70AD-3FB1-E326C017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74130F-B5E9-E0CA-8B8A-C2CD6D35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4A1D9D-A103-CE61-6C9B-85721A93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4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4C8769-2BF2-0731-F4F2-B61AA02A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43BA5B-64C1-B181-0ECD-08461EA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A4ACE-6F5D-F24F-20CB-37500A8B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4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8411B-6A3F-3005-E23F-FB251033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4CA55-E2FB-33E6-A960-D374365A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C7038-1FD5-7A5A-B0FA-4FB7CD87B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C0BC7-8728-F346-1AF4-25D1FE1C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55197-26F2-1F15-1EDA-9A536CAF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2C3CC-2EF6-66B9-6AAB-5F4ECB53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18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0B68B-250A-3C2C-126E-7B0BDE5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829772-EBBA-1F5D-3D45-30AFD749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B5DF3-4835-BD0F-1F18-8E0733D1D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470B7-35F4-966A-8033-A231B64A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0EDF8-D4D1-14F5-CE47-6D4F5439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B4010-1BC8-7174-90C7-6B642C89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6D8FF-E878-3276-9E86-0A997F7B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6A17E-E776-7860-D918-CE19C8AB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4EA14-4D13-A075-E82A-9F5678E30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23A2-776F-41BD-803B-480D566298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C587C-FBC0-654D-D9E9-D7ACF239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5A891-2EB9-ACA0-BC86-8D3777F67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3664-AC45-4093-A5B6-161B9DDC6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xilinx.com/s/question/0D52E00006iHiOkSAK/how-to-tell-gpio-emio-pin-number-in-software?language=en_U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671DD-58C1-F670-63F5-72F482760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ASPLOC Project Lecture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877835-51D9-F723-594E-93C11D237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Shiming Li (TA)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14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94B1B-DE43-5D54-9353-2547C003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Pt. 2: Can we do this? &amp; How?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0F134-A4AA-A3F3-9431-AF1D1F9A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8990"/>
          </a:xfrm>
        </p:spPr>
        <p:txBody>
          <a:bodyPr/>
          <a:lstStyle/>
          <a:p>
            <a:r>
              <a:rPr lang="en-US" altLang="zh-CN" dirty="0"/>
              <a:t>Go to</a:t>
            </a:r>
            <a:r>
              <a:rPr lang="sv-SE" altLang="zh-CN" dirty="0"/>
              <a:t> </a:t>
            </a:r>
            <a:r>
              <a:rPr lang="en-US" altLang="zh-CN" dirty="0"/>
              <a:t>MiniZed-HW-UG-v1-0-V1_0.pdf, pg. 32</a:t>
            </a:r>
          </a:p>
          <a:p>
            <a:pPr lvl="1"/>
            <a:r>
              <a:rPr lang="en-US" altLang="zh-CN" dirty="0"/>
              <a:t>Admire the typo: “are be connected” (</a:t>
            </a:r>
            <a:r>
              <a:rPr lang="en-US" altLang="zh-CN" i="1" dirty="0" err="1"/>
              <a:t>s.i.c</a:t>
            </a:r>
            <a:r>
              <a:rPr lang="en-US" altLang="zh-CN" i="1" dirty="0"/>
              <a:t>.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If one can make mistakes while writing a doc, one can make mistakes printing the PDB. “PL LED” is thus suspicious.</a:t>
            </a:r>
          </a:p>
          <a:p>
            <a:r>
              <a:rPr lang="en-US" altLang="zh-CN" dirty="0"/>
              <a:t>Is this statement true: “There are pins that only the PL can access”?</a:t>
            </a:r>
          </a:p>
          <a:p>
            <a:pPr lvl="1"/>
            <a:r>
              <a:rPr lang="en-US" altLang="zh-CN" dirty="0"/>
              <a:t>Go to ug585-Zynq-7000-TRM.pdf, 2.1.1, figure 2.1</a:t>
            </a:r>
          </a:p>
          <a:p>
            <a:pPr lvl="1"/>
            <a:r>
              <a:rPr lang="en-US" altLang="zh-CN" dirty="0"/>
              <a:t>Look at the grouping of pins, interfaces and signals</a:t>
            </a:r>
          </a:p>
          <a:p>
            <a:pPr lvl="1"/>
            <a:r>
              <a:rPr lang="en-US" altLang="zh-CN" dirty="0"/>
              <a:t>Yes, some signals/pins are only available to the PL</a:t>
            </a:r>
          </a:p>
        </p:txBody>
      </p:sp>
    </p:spTree>
    <p:extLst>
      <p:ext uri="{BB962C8B-B14F-4D97-AF65-F5344CB8AC3E}">
        <p14:creationId xmlns:p14="http://schemas.microsoft.com/office/powerpoint/2010/main" val="25467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03B77-DF7C-D743-B528-C83A4CD4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Pt. 2: How do we do this? </a:t>
            </a:r>
            <a:r>
              <a:rPr lang="en-US" altLang="zh-CN" sz="2800" dirty="0"/>
              <a:t>(no jokes in this pg.)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9F164-0394-F181-79B3-B07E9E5E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Remember: LED is on the board (not the SoC).</a:t>
            </a:r>
          </a:p>
          <a:p>
            <a:pPr lvl="1"/>
            <a:r>
              <a:rPr lang="en-US" altLang="zh-CN" dirty="0"/>
              <a:t>Go to MiniZed-HW-UG-v1-0-V1_0.pdf and look for the LEDs!</a:t>
            </a:r>
          </a:p>
          <a:p>
            <a:pPr lvl="1"/>
            <a:r>
              <a:rPr lang="en-US" altLang="zh-CN" dirty="0"/>
              <a:t>Pg. 32, 3.11.2 (last item): PL LED is wired to Arduino pins A3 and A4.</a:t>
            </a:r>
          </a:p>
          <a:p>
            <a:pPr lvl="1"/>
            <a:r>
              <a:rPr lang="en-US" altLang="zh-CN" dirty="0"/>
              <a:t>Then, pg. 28, table 5: Arduino A3 and A4 corresponds to Zynq pinout E13 and E12.</a:t>
            </a:r>
          </a:p>
          <a:p>
            <a:pPr lvl="1"/>
            <a:r>
              <a:rPr lang="sv-SE" altLang="zh-CN" u="sng" dirty="0"/>
              <a:t>Writing to E13 and E12 on Zynq will switch the LEDs.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23804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2ACF6-C2F0-5328-4386-D1756D9C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Pt. 2</a:t>
            </a:r>
            <a:r>
              <a:rPr lang="en-US" altLang="zh-CN" dirty="0"/>
              <a:t>: Rube Goldberg machine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BBF11-2034-8BF6-D615-12094807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sv-SE" altLang="zh-CN" dirty="0"/>
              <a:t>A type of machine intentionally designed to perform a simple task in a overly complicated way.</a:t>
            </a:r>
          </a:p>
          <a:p>
            <a:r>
              <a:rPr lang="sv-SE" altLang="zh-CN" dirty="0"/>
              <a:t>We will write some Rube Goldberg code: sending signal from PS to PL in order to control PL’s LEDs.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30F072-DE04-1138-20C2-4642FD2E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266" y="1825625"/>
            <a:ext cx="5077534" cy="36295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452E53-ED1B-6E5B-B0EB-C97A1554F08D}"/>
              </a:ext>
            </a:extLst>
          </p:cNvPr>
          <p:cNvSpPr txBox="1"/>
          <p:nvPr/>
        </p:nvSpPr>
        <p:spPr>
          <a:xfrm>
            <a:off x="6676864" y="5455157"/>
            <a:ext cx="427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400" b="1" dirty="0"/>
              <a:t>A Rube Goldberg machine, by cartoonist Rube Goldberg </a:t>
            </a:r>
            <a:r>
              <a:rPr lang="en-US" altLang="zh-CN" sz="1400" b="1" dirty="0"/>
              <a:t>(taken from </a:t>
            </a:r>
            <a:r>
              <a:rPr lang="en-US" altLang="zh-CN" sz="1400" b="1" dirty="0" err="1"/>
              <a:t>wikipedia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6891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B7DD9-A0A2-C8B7-AF2D-D1B44A0C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Pt. 2</a:t>
            </a:r>
            <a:r>
              <a:rPr lang="en-US" altLang="zh-CN" dirty="0"/>
              <a:t>: Learn about EMIOs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87ED3-7836-161D-3C5C-A79A3204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862"/>
            <a:ext cx="10515600" cy="5213837"/>
          </a:xfrm>
        </p:spPr>
        <p:txBody>
          <a:bodyPr>
            <a:normAutofit/>
          </a:bodyPr>
          <a:lstStyle/>
          <a:p>
            <a:r>
              <a:rPr lang="en-US" altLang="zh-CN" dirty="0"/>
              <a:t>There are pins between PS and PL</a:t>
            </a:r>
          </a:p>
          <a:p>
            <a:pPr lvl="1"/>
            <a:r>
              <a:rPr lang="en-US" altLang="zh-CN" dirty="0"/>
              <a:t>Go back to ug585-Zynq-7000-TRM.pdf, 2.1.1, figure 2.1</a:t>
            </a:r>
          </a:p>
          <a:p>
            <a:r>
              <a:rPr lang="en-US" altLang="zh-CN" dirty="0"/>
              <a:t>EMIO: Extended MIO</a:t>
            </a:r>
          </a:p>
          <a:p>
            <a:pPr lvl="1"/>
            <a:r>
              <a:rPr lang="en-US" altLang="zh-CN" dirty="0"/>
              <a:t>Go back to the same doc, pg. 28. Note that I/O peripherals can go either to MIO or EMIO. Also look at chapter 2.5, fig 2-2 (pg. 48).</a:t>
            </a:r>
          </a:p>
          <a:p>
            <a:pPr lvl="1"/>
            <a:r>
              <a:rPr lang="en-US" altLang="zh-CN" dirty="0"/>
              <a:t>You can also find the configurations in </a:t>
            </a:r>
            <a:r>
              <a:rPr lang="sv-SE" altLang="zh-CN" dirty="0"/>
              <a:t>Vivado</a:t>
            </a:r>
            <a:r>
              <a:rPr lang="en-US" altLang="zh-CN" dirty="0"/>
              <a:t>. Double click the IP block</a:t>
            </a:r>
            <a:r>
              <a:rPr lang="sv-SE" altLang="zh-CN" dirty="0"/>
              <a:t>, and see in </a:t>
            </a:r>
            <a:r>
              <a:rPr lang="en-US" altLang="zh-CN" dirty="0"/>
              <a:t>“Peripheral IO Pins” you can configure which pins go to EMIO.</a:t>
            </a:r>
          </a:p>
          <a:p>
            <a:pPr lvl="1"/>
            <a:r>
              <a:rPr lang="en-US" altLang="zh-CN" dirty="0"/>
              <a:t>Enable “GPIO </a:t>
            </a:r>
            <a:r>
              <a:rPr lang="sv-SE" altLang="zh-CN" dirty="0"/>
              <a:t>EMIO</a:t>
            </a:r>
            <a:r>
              <a:rPr lang="en-US" altLang="zh-CN" dirty="0"/>
              <a:t>” in row “</a:t>
            </a:r>
            <a:r>
              <a:rPr lang="sv-SE" altLang="zh-CN" dirty="0"/>
              <a:t>Peripherals</a:t>
            </a:r>
            <a:r>
              <a:rPr lang="en-US" altLang="zh-CN" dirty="0"/>
              <a:t>” on the above </a:t>
            </a:r>
            <a:r>
              <a:rPr lang="en-US" altLang="zh-CN" dirty="0" err="1"/>
              <a:t>Vivado</a:t>
            </a:r>
            <a:r>
              <a:rPr lang="en-US" altLang="zh-CN" dirty="0"/>
              <a:t> window (by default enabled).</a:t>
            </a:r>
          </a:p>
          <a:p>
            <a:pPr lvl="1"/>
            <a:r>
              <a:rPr lang="en-US" altLang="zh-CN" dirty="0"/>
              <a:t>Go to “MIO configuration” (select on the left of the window) and set EMIO GPIO pin width to 4.</a:t>
            </a:r>
          </a:p>
          <a:p>
            <a:r>
              <a:rPr lang="en-US" altLang="zh-CN" u="sng" dirty="0"/>
              <a:t>Summary: MIO is what PS exposes to the outside. EMIO is what PS exposes to the PL.</a:t>
            </a:r>
          </a:p>
        </p:txBody>
      </p:sp>
    </p:spTree>
    <p:extLst>
      <p:ext uri="{BB962C8B-B14F-4D97-AF65-F5344CB8AC3E}">
        <p14:creationId xmlns:p14="http://schemas.microsoft.com/office/powerpoint/2010/main" val="8105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EE3C7-9737-1CB6-7093-C85884E2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Pt. 2</a:t>
            </a:r>
            <a:r>
              <a:rPr lang="en-US" altLang="zh-CN" dirty="0"/>
              <a:t>: Use EMIOs in </a:t>
            </a:r>
            <a:r>
              <a:rPr lang="en-US" altLang="zh-CN" dirty="0" err="1"/>
              <a:t>Vivado</a:t>
            </a:r>
            <a:r>
              <a:rPr lang="en-US" altLang="zh-CN" dirty="0"/>
              <a:t> block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B566C-8ADA-B54A-52D1-4087FA0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9329"/>
          </a:xfrm>
        </p:spPr>
        <p:txBody>
          <a:bodyPr/>
          <a:lstStyle/>
          <a:p>
            <a:r>
              <a:rPr lang="en-US" altLang="zh-CN" dirty="0"/>
              <a:t>(In block design window) Double click the PS IP block</a:t>
            </a:r>
            <a:r>
              <a:rPr lang="sv-SE" altLang="zh-CN" dirty="0"/>
              <a:t>, go to </a:t>
            </a:r>
            <a:r>
              <a:rPr lang="en-US" altLang="zh-CN" dirty="0"/>
              <a:t>“Peripheral IO Pins”</a:t>
            </a:r>
          </a:p>
          <a:p>
            <a:pPr lvl="1"/>
            <a:r>
              <a:rPr lang="en-US" altLang="zh-CN" dirty="0"/>
              <a:t>In row “Peripherals”, enable “GPIO </a:t>
            </a:r>
            <a:r>
              <a:rPr lang="sv-SE" altLang="zh-CN" dirty="0"/>
              <a:t>EMIO</a:t>
            </a:r>
            <a:r>
              <a:rPr lang="en-US" altLang="zh-CN" dirty="0"/>
              <a:t>” (by default enabled).</a:t>
            </a:r>
          </a:p>
          <a:p>
            <a:pPr lvl="1"/>
            <a:r>
              <a:rPr lang="en-US" altLang="zh-CN" dirty="0"/>
              <a:t>Go to “MIO configuration” (select on the left of this small window), expand “</a:t>
            </a:r>
            <a:r>
              <a:rPr lang="sv-SE" altLang="zh-CN" dirty="0"/>
              <a:t>I</a:t>
            </a:r>
            <a:r>
              <a:rPr lang="en-US" altLang="zh-CN" dirty="0"/>
              <a:t>/O peripherals” -&gt; expand “</a:t>
            </a:r>
            <a:r>
              <a:rPr lang="sv-SE" altLang="zh-CN" dirty="0"/>
              <a:t>GPIO</a:t>
            </a:r>
            <a:r>
              <a:rPr lang="en-US" altLang="zh-CN" dirty="0"/>
              <a:t>”, and set EMIO GPIO pin width to 2. This is because we only need 2 pins.</a:t>
            </a:r>
          </a:p>
          <a:p>
            <a:pPr lvl="1"/>
            <a:r>
              <a:rPr lang="en-US" altLang="zh-CN" dirty="0"/>
              <a:t>Now, you have opened</a:t>
            </a:r>
            <a:r>
              <a:rPr lang="sv-SE" altLang="zh-CN" dirty="0"/>
              <a:t> some EMIO GPIO ports to the PL.</a:t>
            </a:r>
            <a:endParaRPr lang="en-US" altLang="zh-CN" dirty="0"/>
          </a:p>
          <a:p>
            <a:pPr lvl="1"/>
            <a:r>
              <a:rPr lang="en-US" altLang="zh-CN" dirty="0"/>
              <a:t>Look at your block design. You will see “GPIO”, a [1:0] bus. </a:t>
            </a:r>
          </a:p>
          <a:p>
            <a:pPr lvl="1"/>
            <a:r>
              <a:rPr lang="en-US" altLang="zh-CN" dirty="0"/>
              <a:t>Note that in this block design window, the only in/out ports you can see on the PS IP are those between PS and PL. These are EMIO ports that are open to PL.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0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EE3C7-9737-1CB6-7093-C85884E2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Pt. 2</a:t>
            </a:r>
            <a:r>
              <a:rPr lang="en-US" altLang="zh-CN" dirty="0"/>
              <a:t>: Add a LED-controller module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B566C-8ADA-B54A-52D1-4087FA0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14092" cy="4918075"/>
          </a:xfrm>
        </p:spPr>
        <p:txBody>
          <a:bodyPr/>
          <a:lstStyle/>
          <a:p>
            <a:r>
              <a:rPr lang="sv-SE" altLang="zh-CN" dirty="0"/>
              <a:t>Add a new .v file with a </a:t>
            </a:r>
            <a:r>
              <a:rPr lang="en-US" altLang="zh-CN" dirty="0"/>
              <a:t>2-bit input bus and 2-bit output bus.</a:t>
            </a:r>
          </a:p>
          <a:p>
            <a:r>
              <a:rPr lang="sv-SE" altLang="zh-CN" dirty="0"/>
              <a:t>In its verilog code, assign the out ports to the in ports.</a:t>
            </a:r>
          </a:p>
          <a:p>
            <a:r>
              <a:rPr lang="sv-SE" altLang="zh-CN" dirty="0"/>
              <a:t>In the block design window, right click to add the module. Expand GPIO_0 on the PS IP and connect GPIO_O to it.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A979F3-0342-0B2B-212B-F0CFBA67D309}"/>
              </a:ext>
            </a:extLst>
          </p:cNvPr>
          <p:cNvSpPr txBox="1"/>
          <p:nvPr/>
        </p:nvSpPr>
        <p:spPr>
          <a:xfrm>
            <a:off x="7550812" y="5848679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sz="1400" b="1" dirty="0"/>
              <a:t>It should look like this</a:t>
            </a:r>
            <a:endParaRPr lang="zh-CN" altLang="en-US" sz="1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25D3BD-BA8A-6311-235C-B0F1A4C2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359" y="1723778"/>
            <a:ext cx="656364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EE3C7-9737-1CB6-7093-C85884E2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Pt. 2</a:t>
            </a:r>
            <a:r>
              <a:rPr lang="en-US" altLang="zh-CN" dirty="0"/>
              <a:t>: Add a LED-controller module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B566C-8ADA-B54A-52D1-4087FA0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381745"/>
          </a:xfrm>
        </p:spPr>
        <p:txBody>
          <a:bodyPr/>
          <a:lstStyle/>
          <a:p>
            <a:r>
              <a:rPr lang="sv-SE" altLang="zh-CN" dirty="0"/>
              <a:t>Right</a:t>
            </a:r>
            <a:r>
              <a:rPr lang="en-US" altLang="zh-CN" dirty="0"/>
              <a:t>-</a:t>
            </a:r>
            <a:r>
              <a:rPr lang="sv-SE" altLang="zh-CN" dirty="0"/>
              <a:t>click the new IP’s out port and </a:t>
            </a:r>
            <a:r>
              <a:rPr lang="en-US" altLang="zh-CN" dirty="0"/>
              <a:t>“make external”. Otherwise, they will not become pins after synthesis, since they are not connected to anything.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99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0492B-ECE8-3FFE-C313-A54A3CFB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Pt. 2</a:t>
            </a:r>
            <a:r>
              <a:rPr lang="en-US" altLang="zh-CN" dirty="0"/>
              <a:t>:</a:t>
            </a:r>
            <a:r>
              <a:rPr lang="sv-SE" altLang="zh-CN" dirty="0"/>
              <a:t> Configure PL pins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8F1FF-7787-17BA-8CE7-ED31600E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CN" dirty="0"/>
              <a:t>We want the new module</a:t>
            </a:r>
            <a:r>
              <a:rPr lang="en-US" altLang="zh-CN" dirty="0"/>
              <a:t>’s </a:t>
            </a:r>
            <a:r>
              <a:rPr lang="sv-SE" altLang="zh-CN" dirty="0"/>
              <a:t>out ports to connect to PL LEDs </a:t>
            </a:r>
            <a:r>
              <a:rPr lang="en-US" altLang="zh-CN" dirty="0"/>
              <a:t>(E13 and E12.)</a:t>
            </a:r>
            <a:endParaRPr lang="sv-SE" altLang="zh-CN" dirty="0"/>
          </a:p>
          <a:p>
            <a:r>
              <a:rPr lang="sv-SE" altLang="zh-CN" dirty="0"/>
              <a:t>This can be done in the Schematic </a:t>
            </a:r>
            <a:r>
              <a:rPr lang="en-US" altLang="zh-CN" dirty="0"/>
              <a:t>(expand “RTL Analysis” on the left most “Flow Navigator”). </a:t>
            </a:r>
            <a:r>
              <a:rPr lang="sv-SE" altLang="zh-CN" dirty="0"/>
              <a:t>After you open this, on the top right of Vivado 			     you can select layout. Switch to ”I/O planning”. Set as the pic below</a:t>
            </a:r>
            <a:r>
              <a:rPr lang="en-US" altLang="zh-CN" dirty="0"/>
              <a:t>:</a:t>
            </a:r>
            <a:endParaRPr lang="sv-SE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F449F-4DC1-5448-2E51-A1277D23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56" y="3513656"/>
            <a:ext cx="2200582" cy="4477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1C91DD-158D-8A76-38D8-2BBC44E7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4313033"/>
            <a:ext cx="9163050" cy="24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CA52-F656-4936-D529-A8D31778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Pt. 2</a:t>
            </a:r>
            <a:r>
              <a:rPr lang="en-US" altLang="zh-CN" dirty="0"/>
              <a:t>:</a:t>
            </a:r>
            <a:r>
              <a:rPr lang="sv-SE" altLang="zh-CN" dirty="0"/>
              <a:t> Write the C code &amp;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A2A19-F6EA-99A3-A9EA-5AB6A9FA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CN" dirty="0"/>
              <a:t>The only thing left is the PS code! Do the same as in part one</a:t>
            </a:r>
            <a:r>
              <a:rPr lang="en-US" altLang="zh-CN" dirty="0"/>
              <a:t>: </a:t>
            </a:r>
            <a:r>
              <a:rPr lang="sv-SE" altLang="zh-CN" dirty="0"/>
              <a:t>generate bitstream</a:t>
            </a:r>
            <a:r>
              <a:rPr lang="en-US" altLang="zh-CN" dirty="0"/>
              <a:t>, </a:t>
            </a:r>
            <a:r>
              <a:rPr lang="sv-SE" altLang="zh-CN" dirty="0"/>
              <a:t>export hardware and launch SDK.</a:t>
            </a:r>
          </a:p>
          <a:p>
            <a:r>
              <a:rPr lang="sv-SE" altLang="zh-CN" dirty="0"/>
              <a:t>In the code, change </a:t>
            </a:r>
            <a:r>
              <a:rPr lang="sv-SE" altLang="zh-CN" i="1" dirty="0"/>
              <a:t>Output_Pin</a:t>
            </a:r>
            <a:r>
              <a:rPr lang="sv-SE" altLang="zh-CN" dirty="0"/>
              <a:t> to 54 or 55.</a:t>
            </a:r>
          </a:p>
          <a:p>
            <a:pPr lvl="1"/>
            <a:r>
              <a:rPr lang="sv-SE" altLang="zh-CN" i="1" dirty="0"/>
              <a:t>Output_Pin</a:t>
            </a:r>
            <a:r>
              <a:rPr lang="sv-SE" altLang="zh-CN" dirty="0"/>
              <a:t> was 52 in part 1.</a:t>
            </a:r>
          </a:p>
          <a:p>
            <a:pPr lvl="1"/>
            <a:r>
              <a:rPr lang="sv-SE" altLang="zh-CN" dirty="0"/>
              <a:t>We are using EMIO pin 0 and 1 (remember when you set the width to 2 bits?) for the PL LEDs. This SoC has 54 MIO pins, and the EMIO pin number should be consecutive to that. I.e. EMIO 0 has a pin number of 55. (I really cannot find reliable source in the documents to prove this, but only found </a:t>
            </a:r>
            <a:r>
              <a:rPr lang="sv-SE" altLang="zh-CN" dirty="0">
                <a:hlinkClick r:id="rId2"/>
              </a:rPr>
              <a:t>this discussion</a:t>
            </a:r>
            <a:r>
              <a:rPr lang="sv-SE" altLang="zh-CN" dirty="0"/>
              <a:t>)</a:t>
            </a:r>
          </a:p>
          <a:p>
            <a:r>
              <a:rPr lang="sv-SE" altLang="zh-CN" dirty="0"/>
              <a:t>Admire the blinking of your PL LED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53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4A99B-C9E0-634E-DB3B-54B52AF8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Hint: Ways of PS-PL communication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04342-9189-524C-7C7A-21E7FB1C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Chapter 1.4.2 of ug585-Zynq-7000-TRM.pdf describes the PS-PL interfaces. </a:t>
            </a:r>
          </a:p>
          <a:p>
            <a:r>
              <a:rPr lang="en-US" altLang="zh-CN" dirty="0"/>
              <a:t>Using EMIO is one way to implement this communication. It is simple but slow, and the data throughput is low.</a:t>
            </a:r>
          </a:p>
          <a:p>
            <a:r>
              <a:rPr lang="en-US" altLang="zh-CN" dirty="0"/>
              <a:t>In the next lecture, another (faster, higher-throughput) method will be introduced: AXI buses + DMA.</a:t>
            </a:r>
          </a:p>
          <a:p>
            <a:r>
              <a:rPr lang="en-US" altLang="zh-CN" dirty="0"/>
              <a:t>So far I only know these two ways of PS-PL communication, but you can always explore/create your own black magic.</a:t>
            </a:r>
          </a:p>
        </p:txBody>
      </p:sp>
    </p:spTree>
    <p:extLst>
      <p:ext uri="{BB962C8B-B14F-4D97-AF65-F5344CB8AC3E}">
        <p14:creationId xmlns:p14="http://schemas.microsoft.com/office/powerpoint/2010/main" val="34164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3778C-77BD-1951-A201-2C72B8E7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C2D8D-AEED-573F-AB44-77D304F6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Goal: To use I/O</a:t>
            </a:r>
          </a:p>
          <a:p>
            <a:r>
              <a:rPr lang="en-US" altLang="zh-CN" dirty="0"/>
              <a:t>Part 1: Controlling PS I/O pins</a:t>
            </a:r>
          </a:p>
          <a:p>
            <a:r>
              <a:rPr lang="en-US" altLang="zh-CN" dirty="0"/>
              <a:t>Part 2: Controlling PL I/O pins with simplest PS-PL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2164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77186-7DA5-1825-AC63-42E9AEEC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Pt. 1: Preparation--installing board def.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ADA50-FCE8-8CAA-567C-20364CA6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guide is uploaded. In short, copy the extracted folder to:</a:t>
            </a:r>
          </a:p>
          <a:p>
            <a:pPr marL="457200" lvl="1" indent="0">
              <a:buNone/>
            </a:pPr>
            <a:r>
              <a:rPr lang="en-US" altLang="zh-CN" sz="1800" i="1" dirty="0"/>
              <a:t>&lt;Your Xilinx folder&gt;\</a:t>
            </a:r>
            <a:r>
              <a:rPr lang="en-US" altLang="zh-CN" sz="1800" i="1" dirty="0" err="1"/>
              <a:t>Vivado</a:t>
            </a:r>
            <a:r>
              <a:rPr lang="en-US" altLang="zh-CN" sz="1800" i="1" dirty="0"/>
              <a:t>\&lt;Your version number&gt;\data\boards\</a:t>
            </a:r>
            <a:r>
              <a:rPr lang="en-US" altLang="zh-CN" sz="1800" i="1" dirty="0" err="1"/>
              <a:t>board_files</a:t>
            </a:r>
            <a:endParaRPr lang="en-US" altLang="zh-CN" sz="1800" i="1" dirty="0"/>
          </a:p>
          <a:p>
            <a:r>
              <a:rPr lang="en-US" altLang="zh-CN" dirty="0"/>
              <a:t>To test: you should be able to select </a:t>
            </a:r>
            <a:r>
              <a:rPr lang="en-US" altLang="zh-CN" dirty="0" err="1"/>
              <a:t>Minized</a:t>
            </a:r>
            <a:r>
              <a:rPr lang="en-US" altLang="zh-CN" dirty="0"/>
              <a:t> for new projects</a:t>
            </a:r>
          </a:p>
          <a:p>
            <a:r>
              <a:rPr lang="en-US" altLang="zh-CN" dirty="0"/>
              <a:t>Make sure you downloaded: </a:t>
            </a:r>
            <a:r>
              <a:rPr lang="en-US" altLang="zh-CN" i="1" dirty="0"/>
              <a:t>MiniZed-HW-UG-v1-0-V1_0.pdf</a:t>
            </a:r>
            <a:r>
              <a:rPr lang="en-US" altLang="zh-CN" dirty="0"/>
              <a:t>, </a:t>
            </a:r>
            <a:r>
              <a:rPr lang="en-US" altLang="zh-CN" i="1" dirty="0"/>
              <a:t>ug585-Zynq-7000-TRM.pdf</a:t>
            </a:r>
            <a:endParaRPr lang="zh-CN" altLang="en-US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21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E49F6-A0AE-B462-1EEC-1CDFE1D1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Pt. 1: I/O Tutorial application using 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83F9F-AC78-17CD-3DDC-504C3ED8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guide is uploaded.</a:t>
            </a:r>
          </a:p>
          <a:p>
            <a:r>
              <a:rPr lang="en-US" altLang="zh-CN" dirty="0"/>
              <a:t>Step 8: An HDL wrapper is a .v file. It connects your design’s I/O pins to those defined in the constraint file. </a:t>
            </a:r>
          </a:p>
          <a:p>
            <a:r>
              <a:rPr lang="en-US" altLang="zh-CN" dirty="0"/>
              <a:t>Step 9: Verilog describes Register-Transfer Level design. </a:t>
            </a:r>
            <a:r>
              <a:rPr lang="en-US" altLang="zh-CN" b="1" dirty="0"/>
              <a:t>Synthesizing</a:t>
            </a:r>
            <a:r>
              <a:rPr lang="en-US" altLang="zh-CN" dirty="0"/>
              <a:t> turns RTL code into netlist (gate level). </a:t>
            </a:r>
            <a:r>
              <a:rPr lang="en-US" altLang="zh-CN" b="1" dirty="0"/>
              <a:t>Implementing</a:t>
            </a:r>
            <a:r>
              <a:rPr lang="en-US" altLang="zh-CN" dirty="0"/>
              <a:t> figures out concrete routing and placement on the board.</a:t>
            </a:r>
          </a:p>
          <a:p>
            <a:r>
              <a:rPr lang="en-US" altLang="zh-CN" dirty="0"/>
              <a:t>Step 10: This step exports your HW spec for the software developing tool in the next step.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9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24C5-4FE1-5AC5-5A1B-63751059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Pt. 1: I/O Tutorial application using 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E8DD2-B9FD-700F-424A-79498283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step 11 on, you will be programming the PS using C/C++.</a:t>
            </a:r>
          </a:p>
          <a:p>
            <a:r>
              <a:rPr lang="en-US" altLang="zh-CN" dirty="0"/>
              <a:t>Step 20 and 21 instructs you how to see the printed </a:t>
            </a:r>
            <a:r>
              <a:rPr lang="en-US" altLang="zh-CN" dirty="0" err="1"/>
              <a:t>msgs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Note: to see prints you need to set the BSP setting as in step 21 (choose ps7_uart_1), even if you don’t want to use the </a:t>
            </a:r>
            <a:r>
              <a:rPr lang="en-US" altLang="zh-CN"/>
              <a:t>UART example.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37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6C085-C255-1D0F-DE65-4A15793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Pt. 1: What have we done?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41CF8-BE09-50FA-07A7-D5A3A5D9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Zynq 7000: a (series of) SoC by Xilinx.</a:t>
            </a:r>
          </a:p>
          <a:p>
            <a:pPr lvl="1"/>
            <a:r>
              <a:rPr lang="en-US" altLang="zh-CN" dirty="0"/>
              <a:t>Processor system + PL + I/O peripherals.</a:t>
            </a:r>
          </a:p>
          <a:p>
            <a:r>
              <a:rPr lang="en-US" altLang="zh-CN" dirty="0" err="1"/>
              <a:t>Minized</a:t>
            </a:r>
            <a:r>
              <a:rPr lang="en-US" altLang="zh-CN" dirty="0"/>
              <a:t>: the board by Avnet.</a:t>
            </a:r>
          </a:p>
          <a:p>
            <a:pPr lvl="1"/>
            <a:r>
              <a:rPr lang="en-US" altLang="zh-CN" dirty="0"/>
              <a:t>Zynq SoC + LED, button, Arduino interface, etc.</a:t>
            </a:r>
          </a:p>
          <a:p>
            <a:r>
              <a:rPr lang="en-US" altLang="zh-CN" dirty="0"/>
              <a:t>Go to step 7, look at table 13:</a:t>
            </a:r>
          </a:p>
          <a:p>
            <a:pPr lvl="1"/>
            <a:r>
              <a:rPr lang="en-US" altLang="zh-CN" dirty="0" err="1"/>
              <a:t>Minized</a:t>
            </a:r>
            <a:r>
              <a:rPr lang="en-US" altLang="zh-CN" dirty="0"/>
              <a:t> has the SoC’s MIO pin 52&amp;53 wired to the LED.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3073490-0A27-660F-9E74-3EF0194878A6}"/>
              </a:ext>
            </a:extLst>
          </p:cNvPr>
          <p:cNvGrpSpPr/>
          <p:nvPr/>
        </p:nvGrpSpPr>
        <p:grpSpPr>
          <a:xfrm>
            <a:off x="3766551" y="4413737"/>
            <a:ext cx="4352192" cy="2444263"/>
            <a:chOff x="6715491" y="3867637"/>
            <a:chExt cx="4352192" cy="244426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CEE346-0666-9B30-3293-C7726477DFC7}"/>
                </a:ext>
              </a:extLst>
            </p:cNvPr>
            <p:cNvGrpSpPr/>
            <p:nvPr/>
          </p:nvGrpSpPr>
          <p:grpSpPr>
            <a:xfrm>
              <a:off x="6715491" y="3867637"/>
              <a:ext cx="4352192" cy="2444263"/>
              <a:chOff x="6777037" y="3867636"/>
              <a:chExt cx="4352192" cy="244426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995EEB2-3A35-8194-2838-BD91630FDA40}"/>
                  </a:ext>
                </a:extLst>
              </p:cNvPr>
              <p:cNvSpPr/>
              <p:nvPr/>
            </p:nvSpPr>
            <p:spPr>
              <a:xfrm>
                <a:off x="6777037" y="3867636"/>
                <a:ext cx="4352192" cy="2444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the Board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B8A27B5-89DD-1416-26E3-829ECEB1CB03}"/>
                  </a:ext>
                </a:extLst>
              </p:cNvPr>
              <p:cNvSpPr/>
              <p:nvPr/>
            </p:nvSpPr>
            <p:spPr>
              <a:xfrm>
                <a:off x="8496666" y="4432297"/>
                <a:ext cx="912934" cy="7981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the SoC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452007AA-1989-C063-337C-A454354DF707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6986050" y="4831371"/>
              <a:ext cx="1449070" cy="113509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4AD895B-4B1C-101C-7BCD-A3570A5A6B1B}"/>
                </a:ext>
              </a:extLst>
            </p:cNvPr>
            <p:cNvSpPr txBox="1"/>
            <p:nvPr/>
          </p:nvSpPr>
          <p:spPr>
            <a:xfrm>
              <a:off x="7684660" y="4614131"/>
              <a:ext cx="8486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MIO pin 52</a:t>
              </a:r>
              <a:endParaRPr lang="zh-CN" altLang="en-US" sz="1050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CF9EF1F-962D-6A22-DCBF-93C85A230F56}"/>
                </a:ext>
              </a:extLst>
            </p:cNvPr>
            <p:cNvGrpSpPr/>
            <p:nvPr/>
          </p:nvGrpSpPr>
          <p:grpSpPr>
            <a:xfrm>
              <a:off x="6821538" y="5835326"/>
              <a:ext cx="164513" cy="172720"/>
              <a:chOff x="6805246" y="5835326"/>
              <a:chExt cx="164513" cy="172720"/>
            </a:xfrm>
          </p:grpSpPr>
          <p:sp>
            <p:nvSpPr>
              <p:cNvPr id="14" name="弦形 13">
                <a:extLst>
                  <a:ext uri="{FF2B5EF4-FFF2-40B4-BE49-F238E27FC236}">
                    <a16:creationId xmlns:a16="http://schemas.microsoft.com/office/drawing/2014/main" id="{4986BF0E-CD21-171B-30F9-493FA0E42259}"/>
                  </a:ext>
                </a:extLst>
              </p:cNvPr>
              <p:cNvSpPr/>
              <p:nvPr/>
            </p:nvSpPr>
            <p:spPr>
              <a:xfrm>
                <a:off x="6805246" y="5835326"/>
                <a:ext cx="164513" cy="172720"/>
              </a:xfrm>
              <a:prstGeom prst="chord">
                <a:avLst>
                  <a:gd name="adj1" fmla="val 8023557"/>
                  <a:gd name="adj2" fmla="val 18811854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弦形 14">
                <a:extLst>
                  <a:ext uri="{FF2B5EF4-FFF2-40B4-BE49-F238E27FC236}">
                    <a16:creationId xmlns:a16="http://schemas.microsoft.com/office/drawing/2014/main" id="{D8E0689C-BA38-E557-3C21-331C6E211194}"/>
                  </a:ext>
                </a:extLst>
              </p:cNvPr>
              <p:cNvSpPr/>
              <p:nvPr/>
            </p:nvSpPr>
            <p:spPr>
              <a:xfrm rot="10800000">
                <a:off x="6805246" y="5835326"/>
                <a:ext cx="164513" cy="172720"/>
              </a:xfrm>
              <a:prstGeom prst="chord">
                <a:avLst>
                  <a:gd name="adj1" fmla="val 8023557"/>
                  <a:gd name="adj2" fmla="val 18811854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BE4963AB-947A-4C4F-CFC1-3E6043A776F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34200" y="5008838"/>
              <a:ext cx="1500920" cy="826488"/>
            </a:xfrm>
            <a:prstGeom prst="bentConnector3">
              <a:avLst>
                <a:gd name="adj1" fmla="val 4052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5795DB3-888F-03DF-73FB-5F8D8480F05C}"/>
                </a:ext>
              </a:extLst>
            </p:cNvPr>
            <p:cNvSpPr txBox="1"/>
            <p:nvPr/>
          </p:nvSpPr>
          <p:spPr>
            <a:xfrm>
              <a:off x="7684659" y="4817033"/>
              <a:ext cx="8486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MIO pin 53</a:t>
              </a:r>
              <a:endParaRPr lang="zh-CN" altLang="en-US" sz="1050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9BA15313-70AA-36E2-B667-52BBCC65E08C}"/>
              </a:ext>
            </a:extLst>
          </p:cNvPr>
          <p:cNvSpPr txBox="1"/>
          <p:nvPr/>
        </p:nvSpPr>
        <p:spPr>
          <a:xfrm>
            <a:off x="8170593" y="5222856"/>
            <a:ext cx="2024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A simple graph of the connection between the SoC’s MIO pin and the LED.</a:t>
            </a:r>
          </a:p>
        </p:txBody>
      </p:sp>
    </p:spTree>
    <p:extLst>
      <p:ext uri="{BB962C8B-B14F-4D97-AF65-F5344CB8AC3E}">
        <p14:creationId xmlns:p14="http://schemas.microsoft.com/office/powerpoint/2010/main" val="269721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CE33D-0DC2-84F8-B6A0-65D088C9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Pt. 1: What have we done?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962ED-55DB-16C7-F3F8-D58667D4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732"/>
            <a:ext cx="6284955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MIO: Multiple-use IO / Multiplexed IO</a:t>
            </a:r>
          </a:p>
          <a:p>
            <a:r>
              <a:rPr lang="en-US" altLang="zh-CN" dirty="0"/>
              <a:t>Which peripherals to expose can be configured.</a:t>
            </a:r>
          </a:p>
          <a:p>
            <a:r>
              <a:rPr lang="en-US" altLang="zh-CN" dirty="0"/>
              <a:t>Go to ug585-Zynq-7000-TRM.pdf, 1.2.3: “Up to 54 GPIO signals …routed through the MIO”.</a:t>
            </a:r>
          </a:p>
          <a:p>
            <a:r>
              <a:rPr lang="en-US" altLang="zh-CN" dirty="0"/>
              <a:t>Go to step 7 or double-click the PS </a:t>
            </a:r>
            <a:r>
              <a:rPr lang="en-US" altLang="zh-CN" dirty="0" err="1"/>
              <a:t>ip</a:t>
            </a:r>
            <a:r>
              <a:rPr lang="en-US" altLang="zh-CN" dirty="0"/>
              <a:t> block (in the block design window) and see how the pins are configured.</a:t>
            </a:r>
          </a:p>
          <a:p>
            <a:pPr lvl="1"/>
            <a:r>
              <a:rPr lang="en-US" altLang="zh-CN" dirty="0"/>
              <a:t>X-axis: 54 MIO pins. Y-axis: all I/O peripheral of PS.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DB4A9AF-DD11-B5B5-7735-CF14243E4D5C}"/>
              </a:ext>
            </a:extLst>
          </p:cNvPr>
          <p:cNvGrpSpPr/>
          <p:nvPr/>
        </p:nvGrpSpPr>
        <p:grpSpPr>
          <a:xfrm>
            <a:off x="6882822" y="2055073"/>
            <a:ext cx="5221255" cy="3540749"/>
            <a:chOff x="5518768" y="2230919"/>
            <a:chExt cx="5221255" cy="354074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1C43E03-500E-034E-2C49-2D60822F7E2A}"/>
                </a:ext>
              </a:extLst>
            </p:cNvPr>
            <p:cNvGrpSpPr/>
            <p:nvPr/>
          </p:nvGrpSpPr>
          <p:grpSpPr>
            <a:xfrm>
              <a:off x="6387831" y="2230919"/>
              <a:ext cx="4352192" cy="3540749"/>
              <a:chOff x="3461751" y="2291091"/>
              <a:chExt cx="4352192" cy="3540749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204855FE-AEA1-C75F-B512-0E21898A5427}"/>
                  </a:ext>
                </a:extLst>
              </p:cNvPr>
              <p:cNvGrpSpPr/>
              <p:nvPr/>
            </p:nvGrpSpPr>
            <p:grpSpPr>
              <a:xfrm>
                <a:off x="3461751" y="2291091"/>
                <a:ext cx="4352192" cy="3540749"/>
                <a:chOff x="6777037" y="3867636"/>
                <a:chExt cx="4352192" cy="3540749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8AEF019-CE78-4E62-CF97-941A4281539B}"/>
                    </a:ext>
                  </a:extLst>
                </p:cNvPr>
                <p:cNvSpPr/>
                <p:nvPr/>
              </p:nvSpPr>
              <p:spPr>
                <a:xfrm>
                  <a:off x="6777037" y="3867636"/>
                  <a:ext cx="4352192" cy="3540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the SoC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BC08A41-A954-1869-DB7D-441503F3B2BA}"/>
                    </a:ext>
                  </a:extLst>
                </p:cNvPr>
                <p:cNvSpPr/>
                <p:nvPr/>
              </p:nvSpPr>
              <p:spPr>
                <a:xfrm>
                  <a:off x="8496666" y="4320537"/>
                  <a:ext cx="1280380" cy="2772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I/O Peripherals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1DD6467-65BD-96CC-1F64-8F9F9363F32E}"/>
                  </a:ext>
                </a:extLst>
              </p:cNvPr>
              <p:cNvSpPr/>
              <p:nvPr/>
            </p:nvSpPr>
            <p:spPr>
              <a:xfrm>
                <a:off x="5400087" y="3429000"/>
                <a:ext cx="802966" cy="253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USB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9545542-3F76-F3F8-7A75-C72C0330F9DF}"/>
                  </a:ext>
                </a:extLst>
              </p:cNvPr>
              <p:cNvSpPr/>
              <p:nvPr/>
            </p:nvSpPr>
            <p:spPr>
              <a:xfrm>
                <a:off x="5395380" y="4790440"/>
                <a:ext cx="802966" cy="253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GPIO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2D57A0-CBA6-452A-AF71-E0B3F28375DE}"/>
                  </a:ext>
                </a:extLst>
              </p:cNvPr>
              <p:cNvSpPr/>
              <p:nvPr/>
            </p:nvSpPr>
            <p:spPr>
              <a:xfrm>
                <a:off x="5405540" y="3665262"/>
                <a:ext cx="802966" cy="253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B7D1FF-F9B0-69FC-E004-B03A67137D2A}"/>
                  </a:ext>
                </a:extLst>
              </p:cNvPr>
              <p:cNvSpPr/>
              <p:nvPr/>
            </p:nvSpPr>
            <p:spPr>
              <a:xfrm>
                <a:off x="5405540" y="3909144"/>
                <a:ext cx="802966" cy="253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UART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4ACB0F6-ADED-DD1B-3C56-C2910A3D5EC4}"/>
                  </a:ext>
                </a:extLst>
              </p:cNvPr>
              <p:cNvSpPr/>
              <p:nvPr/>
            </p:nvSpPr>
            <p:spPr>
              <a:xfrm>
                <a:off x="5405540" y="4153026"/>
                <a:ext cx="802966" cy="253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CAN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F72741C-551B-7DC5-C592-494D0E5CB511}"/>
                  </a:ext>
                </a:extLst>
              </p:cNvPr>
              <p:cNvSpPr/>
              <p:nvPr/>
            </p:nvSpPr>
            <p:spPr>
              <a:xfrm>
                <a:off x="5405540" y="4464113"/>
                <a:ext cx="802966" cy="253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梯形 23">
              <a:extLst>
                <a:ext uri="{FF2B5EF4-FFF2-40B4-BE49-F238E27FC236}">
                  <a16:creationId xmlns:a16="http://schemas.microsoft.com/office/drawing/2014/main" id="{4DAC25A5-04E6-7DED-44DA-5F8661B88969}"/>
                </a:ext>
              </a:extLst>
            </p:cNvPr>
            <p:cNvSpPr/>
            <p:nvPr/>
          </p:nvSpPr>
          <p:spPr>
            <a:xfrm rot="16200000">
              <a:off x="5810006" y="3734984"/>
              <a:ext cx="2204720" cy="6705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DBBE878-0D07-BC62-CEF7-E7A74A176BBE}"/>
                </a:ext>
              </a:extLst>
            </p:cNvPr>
            <p:cNvCxnSpPr>
              <a:stCxn id="14" idx="1"/>
              <a:endCxn id="24" idx="2"/>
            </p:cNvCxnSpPr>
            <p:nvPr/>
          </p:nvCxnSpPr>
          <p:spPr>
            <a:xfrm flipH="1">
              <a:off x="7247646" y="4070264"/>
              <a:ext cx="859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BE500B0-B1B9-7242-027E-5F39D1D19406}"/>
                </a:ext>
              </a:extLst>
            </p:cNvPr>
            <p:cNvSpPr txBox="1"/>
            <p:nvPr/>
          </p:nvSpPr>
          <p:spPr>
            <a:xfrm>
              <a:off x="6452945" y="2688926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It’s a mux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02AACC4-0B88-B543-323A-F33740F04A03}"/>
                </a:ext>
              </a:extLst>
            </p:cNvPr>
            <p:cNvSpPr txBox="1"/>
            <p:nvPr/>
          </p:nvSpPr>
          <p:spPr>
            <a:xfrm>
              <a:off x="6576377" y="387438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MIO</a:t>
              </a:r>
              <a:endParaRPr lang="zh-CN" altLang="en-US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27B93F3-B712-C8ED-649D-CFA10F3495C8}"/>
                </a:ext>
              </a:extLst>
            </p:cNvPr>
            <p:cNvCxnSpPr/>
            <p:nvPr/>
          </p:nvCxnSpPr>
          <p:spPr>
            <a:xfrm flipH="1">
              <a:off x="6248400" y="3368828"/>
              <a:ext cx="3279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F872A35-3C7D-8EA2-63DB-9196A0CC6F85}"/>
                </a:ext>
              </a:extLst>
            </p:cNvPr>
            <p:cNvCxnSpPr/>
            <p:nvPr/>
          </p:nvCxnSpPr>
          <p:spPr>
            <a:xfrm flipH="1">
              <a:off x="6248400" y="3599088"/>
              <a:ext cx="3279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D167048-431F-7A2F-C6AE-F16EA1EF7C59}"/>
                </a:ext>
              </a:extLst>
            </p:cNvPr>
            <p:cNvCxnSpPr/>
            <p:nvPr/>
          </p:nvCxnSpPr>
          <p:spPr>
            <a:xfrm flipH="1">
              <a:off x="6248400" y="3797208"/>
              <a:ext cx="3279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0556C26-AF3B-8C9F-BF49-1111A2670B9E}"/>
                </a:ext>
              </a:extLst>
            </p:cNvPr>
            <p:cNvCxnSpPr/>
            <p:nvPr/>
          </p:nvCxnSpPr>
          <p:spPr>
            <a:xfrm flipH="1">
              <a:off x="6248400" y="3975930"/>
              <a:ext cx="3279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AB68E3B-A8F8-A68C-176C-E41BC6A43FC7}"/>
                </a:ext>
              </a:extLst>
            </p:cNvPr>
            <p:cNvCxnSpPr/>
            <p:nvPr/>
          </p:nvCxnSpPr>
          <p:spPr>
            <a:xfrm flipH="1">
              <a:off x="6253719" y="4146618"/>
              <a:ext cx="3279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3DAA8A0-6105-83DD-6DB2-5484DDCC5016}"/>
                </a:ext>
              </a:extLst>
            </p:cNvPr>
            <p:cNvCxnSpPr/>
            <p:nvPr/>
          </p:nvCxnSpPr>
          <p:spPr>
            <a:xfrm flipH="1">
              <a:off x="6259038" y="4346770"/>
              <a:ext cx="3279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2F8FD38-2004-9D93-BDAB-15401D42F43F}"/>
                </a:ext>
              </a:extLst>
            </p:cNvPr>
            <p:cNvCxnSpPr/>
            <p:nvPr/>
          </p:nvCxnSpPr>
          <p:spPr>
            <a:xfrm flipH="1">
              <a:off x="6248400" y="4543413"/>
              <a:ext cx="3279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258D6B4-6836-3B2D-D5F6-03EAA08600AF}"/>
                </a:ext>
              </a:extLst>
            </p:cNvPr>
            <p:cNvCxnSpPr/>
            <p:nvPr/>
          </p:nvCxnSpPr>
          <p:spPr>
            <a:xfrm flipH="1">
              <a:off x="6259038" y="4730268"/>
              <a:ext cx="3279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左大括号 39">
              <a:extLst>
                <a:ext uri="{FF2B5EF4-FFF2-40B4-BE49-F238E27FC236}">
                  <a16:creationId xmlns:a16="http://schemas.microsoft.com/office/drawing/2014/main" id="{BCD73ECA-B597-D8D7-4247-66F83EE78159}"/>
                </a:ext>
              </a:extLst>
            </p:cNvPr>
            <p:cNvSpPr/>
            <p:nvPr/>
          </p:nvSpPr>
          <p:spPr>
            <a:xfrm>
              <a:off x="5967402" y="3243789"/>
              <a:ext cx="291830" cy="165294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A1E50D7-9BDD-9C51-F816-E83BCD48111A}"/>
                </a:ext>
              </a:extLst>
            </p:cNvPr>
            <p:cNvSpPr txBox="1"/>
            <p:nvPr/>
          </p:nvSpPr>
          <p:spPr>
            <a:xfrm>
              <a:off x="5518768" y="3747097"/>
              <a:ext cx="5838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54 </a:t>
              </a:r>
            </a:p>
            <a:p>
              <a:r>
                <a:rPr lang="en-US" altLang="zh-CN" dirty="0"/>
                <a:t>Pins</a:t>
              </a:r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6EB6EA2-A3CC-50EC-E727-E71682EC1AA7}"/>
              </a:ext>
            </a:extLst>
          </p:cNvPr>
          <p:cNvSpPr txBox="1"/>
          <p:nvPr/>
        </p:nvSpPr>
        <p:spPr>
          <a:xfrm>
            <a:off x="7686376" y="5667056"/>
            <a:ext cx="44832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A simple graph of I/O and MIO of the </a:t>
            </a:r>
            <a:r>
              <a:rPr lang="en-US" altLang="zh-CN" sz="1400" b="1" dirty="0" err="1"/>
              <a:t>SoC.</a:t>
            </a:r>
            <a:r>
              <a:rPr lang="en-US" altLang="zh-CN" sz="1400" b="1" dirty="0"/>
              <a:t> Chapter 1.1.1 (pg. 28) in ug585-Zynq-7000-TRM.pdf has a full SoC graph.</a:t>
            </a:r>
          </a:p>
        </p:txBody>
      </p:sp>
    </p:spTree>
    <p:extLst>
      <p:ext uri="{BB962C8B-B14F-4D97-AF65-F5344CB8AC3E}">
        <p14:creationId xmlns:p14="http://schemas.microsoft.com/office/powerpoint/2010/main" val="33118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CE33D-0DC2-84F8-B6A0-65D088C9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dirty="0"/>
              <a:t>Pt. 1: What have we done?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962ED-55DB-16C7-F3F8-D58667D4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538"/>
          </a:xfrm>
        </p:spPr>
        <p:txBody>
          <a:bodyPr>
            <a:normAutofit/>
          </a:bodyPr>
          <a:lstStyle/>
          <a:p>
            <a:r>
              <a:rPr lang="en-US" altLang="zh-CN" dirty="0"/>
              <a:t>Summary: we had just written to one of the PS’s MIO pins.</a:t>
            </a:r>
          </a:p>
          <a:p>
            <a:r>
              <a:rPr lang="en-US" altLang="zh-CN" dirty="0"/>
              <a:t>Question: Look at your board: beside “PS LED” is a “PL LED”.</a:t>
            </a:r>
          </a:p>
          <a:p>
            <a:pPr lvl="1"/>
            <a:r>
              <a:rPr lang="en-US" altLang="zh-CN" dirty="0"/>
              <a:t>Are those pins that only the PL can access?</a:t>
            </a:r>
          </a:p>
          <a:p>
            <a:pPr lvl="1"/>
            <a:r>
              <a:rPr lang="en-US" altLang="zh-CN" dirty="0"/>
              <a:t>Can we light up the PL LED?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58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94B1B-DE43-5D54-9353-2547C003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Pt. 2: Lighting up the PL 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0F134-A4AA-A3F3-9431-AF1D1F9A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 of this part:</a:t>
            </a:r>
          </a:p>
          <a:p>
            <a:pPr lvl="1"/>
            <a:r>
              <a:rPr lang="en-US" altLang="zh-CN" dirty="0"/>
              <a:t>More understanding of the I/O and pins on the SoC</a:t>
            </a:r>
          </a:p>
          <a:p>
            <a:pPr lvl="1"/>
            <a:r>
              <a:rPr lang="en-US" altLang="zh-CN" dirty="0"/>
              <a:t>An example of the simplest PS/PL communication (using EMIO)</a:t>
            </a:r>
          </a:p>
          <a:p>
            <a:pPr lvl="1"/>
            <a:r>
              <a:rPr lang="en-US" altLang="zh-CN" dirty="0"/>
              <a:t>An example of configuring Verilog module’s pins</a:t>
            </a:r>
          </a:p>
        </p:txBody>
      </p:sp>
    </p:spTree>
    <p:extLst>
      <p:ext uri="{BB962C8B-B14F-4D97-AF65-F5344CB8AC3E}">
        <p14:creationId xmlns:p14="http://schemas.microsoft.com/office/powerpoint/2010/main" val="258228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1612</Words>
  <Application>Microsoft Office PowerPoint</Application>
  <PresentationFormat>宽屏</PresentationFormat>
  <Paragraphs>116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ASPLOC Project Lecture 2</vt:lpstr>
      <vt:lpstr>Content</vt:lpstr>
      <vt:lpstr>Pt. 1: Preparation--installing board def. file</vt:lpstr>
      <vt:lpstr>Pt. 1: I/O Tutorial application using PS</vt:lpstr>
      <vt:lpstr>Pt. 1: I/O Tutorial application using PS</vt:lpstr>
      <vt:lpstr>Pt. 1: What have we done?</vt:lpstr>
      <vt:lpstr>Pt. 1: What have we done?</vt:lpstr>
      <vt:lpstr>Pt. 1: What have we done?</vt:lpstr>
      <vt:lpstr>Pt. 2: Lighting up the PL LED</vt:lpstr>
      <vt:lpstr>Pt. 2: Can we do this? &amp; How?</vt:lpstr>
      <vt:lpstr>Pt. 2: How do we do this? (no jokes in this pg.)</vt:lpstr>
      <vt:lpstr>Pt. 2: Rube Goldberg machine</vt:lpstr>
      <vt:lpstr>Pt. 2: Learn about EMIOs</vt:lpstr>
      <vt:lpstr>Pt. 2: Use EMIOs in Vivado block design</vt:lpstr>
      <vt:lpstr>Pt. 2: Add a LED-controller module</vt:lpstr>
      <vt:lpstr>Pt. 2: Add a LED-controller module</vt:lpstr>
      <vt:lpstr>Pt. 2: Configure PL pins</vt:lpstr>
      <vt:lpstr>Pt. 2: Write the C code &amp; test</vt:lpstr>
      <vt:lpstr>Hint: Ways of PS-PL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ASPLOC Project Lecture 1</dc:title>
  <dc:creator>Acceber Li</dc:creator>
  <cp:lastModifiedBy>Acceber Li</cp:lastModifiedBy>
  <cp:revision>413</cp:revision>
  <dcterms:created xsi:type="dcterms:W3CDTF">2022-11-06T17:32:32Z</dcterms:created>
  <dcterms:modified xsi:type="dcterms:W3CDTF">2022-11-11T02:02:11Z</dcterms:modified>
</cp:coreProperties>
</file>