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97" r:id="rId4"/>
    <p:sldId id="298" r:id="rId5"/>
    <p:sldId id="285" r:id="rId6"/>
    <p:sldId id="287" r:id="rId7"/>
    <p:sldId id="299" r:id="rId8"/>
    <p:sldId id="259" r:id="rId9"/>
    <p:sldId id="260" r:id="rId10"/>
    <p:sldId id="270" r:id="rId11"/>
    <p:sldId id="261" r:id="rId12"/>
    <p:sldId id="300" r:id="rId13"/>
    <p:sldId id="289" r:id="rId14"/>
    <p:sldId id="291" r:id="rId15"/>
    <p:sldId id="295" r:id="rId16"/>
    <p:sldId id="271" r:id="rId17"/>
    <p:sldId id="293" r:id="rId18"/>
    <p:sldId id="284" r:id="rId19"/>
    <p:sldId id="302" r:id="rId20"/>
    <p:sldId id="264" r:id="rId21"/>
    <p:sldId id="263" r:id="rId22"/>
    <p:sldId id="303" r:id="rId23"/>
    <p:sldId id="265" r:id="rId24"/>
    <p:sldId id="266" r:id="rId25"/>
    <p:sldId id="301" r:id="rId26"/>
    <p:sldId id="283" r:id="rId27"/>
    <p:sldId id="282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38811-E573-4200-9AEB-CC6E70CE4242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58EE66-B84B-44BF-A76F-23CBB05A80C5}">
      <dgm:prSet custT="1"/>
      <dgm:spPr/>
      <dgm:t>
        <a:bodyPr/>
        <a:lstStyle/>
        <a:p>
          <a:r>
            <a:rPr lang="en-IN" sz="1800" dirty="0"/>
            <a:t>Read Documents</a:t>
          </a:r>
          <a:endParaRPr lang="en-US" sz="1800" dirty="0"/>
        </a:p>
      </dgm:t>
    </dgm:pt>
    <dgm:pt modelId="{E1288366-4778-44F9-814C-CF7B4897B7E1}" type="parTrans" cxnId="{9A40EC73-6FCC-4B84-A9D7-A77039AD8867}">
      <dgm:prSet/>
      <dgm:spPr/>
      <dgm:t>
        <a:bodyPr/>
        <a:lstStyle/>
        <a:p>
          <a:endParaRPr lang="en-US"/>
        </a:p>
      </dgm:t>
    </dgm:pt>
    <dgm:pt modelId="{95ABEDB7-ECC0-403F-9C3A-B4FE1085DC28}" type="sibTrans" cxnId="{9A40EC73-6FCC-4B84-A9D7-A77039AD8867}">
      <dgm:prSet/>
      <dgm:spPr/>
      <dgm:t>
        <a:bodyPr/>
        <a:lstStyle/>
        <a:p>
          <a:endParaRPr lang="en-US"/>
        </a:p>
      </dgm:t>
    </dgm:pt>
    <dgm:pt modelId="{A2AD3B9C-5B61-4A71-9AF6-B4FC2FCE3EA9}">
      <dgm:prSet custT="1"/>
      <dgm:spPr/>
      <dgm:t>
        <a:bodyPr/>
        <a:lstStyle/>
        <a:p>
          <a:r>
            <a:rPr lang="en-IN" sz="1800" dirty="0"/>
            <a:t>Feature Extraction</a:t>
          </a:r>
        </a:p>
        <a:p>
          <a:r>
            <a:rPr lang="en-IN" sz="1050" i="1" dirty="0"/>
            <a:t>Tokenization, </a:t>
          </a:r>
          <a:r>
            <a:rPr lang="en-IN" sz="1050" i="1" dirty="0" err="1"/>
            <a:t>ngrams</a:t>
          </a:r>
          <a:r>
            <a:rPr lang="en-IN" sz="1050" i="1" dirty="0"/>
            <a:t> , stemming</a:t>
          </a:r>
          <a:endParaRPr lang="en-US" sz="1050" i="1" dirty="0"/>
        </a:p>
      </dgm:t>
    </dgm:pt>
    <dgm:pt modelId="{BF8A1B8F-2521-47F3-89E0-4190403081A5}" type="parTrans" cxnId="{C394B8F2-90E5-4B66-B7D8-4C755562DB75}">
      <dgm:prSet/>
      <dgm:spPr/>
      <dgm:t>
        <a:bodyPr/>
        <a:lstStyle/>
        <a:p>
          <a:endParaRPr lang="en-US"/>
        </a:p>
      </dgm:t>
    </dgm:pt>
    <dgm:pt modelId="{795764E9-0B15-4107-9CB1-40C7533018B4}" type="sibTrans" cxnId="{C394B8F2-90E5-4B66-B7D8-4C755562DB75}">
      <dgm:prSet/>
      <dgm:spPr/>
      <dgm:t>
        <a:bodyPr/>
        <a:lstStyle/>
        <a:p>
          <a:endParaRPr lang="en-US"/>
        </a:p>
      </dgm:t>
    </dgm:pt>
    <dgm:pt modelId="{C8EDE22B-6D5F-4357-BAF1-ACDBCA422358}">
      <dgm:prSet custT="1"/>
      <dgm:spPr/>
      <dgm:t>
        <a:bodyPr/>
        <a:lstStyle/>
        <a:p>
          <a:r>
            <a:rPr lang="en-IN" sz="1800" dirty="0"/>
            <a:t>Feature Selection</a:t>
          </a:r>
        </a:p>
        <a:p>
          <a:r>
            <a:rPr lang="en-IN" sz="1100" i="1" dirty="0"/>
            <a:t>Information Gain(IG)</a:t>
          </a:r>
          <a:endParaRPr lang="en-US" sz="1100" i="1" dirty="0"/>
        </a:p>
      </dgm:t>
    </dgm:pt>
    <dgm:pt modelId="{953FC9B9-0557-40BA-B63D-7C18CB843036}" type="parTrans" cxnId="{9D40F7C9-49A1-46B0-9AE3-48DF31081A6D}">
      <dgm:prSet/>
      <dgm:spPr/>
      <dgm:t>
        <a:bodyPr/>
        <a:lstStyle/>
        <a:p>
          <a:endParaRPr lang="en-US"/>
        </a:p>
      </dgm:t>
    </dgm:pt>
    <dgm:pt modelId="{D16D343B-622E-4AF9-BD5F-A3BFA5ADDCF7}" type="sibTrans" cxnId="{9D40F7C9-49A1-46B0-9AE3-48DF31081A6D}">
      <dgm:prSet/>
      <dgm:spPr/>
      <dgm:t>
        <a:bodyPr/>
        <a:lstStyle/>
        <a:p>
          <a:endParaRPr lang="en-US"/>
        </a:p>
      </dgm:t>
    </dgm:pt>
    <dgm:pt modelId="{EBD4C05A-B726-4F20-8F59-6258B0C6F7CC}">
      <dgm:prSet custT="1"/>
      <dgm:spPr/>
      <dgm:t>
        <a:bodyPr/>
        <a:lstStyle/>
        <a:p>
          <a:r>
            <a:rPr lang="en-IN" sz="1800" dirty="0"/>
            <a:t>Vector Representation</a:t>
          </a:r>
        </a:p>
        <a:p>
          <a:r>
            <a:rPr lang="en-IN" sz="1100" i="1" dirty="0"/>
            <a:t>Binary, </a:t>
          </a:r>
          <a:r>
            <a:rPr lang="en-IN" sz="1100" i="1" dirty="0" err="1"/>
            <a:t>tf-idf</a:t>
          </a:r>
          <a:endParaRPr lang="en-US" sz="1100" i="1" dirty="0"/>
        </a:p>
      </dgm:t>
    </dgm:pt>
    <dgm:pt modelId="{D5689F62-4507-4E6B-BCB2-FC5EE5709562}" type="parTrans" cxnId="{55F6A013-42ED-44FF-BA50-8968D9B077DF}">
      <dgm:prSet/>
      <dgm:spPr/>
      <dgm:t>
        <a:bodyPr/>
        <a:lstStyle/>
        <a:p>
          <a:endParaRPr lang="en-US"/>
        </a:p>
      </dgm:t>
    </dgm:pt>
    <dgm:pt modelId="{77B52CCC-F159-408A-BBD4-7B0F3338601E}" type="sibTrans" cxnId="{55F6A013-42ED-44FF-BA50-8968D9B077DF}">
      <dgm:prSet/>
      <dgm:spPr/>
      <dgm:t>
        <a:bodyPr/>
        <a:lstStyle/>
        <a:p>
          <a:endParaRPr lang="en-US"/>
        </a:p>
      </dgm:t>
    </dgm:pt>
    <dgm:pt modelId="{EE5D3682-5FBB-4D41-8FB9-7B3CFFB5EC5E}">
      <dgm:prSet custT="1"/>
      <dgm:spPr/>
      <dgm:t>
        <a:bodyPr/>
        <a:lstStyle/>
        <a:p>
          <a:r>
            <a:rPr lang="en-IN" sz="1800" dirty="0"/>
            <a:t>Learning Algorithm</a:t>
          </a:r>
        </a:p>
        <a:p>
          <a:r>
            <a:rPr lang="en-IN" sz="1100" i="1" dirty="0"/>
            <a:t>Naïve </a:t>
          </a:r>
          <a:r>
            <a:rPr lang="en-IN" sz="1100" i="1" dirty="0" err="1"/>
            <a:t>bayes</a:t>
          </a:r>
          <a:r>
            <a:rPr lang="en-IN" sz="1100" i="1" dirty="0"/>
            <a:t>, logistic regression, SVM, decision trees</a:t>
          </a:r>
          <a:endParaRPr lang="en-US" sz="1100" i="1" dirty="0"/>
        </a:p>
      </dgm:t>
    </dgm:pt>
    <dgm:pt modelId="{02656C96-6EA0-4813-8D4F-30D8156EB4E8}" type="parTrans" cxnId="{5B1CE578-9396-4DCE-BE40-BB49D6A1918A}">
      <dgm:prSet/>
      <dgm:spPr/>
      <dgm:t>
        <a:bodyPr/>
        <a:lstStyle/>
        <a:p>
          <a:endParaRPr lang="en-US"/>
        </a:p>
      </dgm:t>
    </dgm:pt>
    <dgm:pt modelId="{C5AF524B-7743-46FA-A176-30982AB71540}" type="sibTrans" cxnId="{5B1CE578-9396-4DCE-BE40-BB49D6A1918A}">
      <dgm:prSet/>
      <dgm:spPr/>
      <dgm:t>
        <a:bodyPr/>
        <a:lstStyle/>
        <a:p>
          <a:endParaRPr lang="en-US"/>
        </a:p>
      </dgm:t>
    </dgm:pt>
    <dgm:pt modelId="{E0ADB340-785E-43CB-9F4F-A65724E5B335}" type="pres">
      <dgm:prSet presAssocID="{A1838811-E573-4200-9AEB-CC6E70CE42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5F662-4E5C-4B99-B477-7DD5DA95A2B3}" type="pres">
      <dgm:prSet presAssocID="{3558EE66-B84B-44BF-A76F-23CBB05A80C5}" presName="hierRoot1" presStyleCnt="0">
        <dgm:presLayoutVars>
          <dgm:hierBranch val="init"/>
        </dgm:presLayoutVars>
      </dgm:prSet>
      <dgm:spPr/>
    </dgm:pt>
    <dgm:pt modelId="{278412A6-917B-4B26-A2C5-948FF21224CF}" type="pres">
      <dgm:prSet presAssocID="{3558EE66-B84B-44BF-A76F-23CBB05A80C5}" presName="rootComposite1" presStyleCnt="0"/>
      <dgm:spPr/>
    </dgm:pt>
    <dgm:pt modelId="{0FDE4B6C-E4F0-4BDF-B74F-76B3ADBF1305}" type="pres">
      <dgm:prSet presAssocID="{3558EE66-B84B-44BF-A76F-23CBB05A80C5}" presName="rootText1" presStyleLbl="node0" presStyleIdx="0" presStyleCnt="5">
        <dgm:presLayoutVars>
          <dgm:chPref val="3"/>
        </dgm:presLayoutVars>
      </dgm:prSet>
      <dgm:spPr/>
    </dgm:pt>
    <dgm:pt modelId="{7D970F46-14A6-4801-856A-BDC82FBB9F4D}" type="pres">
      <dgm:prSet presAssocID="{3558EE66-B84B-44BF-A76F-23CBB05A80C5}" presName="rootConnector1" presStyleLbl="node1" presStyleIdx="0" presStyleCnt="0"/>
      <dgm:spPr/>
    </dgm:pt>
    <dgm:pt modelId="{40DC1B63-1024-45C7-9BD1-8336B527B43A}" type="pres">
      <dgm:prSet presAssocID="{3558EE66-B84B-44BF-A76F-23CBB05A80C5}" presName="hierChild2" presStyleCnt="0"/>
      <dgm:spPr/>
    </dgm:pt>
    <dgm:pt modelId="{C12178B8-5C41-4BA7-B5BE-264399C298F6}" type="pres">
      <dgm:prSet presAssocID="{3558EE66-B84B-44BF-A76F-23CBB05A80C5}" presName="hierChild3" presStyleCnt="0"/>
      <dgm:spPr/>
    </dgm:pt>
    <dgm:pt modelId="{25FB6470-386F-4DDE-B836-C1BD69A36B9D}" type="pres">
      <dgm:prSet presAssocID="{A2AD3B9C-5B61-4A71-9AF6-B4FC2FCE3EA9}" presName="hierRoot1" presStyleCnt="0">
        <dgm:presLayoutVars>
          <dgm:hierBranch val="init"/>
        </dgm:presLayoutVars>
      </dgm:prSet>
      <dgm:spPr/>
    </dgm:pt>
    <dgm:pt modelId="{2638C4E5-06C5-475D-98F2-FB0982BB74B6}" type="pres">
      <dgm:prSet presAssocID="{A2AD3B9C-5B61-4A71-9AF6-B4FC2FCE3EA9}" presName="rootComposite1" presStyleCnt="0"/>
      <dgm:spPr/>
    </dgm:pt>
    <dgm:pt modelId="{9148767B-A400-49F6-8691-47C98528912C}" type="pres">
      <dgm:prSet presAssocID="{A2AD3B9C-5B61-4A71-9AF6-B4FC2FCE3EA9}" presName="rootText1" presStyleLbl="node0" presStyleIdx="1" presStyleCnt="5">
        <dgm:presLayoutVars>
          <dgm:chPref val="3"/>
        </dgm:presLayoutVars>
      </dgm:prSet>
      <dgm:spPr/>
    </dgm:pt>
    <dgm:pt modelId="{CF6F0951-894F-4E94-8D38-0060CF9944E1}" type="pres">
      <dgm:prSet presAssocID="{A2AD3B9C-5B61-4A71-9AF6-B4FC2FCE3EA9}" presName="rootConnector1" presStyleLbl="node1" presStyleIdx="0" presStyleCnt="0"/>
      <dgm:spPr/>
    </dgm:pt>
    <dgm:pt modelId="{8A6C2699-20B0-4824-B264-282EBFA2958D}" type="pres">
      <dgm:prSet presAssocID="{A2AD3B9C-5B61-4A71-9AF6-B4FC2FCE3EA9}" presName="hierChild2" presStyleCnt="0"/>
      <dgm:spPr/>
    </dgm:pt>
    <dgm:pt modelId="{1A43418D-385E-439E-915A-FE1FC7338D14}" type="pres">
      <dgm:prSet presAssocID="{A2AD3B9C-5B61-4A71-9AF6-B4FC2FCE3EA9}" presName="hierChild3" presStyleCnt="0"/>
      <dgm:spPr/>
    </dgm:pt>
    <dgm:pt modelId="{847F321B-CF68-4B5F-ABA9-D0A2C3C6E997}" type="pres">
      <dgm:prSet presAssocID="{C8EDE22B-6D5F-4357-BAF1-ACDBCA422358}" presName="hierRoot1" presStyleCnt="0">
        <dgm:presLayoutVars>
          <dgm:hierBranch val="init"/>
        </dgm:presLayoutVars>
      </dgm:prSet>
      <dgm:spPr/>
    </dgm:pt>
    <dgm:pt modelId="{2ED8D194-4F75-4E12-8F9E-90502CF8C926}" type="pres">
      <dgm:prSet presAssocID="{C8EDE22B-6D5F-4357-BAF1-ACDBCA422358}" presName="rootComposite1" presStyleCnt="0"/>
      <dgm:spPr/>
    </dgm:pt>
    <dgm:pt modelId="{5134BDAA-4444-4B0E-9059-7DA58AC5B3B1}" type="pres">
      <dgm:prSet presAssocID="{C8EDE22B-6D5F-4357-BAF1-ACDBCA422358}" presName="rootText1" presStyleLbl="node0" presStyleIdx="2" presStyleCnt="5">
        <dgm:presLayoutVars>
          <dgm:chPref val="3"/>
        </dgm:presLayoutVars>
      </dgm:prSet>
      <dgm:spPr/>
    </dgm:pt>
    <dgm:pt modelId="{B2532C5F-58F1-4055-B511-CC54934FA10B}" type="pres">
      <dgm:prSet presAssocID="{C8EDE22B-6D5F-4357-BAF1-ACDBCA422358}" presName="rootConnector1" presStyleLbl="node1" presStyleIdx="0" presStyleCnt="0"/>
      <dgm:spPr/>
    </dgm:pt>
    <dgm:pt modelId="{C72FB2ED-C79E-406E-A05A-70216190E9C7}" type="pres">
      <dgm:prSet presAssocID="{C8EDE22B-6D5F-4357-BAF1-ACDBCA422358}" presName="hierChild2" presStyleCnt="0"/>
      <dgm:spPr/>
    </dgm:pt>
    <dgm:pt modelId="{F6870F4E-A11D-4A9A-8F33-4FF4602C8C3A}" type="pres">
      <dgm:prSet presAssocID="{C8EDE22B-6D5F-4357-BAF1-ACDBCA422358}" presName="hierChild3" presStyleCnt="0"/>
      <dgm:spPr/>
    </dgm:pt>
    <dgm:pt modelId="{F11F6A82-7FD7-4F08-AFD5-0C57CA859D45}" type="pres">
      <dgm:prSet presAssocID="{EBD4C05A-B726-4F20-8F59-6258B0C6F7CC}" presName="hierRoot1" presStyleCnt="0">
        <dgm:presLayoutVars>
          <dgm:hierBranch val="init"/>
        </dgm:presLayoutVars>
      </dgm:prSet>
      <dgm:spPr/>
    </dgm:pt>
    <dgm:pt modelId="{6B1FAADA-D02A-45D0-9C22-0F96C0C42C5B}" type="pres">
      <dgm:prSet presAssocID="{EBD4C05A-B726-4F20-8F59-6258B0C6F7CC}" presName="rootComposite1" presStyleCnt="0"/>
      <dgm:spPr/>
    </dgm:pt>
    <dgm:pt modelId="{A81A81F6-E185-4C4C-9F6F-9422184B1A1C}" type="pres">
      <dgm:prSet presAssocID="{EBD4C05A-B726-4F20-8F59-6258B0C6F7CC}" presName="rootText1" presStyleLbl="node0" presStyleIdx="3" presStyleCnt="5">
        <dgm:presLayoutVars>
          <dgm:chPref val="3"/>
        </dgm:presLayoutVars>
      </dgm:prSet>
      <dgm:spPr/>
    </dgm:pt>
    <dgm:pt modelId="{8DD9BA8B-20DF-4750-8C77-C5C1E9CADCAB}" type="pres">
      <dgm:prSet presAssocID="{EBD4C05A-B726-4F20-8F59-6258B0C6F7CC}" presName="rootConnector1" presStyleLbl="node1" presStyleIdx="0" presStyleCnt="0"/>
      <dgm:spPr/>
    </dgm:pt>
    <dgm:pt modelId="{61BD5111-3A29-449B-8A07-DCBD63E4E4FD}" type="pres">
      <dgm:prSet presAssocID="{EBD4C05A-B726-4F20-8F59-6258B0C6F7CC}" presName="hierChild2" presStyleCnt="0"/>
      <dgm:spPr/>
    </dgm:pt>
    <dgm:pt modelId="{B0C3CC60-3400-4DF8-9A01-F036598BDD54}" type="pres">
      <dgm:prSet presAssocID="{EBD4C05A-B726-4F20-8F59-6258B0C6F7CC}" presName="hierChild3" presStyleCnt="0"/>
      <dgm:spPr/>
    </dgm:pt>
    <dgm:pt modelId="{5EC31860-1837-4CD0-A5FE-A7BD43D6CA2D}" type="pres">
      <dgm:prSet presAssocID="{EE5D3682-5FBB-4D41-8FB9-7B3CFFB5EC5E}" presName="hierRoot1" presStyleCnt="0">
        <dgm:presLayoutVars>
          <dgm:hierBranch val="init"/>
        </dgm:presLayoutVars>
      </dgm:prSet>
      <dgm:spPr/>
    </dgm:pt>
    <dgm:pt modelId="{34D6A119-0DA3-401E-85D7-A0D1E1046488}" type="pres">
      <dgm:prSet presAssocID="{EE5D3682-5FBB-4D41-8FB9-7B3CFFB5EC5E}" presName="rootComposite1" presStyleCnt="0"/>
      <dgm:spPr/>
    </dgm:pt>
    <dgm:pt modelId="{03184E2C-317B-4D12-B429-DB91F692430B}" type="pres">
      <dgm:prSet presAssocID="{EE5D3682-5FBB-4D41-8FB9-7B3CFFB5EC5E}" presName="rootText1" presStyleLbl="node0" presStyleIdx="4" presStyleCnt="5">
        <dgm:presLayoutVars>
          <dgm:chPref val="3"/>
        </dgm:presLayoutVars>
      </dgm:prSet>
      <dgm:spPr/>
    </dgm:pt>
    <dgm:pt modelId="{5A1A2EC6-5C32-4EC1-9889-E78C6D868C4D}" type="pres">
      <dgm:prSet presAssocID="{EE5D3682-5FBB-4D41-8FB9-7B3CFFB5EC5E}" presName="rootConnector1" presStyleLbl="node1" presStyleIdx="0" presStyleCnt="0"/>
      <dgm:spPr/>
    </dgm:pt>
    <dgm:pt modelId="{4A7688E3-62A8-49FA-8EE3-3529CEF27743}" type="pres">
      <dgm:prSet presAssocID="{EE5D3682-5FBB-4D41-8FB9-7B3CFFB5EC5E}" presName="hierChild2" presStyleCnt="0"/>
      <dgm:spPr/>
    </dgm:pt>
    <dgm:pt modelId="{FDD6D713-154A-43DC-95BD-227BE5A3DE51}" type="pres">
      <dgm:prSet presAssocID="{EE5D3682-5FBB-4D41-8FB9-7B3CFFB5EC5E}" presName="hierChild3" presStyleCnt="0"/>
      <dgm:spPr/>
    </dgm:pt>
  </dgm:ptLst>
  <dgm:cxnLst>
    <dgm:cxn modelId="{AFF66205-288D-49E9-AB26-6BEE33740381}" type="presOf" srcId="{A1838811-E573-4200-9AEB-CC6E70CE4242}" destId="{E0ADB340-785E-43CB-9F4F-A65724E5B335}" srcOrd="0" destOrd="0" presId="urn:microsoft.com/office/officeart/2009/3/layout/HorizontalOrganizationChart"/>
    <dgm:cxn modelId="{B8048D05-EB52-4E09-87AC-806AD9D5D5AF}" type="presOf" srcId="{EBD4C05A-B726-4F20-8F59-6258B0C6F7CC}" destId="{8DD9BA8B-20DF-4750-8C77-C5C1E9CADCAB}" srcOrd="1" destOrd="0" presId="urn:microsoft.com/office/officeart/2009/3/layout/HorizontalOrganizationChart"/>
    <dgm:cxn modelId="{939EC308-C813-4F8B-ADF7-1530DB41806F}" type="presOf" srcId="{EE5D3682-5FBB-4D41-8FB9-7B3CFFB5EC5E}" destId="{5A1A2EC6-5C32-4EC1-9889-E78C6D868C4D}" srcOrd="1" destOrd="0" presId="urn:microsoft.com/office/officeart/2009/3/layout/HorizontalOrganizationChart"/>
    <dgm:cxn modelId="{55F6A013-42ED-44FF-BA50-8968D9B077DF}" srcId="{A1838811-E573-4200-9AEB-CC6E70CE4242}" destId="{EBD4C05A-B726-4F20-8F59-6258B0C6F7CC}" srcOrd="3" destOrd="0" parTransId="{D5689F62-4507-4E6B-BCB2-FC5EE5709562}" sibTransId="{77B52CCC-F159-408A-BBD4-7B0F3338601E}"/>
    <dgm:cxn modelId="{25545727-71A6-4D21-A163-3178E6AFBD31}" type="presOf" srcId="{EBD4C05A-B726-4F20-8F59-6258B0C6F7CC}" destId="{A81A81F6-E185-4C4C-9F6F-9422184B1A1C}" srcOrd="0" destOrd="0" presId="urn:microsoft.com/office/officeart/2009/3/layout/HorizontalOrganizationChart"/>
    <dgm:cxn modelId="{8DA38533-48C2-4B66-9988-FC74978B1E53}" type="presOf" srcId="{A2AD3B9C-5B61-4A71-9AF6-B4FC2FCE3EA9}" destId="{CF6F0951-894F-4E94-8D38-0060CF9944E1}" srcOrd="1" destOrd="0" presId="urn:microsoft.com/office/officeart/2009/3/layout/HorizontalOrganizationChart"/>
    <dgm:cxn modelId="{70DF674E-75C0-4D32-A230-4475F6084F82}" type="presOf" srcId="{3558EE66-B84B-44BF-A76F-23CBB05A80C5}" destId="{0FDE4B6C-E4F0-4BDF-B74F-76B3ADBF1305}" srcOrd="0" destOrd="0" presId="urn:microsoft.com/office/officeart/2009/3/layout/HorizontalOrganizationChart"/>
    <dgm:cxn modelId="{9A40EC73-6FCC-4B84-A9D7-A77039AD8867}" srcId="{A1838811-E573-4200-9AEB-CC6E70CE4242}" destId="{3558EE66-B84B-44BF-A76F-23CBB05A80C5}" srcOrd="0" destOrd="0" parTransId="{E1288366-4778-44F9-814C-CF7B4897B7E1}" sibTransId="{95ABEDB7-ECC0-403F-9C3A-B4FE1085DC28}"/>
    <dgm:cxn modelId="{5B1CE578-9396-4DCE-BE40-BB49D6A1918A}" srcId="{A1838811-E573-4200-9AEB-CC6E70CE4242}" destId="{EE5D3682-5FBB-4D41-8FB9-7B3CFFB5EC5E}" srcOrd="4" destOrd="0" parTransId="{02656C96-6EA0-4813-8D4F-30D8156EB4E8}" sibTransId="{C5AF524B-7743-46FA-A176-30982AB71540}"/>
    <dgm:cxn modelId="{BB4C6F87-0D27-4672-B0AA-0ECB35F0DC0E}" type="presOf" srcId="{C8EDE22B-6D5F-4357-BAF1-ACDBCA422358}" destId="{B2532C5F-58F1-4055-B511-CC54934FA10B}" srcOrd="1" destOrd="0" presId="urn:microsoft.com/office/officeart/2009/3/layout/HorizontalOrganizationChart"/>
    <dgm:cxn modelId="{C2062B8A-CDA5-46A8-8455-3728C764467B}" type="presOf" srcId="{EE5D3682-5FBB-4D41-8FB9-7B3CFFB5EC5E}" destId="{03184E2C-317B-4D12-B429-DB91F692430B}" srcOrd="0" destOrd="0" presId="urn:microsoft.com/office/officeart/2009/3/layout/HorizontalOrganizationChart"/>
    <dgm:cxn modelId="{8865B09B-BBAF-428F-A601-77285E0ABC01}" type="presOf" srcId="{A2AD3B9C-5B61-4A71-9AF6-B4FC2FCE3EA9}" destId="{9148767B-A400-49F6-8691-47C98528912C}" srcOrd="0" destOrd="0" presId="urn:microsoft.com/office/officeart/2009/3/layout/HorizontalOrganizationChart"/>
    <dgm:cxn modelId="{C9FF07A6-1677-43F8-8C78-5D183D0C11EB}" type="presOf" srcId="{C8EDE22B-6D5F-4357-BAF1-ACDBCA422358}" destId="{5134BDAA-4444-4B0E-9059-7DA58AC5B3B1}" srcOrd="0" destOrd="0" presId="urn:microsoft.com/office/officeart/2009/3/layout/HorizontalOrganizationChart"/>
    <dgm:cxn modelId="{922E38C9-4975-4517-ADF9-1E6D8174E4C8}" type="presOf" srcId="{3558EE66-B84B-44BF-A76F-23CBB05A80C5}" destId="{7D970F46-14A6-4801-856A-BDC82FBB9F4D}" srcOrd="1" destOrd="0" presId="urn:microsoft.com/office/officeart/2009/3/layout/HorizontalOrganizationChart"/>
    <dgm:cxn modelId="{9D40F7C9-49A1-46B0-9AE3-48DF31081A6D}" srcId="{A1838811-E573-4200-9AEB-CC6E70CE4242}" destId="{C8EDE22B-6D5F-4357-BAF1-ACDBCA422358}" srcOrd="2" destOrd="0" parTransId="{953FC9B9-0557-40BA-B63D-7C18CB843036}" sibTransId="{D16D343B-622E-4AF9-BD5F-A3BFA5ADDCF7}"/>
    <dgm:cxn modelId="{C394B8F2-90E5-4B66-B7D8-4C755562DB75}" srcId="{A1838811-E573-4200-9AEB-CC6E70CE4242}" destId="{A2AD3B9C-5B61-4A71-9AF6-B4FC2FCE3EA9}" srcOrd="1" destOrd="0" parTransId="{BF8A1B8F-2521-47F3-89E0-4190403081A5}" sibTransId="{795764E9-0B15-4107-9CB1-40C7533018B4}"/>
    <dgm:cxn modelId="{3AFCBC92-0069-4882-9A18-E7189EDC54D1}" type="presParOf" srcId="{E0ADB340-785E-43CB-9F4F-A65724E5B335}" destId="{B555F662-4E5C-4B99-B477-7DD5DA95A2B3}" srcOrd="0" destOrd="0" presId="urn:microsoft.com/office/officeart/2009/3/layout/HorizontalOrganizationChart"/>
    <dgm:cxn modelId="{90946A7D-5A52-4374-9BD2-2633CCFEA5B1}" type="presParOf" srcId="{B555F662-4E5C-4B99-B477-7DD5DA95A2B3}" destId="{278412A6-917B-4B26-A2C5-948FF21224CF}" srcOrd="0" destOrd="0" presId="urn:microsoft.com/office/officeart/2009/3/layout/HorizontalOrganizationChart"/>
    <dgm:cxn modelId="{4DC2F8BE-0B0D-483E-A0D9-A58C71078B3D}" type="presParOf" srcId="{278412A6-917B-4B26-A2C5-948FF21224CF}" destId="{0FDE4B6C-E4F0-4BDF-B74F-76B3ADBF1305}" srcOrd="0" destOrd="0" presId="urn:microsoft.com/office/officeart/2009/3/layout/HorizontalOrganizationChart"/>
    <dgm:cxn modelId="{AA08DA63-5BC7-42F4-9906-27D536DD2F2F}" type="presParOf" srcId="{278412A6-917B-4B26-A2C5-948FF21224CF}" destId="{7D970F46-14A6-4801-856A-BDC82FBB9F4D}" srcOrd="1" destOrd="0" presId="urn:microsoft.com/office/officeart/2009/3/layout/HorizontalOrganizationChart"/>
    <dgm:cxn modelId="{6590C48C-3276-4D7E-8D6A-ED4B81667E9D}" type="presParOf" srcId="{B555F662-4E5C-4B99-B477-7DD5DA95A2B3}" destId="{40DC1B63-1024-45C7-9BD1-8336B527B43A}" srcOrd="1" destOrd="0" presId="urn:microsoft.com/office/officeart/2009/3/layout/HorizontalOrganizationChart"/>
    <dgm:cxn modelId="{352C8C46-46E0-408B-B029-6B06E696C39C}" type="presParOf" srcId="{B555F662-4E5C-4B99-B477-7DD5DA95A2B3}" destId="{C12178B8-5C41-4BA7-B5BE-264399C298F6}" srcOrd="2" destOrd="0" presId="urn:microsoft.com/office/officeart/2009/3/layout/HorizontalOrganizationChart"/>
    <dgm:cxn modelId="{2CD691BC-9F06-4C63-A9F5-A74EFFC3D33D}" type="presParOf" srcId="{E0ADB340-785E-43CB-9F4F-A65724E5B335}" destId="{25FB6470-386F-4DDE-B836-C1BD69A36B9D}" srcOrd="1" destOrd="0" presId="urn:microsoft.com/office/officeart/2009/3/layout/HorizontalOrganizationChart"/>
    <dgm:cxn modelId="{520CC50D-9B43-42B6-BE77-1B3FE81B3AD7}" type="presParOf" srcId="{25FB6470-386F-4DDE-B836-C1BD69A36B9D}" destId="{2638C4E5-06C5-475D-98F2-FB0982BB74B6}" srcOrd="0" destOrd="0" presId="urn:microsoft.com/office/officeart/2009/3/layout/HorizontalOrganizationChart"/>
    <dgm:cxn modelId="{F84951E5-9FC0-4E90-9F53-1C3042B55E47}" type="presParOf" srcId="{2638C4E5-06C5-475D-98F2-FB0982BB74B6}" destId="{9148767B-A400-49F6-8691-47C98528912C}" srcOrd="0" destOrd="0" presId="urn:microsoft.com/office/officeart/2009/3/layout/HorizontalOrganizationChart"/>
    <dgm:cxn modelId="{FD07B59B-77D5-4D30-AB69-54FF21CDF432}" type="presParOf" srcId="{2638C4E5-06C5-475D-98F2-FB0982BB74B6}" destId="{CF6F0951-894F-4E94-8D38-0060CF9944E1}" srcOrd="1" destOrd="0" presId="urn:microsoft.com/office/officeart/2009/3/layout/HorizontalOrganizationChart"/>
    <dgm:cxn modelId="{629856CA-C7CF-4E5A-83FD-77C2058B2E32}" type="presParOf" srcId="{25FB6470-386F-4DDE-B836-C1BD69A36B9D}" destId="{8A6C2699-20B0-4824-B264-282EBFA2958D}" srcOrd="1" destOrd="0" presId="urn:microsoft.com/office/officeart/2009/3/layout/HorizontalOrganizationChart"/>
    <dgm:cxn modelId="{07771949-4EBC-4759-918E-00018AB61569}" type="presParOf" srcId="{25FB6470-386F-4DDE-B836-C1BD69A36B9D}" destId="{1A43418D-385E-439E-915A-FE1FC7338D14}" srcOrd="2" destOrd="0" presId="urn:microsoft.com/office/officeart/2009/3/layout/HorizontalOrganizationChart"/>
    <dgm:cxn modelId="{3DE40660-2D6B-4350-9146-E49191A6458B}" type="presParOf" srcId="{E0ADB340-785E-43CB-9F4F-A65724E5B335}" destId="{847F321B-CF68-4B5F-ABA9-D0A2C3C6E997}" srcOrd="2" destOrd="0" presId="urn:microsoft.com/office/officeart/2009/3/layout/HorizontalOrganizationChart"/>
    <dgm:cxn modelId="{9CADE74E-E523-4C1E-9A4F-2E26AEBC8989}" type="presParOf" srcId="{847F321B-CF68-4B5F-ABA9-D0A2C3C6E997}" destId="{2ED8D194-4F75-4E12-8F9E-90502CF8C926}" srcOrd="0" destOrd="0" presId="urn:microsoft.com/office/officeart/2009/3/layout/HorizontalOrganizationChart"/>
    <dgm:cxn modelId="{2D499C32-ADCB-4170-98BD-C5CAA9C00F27}" type="presParOf" srcId="{2ED8D194-4F75-4E12-8F9E-90502CF8C926}" destId="{5134BDAA-4444-4B0E-9059-7DA58AC5B3B1}" srcOrd="0" destOrd="0" presId="urn:microsoft.com/office/officeart/2009/3/layout/HorizontalOrganizationChart"/>
    <dgm:cxn modelId="{3ADBED8C-86F0-430B-B87E-40207F441121}" type="presParOf" srcId="{2ED8D194-4F75-4E12-8F9E-90502CF8C926}" destId="{B2532C5F-58F1-4055-B511-CC54934FA10B}" srcOrd="1" destOrd="0" presId="urn:microsoft.com/office/officeart/2009/3/layout/HorizontalOrganizationChart"/>
    <dgm:cxn modelId="{F4AA9682-771F-40B0-967B-ABDE97DD0857}" type="presParOf" srcId="{847F321B-CF68-4B5F-ABA9-D0A2C3C6E997}" destId="{C72FB2ED-C79E-406E-A05A-70216190E9C7}" srcOrd="1" destOrd="0" presId="urn:microsoft.com/office/officeart/2009/3/layout/HorizontalOrganizationChart"/>
    <dgm:cxn modelId="{DC911124-6EAA-40D4-96D6-6C239A3F8BF1}" type="presParOf" srcId="{847F321B-CF68-4B5F-ABA9-D0A2C3C6E997}" destId="{F6870F4E-A11D-4A9A-8F33-4FF4602C8C3A}" srcOrd="2" destOrd="0" presId="urn:microsoft.com/office/officeart/2009/3/layout/HorizontalOrganizationChart"/>
    <dgm:cxn modelId="{257DEC85-7AAE-43D5-8BDA-E604A7FE7783}" type="presParOf" srcId="{E0ADB340-785E-43CB-9F4F-A65724E5B335}" destId="{F11F6A82-7FD7-4F08-AFD5-0C57CA859D45}" srcOrd="3" destOrd="0" presId="urn:microsoft.com/office/officeart/2009/3/layout/HorizontalOrganizationChart"/>
    <dgm:cxn modelId="{B732A4B7-05F0-4457-9618-97AB9D44E163}" type="presParOf" srcId="{F11F6A82-7FD7-4F08-AFD5-0C57CA859D45}" destId="{6B1FAADA-D02A-45D0-9C22-0F96C0C42C5B}" srcOrd="0" destOrd="0" presId="urn:microsoft.com/office/officeart/2009/3/layout/HorizontalOrganizationChart"/>
    <dgm:cxn modelId="{C7BB9E4E-88BF-42C3-BC28-A360FCFB782C}" type="presParOf" srcId="{6B1FAADA-D02A-45D0-9C22-0F96C0C42C5B}" destId="{A81A81F6-E185-4C4C-9F6F-9422184B1A1C}" srcOrd="0" destOrd="0" presId="urn:microsoft.com/office/officeart/2009/3/layout/HorizontalOrganizationChart"/>
    <dgm:cxn modelId="{F1FD313B-0C00-48A5-BF90-ED07B5BF809F}" type="presParOf" srcId="{6B1FAADA-D02A-45D0-9C22-0F96C0C42C5B}" destId="{8DD9BA8B-20DF-4750-8C77-C5C1E9CADCAB}" srcOrd="1" destOrd="0" presId="urn:microsoft.com/office/officeart/2009/3/layout/HorizontalOrganizationChart"/>
    <dgm:cxn modelId="{54FD984F-FF2F-4A54-8364-2227F8273DDE}" type="presParOf" srcId="{F11F6A82-7FD7-4F08-AFD5-0C57CA859D45}" destId="{61BD5111-3A29-449B-8A07-DCBD63E4E4FD}" srcOrd="1" destOrd="0" presId="urn:microsoft.com/office/officeart/2009/3/layout/HorizontalOrganizationChart"/>
    <dgm:cxn modelId="{91423AE5-7E70-453E-A5C8-D86DCFC0DA99}" type="presParOf" srcId="{F11F6A82-7FD7-4F08-AFD5-0C57CA859D45}" destId="{B0C3CC60-3400-4DF8-9A01-F036598BDD54}" srcOrd="2" destOrd="0" presId="urn:microsoft.com/office/officeart/2009/3/layout/HorizontalOrganizationChart"/>
    <dgm:cxn modelId="{AA037AB5-F464-430C-8BE2-A19A94CE700E}" type="presParOf" srcId="{E0ADB340-785E-43CB-9F4F-A65724E5B335}" destId="{5EC31860-1837-4CD0-A5FE-A7BD43D6CA2D}" srcOrd="4" destOrd="0" presId="urn:microsoft.com/office/officeart/2009/3/layout/HorizontalOrganizationChart"/>
    <dgm:cxn modelId="{66B39302-C29A-404C-B684-C16AC77533BC}" type="presParOf" srcId="{5EC31860-1837-4CD0-A5FE-A7BD43D6CA2D}" destId="{34D6A119-0DA3-401E-85D7-A0D1E1046488}" srcOrd="0" destOrd="0" presId="urn:microsoft.com/office/officeart/2009/3/layout/HorizontalOrganizationChart"/>
    <dgm:cxn modelId="{45A3AA48-06B1-4572-88E6-25F09482E4EC}" type="presParOf" srcId="{34D6A119-0DA3-401E-85D7-A0D1E1046488}" destId="{03184E2C-317B-4D12-B429-DB91F692430B}" srcOrd="0" destOrd="0" presId="urn:microsoft.com/office/officeart/2009/3/layout/HorizontalOrganizationChart"/>
    <dgm:cxn modelId="{95320537-A387-4C34-A80D-6245712DF8AD}" type="presParOf" srcId="{34D6A119-0DA3-401E-85D7-A0D1E1046488}" destId="{5A1A2EC6-5C32-4EC1-9889-E78C6D868C4D}" srcOrd="1" destOrd="0" presId="urn:microsoft.com/office/officeart/2009/3/layout/HorizontalOrganizationChart"/>
    <dgm:cxn modelId="{2EFC4499-AAFC-4141-B21E-1BC55F2E4683}" type="presParOf" srcId="{5EC31860-1837-4CD0-A5FE-A7BD43D6CA2D}" destId="{4A7688E3-62A8-49FA-8EE3-3529CEF27743}" srcOrd="1" destOrd="0" presId="urn:microsoft.com/office/officeart/2009/3/layout/HorizontalOrganizationChart"/>
    <dgm:cxn modelId="{BF23F900-E609-4584-9BCA-C1F8C0BFBE68}" type="presParOf" srcId="{5EC31860-1837-4CD0-A5FE-A7BD43D6CA2D}" destId="{FDD6D713-154A-43DC-95BD-227BE5A3DE5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38811-E573-4200-9AEB-CC6E70CE4242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58EE66-B84B-44BF-A76F-23CBB05A80C5}">
      <dgm:prSet custT="1"/>
      <dgm:spPr/>
      <dgm:t>
        <a:bodyPr/>
        <a:lstStyle/>
        <a:p>
          <a:r>
            <a:rPr lang="en-IN" sz="1800" dirty="0"/>
            <a:t>Read Documents</a:t>
          </a:r>
          <a:endParaRPr lang="en-US" sz="1800" dirty="0"/>
        </a:p>
      </dgm:t>
    </dgm:pt>
    <dgm:pt modelId="{E1288366-4778-44F9-814C-CF7B4897B7E1}" type="parTrans" cxnId="{9A40EC73-6FCC-4B84-A9D7-A77039AD8867}">
      <dgm:prSet/>
      <dgm:spPr/>
      <dgm:t>
        <a:bodyPr/>
        <a:lstStyle/>
        <a:p>
          <a:endParaRPr lang="en-US"/>
        </a:p>
      </dgm:t>
    </dgm:pt>
    <dgm:pt modelId="{95ABEDB7-ECC0-403F-9C3A-B4FE1085DC28}" type="sibTrans" cxnId="{9A40EC73-6FCC-4B84-A9D7-A77039AD8867}">
      <dgm:prSet/>
      <dgm:spPr/>
      <dgm:t>
        <a:bodyPr/>
        <a:lstStyle/>
        <a:p>
          <a:endParaRPr lang="en-US"/>
        </a:p>
      </dgm:t>
    </dgm:pt>
    <dgm:pt modelId="{A2AD3B9C-5B61-4A71-9AF6-B4FC2FCE3EA9}">
      <dgm:prSet custT="1"/>
      <dgm:spPr/>
      <dgm:t>
        <a:bodyPr/>
        <a:lstStyle/>
        <a:p>
          <a:pPr algn="ctr"/>
          <a:r>
            <a:rPr lang="en-IN" sz="1800" dirty="0"/>
            <a:t>Tokenize, Embedding</a:t>
          </a:r>
          <a:endParaRPr lang="en-US" sz="1800" dirty="0"/>
        </a:p>
      </dgm:t>
    </dgm:pt>
    <dgm:pt modelId="{BF8A1B8F-2521-47F3-89E0-4190403081A5}" type="parTrans" cxnId="{C394B8F2-90E5-4B66-B7D8-4C755562DB75}">
      <dgm:prSet/>
      <dgm:spPr/>
      <dgm:t>
        <a:bodyPr/>
        <a:lstStyle/>
        <a:p>
          <a:endParaRPr lang="en-US"/>
        </a:p>
      </dgm:t>
    </dgm:pt>
    <dgm:pt modelId="{795764E9-0B15-4107-9CB1-40C7533018B4}" type="sibTrans" cxnId="{C394B8F2-90E5-4B66-B7D8-4C755562DB75}">
      <dgm:prSet/>
      <dgm:spPr/>
      <dgm:t>
        <a:bodyPr/>
        <a:lstStyle/>
        <a:p>
          <a:endParaRPr lang="en-US"/>
        </a:p>
      </dgm:t>
    </dgm:pt>
    <dgm:pt modelId="{C8EDE22B-6D5F-4357-BAF1-ACDBCA422358}">
      <dgm:prSet custT="1"/>
      <dgm:spPr/>
      <dgm:t>
        <a:bodyPr/>
        <a:lstStyle/>
        <a:p>
          <a:r>
            <a:rPr lang="en-IN" sz="1800" dirty="0"/>
            <a:t>Network Design</a:t>
          </a:r>
        </a:p>
        <a:p>
          <a:r>
            <a:rPr lang="en-IN" sz="1400" i="1" dirty="0"/>
            <a:t>CNN, RNN, number of layers</a:t>
          </a:r>
          <a:endParaRPr lang="en-US" sz="1400" i="1" dirty="0"/>
        </a:p>
      </dgm:t>
    </dgm:pt>
    <dgm:pt modelId="{953FC9B9-0557-40BA-B63D-7C18CB843036}" type="parTrans" cxnId="{9D40F7C9-49A1-46B0-9AE3-48DF31081A6D}">
      <dgm:prSet/>
      <dgm:spPr/>
      <dgm:t>
        <a:bodyPr/>
        <a:lstStyle/>
        <a:p>
          <a:endParaRPr lang="en-US"/>
        </a:p>
      </dgm:t>
    </dgm:pt>
    <dgm:pt modelId="{D16D343B-622E-4AF9-BD5F-A3BFA5ADDCF7}" type="sibTrans" cxnId="{9D40F7C9-49A1-46B0-9AE3-48DF31081A6D}">
      <dgm:prSet/>
      <dgm:spPr/>
      <dgm:t>
        <a:bodyPr/>
        <a:lstStyle/>
        <a:p>
          <a:endParaRPr lang="en-US"/>
        </a:p>
      </dgm:t>
    </dgm:pt>
    <dgm:pt modelId="{EBD4C05A-B726-4F20-8F59-6258B0C6F7CC}">
      <dgm:prSet custT="1"/>
      <dgm:spPr/>
      <dgm:t>
        <a:bodyPr/>
        <a:lstStyle/>
        <a:p>
          <a:r>
            <a:rPr lang="en-IN" sz="1800" dirty="0"/>
            <a:t>Parameter Tuning</a:t>
          </a:r>
          <a:endParaRPr lang="en-US" sz="1800" dirty="0"/>
        </a:p>
      </dgm:t>
    </dgm:pt>
    <dgm:pt modelId="{D5689F62-4507-4E6B-BCB2-FC5EE5709562}" type="parTrans" cxnId="{55F6A013-42ED-44FF-BA50-8968D9B077DF}">
      <dgm:prSet/>
      <dgm:spPr/>
      <dgm:t>
        <a:bodyPr/>
        <a:lstStyle/>
        <a:p>
          <a:endParaRPr lang="en-US"/>
        </a:p>
      </dgm:t>
    </dgm:pt>
    <dgm:pt modelId="{77B52CCC-F159-408A-BBD4-7B0F3338601E}" type="sibTrans" cxnId="{55F6A013-42ED-44FF-BA50-8968D9B077DF}">
      <dgm:prSet/>
      <dgm:spPr/>
      <dgm:t>
        <a:bodyPr/>
        <a:lstStyle/>
        <a:p>
          <a:endParaRPr lang="en-US"/>
        </a:p>
      </dgm:t>
    </dgm:pt>
    <dgm:pt modelId="{E0ADB340-785E-43CB-9F4F-A65724E5B335}" type="pres">
      <dgm:prSet presAssocID="{A1838811-E573-4200-9AEB-CC6E70CE42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5F662-4E5C-4B99-B477-7DD5DA95A2B3}" type="pres">
      <dgm:prSet presAssocID="{3558EE66-B84B-44BF-A76F-23CBB05A80C5}" presName="hierRoot1" presStyleCnt="0">
        <dgm:presLayoutVars>
          <dgm:hierBranch val="init"/>
        </dgm:presLayoutVars>
      </dgm:prSet>
      <dgm:spPr/>
    </dgm:pt>
    <dgm:pt modelId="{278412A6-917B-4B26-A2C5-948FF21224CF}" type="pres">
      <dgm:prSet presAssocID="{3558EE66-B84B-44BF-A76F-23CBB05A80C5}" presName="rootComposite1" presStyleCnt="0"/>
      <dgm:spPr/>
    </dgm:pt>
    <dgm:pt modelId="{0FDE4B6C-E4F0-4BDF-B74F-76B3ADBF1305}" type="pres">
      <dgm:prSet presAssocID="{3558EE66-B84B-44BF-A76F-23CBB05A80C5}" presName="rootText1" presStyleLbl="node0" presStyleIdx="0" presStyleCnt="4">
        <dgm:presLayoutVars>
          <dgm:chPref val="3"/>
        </dgm:presLayoutVars>
      </dgm:prSet>
      <dgm:spPr/>
    </dgm:pt>
    <dgm:pt modelId="{7D970F46-14A6-4801-856A-BDC82FBB9F4D}" type="pres">
      <dgm:prSet presAssocID="{3558EE66-B84B-44BF-A76F-23CBB05A80C5}" presName="rootConnector1" presStyleLbl="node1" presStyleIdx="0" presStyleCnt="0"/>
      <dgm:spPr/>
    </dgm:pt>
    <dgm:pt modelId="{40DC1B63-1024-45C7-9BD1-8336B527B43A}" type="pres">
      <dgm:prSet presAssocID="{3558EE66-B84B-44BF-A76F-23CBB05A80C5}" presName="hierChild2" presStyleCnt="0"/>
      <dgm:spPr/>
    </dgm:pt>
    <dgm:pt modelId="{C12178B8-5C41-4BA7-B5BE-264399C298F6}" type="pres">
      <dgm:prSet presAssocID="{3558EE66-B84B-44BF-A76F-23CBB05A80C5}" presName="hierChild3" presStyleCnt="0"/>
      <dgm:spPr/>
    </dgm:pt>
    <dgm:pt modelId="{25FB6470-386F-4DDE-B836-C1BD69A36B9D}" type="pres">
      <dgm:prSet presAssocID="{A2AD3B9C-5B61-4A71-9AF6-B4FC2FCE3EA9}" presName="hierRoot1" presStyleCnt="0">
        <dgm:presLayoutVars>
          <dgm:hierBranch val="init"/>
        </dgm:presLayoutVars>
      </dgm:prSet>
      <dgm:spPr/>
    </dgm:pt>
    <dgm:pt modelId="{2638C4E5-06C5-475D-98F2-FB0982BB74B6}" type="pres">
      <dgm:prSet presAssocID="{A2AD3B9C-5B61-4A71-9AF6-B4FC2FCE3EA9}" presName="rootComposite1" presStyleCnt="0"/>
      <dgm:spPr/>
    </dgm:pt>
    <dgm:pt modelId="{9148767B-A400-49F6-8691-47C98528912C}" type="pres">
      <dgm:prSet presAssocID="{A2AD3B9C-5B61-4A71-9AF6-B4FC2FCE3EA9}" presName="rootText1" presStyleLbl="node0" presStyleIdx="1" presStyleCnt="4">
        <dgm:presLayoutVars>
          <dgm:chPref val="3"/>
        </dgm:presLayoutVars>
      </dgm:prSet>
      <dgm:spPr/>
    </dgm:pt>
    <dgm:pt modelId="{CF6F0951-894F-4E94-8D38-0060CF9944E1}" type="pres">
      <dgm:prSet presAssocID="{A2AD3B9C-5B61-4A71-9AF6-B4FC2FCE3EA9}" presName="rootConnector1" presStyleLbl="node1" presStyleIdx="0" presStyleCnt="0"/>
      <dgm:spPr/>
    </dgm:pt>
    <dgm:pt modelId="{8A6C2699-20B0-4824-B264-282EBFA2958D}" type="pres">
      <dgm:prSet presAssocID="{A2AD3B9C-5B61-4A71-9AF6-B4FC2FCE3EA9}" presName="hierChild2" presStyleCnt="0"/>
      <dgm:spPr/>
    </dgm:pt>
    <dgm:pt modelId="{1A43418D-385E-439E-915A-FE1FC7338D14}" type="pres">
      <dgm:prSet presAssocID="{A2AD3B9C-5B61-4A71-9AF6-B4FC2FCE3EA9}" presName="hierChild3" presStyleCnt="0"/>
      <dgm:spPr/>
    </dgm:pt>
    <dgm:pt modelId="{847F321B-CF68-4B5F-ABA9-D0A2C3C6E997}" type="pres">
      <dgm:prSet presAssocID="{C8EDE22B-6D5F-4357-BAF1-ACDBCA422358}" presName="hierRoot1" presStyleCnt="0">
        <dgm:presLayoutVars>
          <dgm:hierBranch val="init"/>
        </dgm:presLayoutVars>
      </dgm:prSet>
      <dgm:spPr/>
    </dgm:pt>
    <dgm:pt modelId="{2ED8D194-4F75-4E12-8F9E-90502CF8C926}" type="pres">
      <dgm:prSet presAssocID="{C8EDE22B-6D5F-4357-BAF1-ACDBCA422358}" presName="rootComposite1" presStyleCnt="0"/>
      <dgm:spPr/>
    </dgm:pt>
    <dgm:pt modelId="{5134BDAA-4444-4B0E-9059-7DA58AC5B3B1}" type="pres">
      <dgm:prSet presAssocID="{C8EDE22B-6D5F-4357-BAF1-ACDBCA422358}" presName="rootText1" presStyleLbl="node0" presStyleIdx="2" presStyleCnt="4">
        <dgm:presLayoutVars>
          <dgm:chPref val="3"/>
        </dgm:presLayoutVars>
      </dgm:prSet>
      <dgm:spPr/>
    </dgm:pt>
    <dgm:pt modelId="{B2532C5F-58F1-4055-B511-CC54934FA10B}" type="pres">
      <dgm:prSet presAssocID="{C8EDE22B-6D5F-4357-BAF1-ACDBCA422358}" presName="rootConnector1" presStyleLbl="node1" presStyleIdx="0" presStyleCnt="0"/>
      <dgm:spPr/>
    </dgm:pt>
    <dgm:pt modelId="{C72FB2ED-C79E-406E-A05A-70216190E9C7}" type="pres">
      <dgm:prSet presAssocID="{C8EDE22B-6D5F-4357-BAF1-ACDBCA422358}" presName="hierChild2" presStyleCnt="0"/>
      <dgm:spPr/>
    </dgm:pt>
    <dgm:pt modelId="{F6870F4E-A11D-4A9A-8F33-4FF4602C8C3A}" type="pres">
      <dgm:prSet presAssocID="{C8EDE22B-6D5F-4357-BAF1-ACDBCA422358}" presName="hierChild3" presStyleCnt="0"/>
      <dgm:spPr/>
    </dgm:pt>
    <dgm:pt modelId="{F11F6A82-7FD7-4F08-AFD5-0C57CA859D45}" type="pres">
      <dgm:prSet presAssocID="{EBD4C05A-B726-4F20-8F59-6258B0C6F7CC}" presName="hierRoot1" presStyleCnt="0">
        <dgm:presLayoutVars>
          <dgm:hierBranch val="init"/>
        </dgm:presLayoutVars>
      </dgm:prSet>
      <dgm:spPr/>
    </dgm:pt>
    <dgm:pt modelId="{6B1FAADA-D02A-45D0-9C22-0F96C0C42C5B}" type="pres">
      <dgm:prSet presAssocID="{EBD4C05A-B726-4F20-8F59-6258B0C6F7CC}" presName="rootComposite1" presStyleCnt="0"/>
      <dgm:spPr/>
    </dgm:pt>
    <dgm:pt modelId="{A81A81F6-E185-4C4C-9F6F-9422184B1A1C}" type="pres">
      <dgm:prSet presAssocID="{EBD4C05A-B726-4F20-8F59-6258B0C6F7CC}" presName="rootText1" presStyleLbl="node0" presStyleIdx="3" presStyleCnt="4">
        <dgm:presLayoutVars>
          <dgm:chPref val="3"/>
        </dgm:presLayoutVars>
      </dgm:prSet>
      <dgm:spPr/>
    </dgm:pt>
    <dgm:pt modelId="{8DD9BA8B-20DF-4750-8C77-C5C1E9CADCAB}" type="pres">
      <dgm:prSet presAssocID="{EBD4C05A-B726-4F20-8F59-6258B0C6F7CC}" presName="rootConnector1" presStyleLbl="node1" presStyleIdx="0" presStyleCnt="0"/>
      <dgm:spPr/>
    </dgm:pt>
    <dgm:pt modelId="{61BD5111-3A29-449B-8A07-DCBD63E4E4FD}" type="pres">
      <dgm:prSet presAssocID="{EBD4C05A-B726-4F20-8F59-6258B0C6F7CC}" presName="hierChild2" presStyleCnt="0"/>
      <dgm:spPr/>
    </dgm:pt>
    <dgm:pt modelId="{B0C3CC60-3400-4DF8-9A01-F036598BDD54}" type="pres">
      <dgm:prSet presAssocID="{EBD4C05A-B726-4F20-8F59-6258B0C6F7CC}" presName="hierChild3" presStyleCnt="0"/>
      <dgm:spPr/>
    </dgm:pt>
  </dgm:ptLst>
  <dgm:cxnLst>
    <dgm:cxn modelId="{AFF66205-288D-49E9-AB26-6BEE33740381}" type="presOf" srcId="{A1838811-E573-4200-9AEB-CC6E70CE4242}" destId="{E0ADB340-785E-43CB-9F4F-A65724E5B335}" srcOrd="0" destOrd="0" presId="urn:microsoft.com/office/officeart/2009/3/layout/HorizontalOrganizationChart"/>
    <dgm:cxn modelId="{B8048D05-EB52-4E09-87AC-806AD9D5D5AF}" type="presOf" srcId="{EBD4C05A-B726-4F20-8F59-6258B0C6F7CC}" destId="{8DD9BA8B-20DF-4750-8C77-C5C1E9CADCAB}" srcOrd="1" destOrd="0" presId="urn:microsoft.com/office/officeart/2009/3/layout/HorizontalOrganizationChart"/>
    <dgm:cxn modelId="{55F6A013-42ED-44FF-BA50-8968D9B077DF}" srcId="{A1838811-E573-4200-9AEB-CC6E70CE4242}" destId="{EBD4C05A-B726-4F20-8F59-6258B0C6F7CC}" srcOrd="3" destOrd="0" parTransId="{D5689F62-4507-4E6B-BCB2-FC5EE5709562}" sibTransId="{77B52CCC-F159-408A-BBD4-7B0F3338601E}"/>
    <dgm:cxn modelId="{25545727-71A6-4D21-A163-3178E6AFBD31}" type="presOf" srcId="{EBD4C05A-B726-4F20-8F59-6258B0C6F7CC}" destId="{A81A81F6-E185-4C4C-9F6F-9422184B1A1C}" srcOrd="0" destOrd="0" presId="urn:microsoft.com/office/officeart/2009/3/layout/HorizontalOrganizationChart"/>
    <dgm:cxn modelId="{8DA38533-48C2-4B66-9988-FC74978B1E53}" type="presOf" srcId="{A2AD3B9C-5B61-4A71-9AF6-B4FC2FCE3EA9}" destId="{CF6F0951-894F-4E94-8D38-0060CF9944E1}" srcOrd="1" destOrd="0" presId="urn:microsoft.com/office/officeart/2009/3/layout/HorizontalOrganizationChart"/>
    <dgm:cxn modelId="{70DF674E-75C0-4D32-A230-4475F6084F82}" type="presOf" srcId="{3558EE66-B84B-44BF-A76F-23CBB05A80C5}" destId="{0FDE4B6C-E4F0-4BDF-B74F-76B3ADBF1305}" srcOrd="0" destOrd="0" presId="urn:microsoft.com/office/officeart/2009/3/layout/HorizontalOrganizationChart"/>
    <dgm:cxn modelId="{9A40EC73-6FCC-4B84-A9D7-A77039AD8867}" srcId="{A1838811-E573-4200-9AEB-CC6E70CE4242}" destId="{3558EE66-B84B-44BF-A76F-23CBB05A80C5}" srcOrd="0" destOrd="0" parTransId="{E1288366-4778-44F9-814C-CF7B4897B7E1}" sibTransId="{95ABEDB7-ECC0-403F-9C3A-B4FE1085DC28}"/>
    <dgm:cxn modelId="{BB4C6F87-0D27-4672-B0AA-0ECB35F0DC0E}" type="presOf" srcId="{C8EDE22B-6D5F-4357-BAF1-ACDBCA422358}" destId="{B2532C5F-58F1-4055-B511-CC54934FA10B}" srcOrd="1" destOrd="0" presId="urn:microsoft.com/office/officeart/2009/3/layout/HorizontalOrganizationChart"/>
    <dgm:cxn modelId="{8865B09B-BBAF-428F-A601-77285E0ABC01}" type="presOf" srcId="{A2AD3B9C-5B61-4A71-9AF6-B4FC2FCE3EA9}" destId="{9148767B-A400-49F6-8691-47C98528912C}" srcOrd="0" destOrd="0" presId="urn:microsoft.com/office/officeart/2009/3/layout/HorizontalOrganizationChart"/>
    <dgm:cxn modelId="{C9FF07A6-1677-43F8-8C78-5D183D0C11EB}" type="presOf" srcId="{C8EDE22B-6D5F-4357-BAF1-ACDBCA422358}" destId="{5134BDAA-4444-4B0E-9059-7DA58AC5B3B1}" srcOrd="0" destOrd="0" presId="urn:microsoft.com/office/officeart/2009/3/layout/HorizontalOrganizationChart"/>
    <dgm:cxn modelId="{922E38C9-4975-4517-ADF9-1E6D8174E4C8}" type="presOf" srcId="{3558EE66-B84B-44BF-A76F-23CBB05A80C5}" destId="{7D970F46-14A6-4801-856A-BDC82FBB9F4D}" srcOrd="1" destOrd="0" presId="urn:microsoft.com/office/officeart/2009/3/layout/HorizontalOrganizationChart"/>
    <dgm:cxn modelId="{9D40F7C9-49A1-46B0-9AE3-48DF31081A6D}" srcId="{A1838811-E573-4200-9AEB-CC6E70CE4242}" destId="{C8EDE22B-6D5F-4357-BAF1-ACDBCA422358}" srcOrd="2" destOrd="0" parTransId="{953FC9B9-0557-40BA-B63D-7C18CB843036}" sibTransId="{D16D343B-622E-4AF9-BD5F-A3BFA5ADDCF7}"/>
    <dgm:cxn modelId="{C394B8F2-90E5-4B66-B7D8-4C755562DB75}" srcId="{A1838811-E573-4200-9AEB-CC6E70CE4242}" destId="{A2AD3B9C-5B61-4A71-9AF6-B4FC2FCE3EA9}" srcOrd="1" destOrd="0" parTransId="{BF8A1B8F-2521-47F3-89E0-4190403081A5}" sibTransId="{795764E9-0B15-4107-9CB1-40C7533018B4}"/>
    <dgm:cxn modelId="{3AFCBC92-0069-4882-9A18-E7189EDC54D1}" type="presParOf" srcId="{E0ADB340-785E-43CB-9F4F-A65724E5B335}" destId="{B555F662-4E5C-4B99-B477-7DD5DA95A2B3}" srcOrd="0" destOrd="0" presId="urn:microsoft.com/office/officeart/2009/3/layout/HorizontalOrganizationChart"/>
    <dgm:cxn modelId="{90946A7D-5A52-4374-9BD2-2633CCFEA5B1}" type="presParOf" srcId="{B555F662-4E5C-4B99-B477-7DD5DA95A2B3}" destId="{278412A6-917B-4B26-A2C5-948FF21224CF}" srcOrd="0" destOrd="0" presId="urn:microsoft.com/office/officeart/2009/3/layout/HorizontalOrganizationChart"/>
    <dgm:cxn modelId="{4DC2F8BE-0B0D-483E-A0D9-A58C71078B3D}" type="presParOf" srcId="{278412A6-917B-4B26-A2C5-948FF21224CF}" destId="{0FDE4B6C-E4F0-4BDF-B74F-76B3ADBF1305}" srcOrd="0" destOrd="0" presId="urn:microsoft.com/office/officeart/2009/3/layout/HorizontalOrganizationChart"/>
    <dgm:cxn modelId="{AA08DA63-5BC7-42F4-9906-27D536DD2F2F}" type="presParOf" srcId="{278412A6-917B-4B26-A2C5-948FF21224CF}" destId="{7D970F46-14A6-4801-856A-BDC82FBB9F4D}" srcOrd="1" destOrd="0" presId="urn:microsoft.com/office/officeart/2009/3/layout/HorizontalOrganizationChart"/>
    <dgm:cxn modelId="{6590C48C-3276-4D7E-8D6A-ED4B81667E9D}" type="presParOf" srcId="{B555F662-4E5C-4B99-B477-7DD5DA95A2B3}" destId="{40DC1B63-1024-45C7-9BD1-8336B527B43A}" srcOrd="1" destOrd="0" presId="urn:microsoft.com/office/officeart/2009/3/layout/HorizontalOrganizationChart"/>
    <dgm:cxn modelId="{352C8C46-46E0-408B-B029-6B06E696C39C}" type="presParOf" srcId="{B555F662-4E5C-4B99-B477-7DD5DA95A2B3}" destId="{C12178B8-5C41-4BA7-B5BE-264399C298F6}" srcOrd="2" destOrd="0" presId="urn:microsoft.com/office/officeart/2009/3/layout/HorizontalOrganizationChart"/>
    <dgm:cxn modelId="{2CD691BC-9F06-4C63-A9F5-A74EFFC3D33D}" type="presParOf" srcId="{E0ADB340-785E-43CB-9F4F-A65724E5B335}" destId="{25FB6470-386F-4DDE-B836-C1BD69A36B9D}" srcOrd="1" destOrd="0" presId="urn:microsoft.com/office/officeart/2009/3/layout/HorizontalOrganizationChart"/>
    <dgm:cxn modelId="{520CC50D-9B43-42B6-BE77-1B3FE81B3AD7}" type="presParOf" srcId="{25FB6470-386F-4DDE-B836-C1BD69A36B9D}" destId="{2638C4E5-06C5-475D-98F2-FB0982BB74B6}" srcOrd="0" destOrd="0" presId="urn:microsoft.com/office/officeart/2009/3/layout/HorizontalOrganizationChart"/>
    <dgm:cxn modelId="{F84951E5-9FC0-4E90-9F53-1C3042B55E47}" type="presParOf" srcId="{2638C4E5-06C5-475D-98F2-FB0982BB74B6}" destId="{9148767B-A400-49F6-8691-47C98528912C}" srcOrd="0" destOrd="0" presId="urn:microsoft.com/office/officeart/2009/3/layout/HorizontalOrganizationChart"/>
    <dgm:cxn modelId="{FD07B59B-77D5-4D30-AB69-54FF21CDF432}" type="presParOf" srcId="{2638C4E5-06C5-475D-98F2-FB0982BB74B6}" destId="{CF6F0951-894F-4E94-8D38-0060CF9944E1}" srcOrd="1" destOrd="0" presId="urn:microsoft.com/office/officeart/2009/3/layout/HorizontalOrganizationChart"/>
    <dgm:cxn modelId="{629856CA-C7CF-4E5A-83FD-77C2058B2E32}" type="presParOf" srcId="{25FB6470-386F-4DDE-B836-C1BD69A36B9D}" destId="{8A6C2699-20B0-4824-B264-282EBFA2958D}" srcOrd="1" destOrd="0" presId="urn:microsoft.com/office/officeart/2009/3/layout/HorizontalOrganizationChart"/>
    <dgm:cxn modelId="{07771949-4EBC-4759-918E-00018AB61569}" type="presParOf" srcId="{25FB6470-386F-4DDE-B836-C1BD69A36B9D}" destId="{1A43418D-385E-439E-915A-FE1FC7338D14}" srcOrd="2" destOrd="0" presId="urn:microsoft.com/office/officeart/2009/3/layout/HorizontalOrganizationChart"/>
    <dgm:cxn modelId="{3DE40660-2D6B-4350-9146-E49191A6458B}" type="presParOf" srcId="{E0ADB340-785E-43CB-9F4F-A65724E5B335}" destId="{847F321B-CF68-4B5F-ABA9-D0A2C3C6E997}" srcOrd="2" destOrd="0" presId="urn:microsoft.com/office/officeart/2009/3/layout/HorizontalOrganizationChart"/>
    <dgm:cxn modelId="{9CADE74E-E523-4C1E-9A4F-2E26AEBC8989}" type="presParOf" srcId="{847F321B-CF68-4B5F-ABA9-D0A2C3C6E997}" destId="{2ED8D194-4F75-4E12-8F9E-90502CF8C926}" srcOrd="0" destOrd="0" presId="urn:microsoft.com/office/officeart/2009/3/layout/HorizontalOrganizationChart"/>
    <dgm:cxn modelId="{2D499C32-ADCB-4170-98BD-C5CAA9C00F27}" type="presParOf" srcId="{2ED8D194-4F75-4E12-8F9E-90502CF8C926}" destId="{5134BDAA-4444-4B0E-9059-7DA58AC5B3B1}" srcOrd="0" destOrd="0" presId="urn:microsoft.com/office/officeart/2009/3/layout/HorizontalOrganizationChart"/>
    <dgm:cxn modelId="{3ADBED8C-86F0-430B-B87E-40207F441121}" type="presParOf" srcId="{2ED8D194-4F75-4E12-8F9E-90502CF8C926}" destId="{B2532C5F-58F1-4055-B511-CC54934FA10B}" srcOrd="1" destOrd="0" presId="urn:microsoft.com/office/officeart/2009/3/layout/HorizontalOrganizationChart"/>
    <dgm:cxn modelId="{F4AA9682-771F-40B0-967B-ABDE97DD0857}" type="presParOf" srcId="{847F321B-CF68-4B5F-ABA9-D0A2C3C6E997}" destId="{C72FB2ED-C79E-406E-A05A-70216190E9C7}" srcOrd="1" destOrd="0" presId="urn:microsoft.com/office/officeart/2009/3/layout/HorizontalOrganizationChart"/>
    <dgm:cxn modelId="{DC911124-6EAA-40D4-96D6-6C239A3F8BF1}" type="presParOf" srcId="{847F321B-CF68-4B5F-ABA9-D0A2C3C6E997}" destId="{F6870F4E-A11D-4A9A-8F33-4FF4602C8C3A}" srcOrd="2" destOrd="0" presId="urn:microsoft.com/office/officeart/2009/3/layout/HorizontalOrganizationChart"/>
    <dgm:cxn modelId="{257DEC85-7AAE-43D5-8BDA-E604A7FE7783}" type="presParOf" srcId="{E0ADB340-785E-43CB-9F4F-A65724E5B335}" destId="{F11F6A82-7FD7-4F08-AFD5-0C57CA859D45}" srcOrd="3" destOrd="0" presId="urn:microsoft.com/office/officeart/2009/3/layout/HorizontalOrganizationChart"/>
    <dgm:cxn modelId="{B732A4B7-05F0-4457-9618-97AB9D44E163}" type="presParOf" srcId="{F11F6A82-7FD7-4F08-AFD5-0C57CA859D45}" destId="{6B1FAADA-D02A-45D0-9C22-0F96C0C42C5B}" srcOrd="0" destOrd="0" presId="urn:microsoft.com/office/officeart/2009/3/layout/HorizontalOrganizationChart"/>
    <dgm:cxn modelId="{C7BB9E4E-88BF-42C3-BC28-A360FCFB782C}" type="presParOf" srcId="{6B1FAADA-D02A-45D0-9C22-0F96C0C42C5B}" destId="{A81A81F6-E185-4C4C-9F6F-9422184B1A1C}" srcOrd="0" destOrd="0" presId="urn:microsoft.com/office/officeart/2009/3/layout/HorizontalOrganizationChart"/>
    <dgm:cxn modelId="{F1FD313B-0C00-48A5-BF90-ED07B5BF809F}" type="presParOf" srcId="{6B1FAADA-D02A-45D0-9C22-0F96C0C42C5B}" destId="{8DD9BA8B-20DF-4750-8C77-C5C1E9CADCAB}" srcOrd="1" destOrd="0" presId="urn:microsoft.com/office/officeart/2009/3/layout/HorizontalOrganizationChart"/>
    <dgm:cxn modelId="{54FD984F-FF2F-4A54-8364-2227F8273DDE}" type="presParOf" srcId="{F11F6A82-7FD7-4F08-AFD5-0C57CA859D45}" destId="{61BD5111-3A29-449B-8A07-DCBD63E4E4FD}" srcOrd="1" destOrd="0" presId="urn:microsoft.com/office/officeart/2009/3/layout/HorizontalOrganizationChart"/>
    <dgm:cxn modelId="{91423AE5-7E70-453E-A5C8-D86DCFC0DA99}" type="presParOf" srcId="{F11F6A82-7FD7-4F08-AFD5-0C57CA859D45}" destId="{B0C3CC60-3400-4DF8-9A01-F036598BDD5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E4B6C-E4F0-4BDF-B74F-76B3ADBF1305}">
      <dsp:nvSpPr>
        <dsp:cNvPr id="0" name=""/>
        <dsp:cNvSpPr/>
      </dsp:nvSpPr>
      <dsp:spPr>
        <a:xfrm>
          <a:off x="519165" y="3802"/>
          <a:ext cx="2145053" cy="6542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Read Documents</a:t>
          </a:r>
          <a:endParaRPr lang="en-US" sz="1800" kern="1200" dirty="0"/>
        </a:p>
      </dsp:txBody>
      <dsp:txXfrm>
        <a:off x="519165" y="3802"/>
        <a:ext cx="2145053" cy="654241"/>
      </dsp:txXfrm>
    </dsp:sp>
    <dsp:sp modelId="{9148767B-A400-49F6-8691-47C98528912C}">
      <dsp:nvSpPr>
        <dsp:cNvPr id="0" name=""/>
        <dsp:cNvSpPr/>
      </dsp:nvSpPr>
      <dsp:spPr>
        <a:xfrm>
          <a:off x="519165" y="926175"/>
          <a:ext cx="2145053" cy="6542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Feature Extraction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i="1" kern="1200" dirty="0"/>
            <a:t>Tokenization, </a:t>
          </a:r>
          <a:r>
            <a:rPr lang="en-IN" sz="1050" i="1" kern="1200" dirty="0" err="1"/>
            <a:t>ngrams</a:t>
          </a:r>
          <a:r>
            <a:rPr lang="en-IN" sz="1050" i="1" kern="1200" dirty="0"/>
            <a:t> , stemming</a:t>
          </a:r>
          <a:endParaRPr lang="en-US" sz="1050" i="1" kern="1200" dirty="0"/>
        </a:p>
      </dsp:txBody>
      <dsp:txXfrm>
        <a:off x="519165" y="926175"/>
        <a:ext cx="2145053" cy="654241"/>
      </dsp:txXfrm>
    </dsp:sp>
    <dsp:sp modelId="{5134BDAA-4444-4B0E-9059-7DA58AC5B3B1}">
      <dsp:nvSpPr>
        <dsp:cNvPr id="0" name=""/>
        <dsp:cNvSpPr/>
      </dsp:nvSpPr>
      <dsp:spPr>
        <a:xfrm>
          <a:off x="519165" y="1848548"/>
          <a:ext cx="2145053" cy="6542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Feature Selection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/>
            <a:t>Information Gain(IG)</a:t>
          </a:r>
          <a:endParaRPr lang="en-US" sz="1100" i="1" kern="1200" dirty="0"/>
        </a:p>
      </dsp:txBody>
      <dsp:txXfrm>
        <a:off x="519165" y="1848548"/>
        <a:ext cx="2145053" cy="654241"/>
      </dsp:txXfrm>
    </dsp:sp>
    <dsp:sp modelId="{A81A81F6-E185-4C4C-9F6F-9422184B1A1C}">
      <dsp:nvSpPr>
        <dsp:cNvPr id="0" name=""/>
        <dsp:cNvSpPr/>
      </dsp:nvSpPr>
      <dsp:spPr>
        <a:xfrm>
          <a:off x="519165" y="2770921"/>
          <a:ext cx="2145053" cy="6542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Vector Representation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/>
            <a:t>Binary, </a:t>
          </a:r>
          <a:r>
            <a:rPr lang="en-IN" sz="1100" i="1" kern="1200" dirty="0" err="1"/>
            <a:t>tf-idf</a:t>
          </a:r>
          <a:endParaRPr lang="en-US" sz="1100" i="1" kern="1200" dirty="0"/>
        </a:p>
      </dsp:txBody>
      <dsp:txXfrm>
        <a:off x="519165" y="2770921"/>
        <a:ext cx="2145053" cy="654241"/>
      </dsp:txXfrm>
    </dsp:sp>
    <dsp:sp modelId="{03184E2C-317B-4D12-B429-DB91F692430B}">
      <dsp:nvSpPr>
        <dsp:cNvPr id="0" name=""/>
        <dsp:cNvSpPr/>
      </dsp:nvSpPr>
      <dsp:spPr>
        <a:xfrm>
          <a:off x="519165" y="3693294"/>
          <a:ext cx="2145053" cy="6542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Learning Algorithm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/>
            <a:t>Naïve </a:t>
          </a:r>
          <a:r>
            <a:rPr lang="en-IN" sz="1100" i="1" kern="1200" dirty="0" err="1"/>
            <a:t>bayes</a:t>
          </a:r>
          <a:r>
            <a:rPr lang="en-IN" sz="1100" i="1" kern="1200" dirty="0"/>
            <a:t>, logistic regression, SVM, decision trees</a:t>
          </a:r>
          <a:endParaRPr lang="en-US" sz="1100" i="1" kern="1200" dirty="0"/>
        </a:p>
      </dsp:txBody>
      <dsp:txXfrm>
        <a:off x="519165" y="3693294"/>
        <a:ext cx="2145053" cy="654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E4B6C-E4F0-4BDF-B74F-76B3ADBF1305}">
      <dsp:nvSpPr>
        <dsp:cNvPr id="0" name=""/>
        <dsp:cNvSpPr/>
      </dsp:nvSpPr>
      <dsp:spPr>
        <a:xfrm>
          <a:off x="227717" y="129"/>
          <a:ext cx="2727948" cy="8320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Read Documents</a:t>
          </a:r>
          <a:endParaRPr lang="en-US" sz="1800" kern="1200" dirty="0"/>
        </a:p>
      </dsp:txBody>
      <dsp:txXfrm>
        <a:off x="227717" y="129"/>
        <a:ext cx="2727948" cy="832024"/>
      </dsp:txXfrm>
    </dsp:sp>
    <dsp:sp modelId="{9148767B-A400-49F6-8691-47C98528912C}">
      <dsp:nvSpPr>
        <dsp:cNvPr id="0" name=""/>
        <dsp:cNvSpPr/>
      </dsp:nvSpPr>
      <dsp:spPr>
        <a:xfrm>
          <a:off x="227717" y="1173147"/>
          <a:ext cx="2727948" cy="8320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Tokenize, Embedding</a:t>
          </a:r>
          <a:endParaRPr lang="en-US" sz="1800" kern="1200" dirty="0"/>
        </a:p>
      </dsp:txBody>
      <dsp:txXfrm>
        <a:off x="227717" y="1173147"/>
        <a:ext cx="2727948" cy="832024"/>
      </dsp:txXfrm>
    </dsp:sp>
    <dsp:sp modelId="{5134BDAA-4444-4B0E-9059-7DA58AC5B3B1}">
      <dsp:nvSpPr>
        <dsp:cNvPr id="0" name=""/>
        <dsp:cNvSpPr/>
      </dsp:nvSpPr>
      <dsp:spPr>
        <a:xfrm>
          <a:off x="227717" y="2346165"/>
          <a:ext cx="2727948" cy="8320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Network Design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CNN, RNN, number of layers</a:t>
          </a:r>
          <a:endParaRPr lang="en-US" sz="1400" i="1" kern="1200" dirty="0"/>
        </a:p>
      </dsp:txBody>
      <dsp:txXfrm>
        <a:off x="227717" y="2346165"/>
        <a:ext cx="2727948" cy="832024"/>
      </dsp:txXfrm>
    </dsp:sp>
    <dsp:sp modelId="{A81A81F6-E185-4C4C-9F6F-9422184B1A1C}">
      <dsp:nvSpPr>
        <dsp:cNvPr id="0" name=""/>
        <dsp:cNvSpPr/>
      </dsp:nvSpPr>
      <dsp:spPr>
        <a:xfrm>
          <a:off x="227717" y="3519183"/>
          <a:ext cx="2727948" cy="8320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Parameter Tuning</a:t>
          </a:r>
          <a:endParaRPr lang="en-US" sz="1800" kern="1200" dirty="0"/>
        </a:p>
      </dsp:txBody>
      <dsp:txXfrm>
        <a:off x="227717" y="3519183"/>
        <a:ext cx="2727948" cy="83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1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4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2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2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5498-D6AB-4622-AEEF-852C2AC49D18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2B49-E007-4D8F-9738-D275D70E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ufldl.stanford.edu/tutorial/supervised/FeatureExtractionUsingConvolu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ildml.com/2015/11/understanding-convolutional-neural-networks-for-nl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5/11/understanding-convolutional-neural-networks-for-nl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ion.cnn.com/2019/08/14/investing/dow-stock-market-toda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" TargetMode="External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ggle.com/" TargetMode="External"/><Relationship Id="rId4" Type="http://schemas.openxmlformats.org/officeDocument/2006/relationships/hyperlink" Target="https://www.macrotrends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5148-0529-4027-B773-4EBA0A67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50" y="2068044"/>
            <a:ext cx="655368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Predicting Stock Market Movements with the News Headlines and Deep Learning</a:t>
            </a:r>
            <a:endParaRPr lang="en-IN" sz="47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DF9F80-D035-4004-90BD-8499D566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938" y="5710137"/>
            <a:ext cx="3382794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i="1" dirty="0">
                <a:solidFill>
                  <a:schemeClr val="bg1"/>
                </a:solidFill>
              </a:rPr>
              <a:t>Submitted by: Ashish Lakamale</a:t>
            </a:r>
          </a:p>
          <a:p>
            <a:pPr algn="l"/>
            <a:r>
              <a:rPr lang="en-US" sz="1900" i="1" dirty="0">
                <a:solidFill>
                  <a:schemeClr val="bg1"/>
                </a:solidFill>
              </a:rPr>
              <a:t>Student ID: 18210227</a:t>
            </a:r>
          </a:p>
          <a:p>
            <a:pPr algn="l"/>
            <a:r>
              <a:rPr lang="en-US" sz="1900" i="1" dirty="0">
                <a:solidFill>
                  <a:schemeClr val="bg1"/>
                </a:solidFill>
              </a:rPr>
              <a:t>Supervisor: Yvette Graham </a:t>
            </a:r>
            <a:endParaRPr lang="en-IN" sz="1900" i="1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9F0EA052-3049-4A0C-B73B-74669C16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9CAC-4316-4EB6-BBAE-C3A0C72A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Preparation – GloVe Vector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BB3C-DF42-454A-937D-8E1D93A3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GloVe</a:t>
            </a:r>
            <a:r>
              <a:rPr lang="en-US" sz="2400" dirty="0">
                <a:latin typeface="+mj-lt"/>
              </a:rPr>
              <a:t>, coined from Global Vectors, is a model for distributed word representation.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Pre-trained vector,</a:t>
            </a:r>
            <a:r>
              <a:rPr lang="en-US" sz="2400" dirty="0"/>
              <a:t> 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GloVe’s</a:t>
            </a:r>
            <a:r>
              <a:rPr lang="en-US" sz="2400" dirty="0">
                <a:latin typeface="+mj-lt"/>
              </a:rPr>
              <a:t> common crawl vector is  used.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Unsupervised learning algorithm for obtaining vector representations for words.</a:t>
            </a: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 2.2M word embeddings, each with 300 dimensions.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Created embedding matrix.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760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3D12-06B3-44B9-8448-F945B852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02BA-BED2-440A-8B62-23897EB8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 Convolution Neural Network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 Long Short Term Memory (LSTM)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 Combined CNN and LSTM architecture + random embedding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 Combined CNN and LSTM architecture + </a:t>
            </a:r>
            <a:r>
              <a:rPr lang="en-US" sz="2400" dirty="0" err="1">
                <a:latin typeface="+mj-lt"/>
              </a:rPr>
              <a:t>GloVe’s</a:t>
            </a:r>
            <a:r>
              <a:rPr lang="en-US" sz="2400" dirty="0">
                <a:latin typeface="+mj-lt"/>
              </a:rPr>
              <a:t> embedding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011F-2D56-4AA9-8038-A3E8C4BC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Convolution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8940-93BC-459B-9405-D6D7C5BA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02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What is Convolution?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Sliding window function applied to a matrix.</a:t>
            </a:r>
            <a:endParaRPr lang="en-IN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2EC7D-9989-466C-A3C5-21BC9FC4BD07}"/>
              </a:ext>
            </a:extLst>
          </p:cNvPr>
          <p:cNvSpPr txBox="1"/>
          <p:nvPr/>
        </p:nvSpPr>
        <p:spPr>
          <a:xfrm>
            <a:off x="2620612" y="6312838"/>
            <a:ext cx="5708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Video source : </a:t>
            </a:r>
            <a:r>
              <a:rPr lang="en-IN" sz="1100" dirty="0">
                <a:hlinkClick r:id="rId2"/>
              </a:rPr>
              <a:t>http://ufldl.stanford.edu/tutorial/supervised/FeatureExtractionUsingConvolution/</a:t>
            </a:r>
            <a:endParaRPr lang="en-I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8415-4ADC-4C1F-A1D4-99DAF81C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08" y="2520301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0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368D4-755C-4901-A6EB-871B4D609591}"/>
              </a:ext>
            </a:extLst>
          </p:cNvPr>
          <p:cNvSpPr txBox="1"/>
          <p:nvPr/>
        </p:nvSpPr>
        <p:spPr>
          <a:xfrm>
            <a:off x="2777846" y="6627703"/>
            <a:ext cx="663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IN" sz="1200" dirty="0">
                <a:hlinkClick r:id="rId2"/>
              </a:rPr>
              <a:t>http://www.wildml.com/2015/11/understanding-convolutional-neural-networks-for-nlp/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1A515-26F4-403B-9F77-4E63A0D5A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5471" r="8721" b="2087"/>
          <a:stretch/>
        </p:blipFill>
        <p:spPr>
          <a:xfrm>
            <a:off x="2989004" y="408517"/>
            <a:ext cx="6213987" cy="63123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78AC3E-53A0-4EBE-9A04-2E5F43197E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 CNN architecture for sentence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62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unrolled recurrent neural network.">
            <a:extLst>
              <a:ext uri="{FF2B5EF4-FFF2-40B4-BE49-F238E27FC236}">
                <a16:creationId xmlns:a16="http://schemas.microsoft.com/office/drawing/2014/main" id="{674BE835-FBD5-4CD3-93FD-655EDEA0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50" y="3885836"/>
            <a:ext cx="5255304" cy="13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36F57-5ABD-43A5-A098-32668B550B04}"/>
              </a:ext>
            </a:extLst>
          </p:cNvPr>
          <p:cNvSpPr txBox="1"/>
          <p:nvPr/>
        </p:nvSpPr>
        <p:spPr>
          <a:xfrm>
            <a:off x="3586580" y="6320901"/>
            <a:ext cx="456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</a:t>
            </a:r>
            <a:r>
              <a:rPr lang="en-IN" sz="1100" dirty="0">
                <a:hlinkClick r:id="rId3"/>
              </a:rPr>
              <a:t>http://colah.github.io/posts/2015-08-Understanding-LSTMs/</a:t>
            </a:r>
            <a:endParaRPr lang="en-IN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BDC27-A6A5-4FAD-A62D-F1AE3FFD1FC7}"/>
              </a:ext>
            </a:extLst>
          </p:cNvPr>
          <p:cNvSpPr/>
          <p:nvPr/>
        </p:nvSpPr>
        <p:spPr>
          <a:xfrm>
            <a:off x="990600" y="1303619"/>
            <a:ext cx="11066754" cy="196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are RNNs?</a:t>
            </a:r>
            <a:endParaRPr lang="en-IN" sz="2400" dirty="0">
              <a:solidFill>
                <a:srgbClr val="1F376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Use of sequential information.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+mj-lt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All inputs (and outputs) are dependent of each other. 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I grew up in France… I speak fluent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French.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F1191-39B7-42C1-BF32-AE9CFFF8D303}"/>
              </a:ext>
            </a:extLst>
          </p:cNvPr>
          <p:cNvSpPr/>
          <p:nvPr/>
        </p:nvSpPr>
        <p:spPr>
          <a:xfrm>
            <a:off x="4329651" y="5411128"/>
            <a:ext cx="26715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>
                <a:latin typeface="+mj-lt"/>
              </a:rPr>
              <a:t>An unrolled recurrent neural network.</a:t>
            </a:r>
            <a:endParaRPr lang="en-IN" sz="13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740859-7244-412A-A7E8-20817ADB9EF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Recurrent Neural Network (RNN)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A2C3-F73D-4831-AF08-97788C15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 Short Term Memory (LSTM)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A LSTM neural network.">
            <a:extLst>
              <a:ext uri="{FF2B5EF4-FFF2-40B4-BE49-F238E27FC236}">
                <a16:creationId xmlns:a16="http://schemas.microsoft.com/office/drawing/2014/main" id="{8EF90267-9CCC-45BC-9C97-981B8490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57" y="3082350"/>
            <a:ext cx="7991168" cy="30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93816-B83E-47A4-A1BC-8F358D0ABAEC}"/>
              </a:ext>
            </a:extLst>
          </p:cNvPr>
          <p:cNvSpPr txBox="1"/>
          <p:nvPr/>
        </p:nvSpPr>
        <p:spPr>
          <a:xfrm>
            <a:off x="3586580" y="6320901"/>
            <a:ext cx="456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</a:t>
            </a:r>
            <a:r>
              <a:rPr lang="en-IN" sz="1100" dirty="0">
                <a:hlinkClick r:id="rId3"/>
              </a:rPr>
              <a:t>http://colah.github.io/posts/2015-08-Understanding-LSTMs/</a:t>
            </a:r>
            <a:endParaRPr lang="en-IN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1E54E-FAFC-4176-AA2C-90500EBA8303}"/>
              </a:ext>
            </a:extLst>
          </p:cNvPr>
          <p:cNvSpPr/>
          <p:nvPr/>
        </p:nvSpPr>
        <p:spPr>
          <a:xfrm>
            <a:off x="838199" y="1646401"/>
            <a:ext cx="10267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Long Short Term Memory networks are a special kind of RNN.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Capable of learning long-term dependencies.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83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05EA30-CC7C-4854-9A25-2740BAAF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Combined Architecture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08C9468A-B21D-4483-BB58-88D6FA0F32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8659" y="1149493"/>
            <a:ext cx="8441011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281CC-E5F5-4FE0-B042-BD96F6FE74CF}"/>
              </a:ext>
            </a:extLst>
          </p:cNvPr>
          <p:cNvSpPr txBox="1"/>
          <p:nvPr/>
        </p:nvSpPr>
        <p:spPr>
          <a:xfrm>
            <a:off x="2777846" y="6627703"/>
            <a:ext cx="663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IN" sz="1200" dirty="0">
                <a:hlinkClick r:id="rId3"/>
              </a:rPr>
              <a:t>http://www.wildml.com/2015/11/understanding-convolutional-neural-networks-for-nlp/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152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E640-B949-4D86-BD86-85D2B2D6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Hyperparameter Tuning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646D28-6005-420E-AAF3-D47386DC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value of the hyperparameter has to be set before the learning process begins.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in k-Nearest Neighbors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latin typeface="+mj-lt"/>
              </a:rPr>
              <a:t>number of hidden layers </a:t>
            </a:r>
            <a:r>
              <a:rPr lang="en-US">
                <a:latin typeface="+mj-lt"/>
              </a:rPr>
              <a:t>in Neural </a:t>
            </a:r>
            <a:r>
              <a:rPr lang="en-US" dirty="0">
                <a:latin typeface="+mj-lt"/>
              </a:rPr>
              <a:t>Networks.</a:t>
            </a:r>
            <a:endParaRPr lang="en-IN" dirty="0">
              <a:latin typeface="+mj-lt"/>
            </a:endParaRPr>
          </a:p>
          <a:p>
            <a:pPr marL="457200" lvl="1" indent="0">
              <a:buNone/>
            </a:pPr>
            <a:endParaRPr lang="en-US" alt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j-lt"/>
              </a:rPr>
              <a:t>Grid-search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j-lt"/>
              </a:rPr>
              <a:t>It is used to find the optimal </a:t>
            </a:r>
            <a:r>
              <a:rPr lang="en-US" altLang="en-US" i="1" dirty="0">
                <a:latin typeface="+mj-lt"/>
              </a:rPr>
              <a:t>hyperparameters</a:t>
            </a:r>
            <a:r>
              <a:rPr lang="en-US" altLang="en-US" dirty="0">
                <a:latin typeface="+mj-lt"/>
              </a:rPr>
              <a:t> of a model which results in the most ‘accurate’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1040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D4C247-5E5C-4D5B-B988-ABE16B6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Evaluation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7675-ED14-4826-8F5B-DC21EF50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Mean Absolute Error (MAE)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Precision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Recall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Accuracy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F1 Score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 marL="1828800" lvl="4" indent="0">
              <a:buNone/>
            </a:pPr>
            <a:r>
              <a:rPr lang="en-US" sz="1400" dirty="0">
                <a:latin typeface="+mj-lt"/>
              </a:rPr>
              <a:t>		</a:t>
            </a: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D8C8A0F-0CD4-421B-90EA-6E6C95C6B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94229"/>
                  </p:ext>
                </p:extLst>
              </p:nvPr>
            </p:nvGraphicFramePr>
            <p:xfrm>
              <a:off x="625644" y="2182645"/>
              <a:ext cx="9881078" cy="66592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D8C8A0F-0CD4-421B-90EA-6E6C95C6B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94229"/>
                  </p:ext>
                </p:extLst>
              </p:nvPr>
            </p:nvGraphicFramePr>
            <p:xfrm>
              <a:off x="625644" y="2182645"/>
              <a:ext cx="9881078" cy="66592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6659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340" r="-14632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7597F6C-503F-49AA-A82E-DFB9787BF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471436"/>
                  </p:ext>
                </p:extLst>
              </p:nvPr>
            </p:nvGraphicFramePr>
            <p:xfrm>
              <a:off x="625644" y="4634712"/>
              <a:ext cx="9881078" cy="46062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Accuracy</m:t>
                                </m:r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(4)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7597F6C-503F-49AA-A82E-DFB9787BF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471436"/>
                  </p:ext>
                </p:extLst>
              </p:nvPr>
            </p:nvGraphicFramePr>
            <p:xfrm>
              <a:off x="625644" y="4634712"/>
              <a:ext cx="9881078" cy="46062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4606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340" r="-14632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(4)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DDBC791-0BBB-4075-B02A-1286D96F9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653965"/>
                  </p:ext>
                </p:extLst>
              </p:nvPr>
            </p:nvGraphicFramePr>
            <p:xfrm>
              <a:off x="625644" y="3110212"/>
              <a:ext cx="9881078" cy="46062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Precision</m:t>
                                </m:r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DDBC791-0BBB-4075-B02A-1286D96F9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653965"/>
                  </p:ext>
                </p:extLst>
              </p:nvPr>
            </p:nvGraphicFramePr>
            <p:xfrm>
              <a:off x="625644" y="3110212"/>
              <a:ext cx="9881078" cy="46062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4606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8340" r="-1463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0027A02-D076-4E60-B1CD-6952834D4E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474"/>
                  </p:ext>
                </p:extLst>
              </p:nvPr>
            </p:nvGraphicFramePr>
            <p:xfrm>
              <a:off x="625644" y="3801864"/>
              <a:ext cx="9881078" cy="46062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Recall</m:t>
                                </m:r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(3)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0027A02-D076-4E60-B1CD-6952834D4E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474"/>
                  </p:ext>
                </p:extLst>
              </p:nvPr>
            </p:nvGraphicFramePr>
            <p:xfrm>
              <a:off x="625644" y="3801864"/>
              <a:ext cx="9881078" cy="46062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4606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8340" r="-1463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(3)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58FEB8-789E-4E38-94E2-C6D92656CF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223502"/>
                  </p:ext>
                </p:extLst>
              </p:nvPr>
            </p:nvGraphicFramePr>
            <p:xfrm>
              <a:off x="625644" y="5466475"/>
              <a:ext cx="9881078" cy="46717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=2∗</m:t>
                                </m:r>
                                <m:f>
                                  <m:f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Recall</m:t>
                                    </m:r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Precision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𝑃𝑟𝑒𝑐𝑖𝑠𝑖𝑜𝑛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(5)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58FEB8-789E-4E38-94E2-C6D92656CF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223502"/>
                  </p:ext>
                </p:extLst>
              </p:nvPr>
            </p:nvGraphicFramePr>
            <p:xfrm>
              <a:off x="625644" y="5466475"/>
              <a:ext cx="9881078" cy="46717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67467">
                      <a:extLst>
                        <a:ext uri="{9D8B030D-6E8A-4147-A177-3AD203B41FA5}">
                          <a16:colId xmlns:a16="http://schemas.microsoft.com/office/drawing/2014/main" val="1916452832"/>
                        </a:ext>
                      </a:extLst>
                    </a:gridCol>
                    <a:gridCol w="8036007">
                      <a:extLst>
                        <a:ext uri="{9D8B030D-6E8A-4147-A177-3AD203B41FA5}">
                          <a16:colId xmlns:a16="http://schemas.microsoft.com/office/drawing/2014/main" val="2091677469"/>
                        </a:ext>
                      </a:extLst>
                    </a:gridCol>
                    <a:gridCol w="1177604">
                      <a:extLst>
                        <a:ext uri="{9D8B030D-6E8A-4147-A177-3AD203B41FA5}">
                          <a16:colId xmlns:a16="http://schemas.microsoft.com/office/drawing/2014/main" val="3932712977"/>
                        </a:ext>
                      </a:extLst>
                    </a:gridCol>
                  </a:tblGrid>
                  <a:tr h="4671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8340" r="-1463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(5)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90728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3BB1ED6-F45D-4F8E-8CAA-BE22A8C7F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57" y="5801070"/>
            <a:ext cx="424874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239AC-B3B6-4296-A23E-3DD436F0ED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56AFAF-74F7-4230-8B6C-1478AAD6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65739"/>
              </p:ext>
            </p:extLst>
          </p:nvPr>
        </p:nvGraphicFramePr>
        <p:xfrm>
          <a:off x="1593088" y="444458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21846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76941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366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Direction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1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+ LSTM + 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+ LSTM + GloVe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59.15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55.52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033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601188-FD23-4D94-8AB1-3841487F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3523"/>
              </p:ext>
            </p:extLst>
          </p:nvPr>
        </p:nvGraphicFramePr>
        <p:xfrm>
          <a:off x="1593088" y="203131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869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6073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155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91119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16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9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 + </a:t>
                      </a:r>
                      <a:r>
                        <a:rPr lang="en-US" dirty="0" err="1"/>
                        <a:t>tf-idf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0.5476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5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+ </a:t>
                      </a:r>
                      <a:r>
                        <a:rPr lang="en-US" dirty="0" err="1"/>
                        <a:t>tf-idf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94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3B8-6371-452A-B088-5EC218F0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Business Understanding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3D05A-80FD-4406-9CC3-CF9ABB8C9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02" y="2053260"/>
            <a:ext cx="4252098" cy="32010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4B248-FA01-43FC-A598-42FE8370A771}"/>
              </a:ext>
            </a:extLst>
          </p:cNvPr>
          <p:cNvSpPr txBox="1">
            <a:spLocks/>
          </p:cNvSpPr>
          <p:nvPr/>
        </p:nvSpPr>
        <p:spPr>
          <a:xfrm>
            <a:off x="5704229" y="2053260"/>
            <a:ext cx="5030445" cy="320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What is Stock Market?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What affects stock Market prices?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Headline Effect?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017E8-7282-4216-806D-FCB42B38A856}"/>
              </a:ext>
            </a:extLst>
          </p:cNvPr>
          <p:cNvSpPr txBox="1"/>
          <p:nvPr/>
        </p:nvSpPr>
        <p:spPr>
          <a:xfrm>
            <a:off x="1954300" y="5254328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Presentation Magazine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917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9DC3-DE70-46A9-883E-50806955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5AE7-39D5-4031-BE89-DCCE42D8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Adapting </a:t>
            </a:r>
            <a:r>
              <a:rPr lang="en-US" sz="2400" dirty="0" err="1">
                <a:latin typeface="+mj-lt"/>
              </a:rPr>
              <a:t>GloVe’s</a:t>
            </a:r>
            <a:r>
              <a:rPr lang="en-US" sz="2400" dirty="0">
                <a:latin typeface="+mj-lt"/>
              </a:rPr>
              <a:t> pretrained vectors provides improved results than random initialized vector.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IE" sz="2400" dirty="0">
                <a:latin typeface="+mj-lt"/>
              </a:rPr>
              <a:t>Very deep convolutional networks are not always the answer.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sz="2000" dirty="0">
                <a:latin typeface="+mj-lt"/>
              </a:rPr>
              <a:t>Getting better results with less deeper neural network</a:t>
            </a:r>
          </a:p>
          <a:p>
            <a:pPr marL="457200" lvl="1" indent="0">
              <a:buNone/>
            </a:pPr>
            <a:endParaRPr lang="en-IE" sz="16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More news headlines were required to extract semantic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30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8A1C-F4A0-443E-9579-7229DA4C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Future work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F93F4-940F-42E8-ADD7-6603F7A99D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IN" sz="2400" dirty="0">
                <a:latin typeface="+mj-lt"/>
              </a:rPr>
              <a:t>Collect individual headlines for DJIA components.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Modifying  architecture to handle long text </a:t>
            </a:r>
            <a:r>
              <a:rPr lang="en-IN" sz="2400" dirty="0">
                <a:latin typeface="+mj-lt"/>
              </a:rPr>
              <a:t>classification task.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35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E36E-3073-4E20-882B-FBDFD34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0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F9DC-39D9-46E9-8BF6-5247BAF5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Credits for Code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8ACB-E3C2-4F7C-B195-E93CB537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Glove vector from Stanford’s GitHub repository</a:t>
            </a:r>
          </a:p>
          <a:p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Combined CNN and LSTM architecture form Kaggle competition tutorial.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 Actual direction metric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56F9DA-3899-473D-AB73-80AB2466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72" y="2249545"/>
            <a:ext cx="3736484" cy="23750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2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https://nlp.stanford.edu/projects/glove/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AA78E1-8B50-4E78-A5C2-38C31C44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72" y="3179395"/>
            <a:ext cx="5720732" cy="23750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2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https://github.com/hiaoxui/text-classification-with-CNN-LSTM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8642C5-B6E8-4850-8AC4-A52BB4F2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72" y="4109244"/>
            <a:ext cx="4312556" cy="23750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2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dirty="0">
                <a:latin typeface="+mj-lt"/>
              </a:rPr>
              <a:t>https://www.aclweb.org/anthology/C16-1229/</a:t>
            </a:r>
          </a:p>
        </p:txBody>
      </p:sp>
    </p:spTree>
    <p:extLst>
      <p:ext uri="{BB962C8B-B14F-4D97-AF65-F5344CB8AC3E}">
        <p14:creationId xmlns:p14="http://schemas.microsoft.com/office/powerpoint/2010/main" val="18010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0987-584C-413F-A2D9-D15AA51D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825" y="2766218"/>
            <a:ext cx="2800350" cy="1325563"/>
          </a:xfrm>
        </p:spPr>
        <p:txBody>
          <a:bodyPr/>
          <a:lstStyle/>
          <a:p>
            <a:pPr algn="just"/>
            <a:r>
              <a:rPr lang="en-IE" dirty="0">
                <a:solidFill>
                  <a:schemeClr val="accent1"/>
                </a:solidFill>
              </a:rPr>
              <a:t>Thank you!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17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E640-B949-4D86-BD86-85D2B2D6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Hyperparameter Tuning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714FD7-8C4E-42B6-A401-F9544C3B6F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3588" y="2212759"/>
          <a:ext cx="8624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824">
                  <a:extLst>
                    <a:ext uri="{9D8B030D-6E8A-4147-A177-3AD203B41FA5}">
                      <a16:colId xmlns:a16="http://schemas.microsoft.com/office/drawing/2014/main" val="1032819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227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3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2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filters of size [2,3,4,5,6]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Dropout probability from 0.5 increased to 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8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size 2048 instead of 512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size 64 instead of 512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04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30A52F-1A36-4DDE-AD07-27E516A9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6" y="643466"/>
            <a:ext cx="62243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85D7-D9FD-4320-9E49-9898DB1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8" y="319215"/>
            <a:ext cx="3209192" cy="5629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8FA24-789A-492A-9627-9C0AF671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6" y="1134017"/>
            <a:ext cx="10423436" cy="45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4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E963-23B7-4EB9-8982-2F26FFB6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1C22-028C-41C2-ABCA-88D3C465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4903-A385-47AB-97B1-56CE3C4E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22"/>
            <a:ext cx="121920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D750-1AEB-4970-9E18-BA89A0FB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 Jones Industrial Average (DJIA)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954F-B0E6-4824-902D-DE7C1B40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Dow began in 1896 with 12 industrial stocks.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Dow Jones &amp; Co was founded by journalists </a:t>
            </a:r>
            <a:r>
              <a:rPr lang="en-US" sz="2400" u="sng" dirty="0">
                <a:latin typeface="+mj-lt"/>
              </a:rPr>
              <a:t>Charles Dow</a:t>
            </a:r>
            <a:r>
              <a:rPr lang="en-US" sz="2400" dirty="0">
                <a:latin typeface="+mj-lt"/>
              </a:rPr>
              <a:t> and </a:t>
            </a:r>
            <a:r>
              <a:rPr lang="en-US" sz="2400" u="sng" dirty="0">
                <a:latin typeface="+mj-lt"/>
              </a:rPr>
              <a:t>Edward Jones</a:t>
            </a:r>
            <a:r>
              <a:rPr lang="en-US" sz="2400" dirty="0">
                <a:latin typeface="+mj-lt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Stock index comprised of 30 "</a:t>
            </a:r>
            <a:r>
              <a:rPr lang="en-US" sz="2400" u="sng" dirty="0">
                <a:latin typeface="+mj-lt"/>
              </a:rPr>
              <a:t>blue-chip</a:t>
            </a:r>
            <a:r>
              <a:rPr lang="en-US" sz="2400" dirty="0">
                <a:latin typeface="+mj-lt"/>
              </a:rPr>
              <a:t>" US stocks.</a:t>
            </a:r>
            <a:endParaRPr lang="en-IN" sz="24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 3M, American Express, Apple, </a:t>
            </a:r>
            <a:r>
              <a:rPr lang="en-IN" dirty="0" err="1">
                <a:latin typeface="+mj-lt"/>
              </a:rPr>
              <a:t>Boieng</a:t>
            </a:r>
            <a:r>
              <a:rPr lang="en-IN" dirty="0">
                <a:latin typeface="+mj-lt"/>
              </a:rPr>
              <a:t>, IBM.</a:t>
            </a:r>
          </a:p>
          <a:p>
            <a:pPr marL="457200" lvl="1" indent="0">
              <a:buNone/>
            </a:pPr>
            <a:endParaRPr lang="en-IN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 Sum of the price of one share of stock for each component company.</a:t>
            </a:r>
          </a:p>
        </p:txBody>
      </p:sp>
    </p:spTree>
    <p:extLst>
      <p:ext uri="{BB962C8B-B14F-4D97-AF65-F5344CB8AC3E}">
        <p14:creationId xmlns:p14="http://schemas.microsoft.com/office/powerpoint/2010/main" val="123592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3DA7-8BB4-4DFD-92BC-43F5BDAB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Intention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0D2F-D717-42B4-B22A-53AF735E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002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DJIA </a:t>
            </a:r>
            <a:r>
              <a:rPr lang="en-US" u="sng" dirty="0">
                <a:latin typeface="+mj-lt"/>
              </a:rPr>
              <a:t>opening price</a:t>
            </a:r>
            <a:r>
              <a:rPr lang="en-US" dirty="0">
                <a:latin typeface="+mj-lt"/>
              </a:rPr>
              <a:t> prediction using news headlines.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“Dow tumbles 800 points after bond market flashes a </a:t>
            </a:r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recession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warning.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”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“Trade war tensions send China's yuan to 11-year low.”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 “Trump says US and China to resume trade talks.”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“As EU threatens trade retaliation, Brazil fights </a:t>
            </a:r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Amazon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fires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.”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78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3985AB6-D7AB-4B34-A7B2-8B2FB8A29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905527"/>
              </p:ext>
            </p:extLst>
          </p:nvPr>
        </p:nvGraphicFramePr>
        <p:xfrm>
          <a:off x="838201" y="1825625"/>
          <a:ext cx="31833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4C862934-354D-4D55-8654-461AB32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 Classification Approach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65FD52E-7925-4F4D-8CB4-8684C236B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080484"/>
              </p:ext>
            </p:extLst>
          </p:nvPr>
        </p:nvGraphicFramePr>
        <p:xfrm>
          <a:off x="7358744" y="1825625"/>
          <a:ext cx="31833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12CE53-D0A1-45D4-B934-7DABCF877670}"/>
              </a:ext>
            </a:extLst>
          </p:cNvPr>
          <p:cNvSpPr txBox="1"/>
          <p:nvPr/>
        </p:nvSpPr>
        <p:spPr>
          <a:xfrm>
            <a:off x="1569684" y="6311900"/>
            <a:ext cx="172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Traditional Approach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59BE2-A6A4-4FE3-A68C-1827CFD59D06}"/>
              </a:ext>
            </a:extLst>
          </p:cNvPr>
          <p:cNvSpPr txBox="1"/>
          <p:nvPr/>
        </p:nvSpPr>
        <p:spPr>
          <a:xfrm>
            <a:off x="7932596" y="6311900"/>
            <a:ext cx="203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Deep Learning Approach</a:t>
            </a:r>
            <a:endParaRPr lang="en-IN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67EBF0-81BE-4E65-8640-AD04F09E5E12}"/>
              </a:ext>
            </a:extLst>
          </p:cNvPr>
          <p:cNvSpPr/>
          <p:nvPr/>
        </p:nvSpPr>
        <p:spPr>
          <a:xfrm rot="5400000">
            <a:off x="3468479" y="3879057"/>
            <a:ext cx="4351338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0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364308-149E-49DF-91F1-E984B0512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69509"/>
              </p:ext>
            </p:extLst>
          </p:nvPr>
        </p:nvGraphicFramePr>
        <p:xfrm>
          <a:off x="1093432" y="1758354"/>
          <a:ext cx="10005134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567">
                  <a:extLst>
                    <a:ext uri="{9D8B030D-6E8A-4147-A177-3AD203B41FA5}">
                      <a16:colId xmlns:a16="http://schemas.microsoft.com/office/drawing/2014/main" val="1628676142"/>
                    </a:ext>
                  </a:extLst>
                </a:gridCol>
                <a:gridCol w="5002567">
                  <a:extLst>
                    <a:ext uri="{9D8B030D-6E8A-4147-A177-3AD203B41FA5}">
                      <a16:colId xmlns:a16="http://schemas.microsoft.com/office/drawing/2014/main" val="321462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Traditional Approach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 Learning Approach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9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Well Understood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More than 2 decades of active research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Successfully used in many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Nascent, started around 2014-2015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5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More number of steps and several choices for each Less number of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Right choices are well 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Less number of steps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9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Major time is spent on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Major time is spent on 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Easy to serve model in 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Real time serving of model can be challenging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28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36B33C0-3A9E-4528-9BDA-2543F3E835FF}"/>
              </a:ext>
            </a:extLst>
          </p:cNvPr>
          <p:cNvSpPr/>
          <p:nvPr/>
        </p:nvSpPr>
        <p:spPr>
          <a:xfrm>
            <a:off x="2801644" y="5724048"/>
            <a:ext cx="658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6"/>
                </a:solidFill>
              </a:rPr>
              <a:t>it is hard to beat the accuracy of traditional approach in text classification!!!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F31C2F-CA95-44BE-B3D4-703B34F9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Traditional Vs Deep Learning Approach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4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5FA5DC-BFA5-4107-B59B-A782B69F45E4}"/>
              </a:ext>
            </a:extLst>
          </p:cNvPr>
          <p:cNvSpPr/>
          <p:nvPr/>
        </p:nvSpPr>
        <p:spPr>
          <a:xfrm flipH="1">
            <a:off x="2701819" y="4322440"/>
            <a:ext cx="5925056" cy="80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58688-8D35-4B09-94AC-16DB1BBB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Pipeline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4892EC2-8859-4FFB-A7FA-E327A9392DDF}"/>
              </a:ext>
            </a:extLst>
          </p:cNvPr>
          <p:cNvSpPr/>
          <p:nvPr/>
        </p:nvSpPr>
        <p:spPr>
          <a:xfrm>
            <a:off x="4111099" y="1690688"/>
            <a:ext cx="1402671" cy="52520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News Headline</a:t>
            </a:r>
            <a:endParaRPr lang="en-IN" sz="1500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235AAFA-AAC7-4E31-8754-FB1F4587CAFC}"/>
              </a:ext>
            </a:extLst>
          </p:cNvPr>
          <p:cNvSpPr/>
          <p:nvPr/>
        </p:nvSpPr>
        <p:spPr>
          <a:xfrm>
            <a:off x="6096000" y="1695127"/>
            <a:ext cx="1402671" cy="52520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Historical Price</a:t>
            </a:r>
            <a:endParaRPr lang="en-IN" sz="15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38B32FB-F9BC-4EF8-A4D3-17C3EB883A3E}"/>
              </a:ext>
            </a:extLst>
          </p:cNvPr>
          <p:cNvSpPr/>
          <p:nvPr/>
        </p:nvSpPr>
        <p:spPr>
          <a:xfrm>
            <a:off x="4097045" y="2500852"/>
            <a:ext cx="1402671" cy="6040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GloVe</a:t>
            </a:r>
          </a:p>
          <a:p>
            <a:pPr algn="ctr"/>
            <a:r>
              <a:rPr lang="en-US" sz="1500" dirty="0"/>
              <a:t>Common Crawl</a:t>
            </a:r>
            <a:endParaRPr lang="en-IN" sz="15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DAF8958-C393-4C67-B4B0-966022984D90}"/>
              </a:ext>
            </a:extLst>
          </p:cNvPr>
          <p:cNvSpPr/>
          <p:nvPr/>
        </p:nvSpPr>
        <p:spPr>
          <a:xfrm>
            <a:off x="4097044" y="3389884"/>
            <a:ext cx="1402671" cy="6040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Word Embedding</a:t>
            </a:r>
            <a:endParaRPr lang="en-IN" sz="15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61FD717-4606-46AC-81B4-FAED854404BD}"/>
              </a:ext>
            </a:extLst>
          </p:cNvPr>
          <p:cNvSpPr/>
          <p:nvPr/>
        </p:nvSpPr>
        <p:spPr>
          <a:xfrm>
            <a:off x="6095998" y="3385445"/>
            <a:ext cx="1402671" cy="6040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Normalization</a:t>
            </a:r>
            <a:endParaRPr lang="en-IN" sz="15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BEE8367-1E1C-4997-B836-CB08E04271C3}"/>
              </a:ext>
            </a:extLst>
          </p:cNvPr>
          <p:cNvSpPr/>
          <p:nvPr/>
        </p:nvSpPr>
        <p:spPr>
          <a:xfrm>
            <a:off x="2863785" y="4426776"/>
            <a:ext cx="1402671" cy="6040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CNN</a:t>
            </a:r>
            <a:endParaRPr lang="en-IN" sz="15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C9C9076A-6525-4AA8-BD2F-1424A891AF62}"/>
              </a:ext>
            </a:extLst>
          </p:cNvPr>
          <p:cNvSpPr/>
          <p:nvPr/>
        </p:nvSpPr>
        <p:spPr>
          <a:xfrm>
            <a:off x="5061008" y="6011437"/>
            <a:ext cx="1402671" cy="48143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Results</a:t>
            </a:r>
            <a:endParaRPr lang="en-IN" sz="15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480EB-798C-4204-BD38-08746F251FD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798381" y="2215893"/>
            <a:ext cx="14054" cy="284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19295-B299-4938-9D72-ED844B43ED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798380" y="3104925"/>
            <a:ext cx="1" cy="284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FC8B2A-20A4-4809-809C-45FB3961320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6797334" y="2220332"/>
            <a:ext cx="2" cy="1165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CFDD81-A0EE-43E5-958F-306CD80E98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565121" y="5030849"/>
            <a:ext cx="2197223" cy="980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1B4197-C84F-42B1-8B21-29D7E35575C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 flipH="1" flipV="1">
            <a:off x="5795637" y="2992261"/>
            <a:ext cx="4439" cy="1998954"/>
          </a:xfrm>
          <a:prstGeom prst="bentConnector3">
            <a:avLst>
              <a:gd name="adj1" fmla="val -514980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73AC35-4D4B-4B6A-BAB6-130B33A0A03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65121" y="4218106"/>
            <a:ext cx="0" cy="20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4F7E4E-8B92-408C-ACF4-9A6DF17AB69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431655" y="4732924"/>
            <a:ext cx="1017576" cy="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292E85-DE8C-4D0A-8671-CC2474795614}"/>
              </a:ext>
            </a:extLst>
          </p:cNvPr>
          <p:cNvSpPr txBox="1"/>
          <p:nvPr/>
        </p:nvSpPr>
        <p:spPr>
          <a:xfrm>
            <a:off x="9449231" y="454414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Modelling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CF858-17CE-4965-A707-DDBD4D6EFE3C}"/>
              </a:ext>
            </a:extLst>
          </p:cNvPr>
          <p:cNvCxnSpPr>
            <a:cxnSpLocks/>
          </p:cNvCxnSpPr>
          <p:nvPr/>
        </p:nvCxnSpPr>
        <p:spPr>
          <a:xfrm>
            <a:off x="6463679" y="6208384"/>
            <a:ext cx="2933289" cy="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F4C4B4-E506-4257-8F70-BF5FDEEB0F9A}"/>
              </a:ext>
            </a:extLst>
          </p:cNvPr>
          <p:cNvSpPr txBox="1"/>
          <p:nvPr/>
        </p:nvSpPr>
        <p:spPr>
          <a:xfrm>
            <a:off x="9449230" y="6031215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Evaluation</a:t>
            </a:r>
            <a:endParaRPr lang="en-IN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911DFA2-48ED-4237-B89F-E23E1ADD37A3}"/>
              </a:ext>
            </a:extLst>
          </p:cNvPr>
          <p:cNvSpPr/>
          <p:nvPr/>
        </p:nvSpPr>
        <p:spPr>
          <a:xfrm>
            <a:off x="7620000" y="1952625"/>
            <a:ext cx="914344" cy="185666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C548FC-1D80-4932-B90A-B4FF0B11CD07}"/>
              </a:ext>
            </a:extLst>
          </p:cNvPr>
          <p:cNvSpPr txBox="1"/>
          <p:nvPr/>
        </p:nvSpPr>
        <p:spPr>
          <a:xfrm>
            <a:off x="8940443" y="2716087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8D2D35-AF7E-4B4B-9D1F-FC07F8DF99B2}"/>
              </a:ext>
            </a:extLst>
          </p:cNvPr>
          <p:cNvSpPr/>
          <p:nvPr/>
        </p:nvSpPr>
        <p:spPr>
          <a:xfrm>
            <a:off x="5061009" y="4426776"/>
            <a:ext cx="1402671" cy="6040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LSTM</a:t>
            </a:r>
            <a:endParaRPr lang="en-IN" sz="15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DD38AF-B110-4CD2-B04C-958FD964EA67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5762344" y="5030849"/>
            <a:ext cx="1" cy="980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0BB8C3-7777-4480-9A7C-364D4666F08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62345" y="4218106"/>
            <a:ext cx="0" cy="20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ADB1F48D-2DB6-4899-B127-5F38DF71BB83}"/>
              </a:ext>
            </a:extLst>
          </p:cNvPr>
          <p:cNvSpPr/>
          <p:nvPr/>
        </p:nvSpPr>
        <p:spPr>
          <a:xfrm>
            <a:off x="7028984" y="4430887"/>
            <a:ext cx="1402671" cy="6040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CNN-LSTM</a:t>
            </a:r>
            <a:endParaRPr lang="en-IN" sz="15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9E7B42-ED62-45E7-957C-7FD21E83296B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762344" y="5034960"/>
            <a:ext cx="1967976" cy="97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1DF122-0359-4D7A-BAD6-677A9D5C430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730320" y="4222217"/>
            <a:ext cx="0" cy="20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AB4245-206F-449B-8CEE-6F1175766D14}"/>
              </a:ext>
            </a:extLst>
          </p:cNvPr>
          <p:cNvCxnSpPr/>
          <p:nvPr/>
        </p:nvCxnSpPr>
        <p:spPr>
          <a:xfrm>
            <a:off x="3565121" y="4218106"/>
            <a:ext cx="4165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181-7199-4D36-BC7D-03D50021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Data Understanding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4196-0FD7-40D4-9227-9FBD1FDE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kern="1000" dirty="0">
                <a:latin typeface="+mj-lt"/>
              </a:rPr>
              <a:t> Data contains 102,527 news headlines for DJIA companies.</a:t>
            </a:r>
          </a:p>
          <a:p>
            <a:pPr lvl="1"/>
            <a:r>
              <a:rPr lang="en-US" sz="1600" i="1" kern="1000" dirty="0">
                <a:latin typeface="+mj-lt"/>
              </a:rPr>
              <a:t>Divided into 70:30 training(71769) and testing(30758) data</a:t>
            </a:r>
          </a:p>
          <a:p>
            <a:pPr lvl="1"/>
            <a:endParaRPr lang="en-US" sz="2400" kern="1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kern="1000" dirty="0">
                <a:latin typeface="+mj-lt"/>
              </a:rPr>
              <a:t> 2771 days since 08/08/2008.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kern="1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kern="1000" dirty="0">
                <a:latin typeface="+mj-lt"/>
              </a:rPr>
              <a:t> On average 37 headlines per day.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kern="1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kern="1000" dirty="0">
                <a:latin typeface="+mj-lt"/>
              </a:rPr>
              <a:t> Labelled CSV file for headlines and stock opening price.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65211-29AC-4BF6-8E90-9D9E389A01E5}"/>
              </a:ext>
            </a:extLst>
          </p:cNvPr>
          <p:cNvSpPr/>
          <p:nvPr/>
        </p:nvSpPr>
        <p:spPr>
          <a:xfrm>
            <a:off x="10062064" y="5934670"/>
            <a:ext cx="1903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/>
              <a:t>Data Source</a:t>
            </a:r>
          </a:p>
          <a:p>
            <a:r>
              <a:rPr lang="en-IN" sz="900" dirty="0"/>
              <a:t>1. </a:t>
            </a:r>
            <a:r>
              <a:rPr lang="en-IN" sz="900" dirty="0">
                <a:hlinkClick r:id="rId2"/>
              </a:rPr>
              <a:t>https://finance.yahoo.com/</a:t>
            </a:r>
            <a:endParaRPr lang="en-IN" sz="900" dirty="0"/>
          </a:p>
          <a:p>
            <a:r>
              <a:rPr lang="en-IN" sz="900" dirty="0"/>
              <a:t>2. </a:t>
            </a:r>
            <a:r>
              <a:rPr lang="en-IN" sz="900" dirty="0">
                <a:hlinkClick r:id="rId3"/>
              </a:rPr>
              <a:t>https://www.alphavantage.co/</a:t>
            </a:r>
            <a:endParaRPr lang="en-IN" sz="900" dirty="0"/>
          </a:p>
          <a:p>
            <a:r>
              <a:rPr lang="en-IN" sz="900" dirty="0"/>
              <a:t>3. </a:t>
            </a:r>
            <a:r>
              <a:rPr lang="en-IN" sz="900" dirty="0">
                <a:hlinkClick r:id="rId4"/>
              </a:rPr>
              <a:t>https://www.macrotrends.net</a:t>
            </a:r>
            <a:endParaRPr lang="en-IN" sz="900" dirty="0"/>
          </a:p>
          <a:p>
            <a:r>
              <a:rPr lang="en-IN" sz="900" dirty="0"/>
              <a:t>4. </a:t>
            </a:r>
            <a:r>
              <a:rPr lang="en-IN" sz="900" dirty="0">
                <a:hlinkClick r:id="rId5"/>
              </a:rPr>
              <a:t>https://kaggle.com</a:t>
            </a:r>
            <a:endParaRPr lang="en-IN" sz="900" dirty="0"/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87787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9CAC-4316-4EB6-BBAE-C3A0C72A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Preparation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BB3C-DF42-454A-937D-8E1D93A3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Removing special characters and punctuations.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Removing numbers from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Correcting misspells.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Removing contractions.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Target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Word Embedding.</a:t>
            </a:r>
          </a:p>
        </p:txBody>
      </p:sp>
    </p:spTree>
    <p:extLst>
      <p:ext uri="{BB962C8B-B14F-4D97-AF65-F5344CB8AC3E}">
        <p14:creationId xmlns:p14="http://schemas.microsoft.com/office/powerpoint/2010/main" val="422306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1005</Words>
  <Application>Microsoft Office PowerPoint</Application>
  <PresentationFormat>Widescreen</PresentationFormat>
  <Paragraphs>218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Predicting Stock Market Movements with the News Headlines and Deep Learning</vt:lpstr>
      <vt:lpstr>Business Understanding</vt:lpstr>
      <vt:lpstr>Dow Jones Industrial Average (DJIA)</vt:lpstr>
      <vt:lpstr>Intention</vt:lpstr>
      <vt:lpstr>Text Classification Approach</vt:lpstr>
      <vt:lpstr>Traditional Vs Deep Learning Approach</vt:lpstr>
      <vt:lpstr>Project Pipeline</vt:lpstr>
      <vt:lpstr>Data Understanding</vt:lpstr>
      <vt:lpstr>Data Preparation</vt:lpstr>
      <vt:lpstr>Data Preparation – GloVe Vector</vt:lpstr>
      <vt:lpstr>Models</vt:lpstr>
      <vt:lpstr>Convolution</vt:lpstr>
      <vt:lpstr>PowerPoint Presentation</vt:lpstr>
      <vt:lpstr>PowerPoint Presentation</vt:lpstr>
      <vt:lpstr>Long Short Term Memory (LSTM)</vt:lpstr>
      <vt:lpstr>Combined Architecture</vt:lpstr>
      <vt:lpstr>Hyperparameter Tuning</vt:lpstr>
      <vt:lpstr>Evaluation</vt:lpstr>
      <vt:lpstr>PowerPoint Presentation</vt:lpstr>
      <vt:lpstr>Conclusion</vt:lpstr>
      <vt:lpstr>Future work</vt:lpstr>
      <vt:lpstr>Demo</vt:lpstr>
      <vt:lpstr>Credits for Code</vt:lpstr>
      <vt:lpstr>Thank you!</vt:lpstr>
      <vt:lpstr>Hyperparameter Tuning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Stock Market Prediction Using News Analysis</dc:title>
  <dc:creator>Ashish Lakamale</dc:creator>
  <cp:lastModifiedBy>Ashish Lakamale</cp:lastModifiedBy>
  <cp:revision>106</cp:revision>
  <dcterms:created xsi:type="dcterms:W3CDTF">2019-08-25T21:24:03Z</dcterms:created>
  <dcterms:modified xsi:type="dcterms:W3CDTF">2019-08-28T10:45:26Z</dcterms:modified>
</cp:coreProperties>
</file>