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5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6DB0483-85A3-4BFD-86F4-CEB5F4C394F2}"/>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ID"/>
          </a:p>
        </p:txBody>
      </p:sp>
      <p:sp>
        <p:nvSpPr>
          <p:cNvPr id="3" name="Subjudul 2">
            <a:extLst>
              <a:ext uri="{FF2B5EF4-FFF2-40B4-BE49-F238E27FC236}">
                <a16:creationId xmlns:a16="http://schemas.microsoft.com/office/drawing/2014/main" id="{FC5CD34E-8AA2-40FD-A9CE-CFFA6E56C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ID"/>
          </a:p>
        </p:txBody>
      </p:sp>
      <p:sp>
        <p:nvSpPr>
          <p:cNvPr id="4" name="Tampungan Tanggal 3">
            <a:extLst>
              <a:ext uri="{FF2B5EF4-FFF2-40B4-BE49-F238E27FC236}">
                <a16:creationId xmlns:a16="http://schemas.microsoft.com/office/drawing/2014/main" id="{80D80AF1-EB55-44CE-88A8-9D2A3CB453E6}"/>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38B9FC5E-7D8D-49DC-8556-265886F7BD90}"/>
              </a:ext>
            </a:extLst>
          </p:cNvPr>
          <p:cNvSpPr>
            <a:spLocks noGrp="1"/>
          </p:cNvSpPr>
          <p:nvPr>
            <p:ph type="ftr" sz="quarter" idx="11"/>
          </p:nvPr>
        </p:nvSpPr>
        <p:spPr/>
        <p:txBody>
          <a:bodyPr/>
          <a:lstStyle/>
          <a:p>
            <a:endParaRPr lang="en-ID"/>
          </a:p>
        </p:txBody>
      </p:sp>
      <p:sp>
        <p:nvSpPr>
          <p:cNvPr id="6" name="Tampungan Nomor Slide 5">
            <a:extLst>
              <a:ext uri="{FF2B5EF4-FFF2-40B4-BE49-F238E27FC236}">
                <a16:creationId xmlns:a16="http://schemas.microsoft.com/office/drawing/2014/main" id="{5E7F37C5-4671-4037-BBBC-09A8808AFDCA}"/>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367126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3AF3846-5F67-4BE6-B2A3-F14A4ADD55EA}"/>
              </a:ext>
            </a:extLst>
          </p:cNvPr>
          <p:cNvSpPr>
            <a:spLocks noGrp="1"/>
          </p:cNvSpPr>
          <p:nvPr>
            <p:ph type="title"/>
          </p:nvPr>
        </p:nvSpPr>
        <p:spPr/>
        <p:txBody>
          <a:bodyPr/>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7CC3B606-E2A0-4A4C-BC41-080740768BA3}"/>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36BEFB66-2E1D-444E-BFA8-8322E9A5152C}"/>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22F7041A-405C-43FA-88AA-5A2E9584A80E}"/>
              </a:ext>
            </a:extLst>
          </p:cNvPr>
          <p:cNvSpPr>
            <a:spLocks noGrp="1"/>
          </p:cNvSpPr>
          <p:nvPr>
            <p:ph type="ftr" sz="quarter" idx="11"/>
          </p:nvPr>
        </p:nvSpPr>
        <p:spPr/>
        <p:txBody>
          <a:bodyPr/>
          <a:lstStyle/>
          <a:p>
            <a:endParaRPr lang="en-ID"/>
          </a:p>
        </p:txBody>
      </p:sp>
      <p:sp>
        <p:nvSpPr>
          <p:cNvPr id="6" name="Tampungan Nomor Slide 5">
            <a:extLst>
              <a:ext uri="{FF2B5EF4-FFF2-40B4-BE49-F238E27FC236}">
                <a16:creationId xmlns:a16="http://schemas.microsoft.com/office/drawing/2014/main" id="{72F508F6-C50B-4FBD-A308-3D95D5E651FD}"/>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14134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300F74CD-8CFD-4E6F-A6EB-A4D22055843F}"/>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ID"/>
          </a:p>
        </p:txBody>
      </p:sp>
      <p:sp>
        <p:nvSpPr>
          <p:cNvPr id="3" name="Tampungan Teks Vertikal 2">
            <a:extLst>
              <a:ext uri="{FF2B5EF4-FFF2-40B4-BE49-F238E27FC236}">
                <a16:creationId xmlns:a16="http://schemas.microsoft.com/office/drawing/2014/main" id="{F5842B51-7DED-4D41-8756-342AE21FA5DA}"/>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20DB6C54-67F1-4D77-B932-F6EE165159BE}"/>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2891ECB3-F170-4088-80C3-B8E592B148B9}"/>
              </a:ext>
            </a:extLst>
          </p:cNvPr>
          <p:cNvSpPr>
            <a:spLocks noGrp="1"/>
          </p:cNvSpPr>
          <p:nvPr>
            <p:ph type="ftr" sz="quarter" idx="11"/>
          </p:nvPr>
        </p:nvSpPr>
        <p:spPr/>
        <p:txBody>
          <a:bodyPr/>
          <a:lstStyle/>
          <a:p>
            <a:endParaRPr lang="en-ID"/>
          </a:p>
        </p:txBody>
      </p:sp>
      <p:sp>
        <p:nvSpPr>
          <p:cNvPr id="6" name="Tampungan Nomor Slide 5">
            <a:extLst>
              <a:ext uri="{FF2B5EF4-FFF2-40B4-BE49-F238E27FC236}">
                <a16:creationId xmlns:a16="http://schemas.microsoft.com/office/drawing/2014/main" id="{05AA2B4D-68BB-4574-9D6E-A6CFA6BCAA66}"/>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86365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75F1C6-1B9D-4995-84CC-50C209FCACCE}"/>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E277CB84-C11A-4E28-A509-199665AD0ECF}"/>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ACE08F41-2BD8-4B51-8485-7D6B2B0B2BEF}"/>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B08166F2-41F2-4479-A96C-AFA09A3979B5}"/>
              </a:ext>
            </a:extLst>
          </p:cNvPr>
          <p:cNvSpPr>
            <a:spLocks noGrp="1"/>
          </p:cNvSpPr>
          <p:nvPr>
            <p:ph type="ftr" sz="quarter" idx="11"/>
          </p:nvPr>
        </p:nvSpPr>
        <p:spPr/>
        <p:txBody>
          <a:bodyPr/>
          <a:lstStyle/>
          <a:p>
            <a:endParaRPr lang="en-ID"/>
          </a:p>
        </p:txBody>
      </p:sp>
      <p:sp>
        <p:nvSpPr>
          <p:cNvPr id="6" name="Tampungan Nomor Slide 5">
            <a:extLst>
              <a:ext uri="{FF2B5EF4-FFF2-40B4-BE49-F238E27FC236}">
                <a16:creationId xmlns:a16="http://schemas.microsoft.com/office/drawing/2014/main" id="{A9C08A75-B474-4FCB-8EE6-DD06DC0FEC6B}"/>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334188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828C55-0647-40F3-8F3E-3A6CEB49F420}"/>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ID"/>
          </a:p>
        </p:txBody>
      </p:sp>
      <p:sp>
        <p:nvSpPr>
          <p:cNvPr id="3" name="Tampungan Teks 2">
            <a:extLst>
              <a:ext uri="{FF2B5EF4-FFF2-40B4-BE49-F238E27FC236}">
                <a16:creationId xmlns:a16="http://schemas.microsoft.com/office/drawing/2014/main" id="{C1248D03-1338-4642-84A8-6EFCB6059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A285FCF-59DD-4B2B-9419-B10DB78A7ABA}"/>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DFA509EF-7428-4801-859C-35AD0E3F30D7}"/>
              </a:ext>
            </a:extLst>
          </p:cNvPr>
          <p:cNvSpPr>
            <a:spLocks noGrp="1"/>
          </p:cNvSpPr>
          <p:nvPr>
            <p:ph type="ftr" sz="quarter" idx="11"/>
          </p:nvPr>
        </p:nvSpPr>
        <p:spPr/>
        <p:txBody>
          <a:bodyPr/>
          <a:lstStyle/>
          <a:p>
            <a:endParaRPr lang="en-ID"/>
          </a:p>
        </p:txBody>
      </p:sp>
      <p:sp>
        <p:nvSpPr>
          <p:cNvPr id="6" name="Tampungan Nomor Slide 5">
            <a:extLst>
              <a:ext uri="{FF2B5EF4-FFF2-40B4-BE49-F238E27FC236}">
                <a16:creationId xmlns:a16="http://schemas.microsoft.com/office/drawing/2014/main" id="{5954517C-22FF-4464-BE59-0AD0A933C027}"/>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382944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FFFC76-C278-4B66-8B02-1C5C68EB2C94}"/>
              </a:ext>
            </a:extLst>
          </p:cNvPr>
          <p:cNvSpPr>
            <a:spLocks noGrp="1"/>
          </p:cNvSpPr>
          <p:nvPr>
            <p:ph type="title"/>
          </p:nvPr>
        </p:nvSpPr>
        <p:spPr/>
        <p:txBody>
          <a:bodyPr/>
          <a:lstStyle/>
          <a:p>
            <a:r>
              <a:rPr lang="id-ID"/>
              <a:t>Klik untuk mengedit gaya judul Master</a:t>
            </a:r>
            <a:endParaRPr lang="en-ID"/>
          </a:p>
        </p:txBody>
      </p:sp>
      <p:sp>
        <p:nvSpPr>
          <p:cNvPr id="3" name="Tampungan Konten 2">
            <a:extLst>
              <a:ext uri="{FF2B5EF4-FFF2-40B4-BE49-F238E27FC236}">
                <a16:creationId xmlns:a16="http://schemas.microsoft.com/office/drawing/2014/main" id="{8EB6AA76-43D9-46EF-B7BD-995A092C6E16}"/>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E4005D03-9540-4F5D-B8B7-C4838D353CEF}"/>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anggal 4">
            <a:extLst>
              <a:ext uri="{FF2B5EF4-FFF2-40B4-BE49-F238E27FC236}">
                <a16:creationId xmlns:a16="http://schemas.microsoft.com/office/drawing/2014/main" id="{11BB6B2F-C979-48CA-8030-6421E16E9587}"/>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6" name="Tampungan Kaki 5">
            <a:extLst>
              <a:ext uri="{FF2B5EF4-FFF2-40B4-BE49-F238E27FC236}">
                <a16:creationId xmlns:a16="http://schemas.microsoft.com/office/drawing/2014/main" id="{FC923D05-575D-484D-88AD-74FE6A3889A6}"/>
              </a:ext>
            </a:extLst>
          </p:cNvPr>
          <p:cNvSpPr>
            <a:spLocks noGrp="1"/>
          </p:cNvSpPr>
          <p:nvPr>
            <p:ph type="ftr" sz="quarter" idx="11"/>
          </p:nvPr>
        </p:nvSpPr>
        <p:spPr/>
        <p:txBody>
          <a:bodyPr/>
          <a:lstStyle/>
          <a:p>
            <a:endParaRPr lang="en-ID"/>
          </a:p>
        </p:txBody>
      </p:sp>
      <p:sp>
        <p:nvSpPr>
          <p:cNvPr id="7" name="Tampungan Nomor Slide 6">
            <a:extLst>
              <a:ext uri="{FF2B5EF4-FFF2-40B4-BE49-F238E27FC236}">
                <a16:creationId xmlns:a16="http://schemas.microsoft.com/office/drawing/2014/main" id="{5D5E1828-8048-4056-9AF0-F66845C66E75}"/>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295885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D9DA26-3C4D-41F2-A915-4C3CCA4C5B3F}"/>
              </a:ext>
            </a:extLst>
          </p:cNvPr>
          <p:cNvSpPr>
            <a:spLocks noGrp="1"/>
          </p:cNvSpPr>
          <p:nvPr>
            <p:ph type="title"/>
          </p:nvPr>
        </p:nvSpPr>
        <p:spPr>
          <a:xfrm>
            <a:off x="839788" y="365125"/>
            <a:ext cx="10515600" cy="1325563"/>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093CEFD6-C4DF-4139-86B6-10CC611A0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CDE6CA1C-E733-475D-883F-35EBFE505D93}"/>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eks 4">
            <a:extLst>
              <a:ext uri="{FF2B5EF4-FFF2-40B4-BE49-F238E27FC236}">
                <a16:creationId xmlns:a16="http://schemas.microsoft.com/office/drawing/2014/main" id="{88DD77BF-CE2C-4795-8776-92B75CCC1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A44CE495-A928-4653-AFB1-58BB17615AD3}"/>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7" name="Tampungan Tanggal 6">
            <a:extLst>
              <a:ext uri="{FF2B5EF4-FFF2-40B4-BE49-F238E27FC236}">
                <a16:creationId xmlns:a16="http://schemas.microsoft.com/office/drawing/2014/main" id="{1EFADBF0-4FDE-4461-BA49-6D201F0EE889}"/>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8" name="Tampungan Kaki 7">
            <a:extLst>
              <a:ext uri="{FF2B5EF4-FFF2-40B4-BE49-F238E27FC236}">
                <a16:creationId xmlns:a16="http://schemas.microsoft.com/office/drawing/2014/main" id="{6F3DAB9F-190F-4034-B4EC-1EC38DC53310}"/>
              </a:ext>
            </a:extLst>
          </p:cNvPr>
          <p:cNvSpPr>
            <a:spLocks noGrp="1"/>
          </p:cNvSpPr>
          <p:nvPr>
            <p:ph type="ftr" sz="quarter" idx="11"/>
          </p:nvPr>
        </p:nvSpPr>
        <p:spPr/>
        <p:txBody>
          <a:bodyPr/>
          <a:lstStyle/>
          <a:p>
            <a:endParaRPr lang="en-ID"/>
          </a:p>
        </p:txBody>
      </p:sp>
      <p:sp>
        <p:nvSpPr>
          <p:cNvPr id="9" name="Tampungan Nomor Slide 8">
            <a:extLst>
              <a:ext uri="{FF2B5EF4-FFF2-40B4-BE49-F238E27FC236}">
                <a16:creationId xmlns:a16="http://schemas.microsoft.com/office/drawing/2014/main" id="{C24F27D5-4D91-4655-9C5E-B762B13E889E}"/>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181562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AC99034-3DED-4BF4-8E00-43DBFCFC0218}"/>
              </a:ext>
            </a:extLst>
          </p:cNvPr>
          <p:cNvSpPr>
            <a:spLocks noGrp="1"/>
          </p:cNvSpPr>
          <p:nvPr>
            <p:ph type="title"/>
          </p:nvPr>
        </p:nvSpPr>
        <p:spPr/>
        <p:txBody>
          <a:bodyPr/>
          <a:lstStyle/>
          <a:p>
            <a:r>
              <a:rPr lang="id-ID"/>
              <a:t>Klik untuk mengedit gaya judul Master</a:t>
            </a:r>
            <a:endParaRPr lang="en-ID"/>
          </a:p>
        </p:txBody>
      </p:sp>
      <p:sp>
        <p:nvSpPr>
          <p:cNvPr id="3" name="Tampungan Tanggal 2">
            <a:extLst>
              <a:ext uri="{FF2B5EF4-FFF2-40B4-BE49-F238E27FC236}">
                <a16:creationId xmlns:a16="http://schemas.microsoft.com/office/drawing/2014/main" id="{CD04C2DB-C088-46DF-9F35-B2A2BAB3D919}"/>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4" name="Tampungan Kaki 3">
            <a:extLst>
              <a:ext uri="{FF2B5EF4-FFF2-40B4-BE49-F238E27FC236}">
                <a16:creationId xmlns:a16="http://schemas.microsoft.com/office/drawing/2014/main" id="{7A2AE678-665E-4163-B85D-6A79CD513372}"/>
              </a:ext>
            </a:extLst>
          </p:cNvPr>
          <p:cNvSpPr>
            <a:spLocks noGrp="1"/>
          </p:cNvSpPr>
          <p:nvPr>
            <p:ph type="ftr" sz="quarter" idx="11"/>
          </p:nvPr>
        </p:nvSpPr>
        <p:spPr/>
        <p:txBody>
          <a:bodyPr/>
          <a:lstStyle/>
          <a:p>
            <a:endParaRPr lang="en-ID"/>
          </a:p>
        </p:txBody>
      </p:sp>
      <p:sp>
        <p:nvSpPr>
          <p:cNvPr id="5" name="Tampungan Nomor Slide 4">
            <a:extLst>
              <a:ext uri="{FF2B5EF4-FFF2-40B4-BE49-F238E27FC236}">
                <a16:creationId xmlns:a16="http://schemas.microsoft.com/office/drawing/2014/main" id="{104B3B1E-328C-4CB0-BE61-F887534640FA}"/>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42270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884065D7-F322-4E2F-B231-C9539DF39AB0}"/>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3" name="Tampungan Kaki 2">
            <a:extLst>
              <a:ext uri="{FF2B5EF4-FFF2-40B4-BE49-F238E27FC236}">
                <a16:creationId xmlns:a16="http://schemas.microsoft.com/office/drawing/2014/main" id="{EE8660FF-69BE-4767-844D-C81AF2B4A4EF}"/>
              </a:ext>
            </a:extLst>
          </p:cNvPr>
          <p:cNvSpPr>
            <a:spLocks noGrp="1"/>
          </p:cNvSpPr>
          <p:nvPr>
            <p:ph type="ftr" sz="quarter" idx="11"/>
          </p:nvPr>
        </p:nvSpPr>
        <p:spPr/>
        <p:txBody>
          <a:bodyPr/>
          <a:lstStyle/>
          <a:p>
            <a:endParaRPr lang="en-ID"/>
          </a:p>
        </p:txBody>
      </p:sp>
      <p:sp>
        <p:nvSpPr>
          <p:cNvPr id="4" name="Tampungan Nomor Slide 3">
            <a:extLst>
              <a:ext uri="{FF2B5EF4-FFF2-40B4-BE49-F238E27FC236}">
                <a16:creationId xmlns:a16="http://schemas.microsoft.com/office/drawing/2014/main" id="{4E7464F6-3E25-436B-AF87-8E5271D45964}"/>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21168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3BCFF70-260D-4E6C-BA66-D1F2827AC4F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Konten 2">
            <a:extLst>
              <a:ext uri="{FF2B5EF4-FFF2-40B4-BE49-F238E27FC236}">
                <a16:creationId xmlns:a16="http://schemas.microsoft.com/office/drawing/2014/main" id="{35EE0D39-8E30-4F8F-B59A-4222487FA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eks 3">
            <a:extLst>
              <a:ext uri="{FF2B5EF4-FFF2-40B4-BE49-F238E27FC236}">
                <a16:creationId xmlns:a16="http://schemas.microsoft.com/office/drawing/2014/main" id="{8A1E8C76-28D0-48F4-9B50-A658DA0FD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01CA47B8-84C7-4739-8007-6F7C9A756773}"/>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6" name="Tampungan Kaki 5">
            <a:extLst>
              <a:ext uri="{FF2B5EF4-FFF2-40B4-BE49-F238E27FC236}">
                <a16:creationId xmlns:a16="http://schemas.microsoft.com/office/drawing/2014/main" id="{A88FB49B-56A4-484E-B29A-14BFADA914E0}"/>
              </a:ext>
            </a:extLst>
          </p:cNvPr>
          <p:cNvSpPr>
            <a:spLocks noGrp="1"/>
          </p:cNvSpPr>
          <p:nvPr>
            <p:ph type="ftr" sz="quarter" idx="11"/>
          </p:nvPr>
        </p:nvSpPr>
        <p:spPr/>
        <p:txBody>
          <a:bodyPr/>
          <a:lstStyle/>
          <a:p>
            <a:endParaRPr lang="en-ID"/>
          </a:p>
        </p:txBody>
      </p:sp>
      <p:sp>
        <p:nvSpPr>
          <p:cNvPr id="7" name="Tampungan Nomor Slide 6">
            <a:extLst>
              <a:ext uri="{FF2B5EF4-FFF2-40B4-BE49-F238E27FC236}">
                <a16:creationId xmlns:a16="http://schemas.microsoft.com/office/drawing/2014/main" id="{5B63BE45-656F-4605-846B-E9EE2A9139ED}"/>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33570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3894E8-D5E7-4D43-841F-5AB8D83657FA}"/>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ID"/>
          </a:p>
        </p:txBody>
      </p:sp>
      <p:sp>
        <p:nvSpPr>
          <p:cNvPr id="3" name="Tampungan Gambar 2">
            <a:extLst>
              <a:ext uri="{FF2B5EF4-FFF2-40B4-BE49-F238E27FC236}">
                <a16:creationId xmlns:a16="http://schemas.microsoft.com/office/drawing/2014/main" id="{EA2F2E62-5C4C-4EA5-A0BE-8EA68C1569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ampungan Teks 3">
            <a:extLst>
              <a:ext uri="{FF2B5EF4-FFF2-40B4-BE49-F238E27FC236}">
                <a16:creationId xmlns:a16="http://schemas.microsoft.com/office/drawing/2014/main" id="{EA291832-438C-4BD3-BC29-DE7265994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3A201FA9-552D-4CAA-ADFF-1BAB2FEF7191}"/>
              </a:ext>
            </a:extLst>
          </p:cNvPr>
          <p:cNvSpPr>
            <a:spLocks noGrp="1"/>
          </p:cNvSpPr>
          <p:nvPr>
            <p:ph type="dt" sz="half" idx="10"/>
          </p:nvPr>
        </p:nvSpPr>
        <p:spPr/>
        <p:txBody>
          <a:bodyPr/>
          <a:lstStyle/>
          <a:p>
            <a:fld id="{7A30F5C9-4D68-4AE2-AE5F-F85281CA5B48}" type="datetimeFigureOut">
              <a:rPr lang="en-ID" smtClean="0"/>
              <a:t>17/07/2024</a:t>
            </a:fld>
            <a:endParaRPr lang="en-ID"/>
          </a:p>
        </p:txBody>
      </p:sp>
      <p:sp>
        <p:nvSpPr>
          <p:cNvPr id="6" name="Tampungan Kaki 5">
            <a:extLst>
              <a:ext uri="{FF2B5EF4-FFF2-40B4-BE49-F238E27FC236}">
                <a16:creationId xmlns:a16="http://schemas.microsoft.com/office/drawing/2014/main" id="{41C50F2E-9E71-4659-851C-B540FE9FFE5A}"/>
              </a:ext>
            </a:extLst>
          </p:cNvPr>
          <p:cNvSpPr>
            <a:spLocks noGrp="1"/>
          </p:cNvSpPr>
          <p:nvPr>
            <p:ph type="ftr" sz="quarter" idx="11"/>
          </p:nvPr>
        </p:nvSpPr>
        <p:spPr/>
        <p:txBody>
          <a:bodyPr/>
          <a:lstStyle/>
          <a:p>
            <a:endParaRPr lang="en-ID"/>
          </a:p>
        </p:txBody>
      </p:sp>
      <p:sp>
        <p:nvSpPr>
          <p:cNvPr id="7" name="Tampungan Nomor Slide 6">
            <a:extLst>
              <a:ext uri="{FF2B5EF4-FFF2-40B4-BE49-F238E27FC236}">
                <a16:creationId xmlns:a16="http://schemas.microsoft.com/office/drawing/2014/main" id="{EBF06679-A3CB-4ECC-8E7B-507AA355246F}"/>
              </a:ext>
            </a:extLst>
          </p:cNvPr>
          <p:cNvSpPr>
            <a:spLocks noGrp="1"/>
          </p:cNvSpPr>
          <p:nvPr>
            <p:ph type="sldNum" sz="quarter" idx="12"/>
          </p:nvPr>
        </p:nvSpPr>
        <p:spPr/>
        <p:txBody>
          <a:bodyPr/>
          <a:lstStyle/>
          <a:p>
            <a:fld id="{0A5F0F75-9280-4D6C-8490-A68DDF13A42B}" type="slidenum">
              <a:rPr lang="en-ID" smtClean="0"/>
              <a:t>‹#›</a:t>
            </a:fld>
            <a:endParaRPr lang="en-ID"/>
          </a:p>
        </p:txBody>
      </p:sp>
    </p:spTree>
    <p:extLst>
      <p:ext uri="{BB962C8B-B14F-4D97-AF65-F5344CB8AC3E}">
        <p14:creationId xmlns:p14="http://schemas.microsoft.com/office/powerpoint/2010/main" val="336731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A398D164-55FF-4B5F-B88B-0F24C3CDF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2390F43F-2D45-42A1-A6D3-93AF72F77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Tanggal 3">
            <a:extLst>
              <a:ext uri="{FF2B5EF4-FFF2-40B4-BE49-F238E27FC236}">
                <a16:creationId xmlns:a16="http://schemas.microsoft.com/office/drawing/2014/main" id="{C16D88C4-1E6A-4FE8-A440-147E4A803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0F5C9-4D68-4AE2-AE5F-F85281CA5B48}" type="datetimeFigureOut">
              <a:rPr lang="en-ID" smtClean="0"/>
              <a:t>17/07/2024</a:t>
            </a:fld>
            <a:endParaRPr lang="en-ID"/>
          </a:p>
        </p:txBody>
      </p:sp>
      <p:sp>
        <p:nvSpPr>
          <p:cNvPr id="5" name="Tampungan Kaki 4">
            <a:extLst>
              <a:ext uri="{FF2B5EF4-FFF2-40B4-BE49-F238E27FC236}">
                <a16:creationId xmlns:a16="http://schemas.microsoft.com/office/drawing/2014/main" id="{2496C887-74C8-4711-A149-581B99BC0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Tampungan Nomor Slide 5">
            <a:extLst>
              <a:ext uri="{FF2B5EF4-FFF2-40B4-BE49-F238E27FC236}">
                <a16:creationId xmlns:a16="http://schemas.microsoft.com/office/drawing/2014/main" id="{39931AE3-CFC5-4F85-8F30-3238EDCDB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0F75-9280-4D6C-8490-A68DDF13A42B}" type="slidenum">
              <a:rPr lang="en-ID" smtClean="0"/>
              <a:t>‹#›</a:t>
            </a:fld>
            <a:endParaRPr lang="en-ID"/>
          </a:p>
        </p:txBody>
      </p:sp>
    </p:spTree>
    <p:extLst>
      <p:ext uri="{BB962C8B-B14F-4D97-AF65-F5344CB8AC3E}">
        <p14:creationId xmlns:p14="http://schemas.microsoft.com/office/powerpoint/2010/main" val="281742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DE6DA84-AEC2-4A09-BA81-D7EFA5A3D9D4}"/>
              </a:ext>
            </a:extLst>
          </p:cNvPr>
          <p:cNvSpPr>
            <a:spLocks noGrp="1"/>
          </p:cNvSpPr>
          <p:nvPr>
            <p:ph type="title"/>
          </p:nvPr>
        </p:nvSpPr>
        <p:spPr/>
        <p:txBody>
          <a:bodyPr/>
          <a:lstStyle/>
          <a:p>
            <a:pPr algn="ctr"/>
            <a:r>
              <a:rPr lang="en-US" b="1" dirty="0"/>
              <a:t>Framer Motion</a:t>
            </a:r>
            <a:endParaRPr lang="en-ID" b="1" dirty="0"/>
          </a:p>
        </p:txBody>
      </p:sp>
    </p:spTree>
    <p:extLst>
      <p:ext uri="{BB962C8B-B14F-4D97-AF65-F5344CB8AC3E}">
        <p14:creationId xmlns:p14="http://schemas.microsoft.com/office/powerpoint/2010/main" val="415052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Kita akan menganimasikan property transform di class challenge-item-details-icon, untuk menganimasikan </a:t>
            </a:r>
            <a:r>
              <a:rPr lang="en-US" dirty="0" err="1"/>
              <a:t>childrennya</a:t>
            </a:r>
            <a:endParaRPr lang="en-US" dirty="0"/>
          </a:p>
          <a:p>
            <a:endParaRPr lang="en-US" dirty="0"/>
          </a:p>
          <a:p>
            <a:endParaRPr lang="en-US" dirty="0"/>
          </a:p>
          <a:p>
            <a:r>
              <a:rPr lang="en-US" dirty="0"/>
              <a:t>Kita tambahkan property transition, yang dianimasikan property transform dengan waktu animasi 0.3s dan gaya animasi ease-out</a:t>
            </a:r>
            <a:endParaRPr lang="en-ID" dirty="0"/>
          </a:p>
        </p:txBody>
      </p:sp>
      <p:pic>
        <p:nvPicPr>
          <p:cNvPr id="6" name="Gambar 5">
            <a:extLst>
              <a:ext uri="{FF2B5EF4-FFF2-40B4-BE49-F238E27FC236}">
                <a16:creationId xmlns:a16="http://schemas.microsoft.com/office/drawing/2014/main" id="{70C79427-7085-4B7B-AE04-D0B703F7EE8C}"/>
              </a:ext>
            </a:extLst>
          </p:cNvPr>
          <p:cNvPicPr>
            <a:picLocks noChangeAspect="1"/>
          </p:cNvPicPr>
          <p:nvPr/>
        </p:nvPicPr>
        <p:blipFill>
          <a:blip r:embed="rId2"/>
          <a:stretch>
            <a:fillRect/>
          </a:stretch>
        </p:blipFill>
        <p:spPr>
          <a:xfrm>
            <a:off x="1045832" y="2807138"/>
            <a:ext cx="5400000" cy="792113"/>
          </a:xfrm>
          <a:prstGeom prst="rect">
            <a:avLst/>
          </a:prstGeom>
        </p:spPr>
      </p:pic>
      <p:pic>
        <p:nvPicPr>
          <p:cNvPr id="9" name="Gambar 8">
            <a:extLst>
              <a:ext uri="{FF2B5EF4-FFF2-40B4-BE49-F238E27FC236}">
                <a16:creationId xmlns:a16="http://schemas.microsoft.com/office/drawing/2014/main" id="{2E966901-BE2B-48E6-BD8C-7C8B980E0FFA}"/>
              </a:ext>
            </a:extLst>
          </p:cNvPr>
          <p:cNvPicPr>
            <a:picLocks noChangeAspect="1"/>
          </p:cNvPicPr>
          <p:nvPr/>
        </p:nvPicPr>
        <p:blipFill>
          <a:blip r:embed="rId3"/>
          <a:stretch>
            <a:fillRect/>
          </a:stretch>
        </p:blipFill>
        <p:spPr>
          <a:xfrm>
            <a:off x="1045831" y="4608503"/>
            <a:ext cx="8522711" cy="1884371"/>
          </a:xfrm>
          <a:prstGeom prst="rect">
            <a:avLst/>
          </a:prstGeom>
        </p:spPr>
      </p:pic>
    </p:spTree>
    <p:extLst>
      <p:ext uri="{BB962C8B-B14F-4D97-AF65-F5344CB8AC3E}">
        <p14:creationId xmlns:p14="http://schemas.microsoft.com/office/powerpoint/2010/main" val="6857222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pic>
        <p:nvPicPr>
          <p:cNvPr id="5" name="Tampungan Konten 4">
            <a:extLst>
              <a:ext uri="{FF2B5EF4-FFF2-40B4-BE49-F238E27FC236}">
                <a16:creationId xmlns:a16="http://schemas.microsoft.com/office/drawing/2014/main" id="{26A5EC10-0BFF-4A6C-AD7B-B6C4FC31F588}"/>
              </a:ext>
            </a:extLst>
          </p:cNvPr>
          <p:cNvPicPr>
            <a:picLocks noGrp="1" noChangeAspect="1"/>
          </p:cNvPicPr>
          <p:nvPr>
            <p:ph idx="1"/>
          </p:nvPr>
        </p:nvPicPr>
        <p:blipFill>
          <a:blip r:embed="rId2"/>
          <a:stretch>
            <a:fillRect/>
          </a:stretch>
        </p:blipFill>
        <p:spPr>
          <a:xfrm>
            <a:off x="3973968" y="1690688"/>
            <a:ext cx="5170032" cy="4545197"/>
          </a:xfrm>
        </p:spPr>
      </p:pic>
    </p:spTree>
    <p:extLst>
      <p:ext uri="{BB962C8B-B14F-4D97-AF65-F5344CB8AC3E}">
        <p14:creationId xmlns:p14="http://schemas.microsoft.com/office/powerpoint/2010/main" val="3912487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pic>
        <p:nvPicPr>
          <p:cNvPr id="7" name="Tampungan Konten 6">
            <a:extLst>
              <a:ext uri="{FF2B5EF4-FFF2-40B4-BE49-F238E27FC236}">
                <a16:creationId xmlns:a16="http://schemas.microsoft.com/office/drawing/2014/main" id="{FF438DE2-78C8-4CF3-A7D5-B0C0568FEB4F}"/>
              </a:ext>
            </a:extLst>
          </p:cNvPr>
          <p:cNvPicPr>
            <a:picLocks noGrp="1" noChangeAspect="1"/>
          </p:cNvPicPr>
          <p:nvPr>
            <p:ph idx="1"/>
          </p:nvPr>
        </p:nvPicPr>
        <p:blipFill>
          <a:blip r:embed="rId2"/>
          <a:stretch>
            <a:fillRect/>
          </a:stretch>
        </p:blipFill>
        <p:spPr>
          <a:xfrm>
            <a:off x="2643310" y="1935615"/>
            <a:ext cx="5824720" cy="2293483"/>
          </a:xfrm>
        </p:spPr>
      </p:pic>
    </p:spTree>
    <p:extLst>
      <p:ext uri="{BB962C8B-B14F-4D97-AF65-F5344CB8AC3E}">
        <p14:creationId xmlns:p14="http://schemas.microsoft.com/office/powerpoint/2010/main" val="1420782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lstStyle/>
          <a:p>
            <a:r>
              <a:rPr lang="en-US" dirty="0"/>
              <a:t>Kita ubah semua elemen yang ingin dianimasikan dengan motion</a:t>
            </a:r>
          </a:p>
          <a:p>
            <a:pPr marL="0" indent="0">
              <a:buNone/>
            </a:pPr>
            <a:endParaRPr lang="en-ID" dirty="0"/>
          </a:p>
        </p:txBody>
      </p:sp>
      <p:pic>
        <p:nvPicPr>
          <p:cNvPr id="6" name="Gambar 5">
            <a:extLst>
              <a:ext uri="{FF2B5EF4-FFF2-40B4-BE49-F238E27FC236}">
                <a16:creationId xmlns:a16="http://schemas.microsoft.com/office/drawing/2014/main" id="{851965AE-7C89-432C-A861-31F3E09FBBD1}"/>
              </a:ext>
            </a:extLst>
          </p:cNvPr>
          <p:cNvPicPr>
            <a:picLocks noChangeAspect="1"/>
          </p:cNvPicPr>
          <p:nvPr/>
        </p:nvPicPr>
        <p:blipFill>
          <a:blip r:embed="rId2"/>
          <a:stretch>
            <a:fillRect/>
          </a:stretch>
        </p:blipFill>
        <p:spPr>
          <a:xfrm>
            <a:off x="2923640" y="2581716"/>
            <a:ext cx="5610393" cy="1694567"/>
          </a:xfrm>
          <a:prstGeom prst="rect">
            <a:avLst/>
          </a:prstGeom>
        </p:spPr>
      </p:pic>
      <p:pic>
        <p:nvPicPr>
          <p:cNvPr id="9" name="Gambar 8">
            <a:extLst>
              <a:ext uri="{FF2B5EF4-FFF2-40B4-BE49-F238E27FC236}">
                <a16:creationId xmlns:a16="http://schemas.microsoft.com/office/drawing/2014/main" id="{BB00EFA0-DE8F-4CE8-8836-6251442E8011}"/>
              </a:ext>
            </a:extLst>
          </p:cNvPr>
          <p:cNvPicPr>
            <a:picLocks noChangeAspect="1"/>
          </p:cNvPicPr>
          <p:nvPr/>
        </p:nvPicPr>
        <p:blipFill>
          <a:blip r:embed="rId3"/>
          <a:stretch>
            <a:fillRect/>
          </a:stretch>
        </p:blipFill>
        <p:spPr>
          <a:xfrm>
            <a:off x="3919683" y="4552191"/>
            <a:ext cx="4081317" cy="2066166"/>
          </a:xfrm>
          <a:prstGeom prst="rect">
            <a:avLst/>
          </a:prstGeom>
        </p:spPr>
      </p:pic>
    </p:spTree>
    <p:extLst>
      <p:ext uri="{BB962C8B-B14F-4D97-AF65-F5344CB8AC3E}">
        <p14:creationId xmlns:p14="http://schemas.microsoft.com/office/powerpoint/2010/main" val="944188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lstStyle/>
          <a:p>
            <a:r>
              <a:rPr lang="en-US" dirty="0"/>
              <a:t>Kita tidak akan menggunakan property animate secara asal karena kita ingin animasi terjadi bergantung </a:t>
            </a:r>
            <a:r>
              <a:rPr lang="en-US" dirty="0" err="1"/>
              <a:t>kepda</a:t>
            </a:r>
            <a:r>
              <a:rPr lang="en-US" dirty="0"/>
              <a:t> seberapa dalam kita melakukan scroll</a:t>
            </a:r>
            <a:endParaRPr lang="en-ID" dirty="0"/>
          </a:p>
          <a:p>
            <a:r>
              <a:rPr lang="en-ID" dirty="0"/>
              <a:t>Kita harus </a:t>
            </a:r>
            <a:r>
              <a:rPr lang="en-ID" dirty="0" err="1"/>
              <a:t>mengimport</a:t>
            </a:r>
            <a:r>
              <a:rPr lang="en-ID" dirty="0"/>
              <a:t> dua hook yaitu </a:t>
            </a:r>
            <a:r>
              <a:rPr lang="en-ID" dirty="0" err="1"/>
              <a:t>useScroll</a:t>
            </a:r>
            <a:r>
              <a:rPr lang="en-ID" dirty="0"/>
              <a:t> dan </a:t>
            </a:r>
            <a:r>
              <a:rPr lang="en-ID" dirty="0" err="1"/>
              <a:t>useTransform</a:t>
            </a:r>
            <a:endParaRPr lang="en-ID" dirty="0"/>
          </a:p>
          <a:p>
            <a:r>
              <a:rPr lang="en-ID" dirty="0" err="1"/>
              <a:t>useScroll</a:t>
            </a:r>
            <a:r>
              <a:rPr lang="en-ID" dirty="0"/>
              <a:t> menghasilkan objek berisi seberapa dalam kita melakukan scroll</a:t>
            </a:r>
          </a:p>
          <a:p>
            <a:r>
              <a:rPr lang="en-ID" dirty="0" err="1"/>
              <a:t>useTransform</a:t>
            </a:r>
            <a:r>
              <a:rPr lang="en-ID" dirty="0"/>
              <a:t> yang berguna mengubah dan mengatur nilai transformasi berdasarkan sesuatu seperti kedalaman scroll, yang bisa kita isi </a:t>
            </a:r>
            <a:r>
              <a:rPr lang="en-ID" dirty="0" err="1"/>
              <a:t>animasinya</a:t>
            </a:r>
            <a:r>
              <a:rPr lang="en-ID" dirty="0"/>
              <a:t> berdasarkan nilai </a:t>
            </a:r>
            <a:r>
              <a:rPr lang="en-ID" dirty="0" err="1"/>
              <a:t>transformasinya</a:t>
            </a:r>
            <a:endParaRPr lang="en-ID" dirty="0"/>
          </a:p>
          <a:p>
            <a:endParaRPr lang="en-US" dirty="0"/>
          </a:p>
        </p:txBody>
      </p:sp>
    </p:spTree>
    <p:extLst>
      <p:ext uri="{BB962C8B-B14F-4D97-AF65-F5344CB8AC3E}">
        <p14:creationId xmlns:p14="http://schemas.microsoft.com/office/powerpoint/2010/main" val="1638241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lstStyle/>
          <a:p>
            <a:r>
              <a:rPr lang="en-US" dirty="0" err="1"/>
              <a:t>useScroll</a:t>
            </a:r>
            <a:r>
              <a:rPr lang="en-US" dirty="0"/>
              <a:t> umumnya menghasilkan objek, seperti </a:t>
            </a:r>
            <a:r>
              <a:rPr lang="en-US" dirty="0" err="1"/>
              <a:t>scrollY</a:t>
            </a:r>
            <a:r>
              <a:rPr lang="en-US" dirty="0"/>
              <a:t> yang berfungsi mengembalikan nilai posisi scroll kita dalam sumbu vertikal dalam satuan pixel</a:t>
            </a:r>
          </a:p>
          <a:p>
            <a:r>
              <a:rPr lang="en-US" dirty="0"/>
              <a:t>Kita juga punya scroll untuk sumbu horizontal</a:t>
            </a:r>
          </a:p>
          <a:p>
            <a:r>
              <a:rPr lang="en-US" dirty="0"/>
              <a:t>Kita juga punya </a:t>
            </a:r>
            <a:r>
              <a:rPr lang="en-US" dirty="0" err="1"/>
              <a:t>scrollXProgress</a:t>
            </a:r>
            <a:r>
              <a:rPr lang="en-US" dirty="0"/>
              <a:t> dan </a:t>
            </a:r>
            <a:r>
              <a:rPr lang="en-US" dirty="0" err="1"/>
              <a:t>scrollYProgress</a:t>
            </a:r>
            <a:r>
              <a:rPr lang="en-US" dirty="0"/>
              <a:t> untuk mendapatkan nilai scroll yang relatif seperti 0-1 misalnya, dimana 1 berarti pengguna scroll sampai bawah dan 0 berarti pengguna tidak melakukan scroll sama sekali</a:t>
            </a:r>
          </a:p>
        </p:txBody>
      </p:sp>
    </p:spTree>
    <p:extLst>
      <p:ext uri="{BB962C8B-B14F-4D97-AF65-F5344CB8AC3E}">
        <p14:creationId xmlns:p14="http://schemas.microsoft.com/office/powerpoint/2010/main" val="8020599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lstStyle/>
          <a:p>
            <a:r>
              <a:rPr lang="en-US" dirty="0" err="1"/>
              <a:t>useTransfrom</a:t>
            </a:r>
            <a:r>
              <a:rPr lang="en-US" dirty="0"/>
              <a:t> merupakan sebuah hook </a:t>
            </a:r>
            <a:r>
              <a:rPr lang="en-US" dirty="0" err="1"/>
              <a:t>funcrion</a:t>
            </a:r>
            <a:r>
              <a:rPr lang="en-US" dirty="0"/>
              <a:t> dengan parameter pertama berisi nilai apa yang harus di </a:t>
            </a:r>
            <a:r>
              <a:rPr lang="en-US" dirty="0" err="1"/>
              <a:t>transformasikan</a:t>
            </a:r>
            <a:r>
              <a:rPr lang="en-US" dirty="0"/>
              <a:t>, dalam hal ini kita menggunakan </a:t>
            </a:r>
            <a:r>
              <a:rPr lang="en-US" dirty="0" err="1"/>
              <a:t>scrollY</a:t>
            </a:r>
            <a:r>
              <a:rPr lang="en-US" dirty="0"/>
              <a:t>, </a:t>
            </a:r>
            <a:r>
              <a:rPr lang="en-US" dirty="0" err="1"/>
              <a:t>prameter</a:t>
            </a:r>
            <a:r>
              <a:rPr lang="en-US" dirty="0"/>
              <a:t> kedua adalah array sebagai breakpoint</a:t>
            </a:r>
          </a:p>
          <a:p>
            <a:r>
              <a:rPr lang="en-US" dirty="0"/>
              <a:t>Parameter ketiga berisi array yang isinya satuan animasi yang akan dijalankan ketika posisi breakpoint tercapai atau diantara breakpoint saat ini dan breakpoint setelahnya</a:t>
            </a:r>
          </a:p>
          <a:p>
            <a:endParaRPr lang="en-US" dirty="0"/>
          </a:p>
        </p:txBody>
      </p:sp>
    </p:spTree>
    <p:extLst>
      <p:ext uri="{BB962C8B-B14F-4D97-AF65-F5344CB8AC3E}">
        <p14:creationId xmlns:p14="http://schemas.microsoft.com/office/powerpoint/2010/main" val="26130719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normAutofit fontScale="92500" lnSpcReduction="20000"/>
          </a:bodyPr>
          <a:lstStyle/>
          <a:p>
            <a:r>
              <a:rPr lang="en-US" dirty="0"/>
              <a:t>Di </a:t>
            </a:r>
            <a:r>
              <a:rPr lang="en-US" dirty="0" err="1"/>
              <a:t>useTransform</a:t>
            </a:r>
            <a:r>
              <a:rPr lang="en-US" dirty="0"/>
              <a:t> argumen pertama kita isi </a:t>
            </a:r>
            <a:r>
              <a:rPr lang="en-US" dirty="0" err="1"/>
              <a:t>scrollY</a:t>
            </a:r>
            <a:r>
              <a:rPr lang="en-US" dirty="0"/>
              <a:t>, </a:t>
            </a:r>
          </a:p>
          <a:p>
            <a:r>
              <a:rPr lang="en-US" dirty="0"/>
              <a:t>Argumen kedua diisi array dari 0,200,dst</a:t>
            </a:r>
          </a:p>
          <a:p>
            <a:r>
              <a:rPr lang="en-US" dirty="0"/>
              <a:t>Argumen ketiga kita isi array [1,0.5] dst. artinya ketika scroll di posisi 0 atau 0 &lt; scroll &lt;200, maka nilai </a:t>
            </a:r>
            <a:r>
              <a:rPr lang="en-US" dirty="0" err="1"/>
              <a:t>animasinya</a:t>
            </a:r>
            <a:r>
              <a:rPr lang="en-US" dirty="0"/>
              <a:t> adalah 1. 1 ini akan diisi kedalam property style (bukan animate) di tag motion, jika diisi sebagai nilai dari property opacity maka ketika scroll di posisi 0 atau 0 &lt;scroll&lt;200 nilai </a:t>
            </a:r>
            <a:r>
              <a:rPr lang="en-US" dirty="0" err="1"/>
              <a:t>opacitynya</a:t>
            </a:r>
            <a:r>
              <a:rPr lang="en-US" dirty="0"/>
              <a:t> adalah 1, begitupun ketika posisi scroll di 200, maka nilai </a:t>
            </a:r>
            <a:r>
              <a:rPr lang="en-US" dirty="0" err="1"/>
              <a:t>opacitynya</a:t>
            </a:r>
            <a:r>
              <a:rPr lang="en-US" dirty="0"/>
              <a:t> bernilai 0.5, dst</a:t>
            </a:r>
          </a:p>
          <a:p>
            <a:r>
              <a:rPr lang="en-US" dirty="0"/>
              <a:t>Menggunakan </a:t>
            </a:r>
            <a:r>
              <a:rPr lang="en-US" dirty="0" err="1"/>
              <a:t>useTransform</a:t>
            </a:r>
            <a:r>
              <a:rPr lang="en-US" dirty="0"/>
              <a:t> kita tidak mengakibatkan komponen melakukan </a:t>
            </a:r>
            <a:r>
              <a:rPr lang="en-US" dirty="0" err="1"/>
              <a:t>rerender</a:t>
            </a:r>
            <a:endParaRPr lang="en-US" dirty="0"/>
          </a:p>
          <a:p>
            <a:r>
              <a:rPr lang="en-US" dirty="0" err="1"/>
              <a:t>Jngan</a:t>
            </a:r>
            <a:r>
              <a:rPr lang="en-US" dirty="0"/>
              <a:t> lupa </a:t>
            </a:r>
            <a:r>
              <a:rPr lang="en-US" dirty="0" err="1"/>
              <a:t>useTransform</a:t>
            </a:r>
            <a:r>
              <a:rPr lang="en-US" dirty="0"/>
              <a:t> harus di assign </a:t>
            </a:r>
            <a:r>
              <a:rPr lang="en-US" dirty="0" err="1"/>
              <a:t>kesebuah</a:t>
            </a:r>
            <a:r>
              <a:rPr lang="en-US" dirty="0"/>
              <a:t> variabel, misalnya </a:t>
            </a:r>
            <a:r>
              <a:rPr lang="en-US" dirty="0" err="1"/>
              <a:t>opacityCity</a:t>
            </a:r>
            <a:r>
              <a:rPr lang="en-US" dirty="0"/>
              <a:t> untuk menganimasikan gambar kota</a:t>
            </a:r>
          </a:p>
          <a:p>
            <a:endParaRPr lang="en-US" dirty="0"/>
          </a:p>
        </p:txBody>
      </p:sp>
    </p:spTree>
    <p:extLst>
      <p:ext uri="{BB962C8B-B14F-4D97-AF65-F5344CB8AC3E}">
        <p14:creationId xmlns:p14="http://schemas.microsoft.com/office/powerpoint/2010/main" val="38331702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4" name="Tampungan Konten 3">
            <a:extLst>
              <a:ext uri="{FF2B5EF4-FFF2-40B4-BE49-F238E27FC236}">
                <a16:creationId xmlns:a16="http://schemas.microsoft.com/office/drawing/2014/main" id="{DDA1572F-3EB4-4515-AB3F-30E6B3D67806}"/>
              </a:ext>
            </a:extLst>
          </p:cNvPr>
          <p:cNvSpPr>
            <a:spLocks noGrp="1"/>
          </p:cNvSpPr>
          <p:nvPr>
            <p:ph idx="1"/>
          </p:nvPr>
        </p:nvSpPr>
        <p:spPr/>
        <p:txBody>
          <a:bodyPr>
            <a:normAutofit/>
          </a:bodyPr>
          <a:lstStyle/>
          <a:p>
            <a:r>
              <a:rPr lang="en-US" dirty="0" err="1"/>
              <a:t>useTransform</a:t>
            </a:r>
            <a:r>
              <a:rPr lang="en-US" dirty="0"/>
              <a:t> secara tidak langsung mengubah nilai </a:t>
            </a:r>
            <a:r>
              <a:rPr lang="en-US" dirty="0" err="1"/>
              <a:t>css</a:t>
            </a:r>
            <a:r>
              <a:rPr lang="en-US" dirty="0"/>
              <a:t> dan secara otomatis menjalankan animasi</a:t>
            </a:r>
          </a:p>
          <a:p>
            <a:endParaRPr lang="en-US" dirty="0"/>
          </a:p>
          <a:p>
            <a:endParaRPr lang="en-US" dirty="0"/>
          </a:p>
          <a:p>
            <a:endParaRPr lang="en-US" dirty="0"/>
          </a:p>
          <a:p>
            <a:r>
              <a:rPr lang="en-US" dirty="0"/>
              <a:t>Kita juga akan menggunakan </a:t>
            </a:r>
            <a:r>
              <a:rPr lang="en-US" dirty="0" err="1"/>
              <a:t>useTransform</a:t>
            </a:r>
            <a:r>
              <a:rPr lang="en-US" dirty="0"/>
              <a:t> untu elemen lainnya</a:t>
            </a:r>
          </a:p>
          <a:p>
            <a:pPr marL="0" indent="0">
              <a:buNone/>
            </a:pPr>
            <a:endParaRPr lang="en-US" dirty="0"/>
          </a:p>
        </p:txBody>
      </p:sp>
      <p:pic>
        <p:nvPicPr>
          <p:cNvPr id="5" name="Gambar 4">
            <a:extLst>
              <a:ext uri="{FF2B5EF4-FFF2-40B4-BE49-F238E27FC236}">
                <a16:creationId xmlns:a16="http://schemas.microsoft.com/office/drawing/2014/main" id="{D11B545D-F350-42C7-BE3E-845167DACA4D}"/>
              </a:ext>
            </a:extLst>
          </p:cNvPr>
          <p:cNvPicPr>
            <a:picLocks noChangeAspect="1"/>
          </p:cNvPicPr>
          <p:nvPr/>
        </p:nvPicPr>
        <p:blipFill>
          <a:blip r:embed="rId2"/>
          <a:stretch>
            <a:fillRect/>
          </a:stretch>
        </p:blipFill>
        <p:spPr>
          <a:xfrm>
            <a:off x="838200" y="2871384"/>
            <a:ext cx="3570514" cy="1129910"/>
          </a:xfrm>
          <a:prstGeom prst="rect">
            <a:avLst/>
          </a:prstGeom>
        </p:spPr>
      </p:pic>
      <p:pic>
        <p:nvPicPr>
          <p:cNvPr id="7" name="Gambar 6">
            <a:extLst>
              <a:ext uri="{FF2B5EF4-FFF2-40B4-BE49-F238E27FC236}">
                <a16:creationId xmlns:a16="http://schemas.microsoft.com/office/drawing/2014/main" id="{66C28C49-8C29-4349-A48E-5C7E552AE833}"/>
              </a:ext>
            </a:extLst>
          </p:cNvPr>
          <p:cNvPicPr>
            <a:picLocks noChangeAspect="1"/>
          </p:cNvPicPr>
          <p:nvPr/>
        </p:nvPicPr>
        <p:blipFill>
          <a:blip r:embed="rId3"/>
          <a:stretch>
            <a:fillRect/>
          </a:stretch>
        </p:blipFill>
        <p:spPr>
          <a:xfrm>
            <a:off x="4780130" y="2871384"/>
            <a:ext cx="3003158" cy="1125150"/>
          </a:xfrm>
          <a:prstGeom prst="rect">
            <a:avLst/>
          </a:prstGeom>
        </p:spPr>
      </p:pic>
    </p:spTree>
    <p:extLst>
      <p:ext uri="{BB962C8B-B14F-4D97-AF65-F5344CB8AC3E}">
        <p14:creationId xmlns:p14="http://schemas.microsoft.com/office/powerpoint/2010/main" val="40548787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pic>
        <p:nvPicPr>
          <p:cNvPr id="6" name="Tampungan Konten 5">
            <a:extLst>
              <a:ext uri="{FF2B5EF4-FFF2-40B4-BE49-F238E27FC236}">
                <a16:creationId xmlns:a16="http://schemas.microsoft.com/office/drawing/2014/main" id="{177F6DE4-3A49-4377-B3BD-D2C8F2F5D4B8}"/>
              </a:ext>
            </a:extLst>
          </p:cNvPr>
          <p:cNvPicPr>
            <a:picLocks noGrp="1" noChangeAspect="1"/>
          </p:cNvPicPr>
          <p:nvPr>
            <p:ph idx="1"/>
          </p:nvPr>
        </p:nvPicPr>
        <p:blipFill>
          <a:blip r:embed="rId2"/>
          <a:stretch>
            <a:fillRect/>
          </a:stretch>
        </p:blipFill>
        <p:spPr>
          <a:xfrm>
            <a:off x="3156858" y="1690688"/>
            <a:ext cx="5371668" cy="1738312"/>
          </a:xfrm>
        </p:spPr>
      </p:pic>
      <p:pic>
        <p:nvPicPr>
          <p:cNvPr id="9" name="Gambar 8">
            <a:extLst>
              <a:ext uri="{FF2B5EF4-FFF2-40B4-BE49-F238E27FC236}">
                <a16:creationId xmlns:a16="http://schemas.microsoft.com/office/drawing/2014/main" id="{6B491CE4-86CE-4912-A473-620077C83724}"/>
              </a:ext>
            </a:extLst>
          </p:cNvPr>
          <p:cNvPicPr>
            <a:picLocks noChangeAspect="1"/>
          </p:cNvPicPr>
          <p:nvPr/>
        </p:nvPicPr>
        <p:blipFill>
          <a:blip r:embed="rId3"/>
          <a:stretch>
            <a:fillRect/>
          </a:stretch>
        </p:blipFill>
        <p:spPr>
          <a:xfrm>
            <a:off x="3156858" y="3592431"/>
            <a:ext cx="5371668" cy="3149762"/>
          </a:xfrm>
          <a:prstGeom prst="rect">
            <a:avLst/>
          </a:prstGeom>
        </p:spPr>
      </p:pic>
    </p:spTree>
    <p:extLst>
      <p:ext uri="{BB962C8B-B14F-4D97-AF65-F5344CB8AC3E}">
        <p14:creationId xmlns:p14="http://schemas.microsoft.com/office/powerpoint/2010/main" val="94967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Tampilan html yang dianimasikan</a:t>
            </a:r>
          </a:p>
          <a:p>
            <a:pPr marL="0" indent="0">
              <a:buNone/>
            </a:pPr>
            <a:endParaRPr lang="en-ID" dirty="0"/>
          </a:p>
        </p:txBody>
      </p:sp>
      <p:pic>
        <p:nvPicPr>
          <p:cNvPr id="5" name="Gambar 4">
            <a:extLst>
              <a:ext uri="{FF2B5EF4-FFF2-40B4-BE49-F238E27FC236}">
                <a16:creationId xmlns:a16="http://schemas.microsoft.com/office/drawing/2014/main" id="{81A0B975-616C-44C9-950F-2D35202E5B36}"/>
              </a:ext>
            </a:extLst>
          </p:cNvPr>
          <p:cNvPicPr>
            <a:picLocks noChangeAspect="1"/>
          </p:cNvPicPr>
          <p:nvPr/>
        </p:nvPicPr>
        <p:blipFill>
          <a:blip r:embed="rId2"/>
          <a:stretch>
            <a:fillRect/>
          </a:stretch>
        </p:blipFill>
        <p:spPr>
          <a:xfrm>
            <a:off x="1304378" y="2587310"/>
            <a:ext cx="7200000" cy="2104225"/>
          </a:xfrm>
          <a:prstGeom prst="rect">
            <a:avLst/>
          </a:prstGeom>
        </p:spPr>
      </p:pic>
    </p:spTree>
    <p:extLst>
      <p:ext uri="{BB962C8B-B14F-4D97-AF65-F5344CB8AC3E}">
        <p14:creationId xmlns:p14="http://schemas.microsoft.com/office/powerpoint/2010/main" val="35123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0A68EE8-83C9-4A98-BAC0-29F01CA8DA0D}"/>
              </a:ext>
            </a:extLst>
          </p:cNvPr>
          <p:cNvSpPr>
            <a:spLocks noGrp="1"/>
          </p:cNvSpPr>
          <p:nvPr>
            <p:ph type="ctrTitle"/>
          </p:nvPr>
        </p:nvSpPr>
        <p:spPr/>
        <p:txBody>
          <a:bodyPr/>
          <a:lstStyle/>
          <a:p>
            <a:r>
              <a:rPr lang="en-US" dirty="0"/>
              <a:t>2. Animating with </a:t>
            </a:r>
            <a:r>
              <a:rPr lang="en-US" dirty="0" err="1"/>
              <a:t>css</a:t>
            </a:r>
            <a:r>
              <a:rPr lang="en-US" dirty="0"/>
              <a:t> animations</a:t>
            </a:r>
            <a:endParaRPr lang="en-ID" dirty="0"/>
          </a:p>
        </p:txBody>
      </p:sp>
    </p:spTree>
    <p:extLst>
      <p:ext uri="{BB962C8B-B14F-4D97-AF65-F5344CB8AC3E}">
        <p14:creationId xmlns:p14="http://schemas.microsoft.com/office/powerpoint/2010/main" val="415648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4D0427-F555-41B0-8982-E8875CFB9EC6}"/>
              </a:ext>
            </a:extLst>
          </p:cNvPr>
          <p:cNvSpPr>
            <a:spLocks noGrp="1"/>
          </p:cNvSpPr>
          <p:nvPr>
            <p:ph type="title"/>
          </p:nvPr>
        </p:nvSpPr>
        <p:spPr/>
        <p:txBody>
          <a:bodyPr/>
          <a:lstStyle/>
          <a:p>
            <a:pPr algn="ctr"/>
            <a:r>
              <a:rPr lang="en-US" dirty="0"/>
              <a:t>2. Animating with </a:t>
            </a:r>
            <a:r>
              <a:rPr lang="en-US" dirty="0" err="1"/>
              <a:t>css</a:t>
            </a:r>
            <a:r>
              <a:rPr lang="en-US" dirty="0"/>
              <a:t> animations</a:t>
            </a:r>
            <a:endParaRPr lang="en-ID" dirty="0"/>
          </a:p>
        </p:txBody>
      </p:sp>
      <p:sp>
        <p:nvSpPr>
          <p:cNvPr id="3" name="Tampungan Konten 2">
            <a:extLst>
              <a:ext uri="{FF2B5EF4-FFF2-40B4-BE49-F238E27FC236}">
                <a16:creationId xmlns:a16="http://schemas.microsoft.com/office/drawing/2014/main" id="{F8A6F95C-5490-4903-ACC6-0CD3C4B33B95}"/>
              </a:ext>
            </a:extLst>
          </p:cNvPr>
          <p:cNvSpPr>
            <a:spLocks noGrp="1"/>
          </p:cNvSpPr>
          <p:nvPr>
            <p:ph idx="1"/>
          </p:nvPr>
        </p:nvSpPr>
        <p:spPr/>
        <p:txBody>
          <a:bodyPr/>
          <a:lstStyle/>
          <a:p>
            <a:r>
              <a:rPr lang="en-US" dirty="0"/>
              <a:t>Pada saat kita menekan add challenge yang memunculkan modal, alangkah baiknya jika modal tersebut muncul akan menimbulkan efek animasi seperti meluncur </a:t>
            </a:r>
            <a:r>
              <a:rPr lang="en-US" dirty="0" err="1"/>
              <a:t>kebawah</a:t>
            </a:r>
            <a:r>
              <a:rPr lang="en-US" dirty="0"/>
              <a:t> atau memudar saat dihilangkan</a:t>
            </a:r>
          </a:p>
          <a:p>
            <a:pPr marL="0" indent="0">
              <a:buNone/>
            </a:pPr>
            <a:endParaRPr lang="en-ID" dirty="0"/>
          </a:p>
        </p:txBody>
      </p:sp>
      <p:pic>
        <p:nvPicPr>
          <p:cNvPr id="5" name="Gambar 4">
            <a:extLst>
              <a:ext uri="{FF2B5EF4-FFF2-40B4-BE49-F238E27FC236}">
                <a16:creationId xmlns:a16="http://schemas.microsoft.com/office/drawing/2014/main" id="{ED4DD443-19A6-412C-B1B2-B8B50D00D0A7}"/>
              </a:ext>
            </a:extLst>
          </p:cNvPr>
          <p:cNvPicPr>
            <a:picLocks noChangeAspect="1"/>
          </p:cNvPicPr>
          <p:nvPr/>
        </p:nvPicPr>
        <p:blipFill>
          <a:blip r:embed="rId2"/>
          <a:stretch>
            <a:fillRect/>
          </a:stretch>
        </p:blipFill>
        <p:spPr>
          <a:xfrm>
            <a:off x="961426" y="3429000"/>
            <a:ext cx="5664491" cy="977950"/>
          </a:xfrm>
          <a:prstGeom prst="rect">
            <a:avLst/>
          </a:prstGeom>
        </p:spPr>
      </p:pic>
      <p:pic>
        <p:nvPicPr>
          <p:cNvPr id="7" name="Gambar 6">
            <a:extLst>
              <a:ext uri="{FF2B5EF4-FFF2-40B4-BE49-F238E27FC236}">
                <a16:creationId xmlns:a16="http://schemas.microsoft.com/office/drawing/2014/main" id="{383D1ED9-15D9-4300-B749-2281A8FCAF4A}"/>
              </a:ext>
            </a:extLst>
          </p:cNvPr>
          <p:cNvPicPr>
            <a:picLocks noChangeAspect="1"/>
          </p:cNvPicPr>
          <p:nvPr/>
        </p:nvPicPr>
        <p:blipFill>
          <a:blip r:embed="rId3"/>
          <a:stretch>
            <a:fillRect/>
          </a:stretch>
        </p:blipFill>
        <p:spPr>
          <a:xfrm>
            <a:off x="7282543" y="3249386"/>
            <a:ext cx="4715750" cy="3323789"/>
          </a:xfrm>
          <a:prstGeom prst="rect">
            <a:avLst/>
          </a:prstGeom>
        </p:spPr>
      </p:pic>
    </p:spTree>
    <p:extLst>
      <p:ext uri="{BB962C8B-B14F-4D97-AF65-F5344CB8AC3E}">
        <p14:creationId xmlns:p14="http://schemas.microsoft.com/office/powerpoint/2010/main" val="96640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4D0427-F555-41B0-8982-E8875CFB9EC6}"/>
              </a:ext>
            </a:extLst>
          </p:cNvPr>
          <p:cNvSpPr>
            <a:spLocks noGrp="1"/>
          </p:cNvSpPr>
          <p:nvPr>
            <p:ph type="title"/>
          </p:nvPr>
        </p:nvSpPr>
        <p:spPr/>
        <p:txBody>
          <a:bodyPr/>
          <a:lstStyle/>
          <a:p>
            <a:pPr algn="ctr"/>
            <a:r>
              <a:rPr lang="en-US" dirty="0"/>
              <a:t>2. Animating with </a:t>
            </a:r>
            <a:r>
              <a:rPr lang="en-US" dirty="0" err="1"/>
              <a:t>css</a:t>
            </a:r>
            <a:r>
              <a:rPr lang="en-US" dirty="0"/>
              <a:t> animations</a:t>
            </a:r>
            <a:endParaRPr lang="en-ID" dirty="0"/>
          </a:p>
        </p:txBody>
      </p:sp>
      <p:sp>
        <p:nvSpPr>
          <p:cNvPr id="3" name="Tampungan Konten 2">
            <a:extLst>
              <a:ext uri="{FF2B5EF4-FFF2-40B4-BE49-F238E27FC236}">
                <a16:creationId xmlns:a16="http://schemas.microsoft.com/office/drawing/2014/main" id="{F8A6F95C-5490-4903-ACC6-0CD3C4B33B95}"/>
              </a:ext>
            </a:extLst>
          </p:cNvPr>
          <p:cNvSpPr>
            <a:spLocks noGrp="1"/>
          </p:cNvSpPr>
          <p:nvPr>
            <p:ph idx="1"/>
          </p:nvPr>
        </p:nvSpPr>
        <p:spPr/>
        <p:txBody>
          <a:bodyPr/>
          <a:lstStyle/>
          <a:p>
            <a:r>
              <a:rPr lang="en-US" dirty="0"/>
              <a:t>Hal itu bisa dicapai dengan </a:t>
            </a:r>
            <a:r>
              <a:rPr lang="en-US" dirty="0" err="1"/>
              <a:t>css</a:t>
            </a:r>
            <a:r>
              <a:rPr lang="en-US" dirty="0"/>
              <a:t> animation, namun tidak menggunakan property transition</a:t>
            </a:r>
          </a:p>
          <a:p>
            <a:r>
              <a:rPr lang="en-US" dirty="0"/>
              <a:t>Karena modal tersebut bukan </a:t>
            </a:r>
            <a:r>
              <a:rPr lang="en-US" dirty="0" err="1"/>
              <a:t>bgian</a:t>
            </a:r>
            <a:r>
              <a:rPr lang="en-US" dirty="0"/>
              <a:t> dari dom, melainkan menggunakan react contract dan komponen ini juga dimunculkan berdasarkan kondisi state</a:t>
            </a:r>
          </a:p>
          <a:p>
            <a:r>
              <a:rPr lang="en-US" dirty="0"/>
              <a:t>Oleh karena itu kita butuh </a:t>
            </a:r>
            <a:r>
              <a:rPr lang="en-US" dirty="0" err="1"/>
              <a:t>css</a:t>
            </a:r>
            <a:r>
              <a:rPr lang="en-US" dirty="0"/>
              <a:t> animation, dengan </a:t>
            </a:r>
            <a:r>
              <a:rPr lang="en-US" dirty="0" err="1"/>
              <a:t>css</a:t>
            </a:r>
            <a:r>
              <a:rPr lang="en-US" dirty="0"/>
              <a:t> animation kita bisa menentukan posisi awal dan akhir animasi</a:t>
            </a:r>
          </a:p>
          <a:p>
            <a:pPr marL="0" indent="0">
              <a:buNone/>
            </a:pPr>
            <a:endParaRPr lang="en-ID" dirty="0"/>
          </a:p>
        </p:txBody>
      </p:sp>
      <p:pic>
        <p:nvPicPr>
          <p:cNvPr id="6" name="Gambar 5">
            <a:extLst>
              <a:ext uri="{FF2B5EF4-FFF2-40B4-BE49-F238E27FC236}">
                <a16:creationId xmlns:a16="http://schemas.microsoft.com/office/drawing/2014/main" id="{EE74209E-9561-4A28-9F77-E53D187552F4}"/>
              </a:ext>
            </a:extLst>
          </p:cNvPr>
          <p:cNvPicPr>
            <a:picLocks noChangeAspect="1"/>
          </p:cNvPicPr>
          <p:nvPr/>
        </p:nvPicPr>
        <p:blipFill>
          <a:blip r:embed="rId2"/>
          <a:stretch>
            <a:fillRect/>
          </a:stretch>
        </p:blipFill>
        <p:spPr>
          <a:xfrm>
            <a:off x="4814724" y="5024277"/>
            <a:ext cx="2333951" cy="1152686"/>
          </a:xfrm>
          <a:prstGeom prst="rect">
            <a:avLst/>
          </a:prstGeom>
        </p:spPr>
      </p:pic>
    </p:spTree>
    <p:extLst>
      <p:ext uri="{BB962C8B-B14F-4D97-AF65-F5344CB8AC3E}">
        <p14:creationId xmlns:p14="http://schemas.microsoft.com/office/powerpoint/2010/main" val="419052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4D0427-F555-41B0-8982-E8875CFB9EC6}"/>
              </a:ext>
            </a:extLst>
          </p:cNvPr>
          <p:cNvSpPr>
            <a:spLocks noGrp="1"/>
          </p:cNvSpPr>
          <p:nvPr>
            <p:ph type="title"/>
          </p:nvPr>
        </p:nvSpPr>
        <p:spPr/>
        <p:txBody>
          <a:bodyPr/>
          <a:lstStyle/>
          <a:p>
            <a:pPr algn="ctr"/>
            <a:r>
              <a:rPr lang="en-US" dirty="0"/>
              <a:t>2. Animating with </a:t>
            </a:r>
            <a:r>
              <a:rPr lang="en-US" dirty="0" err="1"/>
              <a:t>css</a:t>
            </a:r>
            <a:r>
              <a:rPr lang="en-US" dirty="0"/>
              <a:t> animations</a:t>
            </a:r>
            <a:endParaRPr lang="en-ID" dirty="0"/>
          </a:p>
        </p:txBody>
      </p:sp>
      <p:sp>
        <p:nvSpPr>
          <p:cNvPr id="3" name="Tampungan Konten 2">
            <a:extLst>
              <a:ext uri="{FF2B5EF4-FFF2-40B4-BE49-F238E27FC236}">
                <a16:creationId xmlns:a16="http://schemas.microsoft.com/office/drawing/2014/main" id="{F8A6F95C-5490-4903-ACC6-0CD3C4B33B95}"/>
              </a:ext>
            </a:extLst>
          </p:cNvPr>
          <p:cNvSpPr>
            <a:spLocks noGrp="1"/>
          </p:cNvSpPr>
          <p:nvPr>
            <p:ph idx="1"/>
          </p:nvPr>
        </p:nvSpPr>
        <p:spPr/>
        <p:txBody>
          <a:bodyPr/>
          <a:lstStyle/>
          <a:p>
            <a:r>
              <a:rPr lang="en-US" dirty="0"/>
              <a:t>Di kondisi 0% posisi awal, posisinya 30px lebih bawah dan </a:t>
            </a:r>
            <a:r>
              <a:rPr lang="en-US" dirty="0" err="1"/>
              <a:t>opacitynya</a:t>
            </a:r>
            <a:r>
              <a:rPr lang="en-US" dirty="0"/>
              <a:t> nol sehingga elemen tidak terlihat</a:t>
            </a:r>
          </a:p>
          <a:p>
            <a:r>
              <a:rPr lang="en-US" dirty="0" err="1"/>
              <a:t>Dii</a:t>
            </a:r>
            <a:r>
              <a:rPr lang="en-US" dirty="0"/>
              <a:t> kondisi 100% , posisinya akan kembali seperti semula dan </a:t>
            </a:r>
            <a:r>
              <a:rPr lang="en-US" dirty="0" err="1"/>
              <a:t>opacitynya</a:t>
            </a:r>
            <a:r>
              <a:rPr lang="en-US" dirty="0"/>
              <a:t> 1 sehingga terlihat</a:t>
            </a:r>
          </a:p>
          <a:p>
            <a:r>
              <a:rPr lang="en-US" dirty="0"/>
              <a:t>Tambahkan </a:t>
            </a:r>
            <a:r>
              <a:rPr lang="en-US" dirty="0" err="1"/>
              <a:t>animaasinya</a:t>
            </a:r>
            <a:r>
              <a:rPr lang="en-US" dirty="0"/>
              <a:t> di class modal durasi 300ms ease-out </a:t>
            </a:r>
          </a:p>
          <a:p>
            <a:pPr marL="0" indent="0">
              <a:buNone/>
            </a:pPr>
            <a:endParaRPr lang="en-ID" dirty="0"/>
          </a:p>
        </p:txBody>
      </p:sp>
      <p:pic>
        <p:nvPicPr>
          <p:cNvPr id="5" name="Gambar 4">
            <a:extLst>
              <a:ext uri="{FF2B5EF4-FFF2-40B4-BE49-F238E27FC236}">
                <a16:creationId xmlns:a16="http://schemas.microsoft.com/office/drawing/2014/main" id="{7FC383EF-E1C1-4E52-A12E-3FA941DAFBB9}"/>
              </a:ext>
            </a:extLst>
          </p:cNvPr>
          <p:cNvPicPr>
            <a:picLocks noChangeAspect="1"/>
          </p:cNvPicPr>
          <p:nvPr/>
        </p:nvPicPr>
        <p:blipFill>
          <a:blip r:embed="rId2"/>
          <a:stretch>
            <a:fillRect/>
          </a:stretch>
        </p:blipFill>
        <p:spPr>
          <a:xfrm>
            <a:off x="1119372" y="4261757"/>
            <a:ext cx="3600000" cy="2090348"/>
          </a:xfrm>
          <a:prstGeom prst="rect">
            <a:avLst/>
          </a:prstGeom>
        </p:spPr>
      </p:pic>
      <p:pic>
        <p:nvPicPr>
          <p:cNvPr id="8" name="Gambar 7">
            <a:extLst>
              <a:ext uri="{FF2B5EF4-FFF2-40B4-BE49-F238E27FC236}">
                <a16:creationId xmlns:a16="http://schemas.microsoft.com/office/drawing/2014/main" id="{A24D704B-FEAD-4B49-A1CE-920F36FD96EB}"/>
              </a:ext>
            </a:extLst>
          </p:cNvPr>
          <p:cNvPicPr>
            <a:picLocks noChangeAspect="1"/>
          </p:cNvPicPr>
          <p:nvPr/>
        </p:nvPicPr>
        <p:blipFill>
          <a:blip r:embed="rId3"/>
          <a:stretch>
            <a:fillRect/>
          </a:stretch>
        </p:blipFill>
        <p:spPr>
          <a:xfrm>
            <a:off x="5000543" y="4261756"/>
            <a:ext cx="4802863" cy="2050143"/>
          </a:xfrm>
          <a:prstGeom prst="rect">
            <a:avLst/>
          </a:prstGeom>
        </p:spPr>
      </p:pic>
    </p:spTree>
    <p:extLst>
      <p:ext uri="{BB962C8B-B14F-4D97-AF65-F5344CB8AC3E}">
        <p14:creationId xmlns:p14="http://schemas.microsoft.com/office/powerpoint/2010/main" val="88055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4D0427-F555-41B0-8982-E8875CFB9EC6}"/>
              </a:ext>
            </a:extLst>
          </p:cNvPr>
          <p:cNvSpPr>
            <a:spLocks noGrp="1"/>
          </p:cNvSpPr>
          <p:nvPr>
            <p:ph type="title"/>
          </p:nvPr>
        </p:nvSpPr>
        <p:spPr/>
        <p:txBody>
          <a:bodyPr/>
          <a:lstStyle/>
          <a:p>
            <a:pPr algn="ctr"/>
            <a:r>
              <a:rPr lang="en-US" dirty="0"/>
              <a:t>2. Animating with </a:t>
            </a:r>
            <a:r>
              <a:rPr lang="en-US" dirty="0" err="1"/>
              <a:t>css</a:t>
            </a:r>
            <a:r>
              <a:rPr lang="en-US" dirty="0"/>
              <a:t> animations</a:t>
            </a:r>
            <a:endParaRPr lang="en-ID" dirty="0"/>
          </a:p>
        </p:txBody>
      </p:sp>
      <p:sp>
        <p:nvSpPr>
          <p:cNvPr id="3" name="Tampungan Konten 2">
            <a:extLst>
              <a:ext uri="{FF2B5EF4-FFF2-40B4-BE49-F238E27FC236}">
                <a16:creationId xmlns:a16="http://schemas.microsoft.com/office/drawing/2014/main" id="{F8A6F95C-5490-4903-ACC6-0CD3C4B33B95}"/>
              </a:ext>
            </a:extLst>
          </p:cNvPr>
          <p:cNvSpPr>
            <a:spLocks noGrp="1"/>
          </p:cNvSpPr>
          <p:nvPr>
            <p:ph idx="1"/>
          </p:nvPr>
        </p:nvSpPr>
        <p:spPr/>
        <p:txBody>
          <a:bodyPr/>
          <a:lstStyle/>
          <a:p>
            <a:r>
              <a:rPr lang="en-US" dirty="0"/>
              <a:t>Sehingga halaman HTML nya seperti ini</a:t>
            </a:r>
            <a:endParaRPr lang="en-ID" dirty="0"/>
          </a:p>
        </p:txBody>
      </p:sp>
      <p:pic>
        <p:nvPicPr>
          <p:cNvPr id="6" name="Gambar 5">
            <a:extLst>
              <a:ext uri="{FF2B5EF4-FFF2-40B4-BE49-F238E27FC236}">
                <a16:creationId xmlns:a16="http://schemas.microsoft.com/office/drawing/2014/main" id="{C17307A2-A16C-4EE3-AB9C-E4D56E4295C4}"/>
              </a:ext>
            </a:extLst>
          </p:cNvPr>
          <p:cNvPicPr>
            <a:picLocks noChangeAspect="1"/>
          </p:cNvPicPr>
          <p:nvPr/>
        </p:nvPicPr>
        <p:blipFill>
          <a:blip r:embed="rId2"/>
          <a:stretch>
            <a:fillRect/>
          </a:stretch>
        </p:blipFill>
        <p:spPr>
          <a:xfrm>
            <a:off x="8436691" y="2381115"/>
            <a:ext cx="3445854" cy="2095770"/>
          </a:xfrm>
          <a:prstGeom prst="rect">
            <a:avLst/>
          </a:prstGeom>
        </p:spPr>
      </p:pic>
      <p:pic>
        <p:nvPicPr>
          <p:cNvPr id="9" name="Gambar 8">
            <a:extLst>
              <a:ext uri="{FF2B5EF4-FFF2-40B4-BE49-F238E27FC236}">
                <a16:creationId xmlns:a16="http://schemas.microsoft.com/office/drawing/2014/main" id="{2A16A464-80AC-4562-B20F-9A6C84598DA4}"/>
              </a:ext>
            </a:extLst>
          </p:cNvPr>
          <p:cNvPicPr>
            <a:picLocks noChangeAspect="1"/>
          </p:cNvPicPr>
          <p:nvPr/>
        </p:nvPicPr>
        <p:blipFill>
          <a:blip r:embed="rId3"/>
          <a:stretch>
            <a:fillRect/>
          </a:stretch>
        </p:blipFill>
        <p:spPr>
          <a:xfrm>
            <a:off x="1159591" y="2285488"/>
            <a:ext cx="6286238" cy="4446181"/>
          </a:xfrm>
          <a:prstGeom prst="rect">
            <a:avLst/>
          </a:prstGeom>
        </p:spPr>
      </p:pic>
    </p:spTree>
    <p:extLst>
      <p:ext uri="{BB962C8B-B14F-4D97-AF65-F5344CB8AC3E}">
        <p14:creationId xmlns:p14="http://schemas.microsoft.com/office/powerpoint/2010/main" val="18404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EF142C-57FF-4FD7-A0CB-8F968A24C2A7}"/>
              </a:ext>
            </a:extLst>
          </p:cNvPr>
          <p:cNvSpPr>
            <a:spLocks noGrp="1"/>
          </p:cNvSpPr>
          <p:nvPr>
            <p:ph type="title"/>
          </p:nvPr>
        </p:nvSpPr>
        <p:spPr/>
        <p:txBody>
          <a:bodyPr/>
          <a:lstStyle/>
          <a:p>
            <a:pPr algn="ctr"/>
            <a:r>
              <a:rPr lang="en-US" dirty="0"/>
              <a:t>3. Pengenalan Framer-motion</a:t>
            </a:r>
            <a:endParaRPr lang="en-ID" dirty="0"/>
          </a:p>
        </p:txBody>
      </p:sp>
    </p:spTree>
    <p:extLst>
      <p:ext uri="{BB962C8B-B14F-4D97-AF65-F5344CB8AC3E}">
        <p14:creationId xmlns:p14="http://schemas.microsoft.com/office/powerpoint/2010/main" val="1332578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08CF7C9-EBDD-46F5-9432-28FFA5B62130}"/>
              </a:ext>
            </a:extLst>
          </p:cNvPr>
          <p:cNvSpPr>
            <a:spLocks noGrp="1"/>
          </p:cNvSpPr>
          <p:nvPr>
            <p:ph type="title"/>
          </p:nvPr>
        </p:nvSpPr>
        <p:spPr/>
        <p:txBody>
          <a:bodyPr/>
          <a:lstStyle/>
          <a:p>
            <a:r>
              <a:rPr lang="en-US" dirty="0"/>
              <a:t>3. Pengenalan Framer-motion</a:t>
            </a:r>
            <a:endParaRPr lang="en-ID" dirty="0"/>
          </a:p>
        </p:txBody>
      </p:sp>
      <p:sp>
        <p:nvSpPr>
          <p:cNvPr id="3" name="Tampungan Konten 2">
            <a:extLst>
              <a:ext uri="{FF2B5EF4-FFF2-40B4-BE49-F238E27FC236}">
                <a16:creationId xmlns:a16="http://schemas.microsoft.com/office/drawing/2014/main" id="{202C6C90-D81D-4184-AE3A-84A21D4CC39F}"/>
              </a:ext>
            </a:extLst>
          </p:cNvPr>
          <p:cNvSpPr>
            <a:spLocks noGrp="1"/>
          </p:cNvSpPr>
          <p:nvPr>
            <p:ph idx="1"/>
          </p:nvPr>
        </p:nvSpPr>
        <p:spPr/>
        <p:txBody>
          <a:bodyPr/>
          <a:lstStyle/>
          <a:p>
            <a:r>
              <a:rPr lang="en-US" dirty="0"/>
              <a:t>CSS transition dan </a:t>
            </a:r>
            <a:r>
              <a:rPr lang="en-US" dirty="0" err="1"/>
              <a:t>css</a:t>
            </a:r>
            <a:r>
              <a:rPr lang="en-US" dirty="0"/>
              <a:t> animation sangat hebat namun memiliki banyak keterbatasan, seperti tidak mampu membuat animasi ketika elemen menghilang dari dom</a:t>
            </a:r>
          </a:p>
          <a:p>
            <a:r>
              <a:rPr lang="en-US" dirty="0"/>
              <a:t>Untuk animasi yang kompleks seperti ketika navbar beralih ke tab yang berbeda itu juga akan menyebabkan error</a:t>
            </a:r>
          </a:p>
          <a:p>
            <a:r>
              <a:rPr lang="en-US" dirty="0"/>
              <a:t>Oleh karena itulah anda butuh library khusus animasi seperti framer-motion</a:t>
            </a:r>
          </a:p>
          <a:p>
            <a:r>
              <a:rPr lang="en-US" dirty="0"/>
              <a:t>Install framer-motion dengan </a:t>
            </a:r>
            <a:r>
              <a:rPr lang="en-US" dirty="0" err="1"/>
              <a:t>npm</a:t>
            </a:r>
            <a:r>
              <a:rPr lang="en-US" dirty="0"/>
              <a:t> I framer-motion</a:t>
            </a:r>
            <a:endParaRPr lang="en-ID" dirty="0"/>
          </a:p>
        </p:txBody>
      </p:sp>
    </p:spTree>
    <p:extLst>
      <p:ext uri="{BB962C8B-B14F-4D97-AF65-F5344CB8AC3E}">
        <p14:creationId xmlns:p14="http://schemas.microsoft.com/office/powerpoint/2010/main" val="2882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9893060-7E2F-4F26-A242-288E2314C6BA}"/>
              </a:ext>
            </a:extLst>
          </p:cNvPr>
          <p:cNvSpPr>
            <a:spLocks noGrp="1"/>
          </p:cNvSpPr>
          <p:nvPr>
            <p:ph type="ctrTitle"/>
          </p:nvPr>
        </p:nvSpPr>
        <p:spPr/>
        <p:txBody>
          <a:bodyPr/>
          <a:lstStyle/>
          <a:p>
            <a:r>
              <a:rPr lang="en-US" dirty="0"/>
              <a:t>4. Framer Motion Basics and Fundamental</a:t>
            </a:r>
            <a:endParaRPr lang="en-ID" dirty="0"/>
          </a:p>
        </p:txBody>
      </p:sp>
    </p:spTree>
    <p:extLst>
      <p:ext uri="{BB962C8B-B14F-4D97-AF65-F5344CB8AC3E}">
        <p14:creationId xmlns:p14="http://schemas.microsoft.com/office/powerpoint/2010/main" val="165061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C0A063-35F3-449C-86D8-7460624AF4D1}"/>
              </a:ext>
            </a:extLst>
          </p:cNvPr>
          <p:cNvSpPr>
            <a:spLocks noGrp="1"/>
          </p:cNvSpPr>
          <p:nvPr>
            <p:ph type="ctrTitle"/>
          </p:nvPr>
        </p:nvSpPr>
        <p:spPr/>
        <p:txBody>
          <a:bodyPr/>
          <a:lstStyle/>
          <a:p>
            <a:r>
              <a:rPr lang="en-US" dirty="0"/>
              <a:t>1.Animating with </a:t>
            </a:r>
            <a:r>
              <a:rPr lang="en-US" dirty="0" err="1"/>
              <a:t>css</a:t>
            </a:r>
            <a:r>
              <a:rPr lang="en-US" dirty="0"/>
              <a:t> transition</a:t>
            </a:r>
            <a:endParaRPr lang="en-ID" dirty="0"/>
          </a:p>
        </p:txBody>
      </p:sp>
    </p:spTree>
    <p:extLst>
      <p:ext uri="{BB962C8B-B14F-4D97-AF65-F5344CB8AC3E}">
        <p14:creationId xmlns:p14="http://schemas.microsoft.com/office/powerpoint/2010/main" val="204818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sp>
        <p:nvSpPr>
          <p:cNvPr id="3" name="Tampungan Konten 2">
            <a:extLst>
              <a:ext uri="{FF2B5EF4-FFF2-40B4-BE49-F238E27FC236}">
                <a16:creationId xmlns:a16="http://schemas.microsoft.com/office/drawing/2014/main" id="{4436C4A5-0548-4CA5-88B7-C75046279D8C}"/>
              </a:ext>
            </a:extLst>
          </p:cNvPr>
          <p:cNvSpPr>
            <a:spLocks noGrp="1"/>
          </p:cNvSpPr>
          <p:nvPr>
            <p:ph idx="1"/>
          </p:nvPr>
        </p:nvSpPr>
        <p:spPr/>
        <p:txBody>
          <a:bodyPr/>
          <a:lstStyle/>
          <a:p>
            <a:r>
              <a:rPr lang="en-US" dirty="0"/>
              <a:t>Kita bermain menggunakan file playground, bermain menganimasikan kotak biru dengan memasukkan nilai input </a:t>
            </a:r>
          </a:p>
          <a:p>
            <a:r>
              <a:rPr lang="en-US" dirty="0"/>
              <a:t>Hal tersebut harus dicapai dengan framer-motion supaya posisi </a:t>
            </a:r>
            <a:r>
              <a:rPr lang="en-US" dirty="0" err="1"/>
              <a:t>x,y,dan</a:t>
            </a:r>
            <a:r>
              <a:rPr lang="en-US" dirty="0"/>
              <a:t> rotate bisa berpindah</a:t>
            </a:r>
          </a:p>
          <a:p>
            <a:pPr marL="0" indent="0">
              <a:buNone/>
            </a:pPr>
            <a:endParaRPr lang="en-ID" dirty="0"/>
          </a:p>
        </p:txBody>
      </p:sp>
      <p:pic>
        <p:nvPicPr>
          <p:cNvPr id="5" name="Gambar 4">
            <a:extLst>
              <a:ext uri="{FF2B5EF4-FFF2-40B4-BE49-F238E27FC236}">
                <a16:creationId xmlns:a16="http://schemas.microsoft.com/office/drawing/2014/main" id="{D63F8896-2151-49DC-B6AC-B071293E96B3}"/>
              </a:ext>
            </a:extLst>
          </p:cNvPr>
          <p:cNvPicPr>
            <a:picLocks noChangeAspect="1"/>
          </p:cNvPicPr>
          <p:nvPr/>
        </p:nvPicPr>
        <p:blipFill>
          <a:blip r:embed="rId2"/>
          <a:stretch>
            <a:fillRect/>
          </a:stretch>
        </p:blipFill>
        <p:spPr>
          <a:xfrm>
            <a:off x="3752301" y="3705792"/>
            <a:ext cx="5760000" cy="2787084"/>
          </a:xfrm>
          <a:prstGeom prst="rect">
            <a:avLst/>
          </a:prstGeom>
        </p:spPr>
      </p:pic>
    </p:spTree>
    <p:extLst>
      <p:ext uri="{BB962C8B-B14F-4D97-AF65-F5344CB8AC3E}">
        <p14:creationId xmlns:p14="http://schemas.microsoft.com/office/powerpoint/2010/main" val="384095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sp>
        <p:nvSpPr>
          <p:cNvPr id="3" name="Tampungan Konten 2">
            <a:extLst>
              <a:ext uri="{FF2B5EF4-FFF2-40B4-BE49-F238E27FC236}">
                <a16:creationId xmlns:a16="http://schemas.microsoft.com/office/drawing/2014/main" id="{4436C4A5-0548-4CA5-88B7-C75046279D8C}"/>
              </a:ext>
            </a:extLst>
          </p:cNvPr>
          <p:cNvSpPr>
            <a:spLocks noGrp="1"/>
          </p:cNvSpPr>
          <p:nvPr>
            <p:ph idx="1"/>
          </p:nvPr>
        </p:nvSpPr>
        <p:spPr/>
        <p:txBody>
          <a:bodyPr/>
          <a:lstStyle/>
          <a:p>
            <a:r>
              <a:rPr lang="en-US" dirty="0"/>
              <a:t>Di </a:t>
            </a:r>
            <a:r>
              <a:rPr lang="en-US" dirty="0" err="1"/>
              <a:t>App.jsx</a:t>
            </a:r>
            <a:r>
              <a:rPr lang="en-US" dirty="0"/>
              <a:t> kita harus </a:t>
            </a:r>
            <a:r>
              <a:rPr lang="en-US" dirty="0" err="1"/>
              <a:t>mengimport</a:t>
            </a:r>
            <a:r>
              <a:rPr lang="en-US" dirty="0"/>
              <a:t> motion, semua hasil </a:t>
            </a:r>
            <a:r>
              <a:rPr lang="en-US" dirty="0" err="1"/>
              <a:t>inputan</a:t>
            </a:r>
            <a:r>
              <a:rPr lang="en-US" dirty="0"/>
              <a:t> akan kita masukan ke state, komponen motion adalah komponen bawaan framer-motion</a:t>
            </a:r>
          </a:p>
          <a:p>
            <a:endParaRPr lang="en-US" dirty="0"/>
          </a:p>
          <a:p>
            <a:endParaRPr lang="en-US" dirty="0"/>
          </a:p>
          <a:p>
            <a:r>
              <a:rPr lang="en-US" dirty="0"/>
              <a:t>Ini akan </a:t>
            </a:r>
            <a:r>
              <a:rPr lang="en-US" dirty="0" err="1"/>
              <a:t>merender</a:t>
            </a:r>
            <a:r>
              <a:rPr lang="en-US" dirty="0"/>
              <a:t> div namun dikontrol oleh framer-motion untuk menghasilkan animasi dengan performa tinggi, selain div semua elemen html </a:t>
            </a:r>
            <a:r>
              <a:rPr lang="en-US" dirty="0" err="1"/>
              <a:t>apat</a:t>
            </a:r>
            <a:r>
              <a:rPr lang="en-US" dirty="0"/>
              <a:t> dianimasikan dengan motion</a:t>
            </a:r>
            <a:endParaRPr lang="en-ID" dirty="0"/>
          </a:p>
        </p:txBody>
      </p:sp>
      <p:pic>
        <p:nvPicPr>
          <p:cNvPr id="6" name="Gambar 5">
            <a:extLst>
              <a:ext uri="{FF2B5EF4-FFF2-40B4-BE49-F238E27FC236}">
                <a16:creationId xmlns:a16="http://schemas.microsoft.com/office/drawing/2014/main" id="{8232802B-621F-4DD7-AEA7-C64066D277A8}"/>
              </a:ext>
            </a:extLst>
          </p:cNvPr>
          <p:cNvPicPr>
            <a:picLocks noChangeAspect="1"/>
          </p:cNvPicPr>
          <p:nvPr/>
        </p:nvPicPr>
        <p:blipFill>
          <a:blip r:embed="rId2"/>
          <a:stretch>
            <a:fillRect/>
          </a:stretch>
        </p:blipFill>
        <p:spPr>
          <a:xfrm>
            <a:off x="2511386" y="3341033"/>
            <a:ext cx="5400000" cy="660261"/>
          </a:xfrm>
          <a:prstGeom prst="rect">
            <a:avLst/>
          </a:prstGeom>
        </p:spPr>
      </p:pic>
    </p:spTree>
    <p:extLst>
      <p:ext uri="{BB962C8B-B14F-4D97-AF65-F5344CB8AC3E}">
        <p14:creationId xmlns:p14="http://schemas.microsoft.com/office/powerpoint/2010/main" val="417654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sp>
        <p:nvSpPr>
          <p:cNvPr id="3" name="Tampungan Konten 2">
            <a:extLst>
              <a:ext uri="{FF2B5EF4-FFF2-40B4-BE49-F238E27FC236}">
                <a16:creationId xmlns:a16="http://schemas.microsoft.com/office/drawing/2014/main" id="{4436C4A5-0548-4CA5-88B7-C75046279D8C}"/>
              </a:ext>
            </a:extLst>
          </p:cNvPr>
          <p:cNvSpPr>
            <a:spLocks noGrp="1"/>
          </p:cNvSpPr>
          <p:nvPr>
            <p:ph idx="1"/>
          </p:nvPr>
        </p:nvSpPr>
        <p:spPr/>
        <p:txBody>
          <a:bodyPr>
            <a:normAutofit lnSpcReduction="10000"/>
          </a:bodyPr>
          <a:lstStyle/>
          <a:p>
            <a:r>
              <a:rPr lang="en-US" dirty="0"/>
              <a:t>Kita bisa menambahkan banyak special props di komponen motion</a:t>
            </a:r>
          </a:p>
          <a:p>
            <a:r>
              <a:rPr lang="en-US" dirty="0"/>
              <a:t>Props </a:t>
            </a:r>
            <a:r>
              <a:rPr lang="en-US" dirty="0" err="1"/>
              <a:t>animateberisi</a:t>
            </a:r>
            <a:r>
              <a:rPr lang="en-US" dirty="0"/>
              <a:t> ojek yang isinya banyak animasi yang diinginkan seperti merubah </a:t>
            </a:r>
            <a:r>
              <a:rPr lang="en-US" dirty="0" err="1"/>
              <a:t>warna,posisi</a:t>
            </a:r>
            <a:r>
              <a:rPr lang="en-US" dirty="0"/>
              <a:t> </a:t>
            </a:r>
            <a:r>
              <a:rPr lang="en-US" dirty="0" err="1"/>
              <a:t>x,y,dll</a:t>
            </a:r>
            <a:r>
              <a:rPr lang="en-US" dirty="0"/>
              <a:t>. </a:t>
            </a:r>
          </a:p>
          <a:p>
            <a:r>
              <a:rPr lang="en-US" dirty="0"/>
              <a:t>X menandakan posisi elemen di sumbu horizontal dan Y menandakan elemen di sumbu vertikal</a:t>
            </a:r>
          </a:p>
          <a:p>
            <a:r>
              <a:rPr lang="en-US" dirty="0"/>
              <a:t>Ketika isi dari property animate berubah maka react akan melakukan animasi, begitulah cara kerja framer-motion</a:t>
            </a:r>
          </a:p>
          <a:p>
            <a:r>
              <a:rPr lang="en-US" dirty="0"/>
              <a:t>Property transition berguna untuk mengkonfigurasi animasi yang diinginkan, property ini berisi objek </a:t>
            </a:r>
            <a:r>
              <a:rPr lang="en-US" dirty="0" err="1"/>
              <a:t>yng</a:t>
            </a:r>
            <a:r>
              <a:rPr lang="en-US" dirty="0"/>
              <a:t> dapat mengatur berbagai macam hal seperti durasi animasi berisi angka dalam detik, </a:t>
            </a:r>
          </a:p>
        </p:txBody>
      </p:sp>
    </p:spTree>
    <p:extLst>
      <p:ext uri="{BB962C8B-B14F-4D97-AF65-F5344CB8AC3E}">
        <p14:creationId xmlns:p14="http://schemas.microsoft.com/office/powerpoint/2010/main" val="419235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sp>
        <p:nvSpPr>
          <p:cNvPr id="3" name="Tampungan Konten 2">
            <a:extLst>
              <a:ext uri="{FF2B5EF4-FFF2-40B4-BE49-F238E27FC236}">
                <a16:creationId xmlns:a16="http://schemas.microsoft.com/office/drawing/2014/main" id="{4436C4A5-0548-4CA5-88B7-C75046279D8C}"/>
              </a:ext>
            </a:extLst>
          </p:cNvPr>
          <p:cNvSpPr>
            <a:spLocks noGrp="1"/>
          </p:cNvSpPr>
          <p:nvPr>
            <p:ph idx="1"/>
          </p:nvPr>
        </p:nvSpPr>
        <p:spPr/>
        <p:txBody>
          <a:bodyPr>
            <a:normAutofit/>
          </a:bodyPr>
          <a:lstStyle/>
          <a:p>
            <a:r>
              <a:rPr lang="en-US" dirty="0"/>
              <a:t>Selain duration di property transition ada juga property type yang mengontrol animasi apa yang harus dimainkan, </a:t>
            </a:r>
            <a:r>
              <a:rPr lang="en-US" dirty="0" err="1"/>
              <a:t>defaultnya</a:t>
            </a:r>
            <a:r>
              <a:rPr lang="en-US" dirty="0"/>
              <a:t> adalah spring, ini adalah animasi dengan lompatan, </a:t>
            </a:r>
          </a:p>
          <a:p>
            <a:r>
              <a:rPr lang="en-US" dirty="0"/>
              <a:t>Selain </a:t>
            </a:r>
            <a:r>
              <a:rPr lang="en-US" dirty="0" err="1"/>
              <a:t>type,ada</a:t>
            </a:r>
            <a:r>
              <a:rPr lang="en-US" dirty="0"/>
              <a:t> juga property bounce yang berisi integer berapa kali lompatan animasi terjadi, </a:t>
            </a:r>
            <a:r>
              <a:rPr lang="en-US" dirty="0" err="1"/>
              <a:t>defaultnya</a:t>
            </a:r>
            <a:r>
              <a:rPr lang="en-US" dirty="0"/>
              <a:t> adalah nol, jika type animasi anda adalah tween maka anda akan mendapatkan animasi sederhana tanpa lompatan</a:t>
            </a:r>
          </a:p>
        </p:txBody>
      </p:sp>
    </p:spTree>
    <p:extLst>
      <p:ext uri="{BB962C8B-B14F-4D97-AF65-F5344CB8AC3E}">
        <p14:creationId xmlns:p14="http://schemas.microsoft.com/office/powerpoint/2010/main" val="315770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pic>
        <p:nvPicPr>
          <p:cNvPr id="5" name="Tampungan Konten 4">
            <a:extLst>
              <a:ext uri="{FF2B5EF4-FFF2-40B4-BE49-F238E27FC236}">
                <a16:creationId xmlns:a16="http://schemas.microsoft.com/office/drawing/2014/main" id="{4BE80844-08F6-49DD-ACC5-ED8BE330B979}"/>
              </a:ext>
            </a:extLst>
          </p:cNvPr>
          <p:cNvPicPr>
            <a:picLocks noGrp="1" noChangeAspect="1"/>
          </p:cNvPicPr>
          <p:nvPr>
            <p:ph idx="1"/>
          </p:nvPr>
        </p:nvPicPr>
        <p:blipFill>
          <a:blip r:embed="rId2"/>
          <a:stretch>
            <a:fillRect/>
          </a:stretch>
        </p:blipFill>
        <p:spPr>
          <a:xfrm>
            <a:off x="4653380" y="1825625"/>
            <a:ext cx="4327334" cy="4351338"/>
          </a:xfrm>
        </p:spPr>
      </p:pic>
    </p:spTree>
    <p:extLst>
      <p:ext uri="{BB962C8B-B14F-4D97-AF65-F5344CB8AC3E}">
        <p14:creationId xmlns:p14="http://schemas.microsoft.com/office/powerpoint/2010/main" val="425264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B6DDBB-A563-4828-BF59-4ABA4BCC5079}"/>
              </a:ext>
            </a:extLst>
          </p:cNvPr>
          <p:cNvSpPr>
            <a:spLocks noGrp="1"/>
          </p:cNvSpPr>
          <p:nvPr>
            <p:ph type="title"/>
          </p:nvPr>
        </p:nvSpPr>
        <p:spPr/>
        <p:txBody>
          <a:bodyPr/>
          <a:lstStyle/>
          <a:p>
            <a:r>
              <a:rPr lang="en-US" dirty="0"/>
              <a:t>4. Framer Motions Basic And Fundamental</a:t>
            </a:r>
            <a:endParaRPr lang="en-ID" dirty="0"/>
          </a:p>
        </p:txBody>
      </p:sp>
      <p:pic>
        <p:nvPicPr>
          <p:cNvPr id="7" name="Gambar 6">
            <a:extLst>
              <a:ext uri="{FF2B5EF4-FFF2-40B4-BE49-F238E27FC236}">
                <a16:creationId xmlns:a16="http://schemas.microsoft.com/office/drawing/2014/main" id="{C80A366A-7C5B-44B8-952A-6D7358615EA9}"/>
              </a:ext>
            </a:extLst>
          </p:cNvPr>
          <p:cNvPicPr>
            <a:picLocks noChangeAspect="1"/>
          </p:cNvPicPr>
          <p:nvPr/>
        </p:nvPicPr>
        <p:blipFill>
          <a:blip r:embed="rId2"/>
          <a:stretch>
            <a:fillRect/>
          </a:stretch>
        </p:blipFill>
        <p:spPr>
          <a:xfrm>
            <a:off x="2988909" y="1933020"/>
            <a:ext cx="7160373" cy="3764257"/>
          </a:xfrm>
          <a:prstGeom prst="rect">
            <a:avLst/>
          </a:prstGeom>
        </p:spPr>
      </p:pic>
    </p:spTree>
    <p:extLst>
      <p:ext uri="{BB962C8B-B14F-4D97-AF65-F5344CB8AC3E}">
        <p14:creationId xmlns:p14="http://schemas.microsoft.com/office/powerpoint/2010/main" val="3428017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2430AC-06D1-48A8-8938-241A94A41D12}"/>
              </a:ext>
            </a:extLst>
          </p:cNvPr>
          <p:cNvSpPr>
            <a:spLocks noGrp="1"/>
          </p:cNvSpPr>
          <p:nvPr>
            <p:ph type="title"/>
          </p:nvPr>
        </p:nvSpPr>
        <p:spPr/>
        <p:txBody>
          <a:bodyPr/>
          <a:lstStyle/>
          <a:p>
            <a:pPr algn="ctr"/>
            <a:r>
              <a:rPr lang="en-US" b="1" dirty="0"/>
              <a:t>5. Animating Between Conditional Values</a:t>
            </a:r>
            <a:endParaRPr lang="en-ID" b="1" dirty="0"/>
          </a:p>
        </p:txBody>
      </p:sp>
    </p:spTree>
    <p:extLst>
      <p:ext uri="{BB962C8B-B14F-4D97-AF65-F5344CB8AC3E}">
        <p14:creationId xmlns:p14="http://schemas.microsoft.com/office/powerpoint/2010/main" val="4228679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1E3D798-4F13-4C67-AE83-02E6F6FB8129}"/>
              </a:ext>
            </a:extLst>
          </p:cNvPr>
          <p:cNvSpPr>
            <a:spLocks noGrp="1"/>
          </p:cNvSpPr>
          <p:nvPr>
            <p:ph type="title"/>
          </p:nvPr>
        </p:nvSpPr>
        <p:spPr/>
        <p:txBody>
          <a:bodyPr/>
          <a:lstStyle/>
          <a:p>
            <a:r>
              <a:rPr lang="en-US" b="1" dirty="0"/>
              <a:t>5. Animating Between Conditional Values</a:t>
            </a:r>
            <a:endParaRPr lang="en-ID" dirty="0"/>
          </a:p>
        </p:txBody>
      </p:sp>
      <p:sp>
        <p:nvSpPr>
          <p:cNvPr id="3" name="Tampungan Konten 2">
            <a:extLst>
              <a:ext uri="{FF2B5EF4-FFF2-40B4-BE49-F238E27FC236}">
                <a16:creationId xmlns:a16="http://schemas.microsoft.com/office/drawing/2014/main" id="{99290CCF-19A8-4851-B9B7-B1D8CE198CF3}"/>
              </a:ext>
            </a:extLst>
          </p:cNvPr>
          <p:cNvSpPr>
            <a:spLocks noGrp="1"/>
          </p:cNvSpPr>
          <p:nvPr>
            <p:ph idx="1"/>
          </p:nvPr>
        </p:nvSpPr>
        <p:spPr/>
        <p:txBody>
          <a:bodyPr/>
          <a:lstStyle/>
          <a:p>
            <a:r>
              <a:rPr lang="en-US" dirty="0"/>
              <a:t>Sekarang kita akan menganimasikan project awal namun menggunakan framer-motion</a:t>
            </a:r>
            <a:endParaRPr lang="en-ID" dirty="0"/>
          </a:p>
          <a:p>
            <a:r>
              <a:rPr lang="en-ID" dirty="0"/>
              <a:t>Buka challengeItem.js dan di animasi yang memutar icon, hapus </a:t>
            </a:r>
            <a:r>
              <a:rPr lang="en-ID" dirty="0" err="1"/>
              <a:t>pengkondisian</a:t>
            </a:r>
            <a:r>
              <a:rPr lang="en-ID" dirty="0"/>
              <a:t> dan hapus </a:t>
            </a:r>
            <a:r>
              <a:rPr lang="en-ID" dirty="0" err="1"/>
              <a:t>css</a:t>
            </a:r>
            <a:r>
              <a:rPr lang="en-ID" dirty="0"/>
              <a:t> </a:t>
            </a:r>
            <a:r>
              <a:rPr lang="en-ID" dirty="0" err="1"/>
              <a:t>transsinya</a:t>
            </a:r>
            <a:r>
              <a:rPr lang="en-ID" dirty="0"/>
              <a:t> di file </a:t>
            </a:r>
            <a:r>
              <a:rPr lang="en-ID" dirty="0" err="1"/>
              <a:t>index.jsx</a:t>
            </a:r>
            <a:endParaRPr lang="en-ID" dirty="0"/>
          </a:p>
          <a:p>
            <a:pPr marL="0" indent="0">
              <a:buNone/>
            </a:pPr>
            <a:endParaRPr lang="en-ID" dirty="0"/>
          </a:p>
          <a:p>
            <a:pPr marL="0" indent="0">
              <a:buNone/>
            </a:pPr>
            <a:endParaRPr lang="en-ID" dirty="0"/>
          </a:p>
          <a:p>
            <a:pPr marL="0" indent="0">
              <a:buNone/>
            </a:pPr>
            <a:endParaRPr lang="en-US" dirty="0"/>
          </a:p>
        </p:txBody>
      </p:sp>
      <p:pic>
        <p:nvPicPr>
          <p:cNvPr id="5" name="Gambar 4">
            <a:extLst>
              <a:ext uri="{FF2B5EF4-FFF2-40B4-BE49-F238E27FC236}">
                <a16:creationId xmlns:a16="http://schemas.microsoft.com/office/drawing/2014/main" id="{A5D237CD-DBE9-4BEB-A1D5-58E437EB13EC}"/>
              </a:ext>
            </a:extLst>
          </p:cNvPr>
          <p:cNvPicPr>
            <a:picLocks noChangeAspect="1"/>
          </p:cNvPicPr>
          <p:nvPr/>
        </p:nvPicPr>
        <p:blipFill>
          <a:blip r:embed="rId2"/>
          <a:stretch>
            <a:fillRect/>
          </a:stretch>
        </p:blipFill>
        <p:spPr>
          <a:xfrm>
            <a:off x="985157" y="3806450"/>
            <a:ext cx="7563906" cy="2686425"/>
          </a:xfrm>
          <a:prstGeom prst="rect">
            <a:avLst/>
          </a:prstGeom>
        </p:spPr>
      </p:pic>
      <p:pic>
        <p:nvPicPr>
          <p:cNvPr id="7" name="Gambar 6">
            <a:extLst>
              <a:ext uri="{FF2B5EF4-FFF2-40B4-BE49-F238E27FC236}">
                <a16:creationId xmlns:a16="http://schemas.microsoft.com/office/drawing/2014/main" id="{7BBA41A1-30A9-4A93-B066-45F8BD99E81E}"/>
              </a:ext>
            </a:extLst>
          </p:cNvPr>
          <p:cNvPicPr>
            <a:picLocks noChangeAspect="1"/>
          </p:cNvPicPr>
          <p:nvPr/>
        </p:nvPicPr>
        <p:blipFill>
          <a:blip r:embed="rId3"/>
          <a:stretch>
            <a:fillRect/>
          </a:stretch>
        </p:blipFill>
        <p:spPr>
          <a:xfrm>
            <a:off x="8696020" y="3871764"/>
            <a:ext cx="3286584" cy="994150"/>
          </a:xfrm>
          <a:prstGeom prst="rect">
            <a:avLst/>
          </a:prstGeom>
        </p:spPr>
      </p:pic>
    </p:spTree>
    <p:extLst>
      <p:ext uri="{BB962C8B-B14F-4D97-AF65-F5344CB8AC3E}">
        <p14:creationId xmlns:p14="http://schemas.microsoft.com/office/powerpoint/2010/main" val="81401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1E3D798-4F13-4C67-AE83-02E6F6FB8129}"/>
              </a:ext>
            </a:extLst>
          </p:cNvPr>
          <p:cNvSpPr>
            <a:spLocks noGrp="1"/>
          </p:cNvSpPr>
          <p:nvPr>
            <p:ph type="title"/>
          </p:nvPr>
        </p:nvSpPr>
        <p:spPr/>
        <p:txBody>
          <a:bodyPr/>
          <a:lstStyle/>
          <a:p>
            <a:r>
              <a:rPr lang="en-US" b="1" dirty="0"/>
              <a:t>5. Animating Between Conditional Values</a:t>
            </a:r>
            <a:endParaRPr lang="en-ID" dirty="0"/>
          </a:p>
        </p:txBody>
      </p:sp>
      <p:sp>
        <p:nvSpPr>
          <p:cNvPr id="3" name="Tampungan Konten 2">
            <a:extLst>
              <a:ext uri="{FF2B5EF4-FFF2-40B4-BE49-F238E27FC236}">
                <a16:creationId xmlns:a16="http://schemas.microsoft.com/office/drawing/2014/main" id="{99290CCF-19A8-4851-B9B7-B1D8CE198CF3}"/>
              </a:ext>
            </a:extLst>
          </p:cNvPr>
          <p:cNvSpPr>
            <a:spLocks noGrp="1"/>
          </p:cNvSpPr>
          <p:nvPr>
            <p:ph idx="1"/>
          </p:nvPr>
        </p:nvSpPr>
        <p:spPr/>
        <p:txBody>
          <a:bodyPr/>
          <a:lstStyle/>
          <a:p>
            <a:r>
              <a:rPr lang="en-ID" dirty="0"/>
              <a:t>Di file </a:t>
            </a:r>
            <a:r>
              <a:rPr lang="en-ID" dirty="0" err="1"/>
              <a:t>challengeItem</a:t>
            </a:r>
            <a:r>
              <a:rPr lang="en-ID" dirty="0"/>
              <a:t>, tambahkan component motion Buka challengeItem.js dan di animasi yang memutar icon, hapus </a:t>
            </a:r>
            <a:r>
              <a:rPr lang="en-ID" dirty="0" err="1"/>
              <a:t>pengkondisian</a:t>
            </a:r>
            <a:r>
              <a:rPr lang="en-ID" dirty="0"/>
              <a:t> dan hapus </a:t>
            </a:r>
            <a:r>
              <a:rPr lang="en-ID" dirty="0" err="1"/>
              <a:t>css</a:t>
            </a:r>
            <a:r>
              <a:rPr lang="en-ID" dirty="0"/>
              <a:t> </a:t>
            </a:r>
            <a:r>
              <a:rPr lang="en-ID" dirty="0" err="1"/>
              <a:t>transsinya</a:t>
            </a:r>
            <a:r>
              <a:rPr lang="en-ID" dirty="0"/>
              <a:t> di file </a:t>
            </a:r>
            <a:r>
              <a:rPr lang="en-ID" dirty="0" err="1"/>
              <a:t>index.jsx</a:t>
            </a:r>
            <a:endParaRPr lang="en-ID" dirty="0"/>
          </a:p>
          <a:p>
            <a:r>
              <a:rPr lang="en-ID" dirty="0"/>
              <a:t>motion nya ditaruh di tag span, tempat symbol dropdown berada, property animate nya terdapat rotate dengan nilai 0 jika  </a:t>
            </a:r>
            <a:r>
              <a:rPr lang="en-ID" dirty="0" err="1"/>
              <a:t>pengkondisian</a:t>
            </a:r>
            <a:r>
              <a:rPr lang="en-ID" dirty="0"/>
              <a:t> gagal atau 180 (di rotate) jika </a:t>
            </a:r>
            <a:r>
              <a:rPr lang="en-ID" dirty="0" err="1"/>
              <a:t>pengkondisian</a:t>
            </a:r>
            <a:r>
              <a:rPr lang="en-ID" dirty="0"/>
              <a:t> bernilai true</a:t>
            </a:r>
          </a:p>
          <a:p>
            <a:pPr marL="0" indent="0">
              <a:buNone/>
            </a:pPr>
            <a:endParaRPr lang="en-ID" dirty="0"/>
          </a:p>
          <a:p>
            <a:pPr marL="0" indent="0">
              <a:buNone/>
            </a:pPr>
            <a:endParaRPr lang="en-ID" dirty="0"/>
          </a:p>
          <a:p>
            <a:pPr marL="0" indent="0">
              <a:buNone/>
            </a:pPr>
            <a:endParaRPr lang="en-US" dirty="0"/>
          </a:p>
        </p:txBody>
      </p:sp>
      <p:pic>
        <p:nvPicPr>
          <p:cNvPr id="6" name="Gambar 5">
            <a:extLst>
              <a:ext uri="{FF2B5EF4-FFF2-40B4-BE49-F238E27FC236}">
                <a16:creationId xmlns:a16="http://schemas.microsoft.com/office/drawing/2014/main" id="{0C061041-8526-45CF-AE4B-6C233CD2F464}"/>
              </a:ext>
            </a:extLst>
          </p:cNvPr>
          <p:cNvPicPr>
            <a:picLocks noChangeAspect="1"/>
          </p:cNvPicPr>
          <p:nvPr/>
        </p:nvPicPr>
        <p:blipFill>
          <a:blip r:embed="rId2"/>
          <a:stretch>
            <a:fillRect/>
          </a:stretch>
        </p:blipFill>
        <p:spPr>
          <a:xfrm>
            <a:off x="3299103" y="4464027"/>
            <a:ext cx="6791953" cy="1921229"/>
          </a:xfrm>
          <a:prstGeom prst="rect">
            <a:avLst/>
          </a:prstGeom>
        </p:spPr>
      </p:pic>
    </p:spTree>
    <p:extLst>
      <p:ext uri="{BB962C8B-B14F-4D97-AF65-F5344CB8AC3E}">
        <p14:creationId xmlns:p14="http://schemas.microsoft.com/office/powerpoint/2010/main" val="2203095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847413C-5959-4619-9DAB-7A4D45102321}"/>
              </a:ext>
            </a:extLst>
          </p:cNvPr>
          <p:cNvSpPr>
            <a:spLocks noGrp="1"/>
          </p:cNvSpPr>
          <p:nvPr>
            <p:ph type="title"/>
          </p:nvPr>
        </p:nvSpPr>
        <p:spPr/>
        <p:txBody>
          <a:bodyPr/>
          <a:lstStyle/>
          <a:p>
            <a:pPr algn="ctr"/>
            <a:r>
              <a:rPr lang="en-US" b="1" dirty="0"/>
              <a:t>6. Adding Entry Animations</a:t>
            </a:r>
            <a:endParaRPr lang="en-ID" b="1" dirty="0"/>
          </a:p>
        </p:txBody>
      </p:sp>
    </p:spTree>
    <p:extLst>
      <p:ext uri="{BB962C8B-B14F-4D97-AF65-F5344CB8AC3E}">
        <p14:creationId xmlns:p14="http://schemas.microsoft.com/office/powerpoint/2010/main" val="46154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3" name="Tampungan Konten 2">
            <a:extLst>
              <a:ext uri="{FF2B5EF4-FFF2-40B4-BE49-F238E27FC236}">
                <a16:creationId xmlns:a16="http://schemas.microsoft.com/office/drawing/2014/main" id="{60C8208D-FBE8-4FA9-B34E-E193E86A5870}"/>
              </a:ext>
            </a:extLst>
          </p:cNvPr>
          <p:cNvSpPr>
            <a:spLocks noGrp="1"/>
          </p:cNvSpPr>
          <p:nvPr>
            <p:ph idx="1"/>
          </p:nvPr>
        </p:nvSpPr>
        <p:spPr/>
        <p:txBody>
          <a:bodyPr/>
          <a:lstStyle/>
          <a:p>
            <a:r>
              <a:rPr lang="en-US" dirty="0"/>
              <a:t>Di </a:t>
            </a:r>
            <a:r>
              <a:rPr lang="en-US" dirty="0" err="1"/>
              <a:t>css</a:t>
            </a:r>
            <a:r>
              <a:rPr lang="en-US" dirty="0"/>
              <a:t> kita juga bisa membuat animasi walau </a:t>
            </a:r>
            <a:r>
              <a:rPr lang="en-US" dirty="0" err="1"/>
              <a:t>fiturnya</a:t>
            </a:r>
            <a:r>
              <a:rPr lang="en-US" dirty="0"/>
              <a:t> terbatas</a:t>
            </a:r>
          </a:p>
          <a:p>
            <a:r>
              <a:rPr lang="en-US" dirty="0"/>
              <a:t>Dalam kasus tertentu menggunakan animasi </a:t>
            </a:r>
            <a:r>
              <a:rPr lang="en-US" dirty="0" err="1"/>
              <a:t>css</a:t>
            </a:r>
            <a:r>
              <a:rPr lang="en-US" dirty="0"/>
              <a:t> saja sudah cukup sehingga tidak perlu menginstal beberapa library</a:t>
            </a:r>
            <a:endParaRPr lang="en-ID" dirty="0"/>
          </a:p>
        </p:txBody>
      </p:sp>
    </p:spTree>
    <p:extLst>
      <p:ext uri="{BB962C8B-B14F-4D97-AF65-F5344CB8AC3E}">
        <p14:creationId xmlns:p14="http://schemas.microsoft.com/office/powerpoint/2010/main" val="67730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E9F851-97AA-4F9E-A51E-681379247047}"/>
              </a:ext>
            </a:extLst>
          </p:cNvPr>
          <p:cNvSpPr>
            <a:spLocks noGrp="1"/>
          </p:cNvSpPr>
          <p:nvPr>
            <p:ph type="title"/>
          </p:nvPr>
        </p:nvSpPr>
        <p:spPr/>
        <p:txBody>
          <a:bodyPr/>
          <a:lstStyle/>
          <a:p>
            <a:pPr algn="ctr"/>
            <a:r>
              <a:rPr lang="en-US" b="1" dirty="0"/>
              <a:t>6. Adding Entry Animations</a:t>
            </a:r>
            <a:endParaRPr lang="en-ID" dirty="0"/>
          </a:p>
        </p:txBody>
      </p:sp>
      <p:sp>
        <p:nvSpPr>
          <p:cNvPr id="3" name="Tampungan Konten 2">
            <a:extLst>
              <a:ext uri="{FF2B5EF4-FFF2-40B4-BE49-F238E27FC236}">
                <a16:creationId xmlns:a16="http://schemas.microsoft.com/office/drawing/2014/main" id="{B1B13431-3174-4513-8ED6-9F4B9E00BE25}"/>
              </a:ext>
            </a:extLst>
          </p:cNvPr>
          <p:cNvSpPr>
            <a:spLocks noGrp="1"/>
          </p:cNvSpPr>
          <p:nvPr>
            <p:ph idx="1"/>
          </p:nvPr>
        </p:nvSpPr>
        <p:spPr/>
        <p:txBody>
          <a:bodyPr/>
          <a:lstStyle/>
          <a:p>
            <a:r>
              <a:rPr lang="en-US" dirty="0"/>
              <a:t>Kita akan menganimasikan animasi masuk modal dari </a:t>
            </a:r>
            <a:r>
              <a:rPr lang="en-US" dirty="0" err="1"/>
              <a:t>css</a:t>
            </a:r>
            <a:r>
              <a:rPr lang="en-US" dirty="0"/>
              <a:t> ke framer-motion</a:t>
            </a:r>
          </a:p>
          <a:p>
            <a:r>
              <a:rPr lang="en-US" dirty="0"/>
              <a:t>Di file </a:t>
            </a:r>
            <a:r>
              <a:rPr lang="en-US" dirty="0" err="1"/>
              <a:t>modal.jsx</a:t>
            </a:r>
            <a:r>
              <a:rPr lang="en-US" dirty="0"/>
              <a:t> di komponen modal kita harus ganti tag dialog menjadi </a:t>
            </a:r>
            <a:r>
              <a:rPr lang="en-US" dirty="0" err="1"/>
              <a:t>motion.dialog</a:t>
            </a:r>
            <a:endParaRPr lang="en-US" dirty="0"/>
          </a:p>
          <a:p>
            <a:r>
              <a:rPr lang="en-US" dirty="0"/>
              <a:t>Lalu ke file indxe.css di class modal hapus </a:t>
            </a:r>
            <a:r>
              <a:rPr lang="en-US" dirty="0" err="1"/>
              <a:t>animasinya</a:t>
            </a:r>
            <a:endParaRPr lang="en-US" dirty="0"/>
          </a:p>
          <a:p>
            <a:pPr marL="0" indent="0">
              <a:buNone/>
            </a:pPr>
            <a:endParaRPr lang="en-ID" dirty="0"/>
          </a:p>
        </p:txBody>
      </p:sp>
      <p:pic>
        <p:nvPicPr>
          <p:cNvPr id="5" name="Gambar 4">
            <a:extLst>
              <a:ext uri="{FF2B5EF4-FFF2-40B4-BE49-F238E27FC236}">
                <a16:creationId xmlns:a16="http://schemas.microsoft.com/office/drawing/2014/main" id="{CB558AC0-898C-4E91-B5E3-3B79608D172D}"/>
              </a:ext>
            </a:extLst>
          </p:cNvPr>
          <p:cNvPicPr>
            <a:picLocks noChangeAspect="1"/>
          </p:cNvPicPr>
          <p:nvPr/>
        </p:nvPicPr>
        <p:blipFill>
          <a:blip r:embed="rId2"/>
          <a:stretch>
            <a:fillRect/>
          </a:stretch>
        </p:blipFill>
        <p:spPr>
          <a:xfrm>
            <a:off x="838200" y="4118386"/>
            <a:ext cx="4191000" cy="2317271"/>
          </a:xfrm>
          <a:prstGeom prst="rect">
            <a:avLst/>
          </a:prstGeom>
        </p:spPr>
      </p:pic>
      <p:pic>
        <p:nvPicPr>
          <p:cNvPr id="7" name="Gambar 6">
            <a:extLst>
              <a:ext uri="{FF2B5EF4-FFF2-40B4-BE49-F238E27FC236}">
                <a16:creationId xmlns:a16="http://schemas.microsoft.com/office/drawing/2014/main" id="{0DC76AD7-FCD1-40A4-9BA9-188A14218539}"/>
              </a:ext>
            </a:extLst>
          </p:cNvPr>
          <p:cNvPicPr>
            <a:picLocks noChangeAspect="1"/>
          </p:cNvPicPr>
          <p:nvPr/>
        </p:nvPicPr>
        <p:blipFill>
          <a:blip r:embed="rId3"/>
          <a:stretch>
            <a:fillRect/>
          </a:stretch>
        </p:blipFill>
        <p:spPr>
          <a:xfrm>
            <a:off x="5594771" y="4118386"/>
            <a:ext cx="5002472" cy="2349263"/>
          </a:xfrm>
          <a:prstGeom prst="rect">
            <a:avLst/>
          </a:prstGeom>
        </p:spPr>
      </p:pic>
    </p:spTree>
    <p:extLst>
      <p:ext uri="{BB962C8B-B14F-4D97-AF65-F5344CB8AC3E}">
        <p14:creationId xmlns:p14="http://schemas.microsoft.com/office/powerpoint/2010/main" val="3680359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E9F851-97AA-4F9E-A51E-681379247047}"/>
              </a:ext>
            </a:extLst>
          </p:cNvPr>
          <p:cNvSpPr>
            <a:spLocks noGrp="1"/>
          </p:cNvSpPr>
          <p:nvPr>
            <p:ph type="title"/>
          </p:nvPr>
        </p:nvSpPr>
        <p:spPr/>
        <p:txBody>
          <a:bodyPr/>
          <a:lstStyle/>
          <a:p>
            <a:pPr algn="ctr"/>
            <a:r>
              <a:rPr lang="en-US" b="1" dirty="0"/>
              <a:t>6. Adding Entry Animations</a:t>
            </a:r>
            <a:endParaRPr lang="en-ID" dirty="0"/>
          </a:p>
        </p:txBody>
      </p:sp>
      <p:sp>
        <p:nvSpPr>
          <p:cNvPr id="3" name="Tampungan Konten 2">
            <a:extLst>
              <a:ext uri="{FF2B5EF4-FFF2-40B4-BE49-F238E27FC236}">
                <a16:creationId xmlns:a16="http://schemas.microsoft.com/office/drawing/2014/main" id="{B1B13431-3174-4513-8ED6-9F4B9E00BE25}"/>
              </a:ext>
            </a:extLst>
          </p:cNvPr>
          <p:cNvSpPr>
            <a:spLocks noGrp="1"/>
          </p:cNvSpPr>
          <p:nvPr>
            <p:ph idx="1"/>
          </p:nvPr>
        </p:nvSpPr>
        <p:spPr/>
        <p:txBody>
          <a:bodyPr>
            <a:normAutofit lnSpcReduction="10000"/>
          </a:bodyPr>
          <a:lstStyle/>
          <a:p>
            <a:r>
              <a:rPr lang="en-US" dirty="0"/>
              <a:t>Di </a:t>
            </a:r>
            <a:r>
              <a:rPr lang="en-US" dirty="0" err="1"/>
              <a:t>motion.modal</a:t>
            </a:r>
            <a:r>
              <a:rPr lang="en-US" dirty="0"/>
              <a:t> gunakan property animate untuk menganimasikan modal</a:t>
            </a:r>
          </a:p>
          <a:p>
            <a:r>
              <a:rPr lang="en-US" dirty="0"/>
              <a:t>Karena modal ini muncul bukan karena </a:t>
            </a:r>
            <a:r>
              <a:rPr lang="en-US" dirty="0" err="1"/>
              <a:t>pengkondisian</a:t>
            </a:r>
            <a:r>
              <a:rPr lang="en-US" dirty="0"/>
              <a:t> atau state, sehingga untuk </a:t>
            </a:r>
            <a:r>
              <a:rPr lang="en-US" dirty="0" err="1"/>
              <a:t>menganimasikannya</a:t>
            </a:r>
            <a:endParaRPr lang="en-US" dirty="0"/>
          </a:p>
          <a:p>
            <a:r>
              <a:rPr lang="en-US" dirty="0"/>
              <a:t>Diperlukan property initial yang memberitahu kondisi awal sebelum </a:t>
            </a:r>
            <a:r>
              <a:rPr lang="en-US" dirty="0" err="1"/>
              <a:t>animasiDi</a:t>
            </a:r>
            <a:r>
              <a:rPr lang="en-US" dirty="0"/>
              <a:t> file </a:t>
            </a:r>
            <a:r>
              <a:rPr lang="en-US" dirty="0" err="1"/>
              <a:t>modal.jsx</a:t>
            </a:r>
            <a:endParaRPr lang="en-US" dirty="0"/>
          </a:p>
          <a:p>
            <a:r>
              <a:rPr lang="en-US" dirty="0" err="1"/>
              <a:t>Diproperty</a:t>
            </a:r>
            <a:r>
              <a:rPr lang="en-US" dirty="0"/>
              <a:t> initial kita atur opacity nya 0 dan posisi y nya 30px </a:t>
            </a:r>
          </a:p>
          <a:p>
            <a:r>
              <a:rPr lang="en-US" dirty="0"/>
              <a:t>Dan di property animasi </a:t>
            </a:r>
            <a:r>
              <a:rPr lang="en-US" dirty="0" err="1"/>
              <a:t>opacitynya</a:t>
            </a:r>
            <a:r>
              <a:rPr lang="en-US" dirty="0"/>
              <a:t> 1 serta posisinya nol</a:t>
            </a:r>
          </a:p>
          <a:p>
            <a:r>
              <a:rPr lang="en-US" dirty="0"/>
              <a:t>Itulah </a:t>
            </a:r>
            <a:r>
              <a:rPr lang="en-US" dirty="0" err="1"/>
              <a:t>cra</a:t>
            </a:r>
            <a:r>
              <a:rPr lang="en-US" dirty="0"/>
              <a:t> memberitahu framer-motion mengenai kondisi awal animasi di tag initial dan kondisi akhir animasi di tag animate</a:t>
            </a:r>
            <a:endParaRPr lang="en-ID" dirty="0"/>
          </a:p>
        </p:txBody>
      </p:sp>
    </p:spTree>
    <p:extLst>
      <p:ext uri="{BB962C8B-B14F-4D97-AF65-F5344CB8AC3E}">
        <p14:creationId xmlns:p14="http://schemas.microsoft.com/office/powerpoint/2010/main" val="1071521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E9F851-97AA-4F9E-A51E-681379247047}"/>
              </a:ext>
            </a:extLst>
          </p:cNvPr>
          <p:cNvSpPr>
            <a:spLocks noGrp="1"/>
          </p:cNvSpPr>
          <p:nvPr>
            <p:ph type="title"/>
          </p:nvPr>
        </p:nvSpPr>
        <p:spPr/>
        <p:txBody>
          <a:bodyPr/>
          <a:lstStyle/>
          <a:p>
            <a:pPr algn="ctr"/>
            <a:r>
              <a:rPr lang="en-US" b="1" dirty="0"/>
              <a:t>6. Adding Entry Animations</a:t>
            </a:r>
            <a:endParaRPr lang="en-ID" dirty="0"/>
          </a:p>
        </p:txBody>
      </p:sp>
      <p:pic>
        <p:nvPicPr>
          <p:cNvPr id="5" name="Tampungan Konten 4">
            <a:extLst>
              <a:ext uri="{FF2B5EF4-FFF2-40B4-BE49-F238E27FC236}">
                <a16:creationId xmlns:a16="http://schemas.microsoft.com/office/drawing/2014/main" id="{40F0756A-D280-4DCA-BBF5-FCF295D0EC29}"/>
              </a:ext>
            </a:extLst>
          </p:cNvPr>
          <p:cNvPicPr>
            <a:picLocks noGrp="1" noChangeAspect="1"/>
          </p:cNvPicPr>
          <p:nvPr>
            <p:ph idx="1"/>
          </p:nvPr>
        </p:nvPicPr>
        <p:blipFill>
          <a:blip r:embed="rId2"/>
          <a:stretch>
            <a:fillRect/>
          </a:stretch>
        </p:blipFill>
        <p:spPr>
          <a:xfrm>
            <a:off x="838200" y="1690688"/>
            <a:ext cx="5758543" cy="4481512"/>
          </a:xfrm>
        </p:spPr>
      </p:pic>
      <p:pic>
        <p:nvPicPr>
          <p:cNvPr id="7" name="Gambar 6">
            <a:extLst>
              <a:ext uri="{FF2B5EF4-FFF2-40B4-BE49-F238E27FC236}">
                <a16:creationId xmlns:a16="http://schemas.microsoft.com/office/drawing/2014/main" id="{5092F247-0395-4804-9FC0-C1ACAC3CBEC0}"/>
              </a:ext>
            </a:extLst>
          </p:cNvPr>
          <p:cNvPicPr>
            <a:picLocks noChangeAspect="1"/>
          </p:cNvPicPr>
          <p:nvPr/>
        </p:nvPicPr>
        <p:blipFill>
          <a:blip r:embed="rId3"/>
          <a:stretch>
            <a:fillRect/>
          </a:stretch>
        </p:blipFill>
        <p:spPr>
          <a:xfrm>
            <a:off x="6838385" y="1690687"/>
            <a:ext cx="5083301" cy="4481511"/>
          </a:xfrm>
          <a:prstGeom prst="rect">
            <a:avLst/>
          </a:prstGeom>
        </p:spPr>
      </p:pic>
    </p:spTree>
    <p:extLst>
      <p:ext uri="{BB962C8B-B14F-4D97-AF65-F5344CB8AC3E}">
        <p14:creationId xmlns:p14="http://schemas.microsoft.com/office/powerpoint/2010/main" val="386144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4FAFA3F-7EED-4DF1-884F-968233D81756}"/>
              </a:ext>
            </a:extLst>
          </p:cNvPr>
          <p:cNvSpPr>
            <a:spLocks noGrp="1"/>
          </p:cNvSpPr>
          <p:nvPr>
            <p:ph type="title"/>
          </p:nvPr>
        </p:nvSpPr>
        <p:spPr/>
        <p:txBody>
          <a:bodyPr/>
          <a:lstStyle/>
          <a:p>
            <a:pPr algn="ctr"/>
            <a:r>
              <a:rPr lang="en-US" dirty="0"/>
              <a:t>7</a:t>
            </a:r>
            <a:r>
              <a:rPr lang="en-US" b="1" dirty="0"/>
              <a:t>. Animating Elements </a:t>
            </a:r>
            <a:r>
              <a:rPr lang="en-US" b="1" dirty="0" err="1"/>
              <a:t>Dissappearances</a:t>
            </a:r>
            <a:endParaRPr lang="en-ID" b="1" dirty="0"/>
          </a:p>
        </p:txBody>
      </p:sp>
    </p:spTree>
    <p:extLst>
      <p:ext uri="{BB962C8B-B14F-4D97-AF65-F5344CB8AC3E}">
        <p14:creationId xmlns:p14="http://schemas.microsoft.com/office/powerpoint/2010/main" val="124485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C369D7A-5D11-4748-8F93-14DEC5EC659C}"/>
              </a:ext>
            </a:extLst>
          </p:cNvPr>
          <p:cNvSpPr>
            <a:spLocks noGrp="1"/>
          </p:cNvSpPr>
          <p:nvPr>
            <p:ph type="title"/>
          </p:nvPr>
        </p:nvSpPr>
        <p:spPr/>
        <p:txBody>
          <a:bodyPr/>
          <a:lstStyle/>
          <a:p>
            <a:pPr algn="ctr"/>
            <a:r>
              <a:rPr lang="en-US" dirty="0"/>
              <a:t>7</a:t>
            </a:r>
            <a:r>
              <a:rPr lang="en-US" b="1" dirty="0"/>
              <a:t>. Animating Elements </a:t>
            </a:r>
            <a:r>
              <a:rPr lang="en-US" b="1" dirty="0" err="1"/>
              <a:t>Dissappearances</a:t>
            </a:r>
            <a:endParaRPr lang="en-ID" dirty="0"/>
          </a:p>
        </p:txBody>
      </p:sp>
      <p:sp>
        <p:nvSpPr>
          <p:cNvPr id="3" name="Tampungan Konten 2">
            <a:extLst>
              <a:ext uri="{FF2B5EF4-FFF2-40B4-BE49-F238E27FC236}">
                <a16:creationId xmlns:a16="http://schemas.microsoft.com/office/drawing/2014/main" id="{5D99A591-E984-48CF-B209-1B3609C9D3A3}"/>
              </a:ext>
            </a:extLst>
          </p:cNvPr>
          <p:cNvSpPr>
            <a:spLocks noGrp="1"/>
          </p:cNvSpPr>
          <p:nvPr>
            <p:ph idx="1"/>
          </p:nvPr>
        </p:nvSpPr>
        <p:spPr/>
        <p:txBody>
          <a:bodyPr/>
          <a:lstStyle/>
          <a:p>
            <a:r>
              <a:rPr lang="en-US" dirty="0"/>
              <a:t>Untuk menggunakan animasi karena hilangnya elemen dari dom , kita bisa menambahkan prop lain dari komponen motion yaitu prop exit()</a:t>
            </a:r>
          </a:p>
          <a:p>
            <a:r>
              <a:rPr lang="en-US" dirty="0"/>
              <a:t>Prop exit berisi objek animasi</a:t>
            </a:r>
          </a:p>
          <a:p>
            <a:pPr marL="0" indent="0">
              <a:buNone/>
            </a:pPr>
            <a:endParaRPr lang="en-ID" dirty="0"/>
          </a:p>
        </p:txBody>
      </p:sp>
      <p:pic>
        <p:nvPicPr>
          <p:cNvPr id="5" name="Gambar 4">
            <a:extLst>
              <a:ext uri="{FF2B5EF4-FFF2-40B4-BE49-F238E27FC236}">
                <a16:creationId xmlns:a16="http://schemas.microsoft.com/office/drawing/2014/main" id="{EADF2F29-2C70-4446-B260-F7508A996922}"/>
              </a:ext>
            </a:extLst>
          </p:cNvPr>
          <p:cNvPicPr>
            <a:picLocks noChangeAspect="1"/>
          </p:cNvPicPr>
          <p:nvPr/>
        </p:nvPicPr>
        <p:blipFill>
          <a:blip r:embed="rId2"/>
          <a:stretch>
            <a:fillRect/>
          </a:stretch>
        </p:blipFill>
        <p:spPr>
          <a:xfrm>
            <a:off x="2862413" y="3428999"/>
            <a:ext cx="5497816" cy="3120775"/>
          </a:xfrm>
          <a:prstGeom prst="rect">
            <a:avLst/>
          </a:prstGeom>
        </p:spPr>
      </p:pic>
    </p:spTree>
    <p:extLst>
      <p:ext uri="{BB962C8B-B14F-4D97-AF65-F5344CB8AC3E}">
        <p14:creationId xmlns:p14="http://schemas.microsoft.com/office/powerpoint/2010/main" val="13558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C369D7A-5D11-4748-8F93-14DEC5EC659C}"/>
              </a:ext>
            </a:extLst>
          </p:cNvPr>
          <p:cNvSpPr>
            <a:spLocks noGrp="1"/>
          </p:cNvSpPr>
          <p:nvPr>
            <p:ph type="title"/>
          </p:nvPr>
        </p:nvSpPr>
        <p:spPr/>
        <p:txBody>
          <a:bodyPr/>
          <a:lstStyle/>
          <a:p>
            <a:pPr algn="ctr"/>
            <a:r>
              <a:rPr lang="en-US" dirty="0"/>
              <a:t>7</a:t>
            </a:r>
            <a:r>
              <a:rPr lang="en-US" b="1" dirty="0"/>
              <a:t>. Animating Elements </a:t>
            </a:r>
            <a:r>
              <a:rPr lang="en-US" b="1" dirty="0" err="1"/>
              <a:t>Dissappearances</a:t>
            </a:r>
            <a:endParaRPr lang="en-ID" dirty="0"/>
          </a:p>
        </p:txBody>
      </p:sp>
      <p:sp>
        <p:nvSpPr>
          <p:cNvPr id="3" name="Tampungan Konten 2">
            <a:extLst>
              <a:ext uri="{FF2B5EF4-FFF2-40B4-BE49-F238E27FC236}">
                <a16:creationId xmlns:a16="http://schemas.microsoft.com/office/drawing/2014/main" id="{5D99A591-E984-48CF-B209-1B3609C9D3A3}"/>
              </a:ext>
            </a:extLst>
          </p:cNvPr>
          <p:cNvSpPr>
            <a:spLocks noGrp="1"/>
          </p:cNvSpPr>
          <p:nvPr>
            <p:ph idx="1"/>
          </p:nvPr>
        </p:nvSpPr>
        <p:spPr/>
        <p:txBody>
          <a:bodyPr/>
          <a:lstStyle/>
          <a:p>
            <a:pPr marL="0" indent="0">
              <a:buNone/>
            </a:pPr>
            <a:r>
              <a:rPr lang="en-US" dirty="0"/>
              <a:t>Namun jika kita hanya menggunakan motion component itu tidak akan mengubah react menangani element</a:t>
            </a:r>
          </a:p>
          <a:p>
            <a:pPr marL="0" indent="0">
              <a:buNone/>
            </a:pPr>
            <a:r>
              <a:rPr lang="en-US" dirty="0"/>
              <a:t>Ini </a:t>
            </a:r>
            <a:r>
              <a:rPr lang="en-US" dirty="0" err="1"/>
              <a:t>dikareakan</a:t>
            </a:r>
            <a:r>
              <a:rPr lang="en-US" dirty="0"/>
              <a:t> komponen </a:t>
            </a:r>
            <a:r>
              <a:rPr lang="en-US" dirty="0" err="1"/>
              <a:t>NewChallenge</a:t>
            </a:r>
            <a:r>
              <a:rPr lang="en-US" dirty="0"/>
              <a:t> yang </a:t>
            </a:r>
            <a:r>
              <a:rPr lang="en-US" dirty="0" err="1"/>
              <a:t>menjadai</a:t>
            </a:r>
            <a:r>
              <a:rPr lang="en-US" dirty="0"/>
              <a:t> </a:t>
            </a:r>
            <a:r>
              <a:rPr lang="en-US" dirty="0" err="1"/>
              <a:t>parentnya</a:t>
            </a:r>
            <a:r>
              <a:rPr lang="en-US" dirty="0"/>
              <a:t>  di file </a:t>
            </a:r>
            <a:r>
              <a:rPr lang="en-US" dirty="0" err="1"/>
              <a:t>Header.jsx</a:t>
            </a:r>
            <a:r>
              <a:rPr lang="en-US" dirty="0"/>
              <a:t> tidak akan menjadi return, karena kondisi nya bernilai false dan langsung dihapus oleh dom</a:t>
            </a:r>
            <a:endParaRPr lang="en-ID" dirty="0"/>
          </a:p>
        </p:txBody>
      </p:sp>
      <p:pic>
        <p:nvPicPr>
          <p:cNvPr id="6" name="Gambar 5">
            <a:extLst>
              <a:ext uri="{FF2B5EF4-FFF2-40B4-BE49-F238E27FC236}">
                <a16:creationId xmlns:a16="http://schemas.microsoft.com/office/drawing/2014/main" id="{94603879-FD7B-4B96-8CFF-A6B6D8FE9AAA}"/>
              </a:ext>
            </a:extLst>
          </p:cNvPr>
          <p:cNvPicPr>
            <a:picLocks noChangeAspect="1"/>
          </p:cNvPicPr>
          <p:nvPr/>
        </p:nvPicPr>
        <p:blipFill>
          <a:blip r:embed="rId2"/>
          <a:stretch>
            <a:fillRect/>
          </a:stretch>
        </p:blipFill>
        <p:spPr>
          <a:xfrm>
            <a:off x="1556657" y="4001294"/>
            <a:ext cx="8371114" cy="2819545"/>
          </a:xfrm>
          <a:prstGeom prst="rect">
            <a:avLst/>
          </a:prstGeom>
        </p:spPr>
      </p:pic>
    </p:spTree>
    <p:extLst>
      <p:ext uri="{BB962C8B-B14F-4D97-AF65-F5344CB8AC3E}">
        <p14:creationId xmlns:p14="http://schemas.microsoft.com/office/powerpoint/2010/main" val="3585205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C369D7A-5D11-4748-8F93-14DEC5EC659C}"/>
              </a:ext>
            </a:extLst>
          </p:cNvPr>
          <p:cNvSpPr>
            <a:spLocks noGrp="1"/>
          </p:cNvSpPr>
          <p:nvPr>
            <p:ph type="title"/>
          </p:nvPr>
        </p:nvSpPr>
        <p:spPr/>
        <p:txBody>
          <a:bodyPr/>
          <a:lstStyle/>
          <a:p>
            <a:pPr algn="ctr"/>
            <a:r>
              <a:rPr lang="en-US" dirty="0"/>
              <a:t>7</a:t>
            </a:r>
            <a:r>
              <a:rPr lang="en-US" b="1" dirty="0"/>
              <a:t>. Animating Elements </a:t>
            </a:r>
            <a:r>
              <a:rPr lang="en-US" b="1" dirty="0" err="1"/>
              <a:t>Dissappearances</a:t>
            </a:r>
            <a:endParaRPr lang="en-ID" dirty="0"/>
          </a:p>
        </p:txBody>
      </p:sp>
      <p:sp>
        <p:nvSpPr>
          <p:cNvPr id="3" name="Tampungan Konten 2">
            <a:extLst>
              <a:ext uri="{FF2B5EF4-FFF2-40B4-BE49-F238E27FC236}">
                <a16:creationId xmlns:a16="http://schemas.microsoft.com/office/drawing/2014/main" id="{5D99A591-E984-48CF-B209-1B3609C9D3A3}"/>
              </a:ext>
            </a:extLst>
          </p:cNvPr>
          <p:cNvSpPr>
            <a:spLocks noGrp="1"/>
          </p:cNvSpPr>
          <p:nvPr>
            <p:ph idx="1"/>
          </p:nvPr>
        </p:nvSpPr>
        <p:spPr/>
        <p:txBody>
          <a:bodyPr/>
          <a:lstStyle/>
          <a:p>
            <a:r>
              <a:rPr lang="en-US" dirty="0"/>
              <a:t>Oleh </a:t>
            </a:r>
            <a:r>
              <a:rPr lang="en-US" dirty="0" err="1"/>
              <a:t>krena</a:t>
            </a:r>
            <a:r>
              <a:rPr lang="en-US" dirty="0"/>
              <a:t> itu file </a:t>
            </a:r>
            <a:r>
              <a:rPr lang="en-US" dirty="0" err="1"/>
              <a:t>Header.jsx</a:t>
            </a:r>
            <a:r>
              <a:rPr lang="en-US" dirty="0"/>
              <a:t> kita harus gunakan yaitu </a:t>
            </a:r>
            <a:r>
              <a:rPr lang="en-US" dirty="0" err="1"/>
              <a:t>AnimatePresence</a:t>
            </a:r>
            <a:r>
              <a:rPr lang="en-US" dirty="0"/>
              <a:t>, komponen itu </a:t>
            </a:r>
            <a:r>
              <a:rPr lang="en-US" dirty="0" err="1"/>
              <a:t>memungkus</a:t>
            </a:r>
            <a:r>
              <a:rPr lang="en-US" dirty="0"/>
              <a:t> kode yang secara kondisional menampilkan atau menghapus komponen, </a:t>
            </a:r>
          </a:p>
          <a:p>
            <a:r>
              <a:rPr lang="en-US" dirty="0"/>
              <a:t>Framer-motion akan memastikan </a:t>
            </a:r>
            <a:r>
              <a:rPr lang="en-US" dirty="0" err="1"/>
              <a:t>bhawa</a:t>
            </a:r>
            <a:r>
              <a:rPr lang="en-US" dirty="0"/>
              <a:t> jika kode dieksekusi, komponen tersebut tidak langsung hilang dari dom , melainkan framer-motion akan mengecek terlebih dahulu apakah terdapat child komponen yang menggunakan motion dengan property exit?</a:t>
            </a:r>
          </a:p>
          <a:p>
            <a:r>
              <a:rPr lang="en-US" dirty="0"/>
              <a:t>Jika ada maka framer-motion akan memainkan animasi terlebih dahulu sebelum menghapusnya</a:t>
            </a:r>
            <a:endParaRPr lang="en-ID" dirty="0"/>
          </a:p>
        </p:txBody>
      </p:sp>
    </p:spTree>
    <p:extLst>
      <p:ext uri="{BB962C8B-B14F-4D97-AF65-F5344CB8AC3E}">
        <p14:creationId xmlns:p14="http://schemas.microsoft.com/office/powerpoint/2010/main" val="80506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C369D7A-5D11-4748-8F93-14DEC5EC659C}"/>
              </a:ext>
            </a:extLst>
          </p:cNvPr>
          <p:cNvSpPr>
            <a:spLocks noGrp="1"/>
          </p:cNvSpPr>
          <p:nvPr>
            <p:ph type="title"/>
          </p:nvPr>
        </p:nvSpPr>
        <p:spPr/>
        <p:txBody>
          <a:bodyPr/>
          <a:lstStyle/>
          <a:p>
            <a:pPr algn="ctr"/>
            <a:r>
              <a:rPr lang="en-US" dirty="0"/>
              <a:t>7</a:t>
            </a:r>
            <a:r>
              <a:rPr lang="en-US" b="1" dirty="0"/>
              <a:t>. Animating Elements </a:t>
            </a:r>
            <a:r>
              <a:rPr lang="en-US" b="1" dirty="0" err="1"/>
              <a:t>Dissappearances</a:t>
            </a:r>
            <a:endParaRPr lang="en-ID" dirty="0"/>
          </a:p>
        </p:txBody>
      </p:sp>
      <p:pic>
        <p:nvPicPr>
          <p:cNvPr id="5" name="Tampungan Konten 4">
            <a:extLst>
              <a:ext uri="{FF2B5EF4-FFF2-40B4-BE49-F238E27FC236}">
                <a16:creationId xmlns:a16="http://schemas.microsoft.com/office/drawing/2014/main" id="{6C2F3DC2-182F-4CDC-A452-DA59531AAD8C}"/>
              </a:ext>
            </a:extLst>
          </p:cNvPr>
          <p:cNvPicPr>
            <a:picLocks noGrp="1" noChangeAspect="1"/>
          </p:cNvPicPr>
          <p:nvPr>
            <p:ph idx="1"/>
          </p:nvPr>
        </p:nvPicPr>
        <p:blipFill>
          <a:blip r:embed="rId2"/>
          <a:stretch>
            <a:fillRect/>
          </a:stretch>
        </p:blipFill>
        <p:spPr>
          <a:xfrm>
            <a:off x="1415192" y="1978808"/>
            <a:ext cx="9361615" cy="1172605"/>
          </a:xfrm>
        </p:spPr>
      </p:pic>
    </p:spTree>
    <p:extLst>
      <p:ext uri="{BB962C8B-B14F-4D97-AF65-F5344CB8AC3E}">
        <p14:creationId xmlns:p14="http://schemas.microsoft.com/office/powerpoint/2010/main" val="3636267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5A49BDE-AFDB-4A29-B8CC-3DF3E48A72C4}"/>
              </a:ext>
            </a:extLst>
          </p:cNvPr>
          <p:cNvSpPr>
            <a:spLocks noGrp="1"/>
          </p:cNvSpPr>
          <p:nvPr>
            <p:ph type="title"/>
          </p:nvPr>
        </p:nvSpPr>
        <p:spPr/>
        <p:txBody>
          <a:bodyPr/>
          <a:lstStyle/>
          <a:p>
            <a:pPr algn="ctr"/>
            <a:r>
              <a:rPr lang="en-US" b="1" dirty="0"/>
              <a:t>8. Making Elements Pop With Hover Animation</a:t>
            </a:r>
            <a:endParaRPr lang="en-ID" b="1" dirty="0"/>
          </a:p>
        </p:txBody>
      </p:sp>
    </p:spTree>
    <p:extLst>
      <p:ext uri="{BB962C8B-B14F-4D97-AF65-F5344CB8AC3E}">
        <p14:creationId xmlns:p14="http://schemas.microsoft.com/office/powerpoint/2010/main" val="1071990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69206A-5C8B-4559-B964-5F3838149408}"/>
              </a:ext>
            </a:extLst>
          </p:cNvPr>
          <p:cNvSpPr>
            <a:spLocks noGrp="1"/>
          </p:cNvSpPr>
          <p:nvPr>
            <p:ph type="title"/>
          </p:nvPr>
        </p:nvSpPr>
        <p:spPr/>
        <p:txBody>
          <a:bodyPr/>
          <a:lstStyle/>
          <a:p>
            <a:r>
              <a:rPr lang="en-US" b="1" dirty="0"/>
              <a:t>8. Making Elements Pop With Hover Animation</a:t>
            </a:r>
            <a:endParaRPr lang="en-ID" dirty="0"/>
          </a:p>
        </p:txBody>
      </p:sp>
      <p:sp>
        <p:nvSpPr>
          <p:cNvPr id="3" name="Tampungan Konten 2">
            <a:extLst>
              <a:ext uri="{FF2B5EF4-FFF2-40B4-BE49-F238E27FC236}">
                <a16:creationId xmlns:a16="http://schemas.microsoft.com/office/drawing/2014/main" id="{9359D33A-67F5-47C2-BB1D-C2CD7E0F2C0F}"/>
              </a:ext>
            </a:extLst>
          </p:cNvPr>
          <p:cNvSpPr>
            <a:spLocks noGrp="1"/>
          </p:cNvSpPr>
          <p:nvPr>
            <p:ph idx="1"/>
          </p:nvPr>
        </p:nvSpPr>
        <p:spPr/>
        <p:txBody>
          <a:bodyPr/>
          <a:lstStyle/>
          <a:p>
            <a:r>
              <a:rPr lang="en-US" dirty="0"/>
              <a:t>Sekarang tombol </a:t>
            </a:r>
            <a:r>
              <a:rPr lang="en-US" dirty="0" err="1"/>
              <a:t>newChallenge</a:t>
            </a:r>
            <a:r>
              <a:rPr lang="en-US" dirty="0"/>
              <a:t> ini kita </a:t>
            </a:r>
            <a:r>
              <a:rPr lang="en-US" dirty="0" err="1"/>
              <a:t>animasikan</a:t>
            </a:r>
            <a:r>
              <a:rPr lang="en-US" dirty="0"/>
              <a:t> ketika di hover</a:t>
            </a:r>
            <a:endParaRPr lang="en-ID" dirty="0"/>
          </a:p>
        </p:txBody>
      </p:sp>
      <p:pic>
        <p:nvPicPr>
          <p:cNvPr id="5" name="Gambar 4">
            <a:extLst>
              <a:ext uri="{FF2B5EF4-FFF2-40B4-BE49-F238E27FC236}">
                <a16:creationId xmlns:a16="http://schemas.microsoft.com/office/drawing/2014/main" id="{15A05637-7CDE-4FFD-A49B-6F767350302A}"/>
              </a:ext>
            </a:extLst>
          </p:cNvPr>
          <p:cNvPicPr>
            <a:picLocks noChangeAspect="1"/>
          </p:cNvPicPr>
          <p:nvPr/>
        </p:nvPicPr>
        <p:blipFill>
          <a:blip r:embed="rId2"/>
          <a:stretch>
            <a:fillRect/>
          </a:stretch>
        </p:blipFill>
        <p:spPr>
          <a:xfrm>
            <a:off x="1341181" y="2830306"/>
            <a:ext cx="2675648" cy="1197388"/>
          </a:xfrm>
          <a:prstGeom prst="rect">
            <a:avLst/>
          </a:prstGeom>
        </p:spPr>
      </p:pic>
      <p:pic>
        <p:nvPicPr>
          <p:cNvPr id="7" name="Gambar 6">
            <a:extLst>
              <a:ext uri="{FF2B5EF4-FFF2-40B4-BE49-F238E27FC236}">
                <a16:creationId xmlns:a16="http://schemas.microsoft.com/office/drawing/2014/main" id="{D6DBDE4D-AD3F-434D-AA17-097B7C6C018A}"/>
              </a:ext>
            </a:extLst>
          </p:cNvPr>
          <p:cNvPicPr>
            <a:picLocks noChangeAspect="1"/>
          </p:cNvPicPr>
          <p:nvPr/>
        </p:nvPicPr>
        <p:blipFill>
          <a:blip r:embed="rId3"/>
          <a:stretch>
            <a:fillRect/>
          </a:stretch>
        </p:blipFill>
        <p:spPr>
          <a:xfrm>
            <a:off x="4393624" y="2863820"/>
            <a:ext cx="7442693" cy="1773493"/>
          </a:xfrm>
          <a:prstGeom prst="rect">
            <a:avLst/>
          </a:prstGeom>
        </p:spPr>
      </p:pic>
    </p:spTree>
    <p:extLst>
      <p:ext uri="{BB962C8B-B14F-4D97-AF65-F5344CB8AC3E}">
        <p14:creationId xmlns:p14="http://schemas.microsoft.com/office/powerpoint/2010/main" val="18894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3" name="Tampungan Konten 2">
            <a:extLst>
              <a:ext uri="{FF2B5EF4-FFF2-40B4-BE49-F238E27FC236}">
                <a16:creationId xmlns:a16="http://schemas.microsoft.com/office/drawing/2014/main" id="{60C8208D-FBE8-4FA9-B34E-E193E86A5870}"/>
              </a:ext>
            </a:extLst>
          </p:cNvPr>
          <p:cNvSpPr>
            <a:spLocks noGrp="1"/>
          </p:cNvSpPr>
          <p:nvPr>
            <p:ph idx="1"/>
          </p:nvPr>
        </p:nvSpPr>
        <p:spPr/>
        <p:txBody>
          <a:bodyPr/>
          <a:lstStyle/>
          <a:p>
            <a:r>
              <a:rPr lang="en-US" dirty="0"/>
              <a:t>Kita akan menganimasikan tombol </a:t>
            </a:r>
            <a:r>
              <a:rPr lang="en-US" dirty="0" err="1"/>
              <a:t>dropown</a:t>
            </a:r>
            <a:r>
              <a:rPr lang="en-US" dirty="0"/>
              <a:t> yang ada di gambar</a:t>
            </a:r>
          </a:p>
          <a:p>
            <a:r>
              <a:rPr lang="en-US" dirty="0"/>
              <a:t>Ketika tombol ditekan , lebar komponen di sekitar akan meluas namun icon </a:t>
            </a:r>
            <a:r>
              <a:rPr lang="en-US" dirty="0" err="1"/>
              <a:t>dropdownya</a:t>
            </a:r>
            <a:r>
              <a:rPr lang="en-US" dirty="0"/>
              <a:t> tidak pernah berubah</a:t>
            </a:r>
          </a:p>
          <a:p>
            <a:r>
              <a:rPr lang="en-US" dirty="0"/>
              <a:t>Kita akan membuat </a:t>
            </a:r>
            <a:r>
              <a:rPr lang="en-US" dirty="0" err="1"/>
              <a:t>iconnya</a:t>
            </a:r>
            <a:r>
              <a:rPr lang="en-US" dirty="0"/>
              <a:t> </a:t>
            </a:r>
            <a:r>
              <a:rPr lang="en-US" dirty="0" err="1"/>
              <a:t>kebawah</a:t>
            </a:r>
            <a:r>
              <a:rPr lang="en-US" dirty="0"/>
              <a:t> ketika detailnya diperluas dan menghadap </a:t>
            </a:r>
            <a:r>
              <a:rPr lang="en-US" dirty="0" err="1"/>
              <a:t>keatas</a:t>
            </a:r>
            <a:r>
              <a:rPr lang="en-US" dirty="0"/>
              <a:t> ketika tidak</a:t>
            </a:r>
          </a:p>
          <a:p>
            <a:r>
              <a:rPr lang="en-US" dirty="0"/>
              <a:t>Ini adalah salah satu fitur yang bisa dianimasikan hanya dengan </a:t>
            </a:r>
            <a:r>
              <a:rPr lang="en-US" dirty="0" err="1"/>
              <a:t>css</a:t>
            </a:r>
            <a:endParaRPr lang="en-ID" dirty="0"/>
          </a:p>
        </p:txBody>
      </p:sp>
    </p:spTree>
    <p:extLst>
      <p:ext uri="{BB962C8B-B14F-4D97-AF65-F5344CB8AC3E}">
        <p14:creationId xmlns:p14="http://schemas.microsoft.com/office/powerpoint/2010/main" val="3601488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69206A-5C8B-4559-B964-5F3838149408}"/>
              </a:ext>
            </a:extLst>
          </p:cNvPr>
          <p:cNvSpPr>
            <a:spLocks noGrp="1"/>
          </p:cNvSpPr>
          <p:nvPr>
            <p:ph type="title"/>
          </p:nvPr>
        </p:nvSpPr>
        <p:spPr/>
        <p:txBody>
          <a:bodyPr/>
          <a:lstStyle/>
          <a:p>
            <a:r>
              <a:rPr lang="en-US" b="1" dirty="0"/>
              <a:t>8. Making Elements Pop With Hover Animation</a:t>
            </a:r>
            <a:endParaRPr lang="en-ID" dirty="0"/>
          </a:p>
        </p:txBody>
      </p:sp>
      <p:sp>
        <p:nvSpPr>
          <p:cNvPr id="3" name="Tampungan Konten 2">
            <a:extLst>
              <a:ext uri="{FF2B5EF4-FFF2-40B4-BE49-F238E27FC236}">
                <a16:creationId xmlns:a16="http://schemas.microsoft.com/office/drawing/2014/main" id="{9359D33A-67F5-47C2-BB1D-C2CD7E0F2C0F}"/>
              </a:ext>
            </a:extLst>
          </p:cNvPr>
          <p:cNvSpPr>
            <a:spLocks noGrp="1"/>
          </p:cNvSpPr>
          <p:nvPr>
            <p:ph idx="1"/>
          </p:nvPr>
        </p:nvSpPr>
        <p:spPr/>
        <p:txBody>
          <a:bodyPr/>
          <a:lstStyle/>
          <a:p>
            <a:r>
              <a:rPr lang="en-US" dirty="0"/>
              <a:t>Kita tidak bisa menggunakan property animate</a:t>
            </a:r>
          </a:p>
          <a:p>
            <a:r>
              <a:rPr lang="en-US" dirty="0"/>
              <a:t>Untuk itu kita perlu menggunakan property lain yang berawalan while</a:t>
            </a:r>
          </a:p>
          <a:p>
            <a:r>
              <a:rPr lang="en-US" dirty="0"/>
              <a:t>Property while ada </a:t>
            </a:r>
            <a:r>
              <a:rPr lang="en-US" dirty="0" err="1"/>
              <a:t>whileHover,whileTp,dll</a:t>
            </a:r>
            <a:r>
              <a:rPr lang="en-US" dirty="0"/>
              <a:t> kita gunakan </a:t>
            </a:r>
            <a:r>
              <a:rPr lang="en-US" dirty="0" err="1"/>
              <a:t>whileHover</a:t>
            </a:r>
            <a:r>
              <a:rPr lang="en-US" dirty="0"/>
              <a:t> yang isinya berupa animasi</a:t>
            </a:r>
          </a:p>
          <a:p>
            <a:r>
              <a:rPr lang="en-US" dirty="0"/>
              <a:t>Sekarang scale button meningkat tapi tidak memantul</a:t>
            </a:r>
            <a:endParaRPr lang="en-ID" dirty="0"/>
          </a:p>
        </p:txBody>
      </p:sp>
      <p:pic>
        <p:nvPicPr>
          <p:cNvPr id="6" name="Gambar 5">
            <a:extLst>
              <a:ext uri="{FF2B5EF4-FFF2-40B4-BE49-F238E27FC236}">
                <a16:creationId xmlns:a16="http://schemas.microsoft.com/office/drawing/2014/main" id="{08D412E3-ADFC-4E8C-A01E-13EFDB37DF29}"/>
              </a:ext>
            </a:extLst>
          </p:cNvPr>
          <p:cNvPicPr>
            <a:picLocks noChangeAspect="1"/>
          </p:cNvPicPr>
          <p:nvPr/>
        </p:nvPicPr>
        <p:blipFill>
          <a:blip r:embed="rId2"/>
          <a:stretch>
            <a:fillRect/>
          </a:stretch>
        </p:blipFill>
        <p:spPr>
          <a:xfrm>
            <a:off x="3875315" y="4195262"/>
            <a:ext cx="5056414" cy="2116638"/>
          </a:xfrm>
          <a:prstGeom prst="rect">
            <a:avLst/>
          </a:prstGeom>
        </p:spPr>
      </p:pic>
    </p:spTree>
    <p:extLst>
      <p:ext uri="{BB962C8B-B14F-4D97-AF65-F5344CB8AC3E}">
        <p14:creationId xmlns:p14="http://schemas.microsoft.com/office/powerpoint/2010/main" val="3175172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69206A-5C8B-4559-B964-5F3838149408}"/>
              </a:ext>
            </a:extLst>
          </p:cNvPr>
          <p:cNvSpPr>
            <a:spLocks noGrp="1"/>
          </p:cNvSpPr>
          <p:nvPr>
            <p:ph type="title"/>
          </p:nvPr>
        </p:nvSpPr>
        <p:spPr/>
        <p:txBody>
          <a:bodyPr/>
          <a:lstStyle/>
          <a:p>
            <a:r>
              <a:rPr lang="en-US" b="1" dirty="0"/>
              <a:t>8. Making Elements Pop With Hover Animation</a:t>
            </a:r>
            <a:endParaRPr lang="en-ID" dirty="0"/>
          </a:p>
        </p:txBody>
      </p:sp>
      <p:sp>
        <p:nvSpPr>
          <p:cNvPr id="3" name="Tampungan Konten 2">
            <a:extLst>
              <a:ext uri="{FF2B5EF4-FFF2-40B4-BE49-F238E27FC236}">
                <a16:creationId xmlns:a16="http://schemas.microsoft.com/office/drawing/2014/main" id="{9359D33A-67F5-47C2-BB1D-C2CD7E0F2C0F}"/>
              </a:ext>
            </a:extLst>
          </p:cNvPr>
          <p:cNvSpPr>
            <a:spLocks noGrp="1"/>
          </p:cNvSpPr>
          <p:nvPr>
            <p:ph idx="1"/>
          </p:nvPr>
        </p:nvSpPr>
        <p:spPr/>
        <p:txBody>
          <a:bodyPr/>
          <a:lstStyle/>
          <a:p>
            <a:r>
              <a:rPr lang="en-US" dirty="0"/>
              <a:t>Kita tidak bisa menggunakan property animate</a:t>
            </a:r>
          </a:p>
          <a:p>
            <a:r>
              <a:rPr lang="en-US" dirty="0"/>
              <a:t>Untuk itu kita perlu menggunakan property lain yang berawalan while</a:t>
            </a:r>
          </a:p>
          <a:p>
            <a:r>
              <a:rPr lang="en-US" dirty="0"/>
              <a:t>Property while ada </a:t>
            </a:r>
            <a:r>
              <a:rPr lang="en-US" dirty="0" err="1"/>
              <a:t>whileHover,whileTp,dll</a:t>
            </a:r>
            <a:r>
              <a:rPr lang="en-US" dirty="0"/>
              <a:t> kita gunakan </a:t>
            </a:r>
            <a:r>
              <a:rPr lang="en-US" dirty="0" err="1"/>
              <a:t>whileHover</a:t>
            </a:r>
            <a:r>
              <a:rPr lang="en-US" dirty="0"/>
              <a:t> yang isinya berupa animasi</a:t>
            </a:r>
          </a:p>
          <a:p>
            <a:r>
              <a:rPr lang="en-US" dirty="0"/>
              <a:t>Sekarang scale button meningkat tapi tidak </a:t>
            </a:r>
            <a:r>
              <a:rPr lang="en-US" dirty="0" err="1"/>
              <a:t>memantul,oleh</a:t>
            </a:r>
            <a:r>
              <a:rPr lang="en-US" dirty="0"/>
              <a:t> karena itu kita juga perlu menambahkan property transition dengan type spring, kita juga bisa menambahkan stiffness (kekakuan) untuk menambah efek bouncing dari type :spring yang makin tinggi makin tiba-tiba bouncing nya</a:t>
            </a:r>
            <a:endParaRPr lang="en-ID" dirty="0"/>
          </a:p>
        </p:txBody>
      </p:sp>
      <p:pic>
        <p:nvPicPr>
          <p:cNvPr id="8" name="Gambar 7">
            <a:extLst>
              <a:ext uri="{FF2B5EF4-FFF2-40B4-BE49-F238E27FC236}">
                <a16:creationId xmlns:a16="http://schemas.microsoft.com/office/drawing/2014/main" id="{DF2234DF-7944-4D55-8FE0-251EC5A0AF79}"/>
              </a:ext>
            </a:extLst>
          </p:cNvPr>
          <p:cNvPicPr>
            <a:picLocks noChangeAspect="1"/>
          </p:cNvPicPr>
          <p:nvPr/>
        </p:nvPicPr>
        <p:blipFill>
          <a:blip r:embed="rId2"/>
          <a:stretch>
            <a:fillRect/>
          </a:stretch>
        </p:blipFill>
        <p:spPr>
          <a:xfrm>
            <a:off x="3137283" y="5735615"/>
            <a:ext cx="6558152" cy="1122385"/>
          </a:xfrm>
          <a:prstGeom prst="rect">
            <a:avLst/>
          </a:prstGeom>
        </p:spPr>
      </p:pic>
    </p:spTree>
    <p:extLst>
      <p:ext uri="{BB962C8B-B14F-4D97-AF65-F5344CB8AC3E}">
        <p14:creationId xmlns:p14="http://schemas.microsoft.com/office/powerpoint/2010/main" val="3959336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D1BB7E-C067-4CC7-840B-1D44132348C1}"/>
              </a:ext>
            </a:extLst>
          </p:cNvPr>
          <p:cNvSpPr>
            <a:spLocks noGrp="1"/>
          </p:cNvSpPr>
          <p:nvPr>
            <p:ph type="title"/>
          </p:nvPr>
        </p:nvSpPr>
        <p:spPr/>
        <p:txBody>
          <a:bodyPr/>
          <a:lstStyle/>
          <a:p>
            <a:pPr algn="ctr"/>
            <a:r>
              <a:rPr lang="en-US" b="1" dirty="0"/>
              <a:t>9. Reusing Animation States</a:t>
            </a:r>
            <a:endParaRPr lang="en-ID" b="1" dirty="0"/>
          </a:p>
        </p:txBody>
      </p:sp>
    </p:spTree>
    <p:extLst>
      <p:ext uri="{BB962C8B-B14F-4D97-AF65-F5344CB8AC3E}">
        <p14:creationId xmlns:p14="http://schemas.microsoft.com/office/powerpoint/2010/main" val="399289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307FBA4-E945-41BC-8895-1175199F5870}"/>
              </a:ext>
            </a:extLst>
          </p:cNvPr>
          <p:cNvSpPr>
            <a:spLocks noGrp="1"/>
          </p:cNvSpPr>
          <p:nvPr>
            <p:ph type="title"/>
          </p:nvPr>
        </p:nvSpPr>
        <p:spPr/>
        <p:txBody>
          <a:bodyPr/>
          <a:lstStyle/>
          <a:p>
            <a:pPr algn="ctr"/>
            <a:r>
              <a:rPr lang="en-US" b="1" dirty="0"/>
              <a:t>9. Reusing Animation States</a:t>
            </a:r>
            <a:endParaRPr lang="en-ID" dirty="0"/>
          </a:p>
        </p:txBody>
      </p:sp>
      <p:sp>
        <p:nvSpPr>
          <p:cNvPr id="3" name="Tampungan Konten 2">
            <a:extLst>
              <a:ext uri="{FF2B5EF4-FFF2-40B4-BE49-F238E27FC236}">
                <a16:creationId xmlns:a16="http://schemas.microsoft.com/office/drawing/2014/main" id="{A653BBFC-5CBE-4CC0-BBE5-140E405DA17E}"/>
              </a:ext>
            </a:extLst>
          </p:cNvPr>
          <p:cNvSpPr>
            <a:spLocks noGrp="1"/>
          </p:cNvSpPr>
          <p:nvPr>
            <p:ph idx="1"/>
          </p:nvPr>
        </p:nvSpPr>
        <p:spPr/>
        <p:txBody>
          <a:bodyPr/>
          <a:lstStyle/>
          <a:p>
            <a:r>
              <a:rPr lang="en-US" dirty="0"/>
              <a:t>Kembali ke komponen modal</a:t>
            </a:r>
          </a:p>
          <a:p>
            <a:r>
              <a:rPr lang="en-US" dirty="0"/>
              <a:t>Animasi awal </a:t>
            </a:r>
            <a:r>
              <a:rPr lang="en-US" dirty="0" err="1"/>
              <a:t>dn</a:t>
            </a:r>
            <a:r>
              <a:rPr lang="en-US" dirty="0"/>
              <a:t> akhir itu sama, sehingga kita bisa menambahkan property agar tidak perlu menulis animasi berulang</a:t>
            </a:r>
          </a:p>
          <a:p>
            <a:r>
              <a:rPr lang="en-US" dirty="0"/>
              <a:t>Kita bisa menambahkan property variants di komponen motion</a:t>
            </a:r>
          </a:p>
          <a:p>
            <a:r>
              <a:rPr lang="en-US" dirty="0"/>
              <a:t>Variants disini berbeda dengan variants di bab 10</a:t>
            </a:r>
          </a:p>
          <a:p>
            <a:r>
              <a:rPr lang="en-US" dirty="0"/>
              <a:t>Variants berisi objek dengan property apa </a:t>
            </a:r>
            <a:r>
              <a:rPr lang="en-US" dirty="0" err="1"/>
              <a:t>sja</a:t>
            </a:r>
            <a:r>
              <a:rPr lang="en-US" dirty="0"/>
              <a:t> untuk key, key tersebut berisi objek animasi</a:t>
            </a:r>
          </a:p>
          <a:p>
            <a:endParaRPr lang="en-US" dirty="0"/>
          </a:p>
          <a:p>
            <a:pPr marL="0" indent="0">
              <a:buNone/>
            </a:pPr>
            <a:endParaRPr lang="en-ID" dirty="0"/>
          </a:p>
        </p:txBody>
      </p:sp>
      <p:pic>
        <p:nvPicPr>
          <p:cNvPr id="5" name="Gambar 4">
            <a:extLst>
              <a:ext uri="{FF2B5EF4-FFF2-40B4-BE49-F238E27FC236}">
                <a16:creationId xmlns:a16="http://schemas.microsoft.com/office/drawing/2014/main" id="{DB4E7674-4CF9-4036-B31A-F83C76D1EBA3}"/>
              </a:ext>
            </a:extLst>
          </p:cNvPr>
          <p:cNvPicPr>
            <a:picLocks noChangeAspect="1"/>
          </p:cNvPicPr>
          <p:nvPr/>
        </p:nvPicPr>
        <p:blipFill>
          <a:blip r:embed="rId2"/>
          <a:stretch>
            <a:fillRect/>
          </a:stretch>
        </p:blipFill>
        <p:spPr>
          <a:xfrm>
            <a:off x="2324101" y="5328754"/>
            <a:ext cx="4615543" cy="1529246"/>
          </a:xfrm>
          <a:prstGeom prst="rect">
            <a:avLst/>
          </a:prstGeom>
        </p:spPr>
      </p:pic>
    </p:spTree>
    <p:extLst>
      <p:ext uri="{BB962C8B-B14F-4D97-AF65-F5344CB8AC3E}">
        <p14:creationId xmlns:p14="http://schemas.microsoft.com/office/powerpoint/2010/main" val="136153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307FBA4-E945-41BC-8895-1175199F5870}"/>
              </a:ext>
            </a:extLst>
          </p:cNvPr>
          <p:cNvSpPr>
            <a:spLocks noGrp="1"/>
          </p:cNvSpPr>
          <p:nvPr>
            <p:ph type="title"/>
          </p:nvPr>
        </p:nvSpPr>
        <p:spPr/>
        <p:txBody>
          <a:bodyPr/>
          <a:lstStyle/>
          <a:p>
            <a:pPr algn="ctr"/>
            <a:r>
              <a:rPr lang="en-US" b="1" dirty="0"/>
              <a:t>9. Reusing Animation States</a:t>
            </a:r>
            <a:endParaRPr lang="en-ID" dirty="0"/>
          </a:p>
        </p:txBody>
      </p:sp>
      <p:sp>
        <p:nvSpPr>
          <p:cNvPr id="3" name="Tampungan Konten 2">
            <a:extLst>
              <a:ext uri="{FF2B5EF4-FFF2-40B4-BE49-F238E27FC236}">
                <a16:creationId xmlns:a16="http://schemas.microsoft.com/office/drawing/2014/main" id="{A653BBFC-5CBE-4CC0-BBE5-140E405DA17E}"/>
              </a:ext>
            </a:extLst>
          </p:cNvPr>
          <p:cNvSpPr>
            <a:spLocks noGrp="1"/>
          </p:cNvSpPr>
          <p:nvPr>
            <p:ph idx="1"/>
          </p:nvPr>
        </p:nvSpPr>
        <p:spPr/>
        <p:txBody>
          <a:bodyPr/>
          <a:lstStyle/>
          <a:p>
            <a:r>
              <a:rPr lang="en-US" dirty="0"/>
              <a:t>Disini kita menggunakan dua key yaitu key hidden dan visible</a:t>
            </a:r>
          </a:p>
          <a:p>
            <a:r>
              <a:rPr lang="en-US" dirty="0"/>
              <a:t>Key itu hanya sebuah kunci, jika key dipanggil dalam property </a:t>
            </a:r>
            <a:r>
              <a:rPr lang="en-US" dirty="0" err="1"/>
              <a:t>animate,whileHover,dsb</a:t>
            </a:r>
            <a:r>
              <a:rPr lang="en-US" dirty="0"/>
              <a:t>, maka animasi dari key itulah yang akan ditampilkan</a:t>
            </a:r>
          </a:p>
          <a:p>
            <a:pPr marL="0" indent="0">
              <a:buNone/>
            </a:pPr>
            <a:endParaRPr lang="en-ID" dirty="0"/>
          </a:p>
        </p:txBody>
      </p:sp>
      <p:pic>
        <p:nvPicPr>
          <p:cNvPr id="5" name="Gambar 4">
            <a:extLst>
              <a:ext uri="{FF2B5EF4-FFF2-40B4-BE49-F238E27FC236}">
                <a16:creationId xmlns:a16="http://schemas.microsoft.com/office/drawing/2014/main" id="{DB4E7674-4CF9-4036-B31A-F83C76D1EBA3}"/>
              </a:ext>
            </a:extLst>
          </p:cNvPr>
          <p:cNvPicPr>
            <a:picLocks noChangeAspect="1"/>
          </p:cNvPicPr>
          <p:nvPr/>
        </p:nvPicPr>
        <p:blipFill>
          <a:blip r:embed="rId2"/>
          <a:stretch>
            <a:fillRect/>
          </a:stretch>
        </p:blipFill>
        <p:spPr>
          <a:xfrm>
            <a:off x="1115787" y="3810197"/>
            <a:ext cx="4615543" cy="1529246"/>
          </a:xfrm>
          <a:prstGeom prst="rect">
            <a:avLst/>
          </a:prstGeom>
        </p:spPr>
      </p:pic>
      <p:pic>
        <p:nvPicPr>
          <p:cNvPr id="6" name="Gambar 5">
            <a:extLst>
              <a:ext uri="{FF2B5EF4-FFF2-40B4-BE49-F238E27FC236}">
                <a16:creationId xmlns:a16="http://schemas.microsoft.com/office/drawing/2014/main" id="{858AB4F1-6558-40FB-91DC-B11966DF0FC7}"/>
              </a:ext>
            </a:extLst>
          </p:cNvPr>
          <p:cNvPicPr>
            <a:picLocks noChangeAspect="1"/>
          </p:cNvPicPr>
          <p:nvPr/>
        </p:nvPicPr>
        <p:blipFill>
          <a:blip r:embed="rId3"/>
          <a:stretch>
            <a:fillRect/>
          </a:stretch>
        </p:blipFill>
        <p:spPr>
          <a:xfrm>
            <a:off x="6097688" y="3810196"/>
            <a:ext cx="5223017" cy="1839489"/>
          </a:xfrm>
          <a:prstGeom prst="rect">
            <a:avLst/>
          </a:prstGeom>
        </p:spPr>
      </p:pic>
    </p:spTree>
    <p:extLst>
      <p:ext uri="{BB962C8B-B14F-4D97-AF65-F5344CB8AC3E}">
        <p14:creationId xmlns:p14="http://schemas.microsoft.com/office/powerpoint/2010/main" val="2070654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EF0C196-9BCC-4B27-906B-29AF1EE22F73}"/>
              </a:ext>
            </a:extLst>
          </p:cNvPr>
          <p:cNvSpPr>
            <a:spLocks noGrp="1"/>
          </p:cNvSpPr>
          <p:nvPr>
            <p:ph type="title"/>
          </p:nvPr>
        </p:nvSpPr>
        <p:spPr/>
        <p:txBody>
          <a:bodyPr/>
          <a:lstStyle/>
          <a:p>
            <a:pPr algn="ctr"/>
            <a:r>
              <a:rPr lang="en-US" b="1" dirty="0"/>
              <a:t>10. Nested Animations And Variants</a:t>
            </a:r>
            <a:endParaRPr lang="en-ID" b="1" dirty="0"/>
          </a:p>
        </p:txBody>
      </p:sp>
    </p:spTree>
    <p:extLst>
      <p:ext uri="{BB962C8B-B14F-4D97-AF65-F5344CB8AC3E}">
        <p14:creationId xmlns:p14="http://schemas.microsoft.com/office/powerpoint/2010/main" val="1119110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3" name="Tampungan Konten 2">
            <a:extLst>
              <a:ext uri="{FF2B5EF4-FFF2-40B4-BE49-F238E27FC236}">
                <a16:creationId xmlns:a16="http://schemas.microsoft.com/office/drawing/2014/main" id="{5D934396-2E99-4976-BA12-3101C59FDE6C}"/>
              </a:ext>
            </a:extLst>
          </p:cNvPr>
          <p:cNvSpPr>
            <a:spLocks noGrp="1"/>
          </p:cNvSpPr>
          <p:nvPr>
            <p:ph idx="1"/>
          </p:nvPr>
        </p:nvSpPr>
        <p:spPr/>
        <p:txBody>
          <a:bodyPr/>
          <a:lstStyle/>
          <a:p>
            <a:r>
              <a:rPr lang="en-US" dirty="0"/>
              <a:t>Variant tidak hanya berfungsi mendefinisikan dan menggunakan animasi</a:t>
            </a:r>
          </a:p>
          <a:p>
            <a:r>
              <a:rPr lang="en-US" dirty="0"/>
              <a:t>Variant juga memicu </a:t>
            </a:r>
            <a:r>
              <a:rPr lang="en-US" dirty="0" err="1"/>
              <a:t>animai</a:t>
            </a:r>
            <a:r>
              <a:rPr lang="en-US" dirty="0"/>
              <a:t> jauh didalam component tree hanya menggunakan component induk</a:t>
            </a:r>
          </a:p>
          <a:p>
            <a:r>
              <a:rPr lang="en-US" dirty="0"/>
              <a:t>Di </a:t>
            </a:r>
            <a:r>
              <a:rPr lang="en-US" dirty="0" err="1"/>
              <a:t>mosal</a:t>
            </a:r>
            <a:r>
              <a:rPr lang="en-US" dirty="0"/>
              <a:t> komponen kita menggunakan variant</a:t>
            </a:r>
            <a:endParaRPr lang="en-ID" dirty="0"/>
          </a:p>
        </p:txBody>
      </p:sp>
      <p:pic>
        <p:nvPicPr>
          <p:cNvPr id="5" name="Gambar 4">
            <a:extLst>
              <a:ext uri="{FF2B5EF4-FFF2-40B4-BE49-F238E27FC236}">
                <a16:creationId xmlns:a16="http://schemas.microsoft.com/office/drawing/2014/main" id="{EFF57670-47AC-4071-847A-C2B73DA6F199}"/>
              </a:ext>
            </a:extLst>
          </p:cNvPr>
          <p:cNvPicPr>
            <a:picLocks noChangeAspect="1"/>
          </p:cNvPicPr>
          <p:nvPr/>
        </p:nvPicPr>
        <p:blipFill>
          <a:blip r:embed="rId2"/>
          <a:stretch>
            <a:fillRect/>
          </a:stretch>
        </p:blipFill>
        <p:spPr>
          <a:xfrm>
            <a:off x="838199" y="4225895"/>
            <a:ext cx="5089071" cy="2241172"/>
          </a:xfrm>
          <a:prstGeom prst="rect">
            <a:avLst/>
          </a:prstGeom>
        </p:spPr>
      </p:pic>
    </p:spTree>
    <p:extLst>
      <p:ext uri="{BB962C8B-B14F-4D97-AF65-F5344CB8AC3E}">
        <p14:creationId xmlns:p14="http://schemas.microsoft.com/office/powerpoint/2010/main" val="1173697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3" name="Tampungan Konten 2">
            <a:extLst>
              <a:ext uri="{FF2B5EF4-FFF2-40B4-BE49-F238E27FC236}">
                <a16:creationId xmlns:a16="http://schemas.microsoft.com/office/drawing/2014/main" id="{5D934396-2E99-4976-BA12-3101C59FDE6C}"/>
              </a:ext>
            </a:extLst>
          </p:cNvPr>
          <p:cNvSpPr>
            <a:spLocks noGrp="1"/>
          </p:cNvSpPr>
          <p:nvPr>
            <p:ph idx="1"/>
          </p:nvPr>
        </p:nvSpPr>
        <p:spPr/>
        <p:txBody>
          <a:bodyPr/>
          <a:lstStyle/>
          <a:p>
            <a:r>
              <a:rPr lang="en-US" dirty="0"/>
              <a:t>Kita bisa menganimasikan tag li yang </a:t>
            </a:r>
            <a:r>
              <a:rPr lang="en-US" dirty="0" err="1"/>
              <a:t>menghandle</a:t>
            </a:r>
            <a:r>
              <a:rPr lang="en-US" dirty="0"/>
              <a:t> gambar, dengan variant yang sama tanpa harus mengaturnya, karena variant yang dideklarasikan I parent component juga akan diaktifkan di child component</a:t>
            </a:r>
          </a:p>
        </p:txBody>
      </p:sp>
      <p:pic>
        <p:nvPicPr>
          <p:cNvPr id="8" name="Gambar 7">
            <a:extLst>
              <a:ext uri="{FF2B5EF4-FFF2-40B4-BE49-F238E27FC236}">
                <a16:creationId xmlns:a16="http://schemas.microsoft.com/office/drawing/2014/main" id="{224A65C3-3757-4898-9154-0C9BC519E8A9}"/>
              </a:ext>
            </a:extLst>
          </p:cNvPr>
          <p:cNvPicPr>
            <a:picLocks noChangeAspect="1"/>
          </p:cNvPicPr>
          <p:nvPr/>
        </p:nvPicPr>
        <p:blipFill>
          <a:blip r:embed="rId2"/>
          <a:stretch>
            <a:fillRect/>
          </a:stretch>
        </p:blipFill>
        <p:spPr>
          <a:xfrm>
            <a:off x="3533231" y="3560629"/>
            <a:ext cx="3492679" cy="2616334"/>
          </a:xfrm>
          <a:prstGeom prst="rect">
            <a:avLst/>
          </a:prstGeom>
        </p:spPr>
      </p:pic>
    </p:spTree>
    <p:extLst>
      <p:ext uri="{BB962C8B-B14F-4D97-AF65-F5344CB8AC3E}">
        <p14:creationId xmlns:p14="http://schemas.microsoft.com/office/powerpoint/2010/main" val="916807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3" name="Tampungan Konten 2">
            <a:extLst>
              <a:ext uri="{FF2B5EF4-FFF2-40B4-BE49-F238E27FC236}">
                <a16:creationId xmlns:a16="http://schemas.microsoft.com/office/drawing/2014/main" id="{5D934396-2E99-4976-BA12-3101C59FDE6C}"/>
              </a:ext>
            </a:extLst>
          </p:cNvPr>
          <p:cNvSpPr>
            <a:spLocks noGrp="1"/>
          </p:cNvSpPr>
          <p:nvPr>
            <p:ph idx="1"/>
          </p:nvPr>
        </p:nvSpPr>
        <p:spPr/>
        <p:txBody>
          <a:bodyPr/>
          <a:lstStyle/>
          <a:p>
            <a:r>
              <a:rPr lang="en-US" dirty="0"/>
              <a:t>Ubah tag li menjadi motion.li</a:t>
            </a:r>
          </a:p>
          <a:p>
            <a:r>
              <a:rPr lang="en-US" dirty="0"/>
              <a:t>Untuk menambahkan animasi yang sama kita tidak perlu menggunakan animate dan initial, kecuali ingin menampilkan </a:t>
            </a:r>
            <a:r>
              <a:rPr lang="en-US" dirty="0" err="1"/>
              <a:t>animasiyang</a:t>
            </a:r>
            <a:r>
              <a:rPr lang="en-US" dirty="0"/>
              <a:t> berbeda</a:t>
            </a:r>
          </a:p>
          <a:p>
            <a:r>
              <a:rPr lang="en-US" dirty="0"/>
              <a:t>Kita hanya perlu mendefinisikan variant yang sama dengan induknya yaitu </a:t>
            </a:r>
            <a:r>
              <a:rPr lang="en-US" dirty="0" err="1"/>
              <a:t>hiden</a:t>
            </a:r>
            <a:r>
              <a:rPr lang="en-US" dirty="0"/>
              <a:t> dan visible karena akan otomatis diaktifkan oleh komponen induknya, dimana initial akan diisi otomatis dengan hidden, animate diisi visible dan exit diisi hidden</a:t>
            </a:r>
          </a:p>
          <a:p>
            <a:r>
              <a:rPr lang="en-US" dirty="0"/>
              <a:t>Isi property hidden dan value boleh berbeda dan itu tidak masalah</a:t>
            </a:r>
          </a:p>
        </p:txBody>
      </p:sp>
    </p:spTree>
    <p:extLst>
      <p:ext uri="{BB962C8B-B14F-4D97-AF65-F5344CB8AC3E}">
        <p14:creationId xmlns:p14="http://schemas.microsoft.com/office/powerpoint/2010/main" val="3421659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3" name="Tampungan Konten 2">
            <a:extLst>
              <a:ext uri="{FF2B5EF4-FFF2-40B4-BE49-F238E27FC236}">
                <a16:creationId xmlns:a16="http://schemas.microsoft.com/office/drawing/2014/main" id="{5D934396-2E99-4976-BA12-3101C59FDE6C}"/>
              </a:ext>
            </a:extLst>
          </p:cNvPr>
          <p:cNvSpPr>
            <a:spLocks noGrp="1"/>
          </p:cNvSpPr>
          <p:nvPr>
            <p:ph idx="1"/>
          </p:nvPr>
        </p:nvSpPr>
        <p:spPr/>
        <p:txBody>
          <a:bodyPr/>
          <a:lstStyle/>
          <a:p>
            <a:r>
              <a:rPr lang="en-US" dirty="0"/>
              <a:t>Ubah tag li menjadi motion.li</a:t>
            </a:r>
          </a:p>
          <a:p>
            <a:r>
              <a:rPr lang="en-US" dirty="0"/>
              <a:t>Untuk menambahkan animasi yang sama kita tidak perlu menggunakan animate dan initial, kecuali ingin menampilkan </a:t>
            </a:r>
            <a:r>
              <a:rPr lang="en-US" dirty="0" err="1"/>
              <a:t>animasiyang</a:t>
            </a:r>
            <a:r>
              <a:rPr lang="en-US" dirty="0"/>
              <a:t> berbeda</a:t>
            </a:r>
          </a:p>
          <a:p>
            <a:r>
              <a:rPr lang="en-US" dirty="0"/>
              <a:t>Kita hanya perlu mendefinisikan variant yang sama dengan induknya yaitu </a:t>
            </a:r>
            <a:r>
              <a:rPr lang="en-US" dirty="0" err="1"/>
              <a:t>hiden</a:t>
            </a:r>
            <a:r>
              <a:rPr lang="en-US" dirty="0"/>
              <a:t> dan visible karena akan otomatis diaktifkan oleh komponen induknya, dimana initial akan diisi otomatis dengan hidden, animate diisi visible dan exit diisi hidden</a:t>
            </a:r>
          </a:p>
          <a:p>
            <a:r>
              <a:rPr lang="en-US" dirty="0"/>
              <a:t>Isi property hidden dan value boleh berbeda dan itu tidak masalah</a:t>
            </a:r>
          </a:p>
        </p:txBody>
      </p:sp>
    </p:spTree>
    <p:extLst>
      <p:ext uri="{BB962C8B-B14F-4D97-AF65-F5344CB8AC3E}">
        <p14:creationId xmlns:p14="http://schemas.microsoft.com/office/powerpoint/2010/main" val="137560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pic>
        <p:nvPicPr>
          <p:cNvPr id="5" name="Tampungan Konten 4">
            <a:extLst>
              <a:ext uri="{FF2B5EF4-FFF2-40B4-BE49-F238E27FC236}">
                <a16:creationId xmlns:a16="http://schemas.microsoft.com/office/drawing/2014/main" id="{ADFFB0FF-0AE6-4FED-A535-5784BA1E5EB0}"/>
              </a:ext>
            </a:extLst>
          </p:cNvPr>
          <p:cNvPicPr>
            <a:picLocks noGrp="1" noChangeAspect="1"/>
          </p:cNvPicPr>
          <p:nvPr>
            <p:ph idx="1"/>
          </p:nvPr>
        </p:nvPicPr>
        <p:blipFill>
          <a:blip r:embed="rId2"/>
          <a:stretch>
            <a:fillRect/>
          </a:stretch>
        </p:blipFill>
        <p:spPr>
          <a:xfrm>
            <a:off x="2684139" y="2320315"/>
            <a:ext cx="7200000" cy="3219114"/>
          </a:xfrm>
        </p:spPr>
      </p:pic>
    </p:spTree>
    <p:extLst>
      <p:ext uri="{BB962C8B-B14F-4D97-AF65-F5344CB8AC3E}">
        <p14:creationId xmlns:p14="http://schemas.microsoft.com/office/powerpoint/2010/main" val="2011051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9" name="Tampungan Konten 8">
            <a:extLst>
              <a:ext uri="{FF2B5EF4-FFF2-40B4-BE49-F238E27FC236}">
                <a16:creationId xmlns:a16="http://schemas.microsoft.com/office/drawing/2014/main" id="{98C006E9-BF11-4048-A5F8-7DB6CF3DCC73}"/>
              </a:ext>
            </a:extLst>
          </p:cNvPr>
          <p:cNvSpPr>
            <a:spLocks noGrp="1"/>
          </p:cNvSpPr>
          <p:nvPr>
            <p:ph idx="1"/>
          </p:nvPr>
        </p:nvSpPr>
        <p:spPr/>
        <p:txBody>
          <a:bodyPr/>
          <a:lstStyle/>
          <a:p>
            <a:endParaRPr lang="en-ID"/>
          </a:p>
        </p:txBody>
      </p:sp>
      <p:pic>
        <p:nvPicPr>
          <p:cNvPr id="11" name="Gambar 10">
            <a:extLst>
              <a:ext uri="{FF2B5EF4-FFF2-40B4-BE49-F238E27FC236}">
                <a16:creationId xmlns:a16="http://schemas.microsoft.com/office/drawing/2014/main" id="{9A1F3EDB-9C3E-4258-9827-55A2CFDACE0D}"/>
              </a:ext>
            </a:extLst>
          </p:cNvPr>
          <p:cNvPicPr>
            <a:picLocks noChangeAspect="1"/>
          </p:cNvPicPr>
          <p:nvPr/>
        </p:nvPicPr>
        <p:blipFill>
          <a:blip r:embed="rId2"/>
          <a:stretch>
            <a:fillRect/>
          </a:stretch>
        </p:blipFill>
        <p:spPr>
          <a:xfrm>
            <a:off x="2401115" y="1952138"/>
            <a:ext cx="7034547" cy="2603534"/>
          </a:xfrm>
          <a:prstGeom prst="rect">
            <a:avLst/>
          </a:prstGeom>
        </p:spPr>
      </p:pic>
    </p:spTree>
    <p:extLst>
      <p:ext uri="{BB962C8B-B14F-4D97-AF65-F5344CB8AC3E}">
        <p14:creationId xmlns:p14="http://schemas.microsoft.com/office/powerpoint/2010/main" val="3398128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9" name="Tampungan Konten 8">
            <a:extLst>
              <a:ext uri="{FF2B5EF4-FFF2-40B4-BE49-F238E27FC236}">
                <a16:creationId xmlns:a16="http://schemas.microsoft.com/office/drawing/2014/main" id="{98C006E9-BF11-4048-A5F8-7DB6CF3DCC73}"/>
              </a:ext>
            </a:extLst>
          </p:cNvPr>
          <p:cNvSpPr>
            <a:spLocks noGrp="1"/>
          </p:cNvSpPr>
          <p:nvPr>
            <p:ph idx="1"/>
          </p:nvPr>
        </p:nvSpPr>
        <p:spPr/>
        <p:txBody>
          <a:bodyPr>
            <a:normAutofit fontScale="92500"/>
          </a:bodyPr>
          <a:lstStyle/>
          <a:p>
            <a:r>
              <a:rPr lang="en-US" dirty="0"/>
              <a:t>Namun ada masalah, ketika kita menutup modal</a:t>
            </a:r>
          </a:p>
          <a:p>
            <a:r>
              <a:rPr lang="en-US" dirty="0"/>
              <a:t>Perlu waktu beberapa saat agar backdrop menghilang</a:t>
            </a:r>
          </a:p>
          <a:p>
            <a:r>
              <a:rPr lang="en-US" dirty="0"/>
              <a:t>Hal ini dikarenakan property exit juga diturunkan ke child, sehingga animasi di child berjalan terlebih </a:t>
            </a:r>
            <a:r>
              <a:rPr lang="en-US" dirty="0" err="1"/>
              <a:t>dhaulu</a:t>
            </a:r>
            <a:r>
              <a:rPr lang="en-US" dirty="0"/>
              <a:t> baru animasi di </a:t>
            </a:r>
            <a:r>
              <a:rPr lang="en-US" dirty="0" err="1"/>
              <a:t>parentnya</a:t>
            </a:r>
            <a:endParaRPr lang="en-US" dirty="0"/>
          </a:p>
          <a:p>
            <a:r>
              <a:rPr lang="en-US" dirty="0"/>
              <a:t>Satu-satu nya cara adalah menimpa property exit </a:t>
            </a:r>
            <a:r>
              <a:rPr lang="en-US" dirty="0" err="1"/>
              <a:t>denganobjek</a:t>
            </a:r>
            <a:r>
              <a:rPr lang="en-US" dirty="0"/>
              <a:t> animasi berbeda dan sesuai dengan kondisi animasi akhir di property visible</a:t>
            </a:r>
          </a:p>
          <a:p>
            <a:r>
              <a:rPr lang="en-US" dirty="0"/>
              <a:t>Namun kita tidak bisa property exit dengan property visible, karena ketika modal dibuka kembali animasi awalnya di </a:t>
            </a:r>
            <a:r>
              <a:rPr lang="en-US" dirty="0" err="1"/>
              <a:t>childnya</a:t>
            </a:r>
            <a:r>
              <a:rPr lang="en-US" dirty="0"/>
              <a:t> bukan hidden lagi tapi berganti menjadi visible sehingga animasi I child tidak berjalan</a:t>
            </a:r>
            <a:endParaRPr lang="en-ID" dirty="0"/>
          </a:p>
        </p:txBody>
      </p:sp>
    </p:spTree>
    <p:extLst>
      <p:ext uri="{BB962C8B-B14F-4D97-AF65-F5344CB8AC3E}">
        <p14:creationId xmlns:p14="http://schemas.microsoft.com/office/powerpoint/2010/main" val="1438862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B7BA50-FFA9-45B0-B40C-6097AC587C15}"/>
              </a:ext>
            </a:extLst>
          </p:cNvPr>
          <p:cNvSpPr>
            <a:spLocks noGrp="1"/>
          </p:cNvSpPr>
          <p:nvPr>
            <p:ph type="title"/>
          </p:nvPr>
        </p:nvSpPr>
        <p:spPr/>
        <p:txBody>
          <a:bodyPr/>
          <a:lstStyle/>
          <a:p>
            <a:r>
              <a:rPr lang="en-US" b="1" dirty="0"/>
              <a:t>10. Nested Animations And Variants</a:t>
            </a:r>
            <a:endParaRPr lang="en-ID" dirty="0"/>
          </a:p>
        </p:txBody>
      </p:sp>
      <p:sp>
        <p:nvSpPr>
          <p:cNvPr id="9" name="Tampungan Konten 8">
            <a:extLst>
              <a:ext uri="{FF2B5EF4-FFF2-40B4-BE49-F238E27FC236}">
                <a16:creationId xmlns:a16="http://schemas.microsoft.com/office/drawing/2014/main" id="{98C006E9-BF11-4048-A5F8-7DB6CF3DCC73}"/>
              </a:ext>
            </a:extLst>
          </p:cNvPr>
          <p:cNvSpPr>
            <a:spLocks noGrp="1"/>
          </p:cNvSpPr>
          <p:nvPr>
            <p:ph idx="1"/>
          </p:nvPr>
        </p:nvSpPr>
        <p:spPr/>
        <p:txBody>
          <a:bodyPr>
            <a:normAutofit/>
          </a:bodyPr>
          <a:lstStyle/>
          <a:p>
            <a:r>
              <a:rPr lang="en-US" dirty="0"/>
              <a:t>Cara satu-satunya adalah </a:t>
            </a:r>
            <a:r>
              <a:rPr lang="en-US" dirty="0" err="1"/>
              <a:t>mencopy</a:t>
            </a:r>
            <a:r>
              <a:rPr lang="en-US" dirty="0"/>
              <a:t> isi property variant visible kedalam property exit, sehingga kita benar-benar </a:t>
            </a:r>
            <a:r>
              <a:rPr lang="en-US" dirty="0" err="1"/>
              <a:t>menimasi</a:t>
            </a:r>
            <a:r>
              <a:rPr lang="en-US" dirty="0"/>
              <a:t> di child </a:t>
            </a:r>
            <a:r>
              <a:rPr lang="en-US" dirty="0" err="1"/>
              <a:t>komponent</a:t>
            </a:r>
            <a:r>
              <a:rPr lang="en-US" dirty="0"/>
              <a:t>, dan ketika modal ditutup, child komponen tidak menjalankan animasi karena state exit telah sama dengan state </a:t>
            </a:r>
            <a:r>
              <a:rPr lang="en-US" dirty="0" err="1"/>
              <a:t>animasinya</a:t>
            </a:r>
            <a:endParaRPr lang="en-ID" dirty="0"/>
          </a:p>
        </p:txBody>
      </p:sp>
    </p:spTree>
    <p:extLst>
      <p:ext uri="{BB962C8B-B14F-4D97-AF65-F5344CB8AC3E}">
        <p14:creationId xmlns:p14="http://schemas.microsoft.com/office/powerpoint/2010/main" val="2421699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D96E04A-79F8-41B2-9106-2C10776092E8}"/>
              </a:ext>
            </a:extLst>
          </p:cNvPr>
          <p:cNvSpPr>
            <a:spLocks noGrp="1"/>
          </p:cNvSpPr>
          <p:nvPr>
            <p:ph type="title"/>
          </p:nvPr>
        </p:nvSpPr>
        <p:spPr/>
        <p:txBody>
          <a:bodyPr/>
          <a:lstStyle/>
          <a:p>
            <a:pPr algn="ctr"/>
            <a:r>
              <a:rPr lang="en-US" dirty="0"/>
              <a:t>11. Animating Staggered List</a:t>
            </a:r>
            <a:endParaRPr lang="en-ID" dirty="0"/>
          </a:p>
        </p:txBody>
      </p:sp>
    </p:spTree>
    <p:extLst>
      <p:ext uri="{BB962C8B-B14F-4D97-AF65-F5344CB8AC3E}">
        <p14:creationId xmlns:p14="http://schemas.microsoft.com/office/powerpoint/2010/main" val="1888498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5061295-1B3E-43E4-AD73-1D769E980B66}"/>
              </a:ext>
            </a:extLst>
          </p:cNvPr>
          <p:cNvSpPr>
            <a:spLocks noGrp="1"/>
          </p:cNvSpPr>
          <p:nvPr>
            <p:ph type="title"/>
          </p:nvPr>
        </p:nvSpPr>
        <p:spPr/>
        <p:txBody>
          <a:bodyPr/>
          <a:lstStyle/>
          <a:p>
            <a:pPr algn="ctr"/>
            <a:r>
              <a:rPr lang="en-US" dirty="0"/>
              <a:t>11. Animating Staggered List</a:t>
            </a:r>
            <a:endParaRPr lang="en-ID" dirty="0"/>
          </a:p>
        </p:txBody>
      </p:sp>
      <p:sp>
        <p:nvSpPr>
          <p:cNvPr id="3" name="Tampungan Konten 2">
            <a:extLst>
              <a:ext uri="{FF2B5EF4-FFF2-40B4-BE49-F238E27FC236}">
                <a16:creationId xmlns:a16="http://schemas.microsoft.com/office/drawing/2014/main" id="{7641D32E-2DE7-44AE-9D3B-44E6B25A6DC6}"/>
              </a:ext>
            </a:extLst>
          </p:cNvPr>
          <p:cNvSpPr>
            <a:spLocks noGrp="1"/>
          </p:cNvSpPr>
          <p:nvPr>
            <p:ph idx="1"/>
          </p:nvPr>
        </p:nvSpPr>
        <p:spPr/>
        <p:txBody>
          <a:bodyPr>
            <a:normAutofit fontScale="92500" lnSpcReduction="10000"/>
          </a:bodyPr>
          <a:lstStyle/>
          <a:p>
            <a:r>
              <a:rPr lang="en-US" dirty="0"/>
              <a:t>Framer-motion juga membantu kita menganimasikan item daftar list seperti ini</a:t>
            </a:r>
          </a:p>
          <a:p>
            <a:endParaRPr lang="en-US" dirty="0"/>
          </a:p>
          <a:p>
            <a:endParaRPr lang="en-US" dirty="0"/>
          </a:p>
          <a:p>
            <a:endParaRPr lang="en-US" dirty="0"/>
          </a:p>
          <a:p>
            <a:r>
              <a:rPr lang="en-US" dirty="0"/>
              <a:t>Ketika kita ingin agar gambar tidak muncul secara bersamaan dalam waktu yang sama</a:t>
            </a:r>
          </a:p>
          <a:p>
            <a:r>
              <a:rPr lang="en-US" dirty="0"/>
              <a:t>Tapi anda ingin membuat animasi gambar muncul satu demi satu</a:t>
            </a:r>
          </a:p>
          <a:p>
            <a:r>
              <a:rPr lang="en-US" dirty="0"/>
              <a:t>Teknik ini disebut staggering</a:t>
            </a:r>
            <a:br>
              <a:rPr lang="en-US" dirty="0"/>
            </a:br>
            <a:br>
              <a:rPr lang="en-US" dirty="0"/>
            </a:br>
            <a:endParaRPr lang="en-ID" dirty="0"/>
          </a:p>
        </p:txBody>
      </p:sp>
      <p:pic>
        <p:nvPicPr>
          <p:cNvPr id="5" name="Gambar 4">
            <a:extLst>
              <a:ext uri="{FF2B5EF4-FFF2-40B4-BE49-F238E27FC236}">
                <a16:creationId xmlns:a16="http://schemas.microsoft.com/office/drawing/2014/main" id="{33B65481-8E26-45E0-8710-6970A9E11B36}"/>
              </a:ext>
            </a:extLst>
          </p:cNvPr>
          <p:cNvPicPr>
            <a:picLocks noChangeAspect="1"/>
          </p:cNvPicPr>
          <p:nvPr/>
        </p:nvPicPr>
        <p:blipFill>
          <a:blip r:embed="rId2"/>
          <a:stretch>
            <a:fillRect/>
          </a:stretch>
        </p:blipFill>
        <p:spPr>
          <a:xfrm>
            <a:off x="3499222" y="2925622"/>
            <a:ext cx="4485450" cy="1006755"/>
          </a:xfrm>
          <a:prstGeom prst="rect">
            <a:avLst/>
          </a:prstGeom>
        </p:spPr>
      </p:pic>
    </p:spTree>
    <p:extLst>
      <p:ext uri="{BB962C8B-B14F-4D97-AF65-F5344CB8AC3E}">
        <p14:creationId xmlns:p14="http://schemas.microsoft.com/office/powerpoint/2010/main" val="119386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5061295-1B3E-43E4-AD73-1D769E980B66}"/>
              </a:ext>
            </a:extLst>
          </p:cNvPr>
          <p:cNvSpPr>
            <a:spLocks noGrp="1"/>
          </p:cNvSpPr>
          <p:nvPr>
            <p:ph type="title"/>
          </p:nvPr>
        </p:nvSpPr>
        <p:spPr/>
        <p:txBody>
          <a:bodyPr/>
          <a:lstStyle/>
          <a:p>
            <a:pPr algn="ctr"/>
            <a:r>
              <a:rPr lang="en-US" dirty="0"/>
              <a:t>11. Animating Staggered List</a:t>
            </a:r>
            <a:endParaRPr lang="en-ID" dirty="0"/>
          </a:p>
        </p:txBody>
      </p:sp>
      <p:sp>
        <p:nvSpPr>
          <p:cNvPr id="3" name="Tampungan Konten 2">
            <a:extLst>
              <a:ext uri="{FF2B5EF4-FFF2-40B4-BE49-F238E27FC236}">
                <a16:creationId xmlns:a16="http://schemas.microsoft.com/office/drawing/2014/main" id="{7641D32E-2DE7-44AE-9D3B-44E6B25A6DC6}"/>
              </a:ext>
            </a:extLst>
          </p:cNvPr>
          <p:cNvSpPr>
            <a:spLocks noGrp="1"/>
          </p:cNvSpPr>
          <p:nvPr>
            <p:ph idx="1"/>
          </p:nvPr>
        </p:nvSpPr>
        <p:spPr/>
        <p:txBody>
          <a:bodyPr>
            <a:normAutofit/>
          </a:bodyPr>
          <a:lstStyle/>
          <a:p>
            <a:r>
              <a:rPr lang="en-US" dirty="0"/>
              <a:t>Sekarang pergi ke parent elemen dari tag motion.li yaitu tag ul dan ubah tag ul menjadi </a:t>
            </a:r>
            <a:r>
              <a:rPr lang="en-US" dirty="0" err="1"/>
              <a:t>motion.ul</a:t>
            </a:r>
            <a:br>
              <a:rPr lang="en-US" dirty="0"/>
            </a:br>
            <a:endParaRPr lang="en-ID" dirty="0"/>
          </a:p>
        </p:txBody>
      </p:sp>
      <p:pic>
        <p:nvPicPr>
          <p:cNvPr id="6" name="Gambar 5">
            <a:extLst>
              <a:ext uri="{FF2B5EF4-FFF2-40B4-BE49-F238E27FC236}">
                <a16:creationId xmlns:a16="http://schemas.microsoft.com/office/drawing/2014/main" id="{BFD131D0-8B2D-43BA-B15D-54224AF123DF}"/>
              </a:ext>
            </a:extLst>
          </p:cNvPr>
          <p:cNvPicPr>
            <a:picLocks noChangeAspect="1"/>
          </p:cNvPicPr>
          <p:nvPr/>
        </p:nvPicPr>
        <p:blipFill>
          <a:blip r:embed="rId2"/>
          <a:stretch>
            <a:fillRect/>
          </a:stretch>
        </p:blipFill>
        <p:spPr>
          <a:xfrm>
            <a:off x="838200" y="2816152"/>
            <a:ext cx="5693229" cy="3689811"/>
          </a:xfrm>
          <a:prstGeom prst="rect">
            <a:avLst/>
          </a:prstGeom>
        </p:spPr>
      </p:pic>
    </p:spTree>
    <p:extLst>
      <p:ext uri="{BB962C8B-B14F-4D97-AF65-F5344CB8AC3E}">
        <p14:creationId xmlns:p14="http://schemas.microsoft.com/office/powerpoint/2010/main" val="1299926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5061295-1B3E-43E4-AD73-1D769E980B66}"/>
              </a:ext>
            </a:extLst>
          </p:cNvPr>
          <p:cNvSpPr>
            <a:spLocks noGrp="1"/>
          </p:cNvSpPr>
          <p:nvPr>
            <p:ph type="title"/>
          </p:nvPr>
        </p:nvSpPr>
        <p:spPr/>
        <p:txBody>
          <a:bodyPr/>
          <a:lstStyle/>
          <a:p>
            <a:pPr algn="ctr"/>
            <a:r>
              <a:rPr lang="en-US" dirty="0"/>
              <a:t>11. Animating Staggered List</a:t>
            </a:r>
            <a:endParaRPr lang="en-ID" dirty="0"/>
          </a:p>
        </p:txBody>
      </p:sp>
      <p:sp>
        <p:nvSpPr>
          <p:cNvPr id="3" name="Tampungan Konten 2">
            <a:extLst>
              <a:ext uri="{FF2B5EF4-FFF2-40B4-BE49-F238E27FC236}">
                <a16:creationId xmlns:a16="http://schemas.microsoft.com/office/drawing/2014/main" id="{7641D32E-2DE7-44AE-9D3B-44E6B25A6DC6}"/>
              </a:ext>
            </a:extLst>
          </p:cNvPr>
          <p:cNvSpPr>
            <a:spLocks noGrp="1"/>
          </p:cNvSpPr>
          <p:nvPr>
            <p:ph idx="1"/>
          </p:nvPr>
        </p:nvSpPr>
        <p:spPr/>
        <p:txBody>
          <a:bodyPr>
            <a:normAutofit lnSpcReduction="10000"/>
          </a:bodyPr>
          <a:lstStyle/>
          <a:p>
            <a:r>
              <a:rPr lang="en-US" dirty="0"/>
              <a:t>Di variant visible nya kita tidak ingin mengatur animasi, di variant visible di </a:t>
            </a:r>
            <a:r>
              <a:rPr lang="en-US" dirty="0" err="1"/>
              <a:t>motion.ul</a:t>
            </a:r>
            <a:r>
              <a:rPr lang="en-US" dirty="0"/>
              <a:t> kita gunakn property transition, memasukan property transition didalam variants visible berarti mengatur transition khusus untuk property visible</a:t>
            </a:r>
          </a:p>
          <a:p>
            <a:r>
              <a:rPr lang="en-US" dirty="0"/>
              <a:t>Di property transition kita gunakan property staggered Children, property ini akan mengatur delay elemen anak akan memulai </a:t>
            </a:r>
            <a:r>
              <a:rPr lang="en-US" dirty="0" err="1"/>
              <a:t>animasinya</a:t>
            </a:r>
            <a:r>
              <a:rPr lang="en-US" dirty="0"/>
              <a:t>, secara default bernilai 0, jika kita mengubah nilainya ke selain nol</a:t>
            </a:r>
          </a:p>
          <a:p>
            <a:r>
              <a:rPr lang="en-US" dirty="0"/>
              <a:t>Maka setiap children akan dianimasikan setelah sekian detik setelah elemen sebelumnya </a:t>
            </a:r>
            <a:r>
              <a:rPr lang="en-US" dirty="0" err="1"/>
              <a:t>dirender</a:t>
            </a:r>
            <a:br>
              <a:rPr lang="en-US" dirty="0"/>
            </a:br>
            <a:endParaRPr lang="en-ID" dirty="0"/>
          </a:p>
        </p:txBody>
      </p:sp>
    </p:spTree>
    <p:extLst>
      <p:ext uri="{BB962C8B-B14F-4D97-AF65-F5344CB8AC3E}">
        <p14:creationId xmlns:p14="http://schemas.microsoft.com/office/powerpoint/2010/main" val="2594592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5061295-1B3E-43E4-AD73-1D769E980B66}"/>
              </a:ext>
            </a:extLst>
          </p:cNvPr>
          <p:cNvSpPr>
            <a:spLocks noGrp="1"/>
          </p:cNvSpPr>
          <p:nvPr>
            <p:ph type="title"/>
          </p:nvPr>
        </p:nvSpPr>
        <p:spPr/>
        <p:txBody>
          <a:bodyPr/>
          <a:lstStyle/>
          <a:p>
            <a:pPr algn="ctr"/>
            <a:r>
              <a:rPr lang="en-US" dirty="0"/>
              <a:t>11. Animating Staggered List</a:t>
            </a:r>
            <a:endParaRPr lang="en-ID" dirty="0"/>
          </a:p>
        </p:txBody>
      </p:sp>
      <p:sp>
        <p:nvSpPr>
          <p:cNvPr id="3" name="Tampungan Konten 2">
            <a:extLst>
              <a:ext uri="{FF2B5EF4-FFF2-40B4-BE49-F238E27FC236}">
                <a16:creationId xmlns:a16="http://schemas.microsoft.com/office/drawing/2014/main" id="{7641D32E-2DE7-44AE-9D3B-44E6B25A6DC6}"/>
              </a:ext>
            </a:extLst>
          </p:cNvPr>
          <p:cNvSpPr>
            <a:spLocks noGrp="1"/>
          </p:cNvSpPr>
          <p:nvPr>
            <p:ph idx="1"/>
          </p:nvPr>
        </p:nvSpPr>
        <p:spPr/>
        <p:txBody>
          <a:bodyPr>
            <a:normAutofit/>
          </a:bodyPr>
          <a:lstStyle/>
          <a:p>
            <a:pPr marL="0" indent="0">
              <a:buNone/>
            </a:pPr>
            <a:br>
              <a:rPr lang="en-US" dirty="0"/>
            </a:br>
            <a:endParaRPr lang="en-ID" dirty="0"/>
          </a:p>
        </p:txBody>
      </p:sp>
      <p:pic>
        <p:nvPicPr>
          <p:cNvPr id="5" name="Gambar 4">
            <a:extLst>
              <a:ext uri="{FF2B5EF4-FFF2-40B4-BE49-F238E27FC236}">
                <a16:creationId xmlns:a16="http://schemas.microsoft.com/office/drawing/2014/main" id="{89F137F6-5DE2-456A-AC73-A0F10494ADE2}"/>
              </a:ext>
            </a:extLst>
          </p:cNvPr>
          <p:cNvPicPr>
            <a:picLocks noChangeAspect="1"/>
          </p:cNvPicPr>
          <p:nvPr/>
        </p:nvPicPr>
        <p:blipFill>
          <a:blip r:embed="rId2"/>
          <a:stretch>
            <a:fillRect/>
          </a:stretch>
        </p:blipFill>
        <p:spPr>
          <a:xfrm>
            <a:off x="3589468" y="1690688"/>
            <a:ext cx="5521876" cy="4387753"/>
          </a:xfrm>
          <a:prstGeom prst="rect">
            <a:avLst/>
          </a:prstGeom>
        </p:spPr>
      </p:pic>
    </p:spTree>
    <p:extLst>
      <p:ext uri="{BB962C8B-B14F-4D97-AF65-F5344CB8AC3E}">
        <p14:creationId xmlns:p14="http://schemas.microsoft.com/office/powerpoint/2010/main" val="3437930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398599B-7057-4385-86D5-6F66622417D3}"/>
              </a:ext>
            </a:extLst>
          </p:cNvPr>
          <p:cNvSpPr>
            <a:spLocks noGrp="1"/>
          </p:cNvSpPr>
          <p:nvPr>
            <p:ph type="title"/>
          </p:nvPr>
        </p:nvSpPr>
        <p:spPr/>
        <p:txBody>
          <a:bodyPr/>
          <a:lstStyle/>
          <a:p>
            <a:pPr algn="ctr"/>
            <a:r>
              <a:rPr lang="en-US" b="1" dirty="0"/>
              <a:t>12. Animating Colors &amp; Working with Keyframes</a:t>
            </a:r>
            <a:endParaRPr lang="en-ID" b="1" dirty="0"/>
          </a:p>
        </p:txBody>
      </p:sp>
    </p:spTree>
    <p:extLst>
      <p:ext uri="{BB962C8B-B14F-4D97-AF65-F5344CB8AC3E}">
        <p14:creationId xmlns:p14="http://schemas.microsoft.com/office/powerpoint/2010/main" val="2588691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B1311B-D8B7-4469-BBB8-26DD56E77612}"/>
              </a:ext>
            </a:extLst>
          </p:cNvPr>
          <p:cNvSpPr>
            <a:spLocks noGrp="1"/>
          </p:cNvSpPr>
          <p:nvPr>
            <p:ph type="title"/>
          </p:nvPr>
        </p:nvSpPr>
        <p:spPr/>
        <p:txBody>
          <a:bodyPr/>
          <a:lstStyle/>
          <a:p>
            <a:pPr algn="ctr"/>
            <a:r>
              <a:rPr lang="en-US" b="1" dirty="0"/>
              <a:t>12. Animating Colors &amp; Working with Keyframes</a:t>
            </a:r>
            <a:endParaRPr lang="en-ID" dirty="0"/>
          </a:p>
        </p:txBody>
      </p:sp>
      <p:sp>
        <p:nvSpPr>
          <p:cNvPr id="3" name="Tampungan Konten 2">
            <a:extLst>
              <a:ext uri="{FF2B5EF4-FFF2-40B4-BE49-F238E27FC236}">
                <a16:creationId xmlns:a16="http://schemas.microsoft.com/office/drawing/2014/main" id="{E57A248B-F623-49DD-8231-296B24CADEB9}"/>
              </a:ext>
            </a:extLst>
          </p:cNvPr>
          <p:cNvSpPr>
            <a:spLocks noGrp="1"/>
          </p:cNvSpPr>
          <p:nvPr>
            <p:ph idx="1"/>
          </p:nvPr>
        </p:nvSpPr>
        <p:spPr/>
        <p:txBody>
          <a:bodyPr/>
          <a:lstStyle/>
          <a:p>
            <a:r>
              <a:rPr lang="en-US" dirty="0"/>
              <a:t>Selain mengisi nilai property seperti </a:t>
            </a:r>
            <a:r>
              <a:rPr lang="en-US" dirty="0" err="1"/>
              <a:t>opacity,scale,x,y</a:t>
            </a:r>
            <a:r>
              <a:rPr lang="en-US" dirty="0"/>
              <a:t> ,dll dengan angka, kita juga bisa mengisi nilai property dengan string atau function bawaan </a:t>
            </a:r>
            <a:r>
              <a:rPr lang="en-US" dirty="0" err="1"/>
              <a:t>css</a:t>
            </a:r>
            <a:r>
              <a:rPr lang="en-US" dirty="0"/>
              <a:t> </a:t>
            </a:r>
            <a:r>
              <a:rPr lang="en-US" dirty="0" err="1"/>
              <a:t>eperti</a:t>
            </a:r>
            <a:r>
              <a:rPr lang="en-US" dirty="0"/>
              <a:t> , “</a:t>
            </a:r>
            <a:r>
              <a:rPr lang="en-US" dirty="0" err="1"/>
              <a:t>hex”,”calc</a:t>
            </a:r>
            <a:r>
              <a:rPr lang="en-US" dirty="0"/>
              <a:t>()”,dll seperti motion button ini</a:t>
            </a:r>
          </a:p>
          <a:p>
            <a:pPr marL="0" indent="0">
              <a:buNone/>
            </a:pPr>
            <a:endParaRPr lang="en-ID" dirty="0"/>
          </a:p>
        </p:txBody>
      </p:sp>
    </p:spTree>
    <p:extLst>
      <p:ext uri="{BB962C8B-B14F-4D97-AF65-F5344CB8AC3E}">
        <p14:creationId xmlns:p14="http://schemas.microsoft.com/office/powerpoint/2010/main" val="293564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Kode tersebut ada di </a:t>
            </a:r>
            <a:r>
              <a:rPr lang="en-US" dirty="0" err="1"/>
              <a:t>challengeItem.jsx</a:t>
            </a:r>
            <a:r>
              <a:rPr lang="en-US" dirty="0"/>
              <a:t> dan </a:t>
            </a:r>
            <a:r>
              <a:rPr lang="en-US" dirty="0" err="1"/>
              <a:t>classnya</a:t>
            </a:r>
            <a:r>
              <a:rPr lang="en-US" dirty="0"/>
              <a:t> challenge-item-details-icon</a:t>
            </a:r>
            <a:endParaRPr lang="en-ID" dirty="0"/>
          </a:p>
        </p:txBody>
      </p:sp>
      <p:pic>
        <p:nvPicPr>
          <p:cNvPr id="7" name="Gambar 6">
            <a:extLst>
              <a:ext uri="{FF2B5EF4-FFF2-40B4-BE49-F238E27FC236}">
                <a16:creationId xmlns:a16="http://schemas.microsoft.com/office/drawing/2014/main" id="{E6E20444-567A-4D6F-B701-50ABAD0295D8}"/>
              </a:ext>
            </a:extLst>
          </p:cNvPr>
          <p:cNvPicPr>
            <a:picLocks noChangeAspect="1"/>
          </p:cNvPicPr>
          <p:nvPr/>
        </p:nvPicPr>
        <p:blipFill>
          <a:blip r:embed="rId2"/>
          <a:stretch>
            <a:fillRect/>
          </a:stretch>
        </p:blipFill>
        <p:spPr>
          <a:xfrm>
            <a:off x="1596000" y="2701706"/>
            <a:ext cx="9000000" cy="3350289"/>
          </a:xfrm>
          <a:prstGeom prst="rect">
            <a:avLst/>
          </a:prstGeom>
        </p:spPr>
      </p:pic>
    </p:spTree>
    <p:extLst>
      <p:ext uri="{BB962C8B-B14F-4D97-AF65-F5344CB8AC3E}">
        <p14:creationId xmlns:p14="http://schemas.microsoft.com/office/powerpoint/2010/main" val="2559848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B1311B-D8B7-4469-BBB8-26DD56E77612}"/>
              </a:ext>
            </a:extLst>
          </p:cNvPr>
          <p:cNvSpPr>
            <a:spLocks noGrp="1"/>
          </p:cNvSpPr>
          <p:nvPr>
            <p:ph type="title"/>
          </p:nvPr>
        </p:nvSpPr>
        <p:spPr/>
        <p:txBody>
          <a:bodyPr/>
          <a:lstStyle/>
          <a:p>
            <a:pPr algn="ctr"/>
            <a:r>
              <a:rPr lang="en-US" b="1" dirty="0"/>
              <a:t>12. Animating Colors &amp; Working with Keyframes</a:t>
            </a:r>
            <a:endParaRPr lang="en-ID" dirty="0"/>
          </a:p>
        </p:txBody>
      </p:sp>
      <p:pic>
        <p:nvPicPr>
          <p:cNvPr id="5" name="Tampungan Konten 4">
            <a:extLst>
              <a:ext uri="{FF2B5EF4-FFF2-40B4-BE49-F238E27FC236}">
                <a16:creationId xmlns:a16="http://schemas.microsoft.com/office/drawing/2014/main" id="{D397EEAD-DE5E-466E-A02E-F1FA8CC6605C}"/>
              </a:ext>
            </a:extLst>
          </p:cNvPr>
          <p:cNvPicPr>
            <a:picLocks noGrp="1" noChangeAspect="1"/>
          </p:cNvPicPr>
          <p:nvPr>
            <p:ph idx="1"/>
          </p:nvPr>
        </p:nvPicPr>
        <p:blipFill>
          <a:blip r:embed="rId2"/>
          <a:stretch>
            <a:fillRect/>
          </a:stretch>
        </p:blipFill>
        <p:spPr>
          <a:xfrm>
            <a:off x="4004550" y="1825625"/>
            <a:ext cx="4182899" cy="4351338"/>
          </a:xfrm>
        </p:spPr>
      </p:pic>
    </p:spTree>
    <p:extLst>
      <p:ext uri="{BB962C8B-B14F-4D97-AF65-F5344CB8AC3E}">
        <p14:creationId xmlns:p14="http://schemas.microsoft.com/office/powerpoint/2010/main" val="2233998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B1311B-D8B7-4469-BBB8-26DD56E77612}"/>
              </a:ext>
            </a:extLst>
          </p:cNvPr>
          <p:cNvSpPr>
            <a:spLocks noGrp="1"/>
          </p:cNvSpPr>
          <p:nvPr>
            <p:ph type="title"/>
          </p:nvPr>
        </p:nvSpPr>
        <p:spPr/>
        <p:txBody>
          <a:bodyPr/>
          <a:lstStyle/>
          <a:p>
            <a:pPr algn="ctr"/>
            <a:r>
              <a:rPr lang="en-US" b="1" dirty="0"/>
              <a:t>12. Animating Colors &amp; Working with Keyframes</a:t>
            </a:r>
            <a:endParaRPr lang="en-ID" dirty="0"/>
          </a:p>
        </p:txBody>
      </p:sp>
      <p:sp>
        <p:nvSpPr>
          <p:cNvPr id="4" name="Tampungan Konten 3">
            <a:extLst>
              <a:ext uri="{FF2B5EF4-FFF2-40B4-BE49-F238E27FC236}">
                <a16:creationId xmlns:a16="http://schemas.microsoft.com/office/drawing/2014/main" id="{3465784C-0632-4817-92E0-54A85708731E}"/>
              </a:ext>
            </a:extLst>
          </p:cNvPr>
          <p:cNvSpPr>
            <a:spLocks noGrp="1"/>
          </p:cNvSpPr>
          <p:nvPr>
            <p:ph idx="1"/>
          </p:nvPr>
        </p:nvSpPr>
        <p:spPr/>
        <p:txBody>
          <a:bodyPr/>
          <a:lstStyle/>
          <a:p>
            <a:r>
              <a:rPr lang="en-US" dirty="0"/>
              <a:t>Selain itu kita juga mengisi value property dengan sebuah array</a:t>
            </a:r>
          </a:p>
          <a:p>
            <a:r>
              <a:rPr lang="en-US" dirty="0"/>
              <a:t>Ke </a:t>
            </a:r>
            <a:r>
              <a:rPr lang="en-US" dirty="0" err="1"/>
              <a:t>NewChallenge.jsx</a:t>
            </a:r>
            <a:r>
              <a:rPr lang="en-US" dirty="0"/>
              <a:t> di motion.li I varian visible property scale, kalau angkanya diganti ke array[0.8,1.3,1]</a:t>
            </a:r>
          </a:p>
          <a:p>
            <a:r>
              <a:rPr lang="en-US" dirty="0"/>
              <a:t>Artinya scale akan beralih ke 0.8 lalu ke 1.3 lalu terakhir ke posisi 1</a:t>
            </a:r>
            <a:endParaRPr lang="en-ID" dirty="0"/>
          </a:p>
        </p:txBody>
      </p:sp>
      <p:pic>
        <p:nvPicPr>
          <p:cNvPr id="7" name="Gambar 6">
            <a:extLst>
              <a:ext uri="{FF2B5EF4-FFF2-40B4-BE49-F238E27FC236}">
                <a16:creationId xmlns:a16="http://schemas.microsoft.com/office/drawing/2014/main" id="{82047E6B-0AAD-419E-94E8-C066E4F904C3}"/>
              </a:ext>
            </a:extLst>
          </p:cNvPr>
          <p:cNvPicPr>
            <a:picLocks noChangeAspect="1"/>
          </p:cNvPicPr>
          <p:nvPr/>
        </p:nvPicPr>
        <p:blipFill>
          <a:blip r:embed="rId2"/>
          <a:stretch>
            <a:fillRect/>
          </a:stretch>
        </p:blipFill>
        <p:spPr>
          <a:xfrm>
            <a:off x="838200" y="3683401"/>
            <a:ext cx="5529943" cy="3044789"/>
          </a:xfrm>
          <a:prstGeom prst="rect">
            <a:avLst/>
          </a:prstGeom>
        </p:spPr>
      </p:pic>
    </p:spTree>
    <p:extLst>
      <p:ext uri="{BB962C8B-B14F-4D97-AF65-F5344CB8AC3E}">
        <p14:creationId xmlns:p14="http://schemas.microsoft.com/office/powerpoint/2010/main" val="404419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0C5FCF7-954C-4605-A6EE-BE79913DB367}"/>
              </a:ext>
            </a:extLst>
          </p:cNvPr>
          <p:cNvSpPr>
            <a:spLocks noGrp="1"/>
          </p:cNvSpPr>
          <p:nvPr>
            <p:ph type="title"/>
          </p:nvPr>
        </p:nvSpPr>
        <p:spPr/>
        <p:txBody>
          <a:bodyPr/>
          <a:lstStyle/>
          <a:p>
            <a:pPr algn="ctr"/>
            <a:r>
              <a:rPr lang="en-US" b="1" dirty="0"/>
              <a:t>13. Imperative Animation</a:t>
            </a:r>
            <a:endParaRPr lang="en-ID" b="1" dirty="0"/>
          </a:p>
        </p:txBody>
      </p:sp>
    </p:spTree>
    <p:extLst>
      <p:ext uri="{BB962C8B-B14F-4D97-AF65-F5344CB8AC3E}">
        <p14:creationId xmlns:p14="http://schemas.microsoft.com/office/powerpoint/2010/main" val="2814217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B33D24-CEA4-4BFC-870A-ADE897D6FC68}"/>
              </a:ext>
            </a:extLst>
          </p:cNvPr>
          <p:cNvSpPr>
            <a:spLocks noGrp="1"/>
          </p:cNvSpPr>
          <p:nvPr>
            <p:ph type="title"/>
          </p:nvPr>
        </p:nvSpPr>
        <p:spPr/>
        <p:txBody>
          <a:bodyPr/>
          <a:lstStyle/>
          <a:p>
            <a:pPr algn="ctr"/>
            <a:r>
              <a:rPr lang="en-US" b="1" dirty="0"/>
              <a:t>13. Imperative Animation</a:t>
            </a:r>
            <a:endParaRPr lang="en-ID" b="1" dirty="0"/>
          </a:p>
        </p:txBody>
      </p:sp>
      <p:sp>
        <p:nvSpPr>
          <p:cNvPr id="3" name="Tampungan Konten 2">
            <a:extLst>
              <a:ext uri="{FF2B5EF4-FFF2-40B4-BE49-F238E27FC236}">
                <a16:creationId xmlns:a16="http://schemas.microsoft.com/office/drawing/2014/main" id="{1DC42B76-C794-4765-ACEA-3252904982E8}"/>
              </a:ext>
            </a:extLst>
          </p:cNvPr>
          <p:cNvSpPr>
            <a:spLocks noGrp="1"/>
          </p:cNvSpPr>
          <p:nvPr>
            <p:ph idx="1"/>
          </p:nvPr>
        </p:nvSpPr>
        <p:spPr/>
        <p:txBody>
          <a:bodyPr>
            <a:normAutofit lnSpcReduction="10000"/>
          </a:bodyPr>
          <a:lstStyle/>
          <a:p>
            <a:r>
              <a:rPr lang="en-US" dirty="0"/>
              <a:t>Selama ini kita mendefinisikan animasi secara deklaratif dalam kode JSX kita motion props</a:t>
            </a:r>
          </a:p>
          <a:p>
            <a:r>
              <a:rPr lang="en-US" dirty="0"/>
              <a:t>Namun terkadang kita ingin memulai animasi secara imperatif , bukan deklaratif seperti membuat animasi berdasarkan </a:t>
            </a:r>
            <a:r>
              <a:rPr lang="en-US" dirty="0" err="1"/>
              <a:t>pengkondisian</a:t>
            </a:r>
            <a:r>
              <a:rPr lang="en-US" dirty="0"/>
              <a:t> yang lebih rapi,</a:t>
            </a:r>
          </a:p>
          <a:p>
            <a:r>
              <a:rPr lang="en-US" dirty="0"/>
              <a:t>Untuk itu kita perlu </a:t>
            </a:r>
            <a:r>
              <a:rPr lang="en-US" dirty="0" err="1"/>
              <a:t>mengimport</a:t>
            </a:r>
            <a:r>
              <a:rPr lang="en-US" dirty="0"/>
              <a:t> </a:t>
            </a:r>
            <a:r>
              <a:rPr lang="en-US" dirty="0" err="1"/>
              <a:t>useAnimate</a:t>
            </a:r>
            <a:r>
              <a:rPr lang="en-US" dirty="0"/>
              <a:t>, hook ini mengembalikan array dengan 2 data. Yaitu [</a:t>
            </a:r>
            <a:r>
              <a:rPr lang="en-US" dirty="0" err="1"/>
              <a:t>scope,animate</a:t>
            </a:r>
            <a:r>
              <a:rPr lang="en-US" dirty="0"/>
              <a:t>]</a:t>
            </a:r>
          </a:p>
          <a:p>
            <a:r>
              <a:rPr lang="en-US" dirty="0"/>
              <a:t>Elemen scope adalah ref yang bisa ditambahkan di elemen</a:t>
            </a:r>
          </a:p>
          <a:p>
            <a:r>
              <a:rPr lang="en-US" dirty="0"/>
              <a:t>Dan animate adalah fungsi yang bisa digunakan untuk memicu animasi</a:t>
            </a:r>
            <a:endParaRPr lang="en-ID" dirty="0"/>
          </a:p>
        </p:txBody>
      </p:sp>
    </p:spTree>
    <p:extLst>
      <p:ext uri="{BB962C8B-B14F-4D97-AF65-F5344CB8AC3E}">
        <p14:creationId xmlns:p14="http://schemas.microsoft.com/office/powerpoint/2010/main" val="3729894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B33D24-CEA4-4BFC-870A-ADE897D6FC68}"/>
              </a:ext>
            </a:extLst>
          </p:cNvPr>
          <p:cNvSpPr>
            <a:spLocks noGrp="1"/>
          </p:cNvSpPr>
          <p:nvPr>
            <p:ph type="title"/>
          </p:nvPr>
        </p:nvSpPr>
        <p:spPr/>
        <p:txBody>
          <a:bodyPr/>
          <a:lstStyle/>
          <a:p>
            <a:pPr algn="ctr"/>
            <a:r>
              <a:rPr lang="en-US" b="1" dirty="0"/>
              <a:t>13. Imperative Animation</a:t>
            </a:r>
            <a:endParaRPr lang="en-ID" b="1" dirty="0"/>
          </a:p>
        </p:txBody>
      </p:sp>
      <p:sp>
        <p:nvSpPr>
          <p:cNvPr id="3" name="Tampungan Konten 2">
            <a:extLst>
              <a:ext uri="{FF2B5EF4-FFF2-40B4-BE49-F238E27FC236}">
                <a16:creationId xmlns:a16="http://schemas.microsoft.com/office/drawing/2014/main" id="{1DC42B76-C794-4765-ACEA-3252904982E8}"/>
              </a:ext>
            </a:extLst>
          </p:cNvPr>
          <p:cNvSpPr>
            <a:spLocks noGrp="1"/>
          </p:cNvSpPr>
          <p:nvPr>
            <p:ph idx="1"/>
          </p:nvPr>
        </p:nvSpPr>
        <p:spPr/>
        <p:txBody>
          <a:bodyPr>
            <a:normAutofit/>
          </a:bodyPr>
          <a:lstStyle/>
          <a:p>
            <a:r>
              <a:rPr lang="en-US" dirty="0"/>
              <a:t>[</a:t>
            </a:r>
            <a:r>
              <a:rPr lang="en-US" dirty="0" err="1"/>
              <a:t>scope,animate</a:t>
            </a:r>
            <a:r>
              <a:rPr lang="en-US" dirty="0"/>
              <a:t>]</a:t>
            </a:r>
          </a:p>
          <a:p>
            <a:endParaRPr lang="en-US" dirty="0"/>
          </a:p>
          <a:p>
            <a:endParaRPr lang="en-US" dirty="0"/>
          </a:p>
          <a:p>
            <a:r>
              <a:rPr lang="en-US" dirty="0"/>
              <a:t>Misal </a:t>
            </a:r>
            <a:r>
              <a:rPr lang="en-US" dirty="0" err="1"/>
              <a:t>kdi</a:t>
            </a:r>
            <a:r>
              <a:rPr lang="en-US" dirty="0"/>
              <a:t> file </a:t>
            </a:r>
            <a:r>
              <a:rPr lang="en-US" dirty="0" err="1"/>
              <a:t>newChallenge</a:t>
            </a:r>
            <a:r>
              <a:rPr lang="en-US" dirty="0"/>
              <a:t> , kita ingin jika form tidak valid maka kita ingin mengguncang seluruh tag input</a:t>
            </a:r>
          </a:p>
          <a:p>
            <a:pPr marL="0" indent="0">
              <a:buNone/>
            </a:pPr>
            <a:endParaRPr lang="en-US" dirty="0"/>
          </a:p>
          <a:p>
            <a:endParaRPr lang="en-ID" dirty="0"/>
          </a:p>
        </p:txBody>
      </p:sp>
      <p:pic>
        <p:nvPicPr>
          <p:cNvPr id="5" name="Gambar 4">
            <a:extLst>
              <a:ext uri="{FF2B5EF4-FFF2-40B4-BE49-F238E27FC236}">
                <a16:creationId xmlns:a16="http://schemas.microsoft.com/office/drawing/2014/main" id="{4685ADE7-E464-4F3F-B738-0741E56F79CE}"/>
              </a:ext>
            </a:extLst>
          </p:cNvPr>
          <p:cNvPicPr>
            <a:picLocks noChangeAspect="1"/>
          </p:cNvPicPr>
          <p:nvPr/>
        </p:nvPicPr>
        <p:blipFill>
          <a:blip r:embed="rId2"/>
          <a:stretch>
            <a:fillRect/>
          </a:stretch>
        </p:blipFill>
        <p:spPr>
          <a:xfrm>
            <a:off x="1135695" y="2541806"/>
            <a:ext cx="3708444" cy="609608"/>
          </a:xfrm>
          <a:prstGeom prst="rect">
            <a:avLst/>
          </a:prstGeom>
        </p:spPr>
      </p:pic>
      <p:pic>
        <p:nvPicPr>
          <p:cNvPr id="7" name="Gambar 6">
            <a:extLst>
              <a:ext uri="{FF2B5EF4-FFF2-40B4-BE49-F238E27FC236}">
                <a16:creationId xmlns:a16="http://schemas.microsoft.com/office/drawing/2014/main" id="{47BD7D3B-2EB8-4AD3-9D70-45D39523AE55}"/>
              </a:ext>
            </a:extLst>
          </p:cNvPr>
          <p:cNvPicPr>
            <a:picLocks noChangeAspect="1"/>
          </p:cNvPicPr>
          <p:nvPr/>
        </p:nvPicPr>
        <p:blipFill>
          <a:blip r:embed="rId3"/>
          <a:stretch>
            <a:fillRect/>
          </a:stretch>
        </p:blipFill>
        <p:spPr>
          <a:xfrm>
            <a:off x="1135695" y="4287129"/>
            <a:ext cx="4301719" cy="1757472"/>
          </a:xfrm>
          <a:prstGeom prst="rect">
            <a:avLst/>
          </a:prstGeom>
        </p:spPr>
      </p:pic>
    </p:spTree>
    <p:extLst>
      <p:ext uri="{BB962C8B-B14F-4D97-AF65-F5344CB8AC3E}">
        <p14:creationId xmlns:p14="http://schemas.microsoft.com/office/powerpoint/2010/main" val="1831409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B33D24-CEA4-4BFC-870A-ADE897D6FC68}"/>
              </a:ext>
            </a:extLst>
          </p:cNvPr>
          <p:cNvSpPr>
            <a:spLocks noGrp="1"/>
          </p:cNvSpPr>
          <p:nvPr>
            <p:ph type="title"/>
          </p:nvPr>
        </p:nvSpPr>
        <p:spPr/>
        <p:txBody>
          <a:bodyPr/>
          <a:lstStyle/>
          <a:p>
            <a:pPr algn="ctr"/>
            <a:r>
              <a:rPr lang="en-US" b="1" dirty="0"/>
              <a:t>13. Imperative Animation</a:t>
            </a:r>
            <a:endParaRPr lang="en-ID" b="1" dirty="0"/>
          </a:p>
        </p:txBody>
      </p:sp>
      <p:sp>
        <p:nvSpPr>
          <p:cNvPr id="3" name="Tampungan Konten 2">
            <a:extLst>
              <a:ext uri="{FF2B5EF4-FFF2-40B4-BE49-F238E27FC236}">
                <a16:creationId xmlns:a16="http://schemas.microsoft.com/office/drawing/2014/main" id="{1DC42B76-C794-4765-ACEA-3252904982E8}"/>
              </a:ext>
            </a:extLst>
          </p:cNvPr>
          <p:cNvSpPr>
            <a:spLocks noGrp="1"/>
          </p:cNvSpPr>
          <p:nvPr>
            <p:ph idx="1"/>
          </p:nvPr>
        </p:nvSpPr>
        <p:spPr/>
        <p:txBody>
          <a:bodyPr>
            <a:normAutofit fontScale="92500" lnSpcReduction="10000"/>
          </a:bodyPr>
          <a:lstStyle/>
          <a:p>
            <a:r>
              <a:rPr lang="en-US" dirty="0"/>
              <a:t>Argumen pertama animate adalah string </a:t>
            </a:r>
          </a:p>
          <a:p>
            <a:r>
              <a:rPr lang="en-ID" dirty="0"/>
              <a:t>Berisi tag </a:t>
            </a:r>
            <a:r>
              <a:rPr lang="en-ID" dirty="0" err="1"/>
              <a:t>elemen,atau</a:t>
            </a:r>
            <a:r>
              <a:rPr lang="en-ID" dirty="0"/>
              <a:t> class yang ingin dianimasikan</a:t>
            </a:r>
          </a:p>
          <a:p>
            <a:r>
              <a:rPr lang="en-ID" dirty="0"/>
              <a:t>Argumen kedua adalah objek </a:t>
            </a:r>
            <a:r>
              <a:rPr lang="en-ID" dirty="0" err="1"/>
              <a:t>yng</a:t>
            </a:r>
            <a:r>
              <a:rPr lang="en-ID" dirty="0"/>
              <a:t> berisi sama dengan property animate</a:t>
            </a:r>
          </a:p>
          <a:p>
            <a:r>
              <a:rPr lang="en-ID" dirty="0"/>
              <a:t>Argumen ketiga adalah konfigurasi bagaimana animasi akan dimainkan, ini akan sama seperti dengan property transition</a:t>
            </a:r>
          </a:p>
          <a:p>
            <a:r>
              <a:rPr lang="en-ID" dirty="0"/>
              <a:t>Di property transition yaitu delay kita punya fungsi stagger bawaan framer-motion</a:t>
            </a:r>
          </a:p>
          <a:p>
            <a:r>
              <a:rPr lang="en-ID" dirty="0"/>
              <a:t>Stagger ini </a:t>
            </a:r>
            <a:r>
              <a:rPr lang="en-ID" dirty="0" err="1"/>
              <a:t>merupkan</a:t>
            </a:r>
            <a:r>
              <a:rPr lang="en-ID" dirty="0"/>
              <a:t> function yang berfungsi sama seperti </a:t>
            </a:r>
            <a:r>
              <a:rPr lang="en-ID" dirty="0" err="1"/>
              <a:t>staggerChildren</a:t>
            </a:r>
            <a:r>
              <a:rPr lang="en-ID" dirty="0"/>
              <a:t> dan berisi jeda waktu</a:t>
            </a:r>
          </a:p>
          <a:p>
            <a:r>
              <a:rPr lang="en-ID" dirty="0"/>
              <a:t>Stagger juga merupakan fungsi penting jika kita ingin </a:t>
            </a:r>
            <a:r>
              <a:rPr lang="en-ID" dirty="0" err="1"/>
              <a:t>mengunakan</a:t>
            </a:r>
            <a:r>
              <a:rPr lang="en-ID" dirty="0"/>
              <a:t> animasi imperative dimana </a:t>
            </a:r>
            <a:r>
              <a:rPr lang="en-ID" dirty="0" err="1"/>
              <a:t>animasinya</a:t>
            </a:r>
            <a:r>
              <a:rPr lang="en-ID" dirty="0"/>
              <a:t> berfungsi pada children</a:t>
            </a:r>
          </a:p>
        </p:txBody>
      </p:sp>
    </p:spTree>
    <p:extLst>
      <p:ext uri="{BB962C8B-B14F-4D97-AF65-F5344CB8AC3E}">
        <p14:creationId xmlns:p14="http://schemas.microsoft.com/office/powerpoint/2010/main" val="247065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B33D24-CEA4-4BFC-870A-ADE897D6FC68}"/>
              </a:ext>
            </a:extLst>
          </p:cNvPr>
          <p:cNvSpPr>
            <a:spLocks noGrp="1"/>
          </p:cNvSpPr>
          <p:nvPr>
            <p:ph type="title"/>
          </p:nvPr>
        </p:nvSpPr>
        <p:spPr/>
        <p:txBody>
          <a:bodyPr/>
          <a:lstStyle/>
          <a:p>
            <a:pPr algn="ctr"/>
            <a:r>
              <a:rPr lang="en-US" b="1" dirty="0"/>
              <a:t>13. Imperative Animation</a:t>
            </a:r>
            <a:endParaRPr lang="en-ID" b="1" dirty="0"/>
          </a:p>
        </p:txBody>
      </p:sp>
      <p:pic>
        <p:nvPicPr>
          <p:cNvPr id="5" name="Tampungan Konten 4">
            <a:extLst>
              <a:ext uri="{FF2B5EF4-FFF2-40B4-BE49-F238E27FC236}">
                <a16:creationId xmlns:a16="http://schemas.microsoft.com/office/drawing/2014/main" id="{1C0FA45E-6FE8-4A0D-B130-C139DE6C5F81}"/>
              </a:ext>
            </a:extLst>
          </p:cNvPr>
          <p:cNvPicPr>
            <a:picLocks noGrp="1" noChangeAspect="1"/>
          </p:cNvPicPr>
          <p:nvPr>
            <p:ph idx="1"/>
          </p:nvPr>
        </p:nvPicPr>
        <p:blipFill>
          <a:blip r:embed="rId2"/>
          <a:stretch>
            <a:fillRect/>
          </a:stretch>
        </p:blipFill>
        <p:spPr>
          <a:xfrm>
            <a:off x="3145460" y="1903016"/>
            <a:ext cx="6700667" cy="3913368"/>
          </a:xfrm>
        </p:spPr>
      </p:pic>
    </p:spTree>
    <p:extLst>
      <p:ext uri="{BB962C8B-B14F-4D97-AF65-F5344CB8AC3E}">
        <p14:creationId xmlns:p14="http://schemas.microsoft.com/office/powerpoint/2010/main" val="39003851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B33D24-CEA4-4BFC-870A-ADE897D6FC68}"/>
              </a:ext>
            </a:extLst>
          </p:cNvPr>
          <p:cNvSpPr>
            <a:spLocks noGrp="1"/>
          </p:cNvSpPr>
          <p:nvPr>
            <p:ph type="title"/>
          </p:nvPr>
        </p:nvSpPr>
        <p:spPr/>
        <p:txBody>
          <a:bodyPr/>
          <a:lstStyle/>
          <a:p>
            <a:pPr algn="ctr"/>
            <a:r>
              <a:rPr lang="en-US" b="1" dirty="0"/>
              <a:t>13. Imperative Animation</a:t>
            </a:r>
            <a:endParaRPr lang="en-ID" b="1" dirty="0"/>
          </a:p>
        </p:txBody>
      </p:sp>
      <p:sp>
        <p:nvSpPr>
          <p:cNvPr id="4" name="Tampungan Konten 3">
            <a:extLst>
              <a:ext uri="{FF2B5EF4-FFF2-40B4-BE49-F238E27FC236}">
                <a16:creationId xmlns:a16="http://schemas.microsoft.com/office/drawing/2014/main" id="{97DDBC31-1CE5-47A8-9E8A-DC294DE251DA}"/>
              </a:ext>
            </a:extLst>
          </p:cNvPr>
          <p:cNvSpPr>
            <a:spLocks noGrp="1"/>
          </p:cNvSpPr>
          <p:nvPr>
            <p:ph idx="1"/>
          </p:nvPr>
        </p:nvSpPr>
        <p:spPr/>
        <p:txBody>
          <a:bodyPr/>
          <a:lstStyle/>
          <a:p>
            <a:r>
              <a:rPr lang="en-US" dirty="0"/>
              <a:t>Dan function scope untuk </a:t>
            </a:r>
            <a:r>
              <a:rPr lang="en-US" dirty="0" err="1"/>
              <a:t>refnya</a:t>
            </a:r>
            <a:r>
              <a:rPr lang="en-US" dirty="0"/>
              <a:t> akan dimasukkan kedalam ref di parent yang mau dianimasikan, dalam hal ini tag form</a:t>
            </a:r>
          </a:p>
          <a:p>
            <a:r>
              <a:rPr lang="en-US" dirty="0"/>
              <a:t>Spring animasi hanya bisa menerima animasi yang hanya ada start dan end  nya saja</a:t>
            </a:r>
          </a:p>
          <a:p>
            <a:r>
              <a:rPr lang="en-US" dirty="0"/>
              <a:t>Jika ada animasi yang error kita bisa mengaktifkan show animation di windows 10, </a:t>
            </a:r>
          </a:p>
          <a:p>
            <a:pPr marL="0" indent="0">
              <a:buNone/>
            </a:pPr>
            <a:endParaRPr lang="en-ID" dirty="0"/>
          </a:p>
        </p:txBody>
      </p:sp>
      <p:pic>
        <p:nvPicPr>
          <p:cNvPr id="7" name="Gambar 6">
            <a:extLst>
              <a:ext uri="{FF2B5EF4-FFF2-40B4-BE49-F238E27FC236}">
                <a16:creationId xmlns:a16="http://schemas.microsoft.com/office/drawing/2014/main" id="{D7D9B776-D278-4832-8653-3A0CA34F63EC}"/>
              </a:ext>
            </a:extLst>
          </p:cNvPr>
          <p:cNvPicPr>
            <a:picLocks noChangeAspect="1"/>
          </p:cNvPicPr>
          <p:nvPr/>
        </p:nvPicPr>
        <p:blipFill>
          <a:blip r:embed="rId2"/>
          <a:stretch>
            <a:fillRect/>
          </a:stretch>
        </p:blipFill>
        <p:spPr>
          <a:xfrm>
            <a:off x="2914650" y="4064000"/>
            <a:ext cx="6362700" cy="2428874"/>
          </a:xfrm>
          <a:prstGeom prst="rect">
            <a:avLst/>
          </a:prstGeom>
        </p:spPr>
      </p:pic>
    </p:spTree>
    <p:extLst>
      <p:ext uri="{BB962C8B-B14F-4D97-AF65-F5344CB8AC3E}">
        <p14:creationId xmlns:p14="http://schemas.microsoft.com/office/powerpoint/2010/main" val="725989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C276AB5-76E6-464B-8058-D07FD487CC08}"/>
              </a:ext>
            </a:extLst>
          </p:cNvPr>
          <p:cNvSpPr>
            <a:spLocks noGrp="1"/>
          </p:cNvSpPr>
          <p:nvPr>
            <p:ph type="title"/>
          </p:nvPr>
        </p:nvSpPr>
        <p:spPr/>
        <p:txBody>
          <a:bodyPr/>
          <a:lstStyle/>
          <a:p>
            <a:pPr algn="ctr"/>
            <a:r>
              <a:rPr lang="en-US" b="1" dirty="0"/>
              <a:t>14. Animating Layout Changes</a:t>
            </a:r>
            <a:endParaRPr lang="en-ID" b="1" dirty="0"/>
          </a:p>
        </p:txBody>
      </p:sp>
    </p:spTree>
    <p:extLst>
      <p:ext uri="{BB962C8B-B14F-4D97-AF65-F5344CB8AC3E}">
        <p14:creationId xmlns:p14="http://schemas.microsoft.com/office/powerpoint/2010/main" val="42264654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A81843B-F35C-405A-BAFA-611D50F6ABDE}"/>
              </a:ext>
            </a:extLst>
          </p:cNvPr>
          <p:cNvSpPr>
            <a:spLocks noGrp="1"/>
          </p:cNvSpPr>
          <p:nvPr>
            <p:ph type="title"/>
          </p:nvPr>
        </p:nvSpPr>
        <p:spPr/>
        <p:txBody>
          <a:bodyPr/>
          <a:lstStyle/>
          <a:p>
            <a:pPr algn="ctr"/>
            <a:r>
              <a:rPr lang="en-US" b="1" dirty="0"/>
              <a:t>14. Animating Layout Changes</a:t>
            </a:r>
            <a:endParaRPr lang="en-ID" dirty="0"/>
          </a:p>
        </p:txBody>
      </p:sp>
      <p:sp>
        <p:nvSpPr>
          <p:cNvPr id="3" name="Tampungan Konten 2">
            <a:extLst>
              <a:ext uri="{FF2B5EF4-FFF2-40B4-BE49-F238E27FC236}">
                <a16:creationId xmlns:a16="http://schemas.microsoft.com/office/drawing/2014/main" id="{ED7DFB63-3340-483B-AB2A-55C2D69F31A5}"/>
              </a:ext>
            </a:extLst>
          </p:cNvPr>
          <p:cNvSpPr>
            <a:spLocks noGrp="1"/>
          </p:cNvSpPr>
          <p:nvPr>
            <p:ph idx="1"/>
          </p:nvPr>
        </p:nvSpPr>
        <p:spPr/>
        <p:txBody>
          <a:bodyPr/>
          <a:lstStyle/>
          <a:p>
            <a:r>
              <a:rPr lang="en-US" dirty="0"/>
              <a:t>Kita akan menganimasikan beberapa item di tab, jika user menekan mark as completed maka komponen akan berpindah ke tab complete dan ketika menekan mark as failed akan berpindah ke tab failed</a:t>
            </a:r>
          </a:p>
          <a:p>
            <a:r>
              <a:rPr lang="en-US" dirty="0"/>
              <a:t>Ketika komponen children berpindah baik ke tab completed ataupun failed, maka komponen di bawahnya akan mengisi ruang kosong dari komponennya yang berpindah</a:t>
            </a:r>
            <a:endParaRPr lang="en-ID" dirty="0"/>
          </a:p>
        </p:txBody>
      </p:sp>
      <p:pic>
        <p:nvPicPr>
          <p:cNvPr id="5" name="Gambar 4">
            <a:extLst>
              <a:ext uri="{FF2B5EF4-FFF2-40B4-BE49-F238E27FC236}">
                <a16:creationId xmlns:a16="http://schemas.microsoft.com/office/drawing/2014/main" id="{79C62285-E341-4EC2-8CE6-36845728D07F}"/>
              </a:ext>
            </a:extLst>
          </p:cNvPr>
          <p:cNvPicPr>
            <a:picLocks noChangeAspect="1"/>
          </p:cNvPicPr>
          <p:nvPr/>
        </p:nvPicPr>
        <p:blipFill>
          <a:blip r:embed="rId2"/>
          <a:stretch>
            <a:fillRect/>
          </a:stretch>
        </p:blipFill>
        <p:spPr>
          <a:xfrm>
            <a:off x="3116607" y="4396350"/>
            <a:ext cx="4578585" cy="2292468"/>
          </a:xfrm>
          <a:prstGeom prst="rect">
            <a:avLst/>
          </a:prstGeom>
        </p:spPr>
      </p:pic>
    </p:spTree>
    <p:extLst>
      <p:ext uri="{BB962C8B-B14F-4D97-AF65-F5344CB8AC3E}">
        <p14:creationId xmlns:p14="http://schemas.microsoft.com/office/powerpoint/2010/main" val="90354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Kita sudah menulis kode untuk membalikkan icon walaupun belum dianimasikan</a:t>
            </a:r>
          </a:p>
          <a:p>
            <a:r>
              <a:rPr lang="en-US" dirty="0"/>
              <a:t>Dan agar dapat di </a:t>
            </a:r>
            <a:r>
              <a:rPr lang="en-US" dirty="0" err="1"/>
              <a:t>animasikan</a:t>
            </a:r>
            <a:r>
              <a:rPr lang="en-US" dirty="0"/>
              <a:t> </a:t>
            </a:r>
            <a:r>
              <a:rPr lang="en-US" dirty="0" err="1"/>
              <a:t>clas</a:t>
            </a:r>
            <a:r>
              <a:rPr lang="en-US" dirty="0"/>
              <a:t> challenge-item-details harus memiliki class expanded dan bertetangga dengan challenge-item-details-icon</a:t>
            </a:r>
            <a:endParaRPr lang="en-ID" dirty="0"/>
          </a:p>
        </p:txBody>
      </p:sp>
      <p:pic>
        <p:nvPicPr>
          <p:cNvPr id="5" name="Gambar 4">
            <a:extLst>
              <a:ext uri="{FF2B5EF4-FFF2-40B4-BE49-F238E27FC236}">
                <a16:creationId xmlns:a16="http://schemas.microsoft.com/office/drawing/2014/main" id="{197FEAEB-AC2A-4EE1-B739-3FFE7962EC9E}"/>
              </a:ext>
            </a:extLst>
          </p:cNvPr>
          <p:cNvPicPr>
            <a:picLocks noChangeAspect="1"/>
          </p:cNvPicPr>
          <p:nvPr/>
        </p:nvPicPr>
        <p:blipFill>
          <a:blip r:embed="rId2"/>
          <a:stretch>
            <a:fillRect/>
          </a:stretch>
        </p:blipFill>
        <p:spPr>
          <a:xfrm>
            <a:off x="2890943" y="4001294"/>
            <a:ext cx="7200000" cy="2629649"/>
          </a:xfrm>
          <a:prstGeom prst="rect">
            <a:avLst/>
          </a:prstGeom>
        </p:spPr>
      </p:pic>
    </p:spTree>
    <p:extLst>
      <p:ext uri="{BB962C8B-B14F-4D97-AF65-F5344CB8AC3E}">
        <p14:creationId xmlns:p14="http://schemas.microsoft.com/office/powerpoint/2010/main" val="2398601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A81843B-F35C-405A-BAFA-611D50F6ABDE}"/>
              </a:ext>
            </a:extLst>
          </p:cNvPr>
          <p:cNvSpPr>
            <a:spLocks noGrp="1"/>
          </p:cNvSpPr>
          <p:nvPr>
            <p:ph type="title"/>
          </p:nvPr>
        </p:nvSpPr>
        <p:spPr/>
        <p:txBody>
          <a:bodyPr/>
          <a:lstStyle/>
          <a:p>
            <a:pPr algn="ctr"/>
            <a:r>
              <a:rPr lang="en-US" b="1" dirty="0"/>
              <a:t>14. Animating Layout Changes</a:t>
            </a:r>
            <a:endParaRPr lang="en-ID" dirty="0"/>
          </a:p>
        </p:txBody>
      </p:sp>
      <p:sp>
        <p:nvSpPr>
          <p:cNvPr id="3" name="Tampungan Konten 2">
            <a:extLst>
              <a:ext uri="{FF2B5EF4-FFF2-40B4-BE49-F238E27FC236}">
                <a16:creationId xmlns:a16="http://schemas.microsoft.com/office/drawing/2014/main" id="{ED7DFB63-3340-483B-AB2A-55C2D69F31A5}"/>
              </a:ext>
            </a:extLst>
          </p:cNvPr>
          <p:cNvSpPr>
            <a:spLocks noGrp="1"/>
          </p:cNvSpPr>
          <p:nvPr>
            <p:ph idx="1"/>
          </p:nvPr>
        </p:nvSpPr>
        <p:spPr/>
        <p:txBody>
          <a:bodyPr/>
          <a:lstStyle/>
          <a:p>
            <a:r>
              <a:rPr lang="en-US" dirty="0"/>
              <a:t>Ini dapat dicapai dengan membuka </a:t>
            </a:r>
            <a:r>
              <a:rPr lang="en-US" dirty="0" err="1"/>
              <a:t>challengeItem</a:t>
            </a:r>
            <a:r>
              <a:rPr lang="en-US" dirty="0"/>
              <a:t> komponen dan ada tag li, kita akan ganti tag li menjadi motion.li dan menambahkan property layout</a:t>
            </a:r>
          </a:p>
          <a:p>
            <a:r>
              <a:rPr lang="en-US" dirty="0"/>
              <a:t>Jika komponen ini ditambahkan, maka ketika salah satu child komponen dihapus dari dom, child komponen </a:t>
            </a:r>
            <a:r>
              <a:rPr lang="en-US" dirty="0" err="1"/>
              <a:t>dibawahnya</a:t>
            </a:r>
            <a:r>
              <a:rPr lang="en-US" dirty="0"/>
              <a:t> akan bergerak </a:t>
            </a:r>
            <a:r>
              <a:rPr lang="en-US" dirty="0" err="1"/>
              <a:t>keatas</a:t>
            </a:r>
            <a:r>
              <a:rPr lang="en-US" dirty="0"/>
              <a:t> mengisi child komponen yang dihapus, menciptakan efek gerak</a:t>
            </a:r>
          </a:p>
          <a:p>
            <a:endParaRPr lang="en-ID" dirty="0"/>
          </a:p>
        </p:txBody>
      </p:sp>
    </p:spTree>
    <p:extLst>
      <p:ext uri="{BB962C8B-B14F-4D97-AF65-F5344CB8AC3E}">
        <p14:creationId xmlns:p14="http://schemas.microsoft.com/office/powerpoint/2010/main" val="405189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A81843B-F35C-405A-BAFA-611D50F6ABDE}"/>
              </a:ext>
            </a:extLst>
          </p:cNvPr>
          <p:cNvSpPr>
            <a:spLocks noGrp="1"/>
          </p:cNvSpPr>
          <p:nvPr>
            <p:ph type="title"/>
          </p:nvPr>
        </p:nvSpPr>
        <p:spPr/>
        <p:txBody>
          <a:bodyPr/>
          <a:lstStyle/>
          <a:p>
            <a:pPr algn="ctr"/>
            <a:r>
              <a:rPr lang="en-US" b="1" dirty="0"/>
              <a:t>14. Animating Layout Changes</a:t>
            </a:r>
            <a:endParaRPr lang="en-ID" dirty="0"/>
          </a:p>
        </p:txBody>
      </p:sp>
      <p:pic>
        <p:nvPicPr>
          <p:cNvPr id="5" name="Tampungan Konten 4">
            <a:extLst>
              <a:ext uri="{FF2B5EF4-FFF2-40B4-BE49-F238E27FC236}">
                <a16:creationId xmlns:a16="http://schemas.microsoft.com/office/drawing/2014/main" id="{30E6B0C1-F43E-4226-BA4E-BE4EAC1A44F6}"/>
              </a:ext>
            </a:extLst>
          </p:cNvPr>
          <p:cNvPicPr>
            <a:picLocks noGrp="1" noChangeAspect="1"/>
          </p:cNvPicPr>
          <p:nvPr>
            <p:ph idx="1"/>
          </p:nvPr>
        </p:nvPicPr>
        <p:blipFill>
          <a:blip r:embed="rId2"/>
          <a:stretch>
            <a:fillRect/>
          </a:stretch>
        </p:blipFill>
        <p:spPr>
          <a:xfrm>
            <a:off x="4188916" y="1690688"/>
            <a:ext cx="3814167" cy="4615216"/>
          </a:xfrm>
        </p:spPr>
      </p:pic>
    </p:spTree>
    <p:extLst>
      <p:ext uri="{BB962C8B-B14F-4D97-AF65-F5344CB8AC3E}">
        <p14:creationId xmlns:p14="http://schemas.microsoft.com/office/powerpoint/2010/main" val="1358584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1F80ACE-5C4F-400C-A17C-05D1569587F6}"/>
              </a:ext>
            </a:extLst>
          </p:cNvPr>
          <p:cNvSpPr>
            <a:spLocks noGrp="1"/>
          </p:cNvSpPr>
          <p:nvPr>
            <p:ph type="title"/>
          </p:nvPr>
        </p:nvSpPr>
        <p:spPr/>
        <p:txBody>
          <a:bodyPr/>
          <a:lstStyle/>
          <a:p>
            <a:pPr algn="ctr"/>
            <a:r>
              <a:rPr lang="en-US" b="1" dirty="0"/>
              <a:t>15. Orchestrating Multi-Element Animations</a:t>
            </a:r>
            <a:endParaRPr lang="en-ID" b="1" dirty="0"/>
          </a:p>
        </p:txBody>
      </p:sp>
    </p:spTree>
    <p:extLst>
      <p:ext uri="{BB962C8B-B14F-4D97-AF65-F5344CB8AC3E}">
        <p14:creationId xmlns:p14="http://schemas.microsoft.com/office/powerpoint/2010/main" val="1341716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Kita bisa menganimasikan child element yang lebih kompleks seperti ketika </a:t>
            </a:r>
            <a:r>
              <a:rPr lang="en-US" dirty="0" err="1"/>
              <a:t>elemenitem</a:t>
            </a:r>
            <a:r>
              <a:rPr lang="en-US" dirty="0"/>
              <a:t> dibawah hilang, elemen bawahnya </a:t>
            </a:r>
            <a:r>
              <a:rPr lang="en-US" dirty="0" err="1"/>
              <a:t>akn</a:t>
            </a:r>
            <a:r>
              <a:rPr lang="en-US" dirty="0"/>
              <a:t> naik </a:t>
            </a:r>
            <a:r>
              <a:rPr lang="en-US" dirty="0" err="1"/>
              <a:t>keatas</a:t>
            </a:r>
            <a:r>
              <a:rPr lang="en-US" dirty="0"/>
              <a:t>, lalu ketika elemen item tidak ada maka akan muncul teks yang naik </a:t>
            </a:r>
            <a:r>
              <a:rPr lang="en-US" dirty="0" err="1"/>
              <a:t>keata</a:t>
            </a:r>
            <a:r>
              <a:rPr lang="en-ID" dirty="0"/>
              <a:t>s</a:t>
            </a:r>
          </a:p>
          <a:p>
            <a:pPr marL="0" indent="0">
              <a:buNone/>
            </a:pPr>
            <a:endParaRPr lang="en-US" dirty="0"/>
          </a:p>
        </p:txBody>
      </p:sp>
      <p:pic>
        <p:nvPicPr>
          <p:cNvPr id="5" name="Gambar 4">
            <a:extLst>
              <a:ext uri="{FF2B5EF4-FFF2-40B4-BE49-F238E27FC236}">
                <a16:creationId xmlns:a16="http://schemas.microsoft.com/office/drawing/2014/main" id="{CF3126C9-C136-4DD3-B105-7BF03E87C8BB}"/>
              </a:ext>
            </a:extLst>
          </p:cNvPr>
          <p:cNvPicPr>
            <a:picLocks noChangeAspect="1"/>
          </p:cNvPicPr>
          <p:nvPr/>
        </p:nvPicPr>
        <p:blipFill>
          <a:blip r:embed="rId2"/>
          <a:stretch>
            <a:fillRect/>
          </a:stretch>
        </p:blipFill>
        <p:spPr>
          <a:xfrm>
            <a:off x="838200" y="3429000"/>
            <a:ext cx="4330923" cy="2882900"/>
          </a:xfrm>
          <a:prstGeom prst="rect">
            <a:avLst/>
          </a:prstGeom>
        </p:spPr>
      </p:pic>
    </p:spTree>
    <p:extLst>
      <p:ext uri="{BB962C8B-B14F-4D97-AF65-F5344CB8AC3E}">
        <p14:creationId xmlns:p14="http://schemas.microsoft.com/office/powerpoint/2010/main" val="748487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pPr marL="0" indent="0">
              <a:buNone/>
            </a:pPr>
            <a:r>
              <a:rPr lang="en-US" dirty="0"/>
              <a:t>Di file </a:t>
            </a:r>
            <a:r>
              <a:rPr lang="en-US" dirty="0" err="1"/>
              <a:t>challenges.jsx</a:t>
            </a:r>
            <a:r>
              <a:rPr lang="en-US" dirty="0"/>
              <a:t> </a:t>
            </a:r>
            <a:r>
              <a:rPr lang="en-US" dirty="0" err="1"/>
              <a:t>disitulah</a:t>
            </a:r>
            <a:r>
              <a:rPr lang="en-US" dirty="0"/>
              <a:t> kita </a:t>
            </a:r>
            <a:r>
              <a:rPr lang="en-US" dirty="0" err="1"/>
              <a:t>merender</a:t>
            </a:r>
            <a:r>
              <a:rPr lang="en-US" dirty="0"/>
              <a:t> semua list item</a:t>
            </a:r>
          </a:p>
        </p:txBody>
      </p:sp>
      <p:pic>
        <p:nvPicPr>
          <p:cNvPr id="6" name="Gambar 5">
            <a:extLst>
              <a:ext uri="{FF2B5EF4-FFF2-40B4-BE49-F238E27FC236}">
                <a16:creationId xmlns:a16="http://schemas.microsoft.com/office/drawing/2014/main" id="{F76B1CE6-8A78-427E-B62B-F6EB6BF20635}"/>
              </a:ext>
            </a:extLst>
          </p:cNvPr>
          <p:cNvPicPr>
            <a:picLocks noChangeAspect="1"/>
          </p:cNvPicPr>
          <p:nvPr/>
        </p:nvPicPr>
        <p:blipFill>
          <a:blip r:embed="rId2"/>
          <a:stretch>
            <a:fillRect/>
          </a:stretch>
        </p:blipFill>
        <p:spPr>
          <a:xfrm>
            <a:off x="2862942" y="2402680"/>
            <a:ext cx="6166757" cy="4090195"/>
          </a:xfrm>
          <a:prstGeom prst="rect">
            <a:avLst/>
          </a:prstGeom>
        </p:spPr>
      </p:pic>
    </p:spTree>
    <p:extLst>
      <p:ext uri="{BB962C8B-B14F-4D97-AF65-F5344CB8AC3E}">
        <p14:creationId xmlns:p14="http://schemas.microsoft.com/office/powerpoint/2010/main" val="3102320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Karena kita ingin menganimasikan komponen yang hilang dan </a:t>
            </a:r>
            <a:r>
              <a:rPr lang="en-US" dirty="0" err="1"/>
              <a:t>muncul,kita</a:t>
            </a:r>
            <a:r>
              <a:rPr lang="en-US" dirty="0"/>
              <a:t> memerlukan </a:t>
            </a:r>
            <a:r>
              <a:rPr lang="en-US" dirty="0" err="1"/>
              <a:t>AnimatePresence</a:t>
            </a:r>
            <a:r>
              <a:rPr lang="en-US" dirty="0"/>
              <a:t> untuk membungkus component </a:t>
            </a:r>
            <a:r>
              <a:rPr lang="en-US" dirty="0" err="1"/>
              <a:t>ChallengeItem</a:t>
            </a:r>
            <a:endParaRPr lang="en-US" dirty="0"/>
          </a:p>
        </p:txBody>
      </p:sp>
      <p:pic>
        <p:nvPicPr>
          <p:cNvPr id="5" name="Gambar 4">
            <a:extLst>
              <a:ext uri="{FF2B5EF4-FFF2-40B4-BE49-F238E27FC236}">
                <a16:creationId xmlns:a16="http://schemas.microsoft.com/office/drawing/2014/main" id="{37078981-003A-4A10-8C97-C7ACCEE35224}"/>
              </a:ext>
            </a:extLst>
          </p:cNvPr>
          <p:cNvPicPr>
            <a:picLocks noChangeAspect="1"/>
          </p:cNvPicPr>
          <p:nvPr/>
        </p:nvPicPr>
        <p:blipFill>
          <a:blip r:embed="rId2"/>
          <a:stretch>
            <a:fillRect/>
          </a:stretch>
        </p:blipFill>
        <p:spPr>
          <a:xfrm>
            <a:off x="3085551" y="3250991"/>
            <a:ext cx="5748206" cy="3241884"/>
          </a:xfrm>
          <a:prstGeom prst="rect">
            <a:avLst/>
          </a:prstGeom>
        </p:spPr>
      </p:pic>
    </p:spTree>
    <p:extLst>
      <p:ext uri="{BB962C8B-B14F-4D97-AF65-F5344CB8AC3E}">
        <p14:creationId xmlns:p14="http://schemas.microsoft.com/office/powerpoint/2010/main" val="2427799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Di  </a:t>
            </a:r>
            <a:r>
              <a:rPr lang="en-US" dirty="0" err="1"/>
              <a:t>ChallengeItem.jsx</a:t>
            </a:r>
            <a:r>
              <a:rPr lang="en-US" dirty="0"/>
              <a:t> yang merupakan list yang di </a:t>
            </a:r>
            <a:r>
              <a:rPr lang="en-US" dirty="0" err="1"/>
              <a:t>WrapeprAnimate</a:t>
            </a:r>
            <a:r>
              <a:rPr lang="en-US" dirty="0"/>
              <a:t> Presence motion.li kita bisa menambahkan property exit </a:t>
            </a:r>
            <a:r>
              <a:rPr lang="en-US" dirty="0" err="1"/>
              <a:t>utuk</a:t>
            </a:r>
            <a:r>
              <a:rPr lang="en-US" dirty="0"/>
              <a:t> menganimasikan </a:t>
            </a:r>
            <a:r>
              <a:rPr lang="en-US" dirty="0" err="1"/>
              <a:t>komponent</a:t>
            </a:r>
            <a:r>
              <a:rPr lang="en-US" dirty="0"/>
              <a:t> yang dihapus</a:t>
            </a:r>
          </a:p>
          <a:p>
            <a:pPr marL="0" indent="0">
              <a:buNone/>
            </a:pPr>
            <a:endParaRPr lang="en-US" dirty="0"/>
          </a:p>
        </p:txBody>
      </p:sp>
      <p:pic>
        <p:nvPicPr>
          <p:cNvPr id="6" name="Gambar 5">
            <a:extLst>
              <a:ext uri="{FF2B5EF4-FFF2-40B4-BE49-F238E27FC236}">
                <a16:creationId xmlns:a16="http://schemas.microsoft.com/office/drawing/2014/main" id="{855AA579-0E0B-4A57-9A00-06CA07F8BA45}"/>
              </a:ext>
            </a:extLst>
          </p:cNvPr>
          <p:cNvPicPr>
            <a:picLocks noChangeAspect="1"/>
          </p:cNvPicPr>
          <p:nvPr/>
        </p:nvPicPr>
        <p:blipFill>
          <a:blip r:embed="rId2"/>
          <a:stretch>
            <a:fillRect/>
          </a:stretch>
        </p:blipFill>
        <p:spPr>
          <a:xfrm>
            <a:off x="3086100" y="3265713"/>
            <a:ext cx="5432514" cy="3357789"/>
          </a:xfrm>
          <a:prstGeom prst="rect">
            <a:avLst/>
          </a:prstGeom>
        </p:spPr>
      </p:pic>
    </p:spTree>
    <p:extLst>
      <p:ext uri="{BB962C8B-B14F-4D97-AF65-F5344CB8AC3E}">
        <p14:creationId xmlns:p14="http://schemas.microsoft.com/office/powerpoint/2010/main" val="329206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Ketika </a:t>
            </a:r>
            <a:r>
              <a:rPr lang="en-US" dirty="0" err="1"/>
              <a:t>dianimasikan,dan</a:t>
            </a:r>
            <a:r>
              <a:rPr lang="en-US" dirty="0"/>
              <a:t> ada 2 list, sebelum 1 komponen hilang dari </a:t>
            </a:r>
            <a:r>
              <a:rPr lang="en-US" dirty="0" err="1"/>
              <a:t>dom,komponen</a:t>
            </a:r>
            <a:r>
              <a:rPr lang="en-US" dirty="0"/>
              <a:t> 1 akan bergerak </a:t>
            </a:r>
            <a:r>
              <a:rPr lang="en-US" dirty="0" err="1"/>
              <a:t>keatas</a:t>
            </a:r>
            <a:r>
              <a:rPr lang="en-US" dirty="0"/>
              <a:t> dan perlahan menghilang</a:t>
            </a:r>
          </a:p>
          <a:p>
            <a:r>
              <a:rPr lang="en-US" dirty="0"/>
              <a:t>Namun ketika komponen terakhir dihapus dari dom, animasi tidak bekerja</a:t>
            </a:r>
          </a:p>
          <a:p>
            <a:r>
              <a:rPr lang="en-US" dirty="0" err="1"/>
              <a:t>Haal</a:t>
            </a:r>
            <a:r>
              <a:rPr lang="en-US" dirty="0"/>
              <a:t> ini karena is </a:t>
            </a:r>
            <a:r>
              <a:rPr lang="en-US" dirty="0" err="1"/>
              <a:t>ChallengeItem.jsx</a:t>
            </a:r>
            <a:r>
              <a:rPr lang="en-US" dirty="0"/>
              <a:t> </a:t>
            </a:r>
            <a:r>
              <a:rPr lang="en-US" dirty="0" err="1"/>
              <a:t>merupkan</a:t>
            </a:r>
            <a:r>
              <a:rPr lang="en-US" dirty="0"/>
              <a:t> child dari komponen </a:t>
            </a:r>
            <a:r>
              <a:rPr lang="en-US" dirty="0" err="1"/>
              <a:t>AnimatePresence</a:t>
            </a:r>
            <a:r>
              <a:rPr lang="en-US" dirty="0"/>
              <a:t> di </a:t>
            </a:r>
            <a:r>
              <a:rPr lang="en-US" dirty="0" err="1"/>
              <a:t>Challenge.jsx</a:t>
            </a:r>
            <a:endParaRPr lang="en-US" dirty="0"/>
          </a:p>
          <a:p>
            <a:r>
              <a:rPr lang="en-US" dirty="0"/>
              <a:t>Dan ketika seluruh child hilang dari dom , tidak akan ada animasi karena  </a:t>
            </a:r>
            <a:r>
              <a:rPr lang="en-US" dirty="0" err="1"/>
              <a:t>challengeItemBerasal</a:t>
            </a:r>
            <a:r>
              <a:rPr lang="en-US" dirty="0"/>
              <a:t> dari array bersyarat yang tidak ada Animate Presence nya</a:t>
            </a:r>
          </a:p>
        </p:txBody>
      </p:sp>
    </p:spTree>
    <p:extLst>
      <p:ext uri="{BB962C8B-B14F-4D97-AF65-F5344CB8AC3E}">
        <p14:creationId xmlns:p14="http://schemas.microsoft.com/office/powerpoint/2010/main" val="3372042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Untuk melakukannya kita harus membungkus </a:t>
            </a:r>
            <a:r>
              <a:rPr lang="en-US" dirty="0" err="1"/>
              <a:t>pengkondisian</a:t>
            </a:r>
            <a:r>
              <a:rPr lang="en-US" dirty="0"/>
              <a:t> dengan </a:t>
            </a:r>
            <a:r>
              <a:rPr lang="en-US" dirty="0" err="1"/>
              <a:t>AnimatePresence</a:t>
            </a:r>
            <a:r>
              <a:rPr lang="en-US" dirty="0"/>
              <a:t>, pembungkusan berakhir setelah tag paragraf yang menampilkan No Challenges found</a:t>
            </a:r>
          </a:p>
          <a:p>
            <a:r>
              <a:rPr lang="en-US" dirty="0"/>
              <a:t>Di tag </a:t>
            </a:r>
            <a:r>
              <a:rPr lang="en-US" dirty="0" err="1"/>
              <a:t>ol</a:t>
            </a:r>
            <a:r>
              <a:rPr lang="en-US" dirty="0"/>
              <a:t> kita ubah jadi </a:t>
            </a:r>
            <a:r>
              <a:rPr lang="en-US" dirty="0" err="1"/>
              <a:t>motion.ol</a:t>
            </a:r>
            <a:r>
              <a:rPr lang="en-US" dirty="0"/>
              <a:t> dan tulis property exit dengan isi yang sama pada </a:t>
            </a:r>
            <a:r>
              <a:rPr lang="en-US" dirty="0" err="1"/>
              <a:t>ChallengeItem</a:t>
            </a:r>
            <a:r>
              <a:rPr lang="en-US" dirty="0"/>
              <a:t>, agar walaupun seluruh nilai array kosong, komponen terakhir juga akan dianimasikan, begitu juga di tag p ubah menjadi </a:t>
            </a:r>
            <a:r>
              <a:rPr lang="en-US" dirty="0" err="1"/>
              <a:t>motion.p</a:t>
            </a:r>
            <a:endParaRPr lang="en-US" dirty="0"/>
          </a:p>
          <a:p>
            <a:r>
              <a:rPr lang="en-US" dirty="0"/>
              <a:t>Sekarang </a:t>
            </a:r>
            <a:r>
              <a:rPr lang="en-US" dirty="0" err="1"/>
              <a:t>AnimatePresence</a:t>
            </a:r>
            <a:r>
              <a:rPr lang="en-US" dirty="0"/>
              <a:t> membungkus tag </a:t>
            </a:r>
            <a:r>
              <a:rPr lang="en-US" dirty="0" err="1"/>
              <a:t>motion.ol</a:t>
            </a:r>
            <a:r>
              <a:rPr lang="en-US" dirty="0"/>
              <a:t> dan </a:t>
            </a:r>
            <a:r>
              <a:rPr lang="en-US" dirty="0" err="1"/>
              <a:t>motion.p</a:t>
            </a:r>
            <a:endParaRPr lang="en-US" dirty="0"/>
          </a:p>
          <a:p>
            <a:r>
              <a:rPr lang="en-US" dirty="0"/>
              <a:t>Walaupun keduanya memiliki animasi yang berbeda, framer-motion akan menjalankan animasi tersebut secara bersamaan</a:t>
            </a:r>
          </a:p>
          <a:p>
            <a:endParaRPr lang="en-US" dirty="0"/>
          </a:p>
        </p:txBody>
      </p:sp>
    </p:spTree>
    <p:extLst>
      <p:ext uri="{BB962C8B-B14F-4D97-AF65-F5344CB8AC3E}">
        <p14:creationId xmlns:p14="http://schemas.microsoft.com/office/powerpoint/2010/main" val="2066173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sp>
        <p:nvSpPr>
          <p:cNvPr id="3" name="Tampungan Konten 2">
            <a:extLst>
              <a:ext uri="{FF2B5EF4-FFF2-40B4-BE49-F238E27FC236}">
                <a16:creationId xmlns:a16="http://schemas.microsoft.com/office/drawing/2014/main" id="{EA71EE66-3D95-4150-9FB8-A6DAB8C11882}"/>
              </a:ext>
            </a:extLst>
          </p:cNvPr>
          <p:cNvSpPr>
            <a:spLocks noGrp="1"/>
          </p:cNvSpPr>
          <p:nvPr>
            <p:ph idx="1"/>
          </p:nvPr>
        </p:nvSpPr>
        <p:spPr/>
        <p:txBody>
          <a:bodyPr/>
          <a:lstStyle/>
          <a:p>
            <a:r>
              <a:rPr lang="en-US" dirty="0"/>
              <a:t>Untuk membedakannya kita perlu menambahkan property key di tag </a:t>
            </a:r>
            <a:r>
              <a:rPr lang="en-US" dirty="0" err="1"/>
              <a:t>motion.ol</a:t>
            </a:r>
            <a:r>
              <a:rPr lang="en-US" dirty="0"/>
              <a:t> dan tag </a:t>
            </a:r>
            <a:r>
              <a:rPr lang="en-US" dirty="0" err="1"/>
              <a:t>AnimatePresence</a:t>
            </a:r>
            <a:endParaRPr lang="en-US" dirty="0"/>
          </a:p>
          <a:p>
            <a:r>
              <a:rPr lang="en-US" dirty="0"/>
              <a:t>Karena tag </a:t>
            </a:r>
            <a:r>
              <a:rPr lang="en-US" dirty="0" err="1"/>
              <a:t>AnimatePresence</a:t>
            </a:r>
            <a:r>
              <a:rPr lang="en-US" dirty="0"/>
              <a:t> pertama memiliki dua  child elemen yang dianimasikan yaitu </a:t>
            </a:r>
            <a:r>
              <a:rPr lang="en-US" dirty="0" err="1"/>
              <a:t>motion.ol</a:t>
            </a:r>
            <a:r>
              <a:rPr lang="en-US" dirty="0"/>
              <a:t> </a:t>
            </a:r>
            <a:r>
              <a:rPr lang="en-US" dirty="0" err="1"/>
              <a:t>danmotion.p</a:t>
            </a:r>
            <a:r>
              <a:rPr lang="en-US" dirty="0"/>
              <a:t>, maka kita harus menambahkan key unik </a:t>
            </a:r>
            <a:r>
              <a:rPr lang="en-US" dirty="0" err="1"/>
              <a:t>disetiap</a:t>
            </a:r>
            <a:r>
              <a:rPr lang="en-US" dirty="0"/>
              <a:t> child yang dianimasikan agar animasi tidak berjalan berbarengan</a:t>
            </a:r>
          </a:p>
          <a:p>
            <a:r>
              <a:rPr lang="en-US" dirty="0"/>
              <a:t>Di </a:t>
            </a:r>
            <a:r>
              <a:rPr lang="en-US" dirty="0" err="1"/>
              <a:t>AnimatePresence</a:t>
            </a:r>
            <a:r>
              <a:rPr lang="en-US" dirty="0"/>
              <a:t> yang membungkus kita harus menambahkan property mode=“wait” agar animasi selanjutnya tidak </a:t>
            </a:r>
            <a:r>
              <a:rPr lang="en-US" dirty="0" err="1"/>
              <a:t>ijalankan</a:t>
            </a:r>
            <a:r>
              <a:rPr lang="en-US" dirty="0"/>
              <a:t> sebelum animasi pertama selesai</a:t>
            </a:r>
          </a:p>
        </p:txBody>
      </p:sp>
    </p:spTree>
    <p:extLst>
      <p:ext uri="{BB962C8B-B14F-4D97-AF65-F5344CB8AC3E}">
        <p14:creationId xmlns:p14="http://schemas.microsoft.com/office/powerpoint/2010/main" val="182002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Di file challenge-</a:t>
            </a:r>
            <a:r>
              <a:rPr lang="en-US" dirty="0" err="1"/>
              <a:t>item.jsx</a:t>
            </a:r>
            <a:r>
              <a:rPr lang="en-US" dirty="0"/>
              <a:t> ada prop </a:t>
            </a:r>
            <a:r>
              <a:rPr lang="en-US" dirty="0" err="1"/>
              <a:t>isExpanded</a:t>
            </a:r>
            <a:r>
              <a:rPr lang="en-US" dirty="0"/>
              <a:t> yang memvalidasi apakah elemen diperluas atau tidak</a:t>
            </a:r>
          </a:p>
          <a:p>
            <a:r>
              <a:rPr lang="en-US" dirty="0"/>
              <a:t>tambahkan class challenge-item-details dengan </a:t>
            </a:r>
            <a:r>
              <a:rPr lang="en-US" dirty="0" err="1"/>
              <a:t>pengkondisian</a:t>
            </a:r>
            <a:endParaRPr lang="en-ID" dirty="0"/>
          </a:p>
        </p:txBody>
      </p:sp>
      <p:pic>
        <p:nvPicPr>
          <p:cNvPr id="6" name="Gambar 5">
            <a:extLst>
              <a:ext uri="{FF2B5EF4-FFF2-40B4-BE49-F238E27FC236}">
                <a16:creationId xmlns:a16="http://schemas.microsoft.com/office/drawing/2014/main" id="{73F1A5F2-1D4B-4B0A-9F75-91690AC769CD}"/>
              </a:ext>
            </a:extLst>
          </p:cNvPr>
          <p:cNvPicPr>
            <a:picLocks noChangeAspect="1"/>
          </p:cNvPicPr>
          <p:nvPr/>
        </p:nvPicPr>
        <p:blipFill>
          <a:blip r:embed="rId2"/>
          <a:stretch>
            <a:fillRect/>
          </a:stretch>
        </p:blipFill>
        <p:spPr>
          <a:xfrm>
            <a:off x="2005118" y="3429000"/>
            <a:ext cx="7200000" cy="1925239"/>
          </a:xfrm>
          <a:prstGeom prst="rect">
            <a:avLst/>
          </a:prstGeom>
        </p:spPr>
      </p:pic>
    </p:spTree>
    <p:extLst>
      <p:ext uri="{BB962C8B-B14F-4D97-AF65-F5344CB8AC3E}">
        <p14:creationId xmlns:p14="http://schemas.microsoft.com/office/powerpoint/2010/main" val="34253908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32E1808-E55E-49BF-891D-5AC6C86F44DB}"/>
              </a:ext>
            </a:extLst>
          </p:cNvPr>
          <p:cNvSpPr>
            <a:spLocks noGrp="1"/>
          </p:cNvSpPr>
          <p:nvPr>
            <p:ph type="title"/>
          </p:nvPr>
        </p:nvSpPr>
        <p:spPr/>
        <p:txBody>
          <a:bodyPr/>
          <a:lstStyle/>
          <a:p>
            <a:r>
              <a:rPr lang="en-US" b="1" dirty="0"/>
              <a:t>15. Orchestrating Multi-Element Animations</a:t>
            </a:r>
            <a:endParaRPr lang="en-ID" dirty="0"/>
          </a:p>
        </p:txBody>
      </p:sp>
      <p:pic>
        <p:nvPicPr>
          <p:cNvPr id="5" name="Tampungan Konten 4">
            <a:extLst>
              <a:ext uri="{FF2B5EF4-FFF2-40B4-BE49-F238E27FC236}">
                <a16:creationId xmlns:a16="http://schemas.microsoft.com/office/drawing/2014/main" id="{1C9FE3BB-212D-4E27-9DD6-620C24C70514}"/>
              </a:ext>
            </a:extLst>
          </p:cNvPr>
          <p:cNvPicPr>
            <a:picLocks noGrp="1" noChangeAspect="1"/>
          </p:cNvPicPr>
          <p:nvPr>
            <p:ph idx="1"/>
          </p:nvPr>
        </p:nvPicPr>
        <p:blipFill>
          <a:blip r:embed="rId2"/>
          <a:stretch>
            <a:fillRect/>
          </a:stretch>
        </p:blipFill>
        <p:spPr>
          <a:xfrm>
            <a:off x="4197252" y="1854883"/>
            <a:ext cx="4473219" cy="4292821"/>
          </a:xfrm>
        </p:spPr>
      </p:pic>
    </p:spTree>
    <p:extLst>
      <p:ext uri="{BB962C8B-B14F-4D97-AF65-F5344CB8AC3E}">
        <p14:creationId xmlns:p14="http://schemas.microsoft.com/office/powerpoint/2010/main" val="4004792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85DD1F-DBBC-40B1-AA6D-7BEF77DB63D1}"/>
              </a:ext>
            </a:extLst>
          </p:cNvPr>
          <p:cNvSpPr>
            <a:spLocks noGrp="1"/>
          </p:cNvSpPr>
          <p:nvPr>
            <p:ph type="title"/>
          </p:nvPr>
        </p:nvSpPr>
        <p:spPr/>
        <p:txBody>
          <a:bodyPr/>
          <a:lstStyle/>
          <a:p>
            <a:pPr algn="ctr"/>
            <a:r>
              <a:rPr lang="en-US" b="1" dirty="0"/>
              <a:t>16. Combining Animations with Layout Animations</a:t>
            </a:r>
            <a:endParaRPr lang="en-ID" b="1" dirty="0"/>
          </a:p>
        </p:txBody>
      </p:sp>
    </p:spTree>
    <p:extLst>
      <p:ext uri="{BB962C8B-B14F-4D97-AF65-F5344CB8AC3E}">
        <p14:creationId xmlns:p14="http://schemas.microsoft.com/office/powerpoint/2010/main" val="2061453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AE4CC4-26BE-46F5-AA86-FACF9B85E4E8}"/>
              </a:ext>
            </a:extLst>
          </p:cNvPr>
          <p:cNvSpPr>
            <a:spLocks noGrp="1"/>
          </p:cNvSpPr>
          <p:nvPr>
            <p:ph type="title"/>
          </p:nvPr>
        </p:nvSpPr>
        <p:spPr/>
        <p:txBody>
          <a:bodyPr/>
          <a:lstStyle/>
          <a:p>
            <a:pPr algn="ctr"/>
            <a:r>
              <a:rPr lang="en-US" b="1" dirty="0"/>
              <a:t>16. Combining Animations with Layout Animations</a:t>
            </a:r>
            <a:endParaRPr lang="en-ID" dirty="0"/>
          </a:p>
        </p:txBody>
      </p:sp>
      <p:sp>
        <p:nvSpPr>
          <p:cNvPr id="3" name="Tampungan Konten 2">
            <a:extLst>
              <a:ext uri="{FF2B5EF4-FFF2-40B4-BE49-F238E27FC236}">
                <a16:creationId xmlns:a16="http://schemas.microsoft.com/office/drawing/2014/main" id="{5CFBAE0C-99B1-497B-BA82-F80A26B11956}"/>
              </a:ext>
            </a:extLst>
          </p:cNvPr>
          <p:cNvSpPr>
            <a:spLocks noGrp="1"/>
          </p:cNvSpPr>
          <p:nvPr>
            <p:ph idx="1"/>
          </p:nvPr>
        </p:nvSpPr>
        <p:spPr/>
        <p:txBody>
          <a:bodyPr/>
          <a:lstStyle/>
          <a:p>
            <a:r>
              <a:rPr lang="en-US" dirty="0"/>
              <a:t>Ada perilaku aneh jika tombol view detail ditekan , item </a:t>
            </a:r>
            <a:r>
              <a:rPr lang="en-US" dirty="0" err="1"/>
              <a:t>didalamnya</a:t>
            </a:r>
            <a:r>
              <a:rPr lang="en-US" dirty="0"/>
              <a:t> akan bergoyang-goyang</a:t>
            </a:r>
            <a:endParaRPr lang="en-ID" dirty="0"/>
          </a:p>
        </p:txBody>
      </p:sp>
      <p:pic>
        <p:nvPicPr>
          <p:cNvPr id="5" name="Gambar 4">
            <a:extLst>
              <a:ext uri="{FF2B5EF4-FFF2-40B4-BE49-F238E27FC236}">
                <a16:creationId xmlns:a16="http://schemas.microsoft.com/office/drawing/2014/main" id="{2985FC66-5A50-4706-9D39-032D06392621}"/>
              </a:ext>
            </a:extLst>
          </p:cNvPr>
          <p:cNvPicPr>
            <a:picLocks noChangeAspect="1"/>
          </p:cNvPicPr>
          <p:nvPr/>
        </p:nvPicPr>
        <p:blipFill>
          <a:blip r:embed="rId2"/>
          <a:stretch>
            <a:fillRect/>
          </a:stretch>
        </p:blipFill>
        <p:spPr>
          <a:xfrm>
            <a:off x="3191660" y="2810608"/>
            <a:ext cx="6955901" cy="3501292"/>
          </a:xfrm>
          <a:prstGeom prst="rect">
            <a:avLst/>
          </a:prstGeom>
        </p:spPr>
      </p:pic>
    </p:spTree>
    <p:extLst>
      <p:ext uri="{BB962C8B-B14F-4D97-AF65-F5344CB8AC3E}">
        <p14:creationId xmlns:p14="http://schemas.microsoft.com/office/powerpoint/2010/main" val="3077701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AE4CC4-26BE-46F5-AA86-FACF9B85E4E8}"/>
              </a:ext>
            </a:extLst>
          </p:cNvPr>
          <p:cNvSpPr>
            <a:spLocks noGrp="1"/>
          </p:cNvSpPr>
          <p:nvPr>
            <p:ph type="title"/>
          </p:nvPr>
        </p:nvSpPr>
        <p:spPr/>
        <p:txBody>
          <a:bodyPr/>
          <a:lstStyle/>
          <a:p>
            <a:pPr algn="ctr"/>
            <a:r>
              <a:rPr lang="en-US" b="1" dirty="0"/>
              <a:t>16. Combining Animations with Layout Animations</a:t>
            </a:r>
            <a:endParaRPr lang="en-ID" dirty="0"/>
          </a:p>
        </p:txBody>
      </p:sp>
      <p:sp>
        <p:nvSpPr>
          <p:cNvPr id="3" name="Tampungan Konten 2">
            <a:extLst>
              <a:ext uri="{FF2B5EF4-FFF2-40B4-BE49-F238E27FC236}">
                <a16:creationId xmlns:a16="http://schemas.microsoft.com/office/drawing/2014/main" id="{5CFBAE0C-99B1-497B-BA82-F80A26B11956}"/>
              </a:ext>
            </a:extLst>
          </p:cNvPr>
          <p:cNvSpPr>
            <a:spLocks noGrp="1"/>
          </p:cNvSpPr>
          <p:nvPr>
            <p:ph idx="1"/>
          </p:nvPr>
        </p:nvSpPr>
        <p:spPr/>
        <p:txBody>
          <a:bodyPr/>
          <a:lstStyle/>
          <a:p>
            <a:r>
              <a:rPr lang="en-US" dirty="0"/>
              <a:t>Perilaku ini disebabkan karena </a:t>
            </a:r>
            <a:r>
              <a:rPr lang="en-US" dirty="0" err="1"/>
              <a:t>ChallengeItem</a:t>
            </a:r>
            <a:r>
              <a:rPr lang="en-US" dirty="0"/>
              <a:t> di tag motion.li memiliki property layout</a:t>
            </a:r>
          </a:p>
          <a:p>
            <a:r>
              <a:rPr lang="en-US" dirty="0"/>
              <a:t>Jika kira menghapus property layout, perilaku anehnya tidak muncul tetapi animasi sliding nya juga hilang</a:t>
            </a:r>
            <a:r>
              <a:rPr lang="en-ID" dirty="0"/>
              <a:t>, karena property layout menyebabkan perubahan tata letak pada </a:t>
            </a:r>
            <a:r>
              <a:rPr lang="en-ID" dirty="0" err="1"/>
              <a:t>ChallengeItem</a:t>
            </a:r>
            <a:r>
              <a:rPr lang="en-ID" dirty="0"/>
              <a:t>, dalam hal ini perubahan akibat ketinggian, itulah yang terjadi ketika menekan tombol views details</a:t>
            </a:r>
            <a:endParaRPr lang="en-US" dirty="0"/>
          </a:p>
        </p:txBody>
      </p:sp>
    </p:spTree>
    <p:extLst>
      <p:ext uri="{BB962C8B-B14F-4D97-AF65-F5344CB8AC3E}">
        <p14:creationId xmlns:p14="http://schemas.microsoft.com/office/powerpoint/2010/main" val="1834755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AE4CC4-26BE-46F5-AA86-FACF9B85E4E8}"/>
              </a:ext>
            </a:extLst>
          </p:cNvPr>
          <p:cNvSpPr>
            <a:spLocks noGrp="1"/>
          </p:cNvSpPr>
          <p:nvPr>
            <p:ph type="title"/>
          </p:nvPr>
        </p:nvSpPr>
        <p:spPr/>
        <p:txBody>
          <a:bodyPr/>
          <a:lstStyle/>
          <a:p>
            <a:pPr algn="ctr"/>
            <a:r>
              <a:rPr lang="en-US" b="1" dirty="0"/>
              <a:t>16. Combining Animations with Layout Animations</a:t>
            </a:r>
            <a:endParaRPr lang="en-ID" dirty="0"/>
          </a:p>
        </p:txBody>
      </p:sp>
      <p:pic>
        <p:nvPicPr>
          <p:cNvPr id="5" name="Tampungan Konten 4">
            <a:extLst>
              <a:ext uri="{FF2B5EF4-FFF2-40B4-BE49-F238E27FC236}">
                <a16:creationId xmlns:a16="http://schemas.microsoft.com/office/drawing/2014/main" id="{F058A559-D7B5-4CB9-B086-9427C69215B2}"/>
              </a:ext>
            </a:extLst>
          </p:cNvPr>
          <p:cNvPicPr>
            <a:picLocks noGrp="1" noChangeAspect="1"/>
          </p:cNvPicPr>
          <p:nvPr>
            <p:ph idx="1"/>
          </p:nvPr>
        </p:nvPicPr>
        <p:blipFill>
          <a:blip r:embed="rId2"/>
          <a:stretch>
            <a:fillRect/>
          </a:stretch>
        </p:blipFill>
        <p:spPr>
          <a:xfrm>
            <a:off x="4307936" y="1899788"/>
            <a:ext cx="4885049" cy="4522912"/>
          </a:xfrm>
        </p:spPr>
      </p:pic>
    </p:spTree>
    <p:extLst>
      <p:ext uri="{BB962C8B-B14F-4D97-AF65-F5344CB8AC3E}">
        <p14:creationId xmlns:p14="http://schemas.microsoft.com/office/powerpoint/2010/main" val="338322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AE4CC4-26BE-46F5-AA86-FACF9B85E4E8}"/>
              </a:ext>
            </a:extLst>
          </p:cNvPr>
          <p:cNvSpPr>
            <a:spLocks noGrp="1"/>
          </p:cNvSpPr>
          <p:nvPr>
            <p:ph type="title"/>
          </p:nvPr>
        </p:nvSpPr>
        <p:spPr/>
        <p:txBody>
          <a:bodyPr/>
          <a:lstStyle/>
          <a:p>
            <a:pPr algn="ctr"/>
            <a:r>
              <a:rPr lang="en-US" b="1" dirty="0"/>
              <a:t>16. Combining Animations with Layout Animations</a:t>
            </a:r>
            <a:endParaRPr lang="en-ID" dirty="0"/>
          </a:p>
        </p:txBody>
      </p:sp>
      <p:sp>
        <p:nvSpPr>
          <p:cNvPr id="4" name="Tampungan Konten 3">
            <a:extLst>
              <a:ext uri="{FF2B5EF4-FFF2-40B4-BE49-F238E27FC236}">
                <a16:creationId xmlns:a16="http://schemas.microsoft.com/office/drawing/2014/main" id="{19C163BF-9139-4301-9960-B2E0A141D6D2}"/>
              </a:ext>
            </a:extLst>
          </p:cNvPr>
          <p:cNvSpPr>
            <a:spLocks noGrp="1"/>
          </p:cNvSpPr>
          <p:nvPr>
            <p:ph idx="1"/>
          </p:nvPr>
        </p:nvSpPr>
        <p:spPr/>
        <p:txBody>
          <a:bodyPr/>
          <a:lstStyle/>
          <a:p>
            <a:r>
              <a:rPr lang="en-US" dirty="0"/>
              <a:t>Solusi </a:t>
            </a:r>
            <a:r>
              <a:rPr lang="en-US" dirty="0" err="1"/>
              <a:t>maalah</a:t>
            </a:r>
            <a:r>
              <a:rPr lang="en-US" dirty="0"/>
              <a:t> ini adalah menggunakan animasi di paragraf untuk menampilkan deskripsi</a:t>
            </a:r>
          </a:p>
          <a:p>
            <a:pPr marL="0" indent="0">
              <a:buNone/>
            </a:pPr>
            <a:endParaRPr lang="en-ID" dirty="0"/>
          </a:p>
        </p:txBody>
      </p:sp>
      <p:pic>
        <p:nvPicPr>
          <p:cNvPr id="7" name="Gambar 6">
            <a:extLst>
              <a:ext uri="{FF2B5EF4-FFF2-40B4-BE49-F238E27FC236}">
                <a16:creationId xmlns:a16="http://schemas.microsoft.com/office/drawing/2014/main" id="{73370A29-9BE9-4C56-A230-188585637C77}"/>
              </a:ext>
            </a:extLst>
          </p:cNvPr>
          <p:cNvPicPr>
            <a:picLocks noChangeAspect="1"/>
          </p:cNvPicPr>
          <p:nvPr/>
        </p:nvPicPr>
        <p:blipFill>
          <a:blip r:embed="rId2"/>
          <a:stretch>
            <a:fillRect/>
          </a:stretch>
        </p:blipFill>
        <p:spPr>
          <a:xfrm>
            <a:off x="838200" y="2976768"/>
            <a:ext cx="4874473" cy="1513589"/>
          </a:xfrm>
          <a:prstGeom prst="rect">
            <a:avLst/>
          </a:prstGeom>
        </p:spPr>
      </p:pic>
    </p:spTree>
    <p:extLst>
      <p:ext uri="{BB962C8B-B14F-4D97-AF65-F5344CB8AC3E}">
        <p14:creationId xmlns:p14="http://schemas.microsoft.com/office/powerpoint/2010/main" val="2866491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AE4CC4-26BE-46F5-AA86-FACF9B85E4E8}"/>
              </a:ext>
            </a:extLst>
          </p:cNvPr>
          <p:cNvSpPr>
            <a:spLocks noGrp="1"/>
          </p:cNvSpPr>
          <p:nvPr>
            <p:ph type="title"/>
          </p:nvPr>
        </p:nvSpPr>
        <p:spPr/>
        <p:txBody>
          <a:bodyPr/>
          <a:lstStyle/>
          <a:p>
            <a:pPr algn="ctr"/>
            <a:r>
              <a:rPr lang="en-US" b="1" dirty="0"/>
              <a:t>16. Combining Animations with Layout Animations</a:t>
            </a:r>
            <a:endParaRPr lang="en-ID" dirty="0"/>
          </a:p>
        </p:txBody>
      </p:sp>
      <p:sp>
        <p:nvSpPr>
          <p:cNvPr id="4" name="Tampungan Konten 3">
            <a:extLst>
              <a:ext uri="{FF2B5EF4-FFF2-40B4-BE49-F238E27FC236}">
                <a16:creationId xmlns:a16="http://schemas.microsoft.com/office/drawing/2014/main" id="{19C163BF-9139-4301-9960-B2E0A141D6D2}"/>
              </a:ext>
            </a:extLst>
          </p:cNvPr>
          <p:cNvSpPr>
            <a:spLocks noGrp="1"/>
          </p:cNvSpPr>
          <p:nvPr>
            <p:ph idx="1"/>
          </p:nvPr>
        </p:nvSpPr>
        <p:spPr/>
        <p:txBody>
          <a:bodyPr/>
          <a:lstStyle/>
          <a:p>
            <a:r>
              <a:rPr lang="en-US" dirty="0"/>
              <a:t>Kita harus mengubah </a:t>
            </a:r>
            <a:r>
              <a:rPr lang="en-US" dirty="0" err="1"/>
              <a:t>divnya</a:t>
            </a:r>
            <a:r>
              <a:rPr lang="en-US" dirty="0"/>
              <a:t> menjadi </a:t>
            </a:r>
            <a:r>
              <a:rPr lang="en-US" dirty="0" err="1"/>
              <a:t>motion.div</a:t>
            </a:r>
            <a:r>
              <a:rPr lang="en-US" dirty="0"/>
              <a:t> dan berikan kondisi </a:t>
            </a:r>
            <a:r>
              <a:rPr lang="en-US" dirty="0" err="1"/>
              <a:t>initial,animate,dan</a:t>
            </a:r>
            <a:r>
              <a:rPr lang="en-US" dirty="0"/>
              <a:t> exit animasi dan karena kita menggunakan </a:t>
            </a:r>
            <a:r>
              <a:rPr lang="en-US" dirty="0" err="1"/>
              <a:t>pengkondisian</a:t>
            </a:r>
            <a:r>
              <a:rPr lang="en-US" dirty="0"/>
              <a:t> untuk memunculkan elemen, kita juga harus membungkusnya dengan </a:t>
            </a:r>
            <a:r>
              <a:rPr lang="en-US" dirty="0" err="1"/>
              <a:t>AnimatePresence</a:t>
            </a:r>
            <a:endParaRPr lang="en-US" dirty="0"/>
          </a:p>
          <a:p>
            <a:pPr marL="0" indent="0">
              <a:buNone/>
            </a:pPr>
            <a:endParaRPr lang="en-ID" dirty="0"/>
          </a:p>
        </p:txBody>
      </p:sp>
      <p:pic>
        <p:nvPicPr>
          <p:cNvPr id="5" name="Gambar 4">
            <a:extLst>
              <a:ext uri="{FF2B5EF4-FFF2-40B4-BE49-F238E27FC236}">
                <a16:creationId xmlns:a16="http://schemas.microsoft.com/office/drawing/2014/main" id="{0605527E-5D6F-42AD-8ABD-DFB78F5FFFCE}"/>
              </a:ext>
            </a:extLst>
          </p:cNvPr>
          <p:cNvPicPr>
            <a:picLocks noChangeAspect="1"/>
          </p:cNvPicPr>
          <p:nvPr/>
        </p:nvPicPr>
        <p:blipFill>
          <a:blip r:embed="rId2"/>
          <a:stretch>
            <a:fillRect/>
          </a:stretch>
        </p:blipFill>
        <p:spPr>
          <a:xfrm>
            <a:off x="3295384" y="3540764"/>
            <a:ext cx="5601231" cy="2771136"/>
          </a:xfrm>
          <a:prstGeom prst="rect">
            <a:avLst/>
          </a:prstGeom>
        </p:spPr>
      </p:pic>
    </p:spTree>
    <p:extLst>
      <p:ext uri="{BB962C8B-B14F-4D97-AF65-F5344CB8AC3E}">
        <p14:creationId xmlns:p14="http://schemas.microsoft.com/office/powerpoint/2010/main" val="38106558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9F631B2-A82E-4920-A1FD-A1B7F34395F2}"/>
              </a:ext>
            </a:extLst>
          </p:cNvPr>
          <p:cNvSpPr>
            <a:spLocks noGrp="1"/>
          </p:cNvSpPr>
          <p:nvPr>
            <p:ph type="title"/>
          </p:nvPr>
        </p:nvSpPr>
        <p:spPr/>
        <p:txBody>
          <a:bodyPr/>
          <a:lstStyle/>
          <a:p>
            <a:pPr algn="ctr"/>
            <a:r>
              <a:rPr lang="en-US" b="1" dirty="0"/>
              <a:t>17. Animating Shared Elements</a:t>
            </a:r>
            <a:endParaRPr lang="en-ID" b="1" dirty="0"/>
          </a:p>
        </p:txBody>
      </p:sp>
    </p:spTree>
    <p:extLst>
      <p:ext uri="{BB962C8B-B14F-4D97-AF65-F5344CB8AC3E}">
        <p14:creationId xmlns:p14="http://schemas.microsoft.com/office/powerpoint/2010/main" val="2126718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CC0555-9668-4D49-A207-E7A7377024AC}"/>
              </a:ext>
            </a:extLst>
          </p:cNvPr>
          <p:cNvSpPr>
            <a:spLocks noGrp="1"/>
          </p:cNvSpPr>
          <p:nvPr>
            <p:ph type="title"/>
          </p:nvPr>
        </p:nvSpPr>
        <p:spPr/>
        <p:txBody>
          <a:bodyPr/>
          <a:lstStyle/>
          <a:p>
            <a:pPr algn="ctr"/>
            <a:r>
              <a:rPr lang="en-US" b="1" dirty="0"/>
              <a:t>505. Animating Shared Elements</a:t>
            </a:r>
            <a:endParaRPr lang="en-ID" dirty="0"/>
          </a:p>
        </p:txBody>
      </p:sp>
      <p:sp>
        <p:nvSpPr>
          <p:cNvPr id="3" name="Tampungan Konten 2">
            <a:extLst>
              <a:ext uri="{FF2B5EF4-FFF2-40B4-BE49-F238E27FC236}">
                <a16:creationId xmlns:a16="http://schemas.microsoft.com/office/drawing/2014/main" id="{ED5C50F6-A0AA-4549-91BF-552C5B9D277D}"/>
              </a:ext>
            </a:extLst>
          </p:cNvPr>
          <p:cNvSpPr>
            <a:spLocks noGrp="1"/>
          </p:cNvSpPr>
          <p:nvPr>
            <p:ph idx="1"/>
          </p:nvPr>
        </p:nvSpPr>
        <p:spPr/>
        <p:txBody>
          <a:bodyPr/>
          <a:lstStyle/>
          <a:p>
            <a:r>
              <a:rPr lang="en-US" dirty="0"/>
              <a:t>Bagaimana jika kita ingin menganimasikan </a:t>
            </a:r>
            <a:r>
              <a:rPr lang="en-US" dirty="0" err="1"/>
              <a:t>permindahan</a:t>
            </a:r>
            <a:r>
              <a:rPr lang="en-US" dirty="0"/>
              <a:t> tab dengan  underline?</a:t>
            </a:r>
          </a:p>
          <a:p>
            <a:r>
              <a:rPr lang="en-US" dirty="0"/>
              <a:t>Misal kita ingin berpindah dari tab active ke tab lain atau sebagainya</a:t>
            </a:r>
          </a:p>
          <a:p>
            <a:pPr marL="0" indent="0">
              <a:buNone/>
            </a:pPr>
            <a:endParaRPr lang="en-US" dirty="0"/>
          </a:p>
          <a:p>
            <a:pPr marL="0" indent="0">
              <a:buNone/>
            </a:pPr>
            <a:endParaRPr lang="en-US" dirty="0"/>
          </a:p>
          <a:p>
            <a:endParaRPr lang="en-ID" dirty="0"/>
          </a:p>
          <a:p>
            <a:r>
              <a:rPr lang="en-ID" dirty="0"/>
              <a:t>Pertama di </a:t>
            </a:r>
            <a:r>
              <a:rPr lang="en-ID" dirty="0" err="1"/>
              <a:t>Challenges.jsx</a:t>
            </a:r>
            <a:r>
              <a:rPr lang="en-ID" dirty="0"/>
              <a:t> di </a:t>
            </a:r>
            <a:r>
              <a:rPr lang="en-ID" dirty="0" err="1"/>
              <a:t>motion.ol</a:t>
            </a:r>
            <a:r>
              <a:rPr lang="en-ID" dirty="0"/>
              <a:t> kita juga menambahkan initial dan animate dan exit agar dianimasikan ketika </a:t>
            </a:r>
            <a:r>
              <a:rPr lang="en-ID" dirty="0" err="1"/>
              <a:t>elemennya</a:t>
            </a:r>
            <a:r>
              <a:rPr lang="en-ID" dirty="0"/>
              <a:t> menghilang atau pertama kali muncul</a:t>
            </a:r>
          </a:p>
        </p:txBody>
      </p:sp>
      <p:pic>
        <p:nvPicPr>
          <p:cNvPr id="5" name="Gambar 4">
            <a:extLst>
              <a:ext uri="{FF2B5EF4-FFF2-40B4-BE49-F238E27FC236}">
                <a16:creationId xmlns:a16="http://schemas.microsoft.com/office/drawing/2014/main" id="{C53C822A-3C0C-43BE-BEE2-28B2AACEB617}"/>
              </a:ext>
            </a:extLst>
          </p:cNvPr>
          <p:cNvPicPr>
            <a:picLocks noChangeAspect="1"/>
          </p:cNvPicPr>
          <p:nvPr/>
        </p:nvPicPr>
        <p:blipFill>
          <a:blip r:embed="rId2"/>
          <a:stretch>
            <a:fillRect/>
          </a:stretch>
        </p:blipFill>
        <p:spPr>
          <a:xfrm>
            <a:off x="952500" y="3429000"/>
            <a:ext cx="4893129" cy="1273449"/>
          </a:xfrm>
          <a:prstGeom prst="rect">
            <a:avLst/>
          </a:prstGeom>
        </p:spPr>
      </p:pic>
    </p:spTree>
    <p:extLst>
      <p:ext uri="{BB962C8B-B14F-4D97-AF65-F5344CB8AC3E}">
        <p14:creationId xmlns:p14="http://schemas.microsoft.com/office/powerpoint/2010/main" val="2552619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CC0555-9668-4D49-A207-E7A7377024AC}"/>
              </a:ext>
            </a:extLst>
          </p:cNvPr>
          <p:cNvSpPr>
            <a:spLocks noGrp="1"/>
          </p:cNvSpPr>
          <p:nvPr>
            <p:ph type="title"/>
          </p:nvPr>
        </p:nvSpPr>
        <p:spPr/>
        <p:txBody>
          <a:bodyPr/>
          <a:lstStyle/>
          <a:p>
            <a:pPr algn="ctr"/>
            <a:r>
              <a:rPr lang="en-US" b="1" dirty="0"/>
              <a:t>505. Animating Shared Elements</a:t>
            </a:r>
            <a:endParaRPr lang="en-ID" dirty="0"/>
          </a:p>
        </p:txBody>
      </p:sp>
      <p:pic>
        <p:nvPicPr>
          <p:cNvPr id="6" name="Tampungan Konten 5">
            <a:extLst>
              <a:ext uri="{FF2B5EF4-FFF2-40B4-BE49-F238E27FC236}">
                <a16:creationId xmlns:a16="http://schemas.microsoft.com/office/drawing/2014/main" id="{479C853E-5F8E-41FD-8AD1-A8D495B6FB2B}"/>
              </a:ext>
            </a:extLst>
          </p:cNvPr>
          <p:cNvPicPr>
            <a:picLocks noGrp="1" noChangeAspect="1"/>
          </p:cNvPicPr>
          <p:nvPr>
            <p:ph idx="1"/>
          </p:nvPr>
        </p:nvPicPr>
        <p:blipFill>
          <a:blip r:embed="rId2"/>
          <a:stretch>
            <a:fillRect/>
          </a:stretch>
        </p:blipFill>
        <p:spPr>
          <a:xfrm>
            <a:off x="3451588" y="1870301"/>
            <a:ext cx="6510590" cy="4154941"/>
          </a:xfrm>
        </p:spPr>
      </p:pic>
    </p:spTree>
    <p:extLst>
      <p:ext uri="{BB962C8B-B14F-4D97-AF65-F5344CB8AC3E}">
        <p14:creationId xmlns:p14="http://schemas.microsoft.com/office/powerpoint/2010/main" val="181635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BBC2F8-254A-4BF3-A095-ECB8B803773A}"/>
              </a:ext>
            </a:extLst>
          </p:cNvPr>
          <p:cNvSpPr>
            <a:spLocks noGrp="1"/>
          </p:cNvSpPr>
          <p:nvPr>
            <p:ph type="title"/>
          </p:nvPr>
        </p:nvSpPr>
        <p:spPr/>
        <p:txBody>
          <a:bodyPr/>
          <a:lstStyle/>
          <a:p>
            <a:pPr algn="ctr"/>
            <a:r>
              <a:rPr lang="en-US" dirty="0"/>
              <a:t>1.Animating with </a:t>
            </a:r>
            <a:r>
              <a:rPr lang="en-US" dirty="0" err="1"/>
              <a:t>css</a:t>
            </a:r>
            <a:r>
              <a:rPr lang="en-US" dirty="0"/>
              <a:t> transition</a:t>
            </a:r>
            <a:endParaRPr lang="en-ID" dirty="0"/>
          </a:p>
        </p:txBody>
      </p:sp>
      <p:sp>
        <p:nvSpPr>
          <p:cNvPr id="4" name="Tampungan Konten 3">
            <a:extLst>
              <a:ext uri="{FF2B5EF4-FFF2-40B4-BE49-F238E27FC236}">
                <a16:creationId xmlns:a16="http://schemas.microsoft.com/office/drawing/2014/main" id="{5BEEDEA4-46B6-4CD9-A9D4-D2078A389625}"/>
              </a:ext>
            </a:extLst>
          </p:cNvPr>
          <p:cNvSpPr>
            <a:spLocks noGrp="1"/>
          </p:cNvSpPr>
          <p:nvPr>
            <p:ph idx="1"/>
          </p:nvPr>
        </p:nvSpPr>
        <p:spPr/>
        <p:txBody>
          <a:bodyPr/>
          <a:lstStyle/>
          <a:p>
            <a:r>
              <a:rPr lang="en-US" dirty="0"/>
              <a:t>Sekarang tombolnya bisa berputar walaupun belum dianimasikan</a:t>
            </a:r>
          </a:p>
          <a:p>
            <a:pPr marL="0" indent="0">
              <a:buNone/>
            </a:pPr>
            <a:endParaRPr lang="en-ID" dirty="0"/>
          </a:p>
        </p:txBody>
      </p:sp>
      <p:pic>
        <p:nvPicPr>
          <p:cNvPr id="5" name="Gambar 4">
            <a:extLst>
              <a:ext uri="{FF2B5EF4-FFF2-40B4-BE49-F238E27FC236}">
                <a16:creationId xmlns:a16="http://schemas.microsoft.com/office/drawing/2014/main" id="{F00A5DBC-B12C-4178-B701-9BEBCCC16A89}"/>
              </a:ext>
            </a:extLst>
          </p:cNvPr>
          <p:cNvPicPr>
            <a:picLocks noChangeAspect="1"/>
          </p:cNvPicPr>
          <p:nvPr/>
        </p:nvPicPr>
        <p:blipFill>
          <a:blip r:embed="rId2"/>
          <a:stretch>
            <a:fillRect/>
          </a:stretch>
        </p:blipFill>
        <p:spPr>
          <a:xfrm>
            <a:off x="838200" y="2619332"/>
            <a:ext cx="5400000" cy="2206730"/>
          </a:xfrm>
          <a:prstGeom prst="rect">
            <a:avLst/>
          </a:prstGeom>
        </p:spPr>
      </p:pic>
      <p:pic>
        <p:nvPicPr>
          <p:cNvPr id="8" name="Gambar 7">
            <a:extLst>
              <a:ext uri="{FF2B5EF4-FFF2-40B4-BE49-F238E27FC236}">
                <a16:creationId xmlns:a16="http://schemas.microsoft.com/office/drawing/2014/main" id="{53CAE575-33BD-4B58-A14E-55FD88782587}"/>
              </a:ext>
            </a:extLst>
          </p:cNvPr>
          <p:cNvPicPr>
            <a:picLocks noChangeAspect="1"/>
          </p:cNvPicPr>
          <p:nvPr/>
        </p:nvPicPr>
        <p:blipFill>
          <a:blip r:embed="rId3"/>
          <a:stretch>
            <a:fillRect/>
          </a:stretch>
        </p:blipFill>
        <p:spPr>
          <a:xfrm>
            <a:off x="6506831" y="2619332"/>
            <a:ext cx="5400000" cy="2206730"/>
          </a:xfrm>
          <a:prstGeom prst="rect">
            <a:avLst/>
          </a:prstGeom>
        </p:spPr>
      </p:pic>
    </p:spTree>
    <p:extLst>
      <p:ext uri="{BB962C8B-B14F-4D97-AF65-F5344CB8AC3E}">
        <p14:creationId xmlns:p14="http://schemas.microsoft.com/office/powerpoint/2010/main" val="35974589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CC0555-9668-4D49-A207-E7A7377024AC}"/>
              </a:ext>
            </a:extLst>
          </p:cNvPr>
          <p:cNvSpPr>
            <a:spLocks noGrp="1"/>
          </p:cNvSpPr>
          <p:nvPr>
            <p:ph type="title"/>
          </p:nvPr>
        </p:nvSpPr>
        <p:spPr/>
        <p:txBody>
          <a:bodyPr/>
          <a:lstStyle/>
          <a:p>
            <a:pPr algn="ctr"/>
            <a:r>
              <a:rPr lang="en-US" b="1" dirty="0"/>
              <a:t>505. Animating Shared Elements</a:t>
            </a:r>
            <a:endParaRPr lang="en-ID" dirty="0"/>
          </a:p>
        </p:txBody>
      </p:sp>
      <p:sp>
        <p:nvSpPr>
          <p:cNvPr id="4" name="Tampungan Konten 3">
            <a:extLst>
              <a:ext uri="{FF2B5EF4-FFF2-40B4-BE49-F238E27FC236}">
                <a16:creationId xmlns:a16="http://schemas.microsoft.com/office/drawing/2014/main" id="{69654C18-1EE1-4459-957E-E47CC7DDD19A}"/>
              </a:ext>
            </a:extLst>
          </p:cNvPr>
          <p:cNvSpPr>
            <a:spLocks noGrp="1"/>
          </p:cNvSpPr>
          <p:nvPr>
            <p:ph idx="1"/>
          </p:nvPr>
        </p:nvSpPr>
        <p:spPr/>
        <p:txBody>
          <a:bodyPr/>
          <a:lstStyle/>
          <a:p>
            <a:r>
              <a:rPr lang="en-US" dirty="0"/>
              <a:t>Sekarang kita focus ke perpindahan tab bar ini</a:t>
            </a:r>
          </a:p>
          <a:p>
            <a:endParaRPr lang="en-US" dirty="0"/>
          </a:p>
          <a:p>
            <a:endParaRPr lang="en-US" dirty="0"/>
          </a:p>
          <a:p>
            <a:endParaRPr lang="en-US" dirty="0"/>
          </a:p>
          <a:p>
            <a:r>
              <a:rPr lang="en-US" dirty="0"/>
              <a:t>Underline yang warna biru ini ada pada komponen div du file </a:t>
            </a:r>
            <a:r>
              <a:rPr lang="en-US" dirty="0" err="1"/>
              <a:t>ChallengeTabs.jsx</a:t>
            </a:r>
            <a:r>
              <a:rPr lang="en-US" dirty="0"/>
              <a:t>, </a:t>
            </a:r>
          </a:p>
          <a:p>
            <a:pPr marL="0" indent="0">
              <a:buNone/>
            </a:pPr>
            <a:endParaRPr lang="en-US" dirty="0"/>
          </a:p>
          <a:p>
            <a:pPr marL="0" indent="0">
              <a:buNone/>
            </a:pPr>
            <a:endParaRPr lang="en-US" dirty="0"/>
          </a:p>
          <a:p>
            <a:pPr marL="0" indent="0">
              <a:buNone/>
            </a:pPr>
            <a:endParaRPr lang="en-ID" dirty="0"/>
          </a:p>
        </p:txBody>
      </p:sp>
      <p:pic>
        <p:nvPicPr>
          <p:cNvPr id="7" name="Gambar 6">
            <a:extLst>
              <a:ext uri="{FF2B5EF4-FFF2-40B4-BE49-F238E27FC236}">
                <a16:creationId xmlns:a16="http://schemas.microsoft.com/office/drawing/2014/main" id="{19B144C7-98CA-489D-A4DA-B614BF3F3A5D}"/>
              </a:ext>
            </a:extLst>
          </p:cNvPr>
          <p:cNvPicPr>
            <a:picLocks noChangeAspect="1"/>
          </p:cNvPicPr>
          <p:nvPr/>
        </p:nvPicPr>
        <p:blipFill>
          <a:blip r:embed="rId2"/>
          <a:stretch>
            <a:fillRect/>
          </a:stretch>
        </p:blipFill>
        <p:spPr>
          <a:xfrm>
            <a:off x="3859844" y="2489640"/>
            <a:ext cx="3341056" cy="952986"/>
          </a:xfrm>
          <a:prstGeom prst="rect">
            <a:avLst/>
          </a:prstGeom>
        </p:spPr>
      </p:pic>
      <p:pic>
        <p:nvPicPr>
          <p:cNvPr id="9" name="Gambar 8">
            <a:extLst>
              <a:ext uri="{FF2B5EF4-FFF2-40B4-BE49-F238E27FC236}">
                <a16:creationId xmlns:a16="http://schemas.microsoft.com/office/drawing/2014/main" id="{0345B86D-FEBC-4B49-BA1A-C44E3E403E5D}"/>
              </a:ext>
            </a:extLst>
          </p:cNvPr>
          <p:cNvPicPr>
            <a:picLocks noChangeAspect="1"/>
          </p:cNvPicPr>
          <p:nvPr/>
        </p:nvPicPr>
        <p:blipFill>
          <a:blip r:embed="rId3"/>
          <a:stretch>
            <a:fillRect/>
          </a:stretch>
        </p:blipFill>
        <p:spPr>
          <a:xfrm>
            <a:off x="2969881" y="5072283"/>
            <a:ext cx="7135733" cy="479432"/>
          </a:xfrm>
          <a:prstGeom prst="rect">
            <a:avLst/>
          </a:prstGeom>
        </p:spPr>
      </p:pic>
    </p:spTree>
    <p:extLst>
      <p:ext uri="{BB962C8B-B14F-4D97-AF65-F5344CB8AC3E}">
        <p14:creationId xmlns:p14="http://schemas.microsoft.com/office/powerpoint/2010/main" val="4227323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CC0555-9668-4D49-A207-E7A7377024AC}"/>
              </a:ext>
            </a:extLst>
          </p:cNvPr>
          <p:cNvSpPr>
            <a:spLocks noGrp="1"/>
          </p:cNvSpPr>
          <p:nvPr>
            <p:ph type="title"/>
          </p:nvPr>
        </p:nvSpPr>
        <p:spPr/>
        <p:txBody>
          <a:bodyPr/>
          <a:lstStyle/>
          <a:p>
            <a:pPr algn="ctr"/>
            <a:r>
              <a:rPr lang="en-US" b="1" dirty="0"/>
              <a:t>505. Animating Shared Elements</a:t>
            </a:r>
            <a:endParaRPr lang="en-ID" dirty="0"/>
          </a:p>
        </p:txBody>
      </p:sp>
      <p:sp>
        <p:nvSpPr>
          <p:cNvPr id="4" name="Tampungan Konten 3">
            <a:extLst>
              <a:ext uri="{FF2B5EF4-FFF2-40B4-BE49-F238E27FC236}">
                <a16:creationId xmlns:a16="http://schemas.microsoft.com/office/drawing/2014/main" id="{69654C18-1EE1-4459-957E-E47CC7DDD19A}"/>
              </a:ext>
            </a:extLst>
          </p:cNvPr>
          <p:cNvSpPr>
            <a:spLocks noGrp="1"/>
          </p:cNvSpPr>
          <p:nvPr>
            <p:ph idx="1"/>
          </p:nvPr>
        </p:nvSpPr>
        <p:spPr/>
        <p:txBody>
          <a:bodyPr/>
          <a:lstStyle/>
          <a:p>
            <a:r>
              <a:rPr lang="en-US" dirty="0"/>
              <a:t>Kita </a:t>
            </a:r>
            <a:r>
              <a:rPr lang="en-US" dirty="0" err="1"/>
              <a:t>animasikan</a:t>
            </a:r>
            <a:r>
              <a:rPr lang="en-US" dirty="0"/>
              <a:t> </a:t>
            </a:r>
            <a:r>
              <a:rPr lang="en-US" dirty="0" err="1"/>
              <a:t>Tabsnya</a:t>
            </a:r>
            <a:r>
              <a:rPr lang="en-US" dirty="0"/>
              <a:t> menjadi </a:t>
            </a:r>
            <a:r>
              <a:rPr lang="en-US" dirty="0" err="1"/>
              <a:t>motion.div</a:t>
            </a:r>
            <a:endParaRPr lang="en-US" dirty="0"/>
          </a:p>
          <a:p>
            <a:r>
              <a:rPr lang="en-US" dirty="0"/>
              <a:t>Kita bisa menggunakan special props yaitu </a:t>
            </a:r>
            <a:r>
              <a:rPr lang="en-US" dirty="0" err="1"/>
              <a:t>layoutIdyang</a:t>
            </a:r>
            <a:r>
              <a:rPr lang="en-US" dirty="0"/>
              <a:t> bisa diisi string apa saja </a:t>
            </a:r>
            <a:r>
              <a:rPr lang="en-US" dirty="0" err="1"/>
              <a:t>mislnya</a:t>
            </a:r>
            <a:r>
              <a:rPr lang="en-US" dirty="0"/>
              <a:t> tab-indicator</a:t>
            </a:r>
          </a:p>
          <a:p>
            <a:r>
              <a:rPr lang="en-US" dirty="0"/>
              <a:t>Ini secara otomatis mendeteksi ketika kita </a:t>
            </a:r>
            <a:r>
              <a:rPr lang="en-US" dirty="0" err="1"/>
              <a:t>merender</a:t>
            </a:r>
            <a:r>
              <a:rPr lang="en-US" dirty="0"/>
              <a:t> elemen lain dengan </a:t>
            </a:r>
            <a:r>
              <a:rPr lang="en-US" dirty="0" err="1"/>
              <a:t>layoutId</a:t>
            </a:r>
            <a:r>
              <a:rPr lang="en-US" dirty="0"/>
              <a:t> yang sama </a:t>
            </a:r>
            <a:r>
              <a:rPr lang="en-US" dirty="0" err="1"/>
              <a:t>disuatu</a:t>
            </a:r>
            <a:r>
              <a:rPr lang="en-US" dirty="0"/>
              <a:t> tempat pada satu halaman</a:t>
            </a:r>
          </a:p>
          <a:p>
            <a:pPr marL="0" indent="0">
              <a:buNone/>
            </a:pPr>
            <a:endParaRPr lang="en-US" dirty="0"/>
          </a:p>
          <a:p>
            <a:pPr marL="0" indent="0">
              <a:buNone/>
            </a:pPr>
            <a:endParaRPr lang="en-ID" dirty="0"/>
          </a:p>
        </p:txBody>
      </p:sp>
      <p:pic>
        <p:nvPicPr>
          <p:cNvPr id="5" name="Gambar 4">
            <a:extLst>
              <a:ext uri="{FF2B5EF4-FFF2-40B4-BE49-F238E27FC236}">
                <a16:creationId xmlns:a16="http://schemas.microsoft.com/office/drawing/2014/main" id="{5779FEB8-D585-49B2-A47E-93A66759F769}"/>
              </a:ext>
            </a:extLst>
          </p:cNvPr>
          <p:cNvPicPr>
            <a:picLocks noChangeAspect="1"/>
          </p:cNvPicPr>
          <p:nvPr/>
        </p:nvPicPr>
        <p:blipFill>
          <a:blip r:embed="rId2"/>
          <a:stretch>
            <a:fillRect/>
          </a:stretch>
        </p:blipFill>
        <p:spPr>
          <a:xfrm>
            <a:off x="2604882" y="4456329"/>
            <a:ext cx="6982235" cy="997413"/>
          </a:xfrm>
          <a:prstGeom prst="rect">
            <a:avLst/>
          </a:prstGeom>
        </p:spPr>
      </p:pic>
    </p:spTree>
    <p:extLst>
      <p:ext uri="{BB962C8B-B14F-4D97-AF65-F5344CB8AC3E}">
        <p14:creationId xmlns:p14="http://schemas.microsoft.com/office/powerpoint/2010/main" val="17863088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5B84673-67FA-4789-829A-EF17514FA3E7}"/>
              </a:ext>
            </a:extLst>
          </p:cNvPr>
          <p:cNvSpPr>
            <a:spLocks noGrp="1"/>
          </p:cNvSpPr>
          <p:nvPr>
            <p:ph type="title"/>
          </p:nvPr>
        </p:nvSpPr>
        <p:spPr/>
        <p:txBody>
          <a:bodyPr/>
          <a:lstStyle/>
          <a:p>
            <a:pPr algn="ctr"/>
            <a:r>
              <a:rPr lang="en-US" b="1" dirty="0"/>
              <a:t>18. Re-triggering Animations via Keys</a:t>
            </a:r>
            <a:endParaRPr lang="en-ID" b="1" dirty="0"/>
          </a:p>
        </p:txBody>
      </p:sp>
    </p:spTree>
    <p:extLst>
      <p:ext uri="{BB962C8B-B14F-4D97-AF65-F5344CB8AC3E}">
        <p14:creationId xmlns:p14="http://schemas.microsoft.com/office/powerpoint/2010/main" val="23968837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21C6812-D8DA-4685-BA5E-DE5704777E8D}"/>
              </a:ext>
            </a:extLst>
          </p:cNvPr>
          <p:cNvSpPr>
            <a:spLocks noGrp="1"/>
          </p:cNvSpPr>
          <p:nvPr>
            <p:ph type="title"/>
          </p:nvPr>
        </p:nvSpPr>
        <p:spPr/>
        <p:txBody>
          <a:bodyPr/>
          <a:lstStyle/>
          <a:p>
            <a:pPr algn="ctr"/>
            <a:r>
              <a:rPr lang="en-US" b="1" dirty="0"/>
              <a:t>18. Re-triggering Animations via Keys</a:t>
            </a:r>
            <a:endParaRPr lang="en-ID" dirty="0"/>
          </a:p>
        </p:txBody>
      </p:sp>
      <p:sp>
        <p:nvSpPr>
          <p:cNvPr id="3" name="Tampungan Konten 2">
            <a:extLst>
              <a:ext uri="{FF2B5EF4-FFF2-40B4-BE49-F238E27FC236}">
                <a16:creationId xmlns:a16="http://schemas.microsoft.com/office/drawing/2014/main" id="{D295866A-AB1D-4331-8C8C-9D5523055FF9}"/>
              </a:ext>
            </a:extLst>
          </p:cNvPr>
          <p:cNvSpPr>
            <a:spLocks noGrp="1"/>
          </p:cNvSpPr>
          <p:nvPr>
            <p:ph idx="1"/>
          </p:nvPr>
        </p:nvSpPr>
        <p:spPr/>
        <p:txBody>
          <a:bodyPr/>
          <a:lstStyle/>
          <a:p>
            <a:r>
              <a:rPr lang="en-US" dirty="0"/>
              <a:t>Sekarang kita akan belajar cara memutar ulang animasi , setelah animasi itu berputar</a:t>
            </a:r>
          </a:p>
          <a:p>
            <a:r>
              <a:rPr lang="en-US" dirty="0"/>
              <a:t>Seperti kita akan memunculkan animasi setiap badges angka ini berubah</a:t>
            </a:r>
          </a:p>
          <a:p>
            <a:endParaRPr lang="en-ID" dirty="0"/>
          </a:p>
        </p:txBody>
      </p:sp>
      <p:pic>
        <p:nvPicPr>
          <p:cNvPr id="5" name="Gambar 4">
            <a:extLst>
              <a:ext uri="{FF2B5EF4-FFF2-40B4-BE49-F238E27FC236}">
                <a16:creationId xmlns:a16="http://schemas.microsoft.com/office/drawing/2014/main" id="{BC2734FD-7B16-40D0-AB89-4DB927A2F357}"/>
              </a:ext>
            </a:extLst>
          </p:cNvPr>
          <p:cNvPicPr>
            <a:picLocks noChangeAspect="1"/>
          </p:cNvPicPr>
          <p:nvPr/>
        </p:nvPicPr>
        <p:blipFill>
          <a:blip r:embed="rId2"/>
          <a:stretch>
            <a:fillRect/>
          </a:stretch>
        </p:blipFill>
        <p:spPr>
          <a:xfrm>
            <a:off x="5133925" y="3658376"/>
            <a:ext cx="4210226" cy="750338"/>
          </a:xfrm>
          <a:prstGeom prst="rect">
            <a:avLst/>
          </a:prstGeom>
        </p:spPr>
      </p:pic>
    </p:spTree>
    <p:extLst>
      <p:ext uri="{BB962C8B-B14F-4D97-AF65-F5344CB8AC3E}">
        <p14:creationId xmlns:p14="http://schemas.microsoft.com/office/powerpoint/2010/main" val="371486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21C6812-D8DA-4685-BA5E-DE5704777E8D}"/>
              </a:ext>
            </a:extLst>
          </p:cNvPr>
          <p:cNvSpPr>
            <a:spLocks noGrp="1"/>
          </p:cNvSpPr>
          <p:nvPr>
            <p:ph type="title"/>
          </p:nvPr>
        </p:nvSpPr>
        <p:spPr/>
        <p:txBody>
          <a:bodyPr/>
          <a:lstStyle/>
          <a:p>
            <a:pPr algn="ctr"/>
            <a:r>
              <a:rPr lang="en-US" b="1" dirty="0"/>
              <a:t>18. Re-triggering Animations via Keys</a:t>
            </a:r>
            <a:endParaRPr lang="en-ID" dirty="0"/>
          </a:p>
        </p:txBody>
      </p:sp>
      <p:sp>
        <p:nvSpPr>
          <p:cNvPr id="3" name="Tampungan Konten 2">
            <a:extLst>
              <a:ext uri="{FF2B5EF4-FFF2-40B4-BE49-F238E27FC236}">
                <a16:creationId xmlns:a16="http://schemas.microsoft.com/office/drawing/2014/main" id="{D295866A-AB1D-4331-8C8C-9D5523055FF9}"/>
              </a:ext>
            </a:extLst>
          </p:cNvPr>
          <p:cNvSpPr>
            <a:spLocks noGrp="1"/>
          </p:cNvSpPr>
          <p:nvPr>
            <p:ph idx="1"/>
          </p:nvPr>
        </p:nvSpPr>
        <p:spPr/>
        <p:txBody>
          <a:bodyPr/>
          <a:lstStyle/>
          <a:p>
            <a:r>
              <a:rPr lang="en-US" dirty="0"/>
              <a:t>Untuk mencapai hal ini kita perlu pergi ke  komponen Badge </a:t>
            </a:r>
          </a:p>
          <a:p>
            <a:r>
              <a:rPr lang="en-US" dirty="0"/>
              <a:t>Lalu berikan animasi ke span dengan </a:t>
            </a:r>
            <a:r>
              <a:rPr lang="en-US" dirty="0" err="1"/>
              <a:t>motion.span</a:t>
            </a:r>
            <a:endParaRPr lang="en-US" dirty="0"/>
          </a:p>
          <a:p>
            <a:pPr marL="0" indent="0">
              <a:buNone/>
            </a:pPr>
            <a:endParaRPr lang="en-ID" dirty="0"/>
          </a:p>
        </p:txBody>
      </p:sp>
      <p:pic>
        <p:nvPicPr>
          <p:cNvPr id="6" name="Gambar 5">
            <a:extLst>
              <a:ext uri="{FF2B5EF4-FFF2-40B4-BE49-F238E27FC236}">
                <a16:creationId xmlns:a16="http://schemas.microsoft.com/office/drawing/2014/main" id="{203C62BC-2D9B-43A9-995E-E019FE204CA4}"/>
              </a:ext>
            </a:extLst>
          </p:cNvPr>
          <p:cNvPicPr>
            <a:picLocks noChangeAspect="1"/>
          </p:cNvPicPr>
          <p:nvPr/>
        </p:nvPicPr>
        <p:blipFill>
          <a:blip r:embed="rId2"/>
          <a:stretch>
            <a:fillRect/>
          </a:stretch>
        </p:blipFill>
        <p:spPr>
          <a:xfrm>
            <a:off x="4186397" y="3028458"/>
            <a:ext cx="4516731" cy="2547614"/>
          </a:xfrm>
          <a:prstGeom prst="rect">
            <a:avLst/>
          </a:prstGeom>
        </p:spPr>
      </p:pic>
    </p:spTree>
    <p:extLst>
      <p:ext uri="{BB962C8B-B14F-4D97-AF65-F5344CB8AC3E}">
        <p14:creationId xmlns:p14="http://schemas.microsoft.com/office/powerpoint/2010/main" val="828163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21C6812-D8DA-4685-BA5E-DE5704777E8D}"/>
              </a:ext>
            </a:extLst>
          </p:cNvPr>
          <p:cNvSpPr>
            <a:spLocks noGrp="1"/>
          </p:cNvSpPr>
          <p:nvPr>
            <p:ph type="title"/>
          </p:nvPr>
        </p:nvSpPr>
        <p:spPr/>
        <p:txBody>
          <a:bodyPr/>
          <a:lstStyle/>
          <a:p>
            <a:pPr algn="ctr"/>
            <a:r>
              <a:rPr lang="en-US" b="1" dirty="0"/>
              <a:t>18. Re-triggering Animations via Keys</a:t>
            </a:r>
            <a:endParaRPr lang="en-ID" dirty="0"/>
          </a:p>
        </p:txBody>
      </p:sp>
      <p:sp>
        <p:nvSpPr>
          <p:cNvPr id="3" name="Tampungan Konten 2">
            <a:extLst>
              <a:ext uri="{FF2B5EF4-FFF2-40B4-BE49-F238E27FC236}">
                <a16:creationId xmlns:a16="http://schemas.microsoft.com/office/drawing/2014/main" id="{D295866A-AB1D-4331-8C8C-9D5523055FF9}"/>
              </a:ext>
            </a:extLst>
          </p:cNvPr>
          <p:cNvSpPr>
            <a:spLocks noGrp="1"/>
          </p:cNvSpPr>
          <p:nvPr>
            <p:ph idx="1"/>
          </p:nvPr>
        </p:nvSpPr>
        <p:spPr/>
        <p:txBody>
          <a:bodyPr/>
          <a:lstStyle/>
          <a:p>
            <a:r>
              <a:rPr lang="en-US" dirty="0"/>
              <a:t>Agar komponen Badge bisa dianimasikan ulang, maka komponen Badge nya harus </a:t>
            </a:r>
            <a:r>
              <a:rPr lang="en-US" dirty="0" err="1"/>
              <a:t>dirender</a:t>
            </a:r>
            <a:r>
              <a:rPr lang="en-US" dirty="0"/>
              <a:t> ulang di komponen/page yang diperlukan</a:t>
            </a:r>
            <a:endParaRPr lang="en-ID" dirty="0"/>
          </a:p>
          <a:p>
            <a:r>
              <a:rPr lang="en-ID" dirty="0"/>
              <a:t>Dalam hal ini </a:t>
            </a:r>
            <a:r>
              <a:rPr lang="en-ID" dirty="0" err="1"/>
              <a:t>challengeTabs</a:t>
            </a:r>
            <a:r>
              <a:rPr lang="en-ID" dirty="0"/>
              <a:t> komponen , cukup tambahkan property key pada komponen Badge dengan nilai dinamis, dalam hal ini child nya</a:t>
            </a:r>
          </a:p>
          <a:p>
            <a:r>
              <a:rPr lang="en-ID" dirty="0"/>
              <a:t>Ketika nilai pada key berubah, react akan menghancurkan instance komponen dan </a:t>
            </a:r>
            <a:r>
              <a:rPr lang="en-ID" dirty="0" err="1"/>
              <a:t>merender</a:t>
            </a:r>
            <a:r>
              <a:rPr lang="en-ID" dirty="0"/>
              <a:t> ulang komponen dengan key baru, sehingga animasi bisa dimulai </a:t>
            </a:r>
            <a:r>
              <a:rPr lang="en-ID" dirty="0" err="1"/>
              <a:t>kembli</a:t>
            </a:r>
            <a:endParaRPr lang="en-US" dirty="0"/>
          </a:p>
        </p:txBody>
      </p:sp>
    </p:spTree>
    <p:extLst>
      <p:ext uri="{BB962C8B-B14F-4D97-AF65-F5344CB8AC3E}">
        <p14:creationId xmlns:p14="http://schemas.microsoft.com/office/powerpoint/2010/main" val="31047829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21C6812-D8DA-4685-BA5E-DE5704777E8D}"/>
              </a:ext>
            </a:extLst>
          </p:cNvPr>
          <p:cNvSpPr>
            <a:spLocks noGrp="1"/>
          </p:cNvSpPr>
          <p:nvPr>
            <p:ph type="title"/>
          </p:nvPr>
        </p:nvSpPr>
        <p:spPr/>
        <p:txBody>
          <a:bodyPr/>
          <a:lstStyle/>
          <a:p>
            <a:pPr algn="ctr"/>
            <a:r>
              <a:rPr lang="en-US" b="1" dirty="0"/>
              <a:t>18. Re-triggering Animations via Keys</a:t>
            </a:r>
            <a:endParaRPr lang="en-ID" dirty="0"/>
          </a:p>
        </p:txBody>
      </p:sp>
      <p:pic>
        <p:nvPicPr>
          <p:cNvPr id="5" name="Tampungan Konten 4">
            <a:extLst>
              <a:ext uri="{FF2B5EF4-FFF2-40B4-BE49-F238E27FC236}">
                <a16:creationId xmlns:a16="http://schemas.microsoft.com/office/drawing/2014/main" id="{98A04CAE-BA8A-45CB-9CFA-8B84187F52E2}"/>
              </a:ext>
            </a:extLst>
          </p:cNvPr>
          <p:cNvPicPr>
            <a:picLocks noGrp="1" noChangeAspect="1"/>
          </p:cNvPicPr>
          <p:nvPr>
            <p:ph idx="1"/>
          </p:nvPr>
        </p:nvPicPr>
        <p:blipFill>
          <a:blip r:embed="rId2"/>
          <a:stretch>
            <a:fillRect/>
          </a:stretch>
        </p:blipFill>
        <p:spPr>
          <a:xfrm>
            <a:off x="2827456" y="1802039"/>
            <a:ext cx="7108807" cy="4010932"/>
          </a:xfrm>
        </p:spPr>
      </p:pic>
    </p:spTree>
    <p:extLst>
      <p:ext uri="{BB962C8B-B14F-4D97-AF65-F5344CB8AC3E}">
        <p14:creationId xmlns:p14="http://schemas.microsoft.com/office/powerpoint/2010/main" val="34938963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E4C212C-7929-4C2D-AEB7-112D820EB321}"/>
              </a:ext>
            </a:extLst>
          </p:cNvPr>
          <p:cNvSpPr>
            <a:spLocks noGrp="1"/>
          </p:cNvSpPr>
          <p:nvPr>
            <p:ph type="title"/>
          </p:nvPr>
        </p:nvSpPr>
        <p:spPr/>
        <p:txBody>
          <a:bodyPr/>
          <a:lstStyle/>
          <a:p>
            <a:pPr algn="ctr"/>
            <a:r>
              <a:rPr lang="en-US" b="1" dirty="0"/>
              <a:t>19. Scroll Based Animations</a:t>
            </a:r>
            <a:endParaRPr lang="en-ID" b="1" dirty="0"/>
          </a:p>
        </p:txBody>
      </p:sp>
    </p:spTree>
    <p:extLst>
      <p:ext uri="{BB962C8B-B14F-4D97-AF65-F5344CB8AC3E}">
        <p14:creationId xmlns:p14="http://schemas.microsoft.com/office/powerpoint/2010/main" val="38303900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3" name="Tampungan Konten 2">
            <a:extLst>
              <a:ext uri="{FF2B5EF4-FFF2-40B4-BE49-F238E27FC236}">
                <a16:creationId xmlns:a16="http://schemas.microsoft.com/office/drawing/2014/main" id="{23B3EDFF-2981-4531-8712-D2D0A6C7FF9F}"/>
              </a:ext>
            </a:extLst>
          </p:cNvPr>
          <p:cNvSpPr>
            <a:spLocks noGrp="1"/>
          </p:cNvSpPr>
          <p:nvPr>
            <p:ph idx="1"/>
          </p:nvPr>
        </p:nvSpPr>
        <p:spPr/>
        <p:txBody>
          <a:bodyPr/>
          <a:lstStyle/>
          <a:p>
            <a:r>
              <a:rPr lang="en-US" dirty="0"/>
              <a:t>Kita melihat di halaman awal ada gambar hero lengkap dengan city nya, serta tulisan dan tombol get started</a:t>
            </a:r>
          </a:p>
          <a:p>
            <a:r>
              <a:rPr lang="en-US" dirty="0"/>
              <a:t>Agar tidak membosankan kita akan menambahkan berbagai animasi disini</a:t>
            </a:r>
            <a:endParaRPr lang="en-ID" dirty="0"/>
          </a:p>
        </p:txBody>
      </p:sp>
      <p:pic>
        <p:nvPicPr>
          <p:cNvPr id="5" name="Gambar 4">
            <a:extLst>
              <a:ext uri="{FF2B5EF4-FFF2-40B4-BE49-F238E27FC236}">
                <a16:creationId xmlns:a16="http://schemas.microsoft.com/office/drawing/2014/main" id="{A6B222B0-36F4-44DC-9A26-A4FE2B00DEF7}"/>
              </a:ext>
            </a:extLst>
          </p:cNvPr>
          <p:cNvPicPr>
            <a:picLocks noChangeAspect="1"/>
          </p:cNvPicPr>
          <p:nvPr/>
        </p:nvPicPr>
        <p:blipFill>
          <a:blip r:embed="rId2"/>
          <a:stretch>
            <a:fillRect/>
          </a:stretch>
        </p:blipFill>
        <p:spPr>
          <a:xfrm>
            <a:off x="3365544" y="3534024"/>
            <a:ext cx="5460911" cy="2958851"/>
          </a:xfrm>
          <a:prstGeom prst="rect">
            <a:avLst/>
          </a:prstGeom>
        </p:spPr>
      </p:pic>
    </p:spTree>
    <p:extLst>
      <p:ext uri="{BB962C8B-B14F-4D97-AF65-F5344CB8AC3E}">
        <p14:creationId xmlns:p14="http://schemas.microsoft.com/office/powerpoint/2010/main" val="23493888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D6BCE6C-6412-4C62-B919-039280276847}"/>
              </a:ext>
            </a:extLst>
          </p:cNvPr>
          <p:cNvSpPr>
            <a:spLocks noGrp="1"/>
          </p:cNvSpPr>
          <p:nvPr>
            <p:ph type="title"/>
          </p:nvPr>
        </p:nvSpPr>
        <p:spPr/>
        <p:txBody>
          <a:bodyPr/>
          <a:lstStyle/>
          <a:p>
            <a:pPr algn="ctr"/>
            <a:r>
              <a:rPr lang="en-US" b="1" dirty="0"/>
              <a:t>19. Scroll Based Animations</a:t>
            </a:r>
            <a:endParaRPr lang="en-ID" dirty="0"/>
          </a:p>
        </p:txBody>
      </p:sp>
      <p:sp>
        <p:nvSpPr>
          <p:cNvPr id="3" name="Tampungan Konten 2">
            <a:extLst>
              <a:ext uri="{FF2B5EF4-FFF2-40B4-BE49-F238E27FC236}">
                <a16:creationId xmlns:a16="http://schemas.microsoft.com/office/drawing/2014/main" id="{23B3EDFF-2981-4531-8712-D2D0A6C7FF9F}"/>
              </a:ext>
            </a:extLst>
          </p:cNvPr>
          <p:cNvSpPr>
            <a:spLocks noGrp="1"/>
          </p:cNvSpPr>
          <p:nvPr>
            <p:ph idx="1"/>
          </p:nvPr>
        </p:nvSpPr>
        <p:spPr/>
        <p:txBody>
          <a:bodyPr/>
          <a:lstStyle/>
          <a:p>
            <a:r>
              <a:rPr lang="en-US" dirty="0"/>
              <a:t>Kita akan membuat efek parallax yang berarti setiap kita </a:t>
            </a:r>
            <a:r>
              <a:rPr lang="en-US" dirty="0" err="1"/>
              <a:t>menscroll</a:t>
            </a:r>
            <a:r>
              <a:rPr lang="en-US" dirty="0"/>
              <a:t> halaman, semua </a:t>
            </a:r>
            <a:r>
              <a:rPr lang="en-US" dirty="0" err="1"/>
              <a:t>gambr</a:t>
            </a:r>
            <a:r>
              <a:rPr lang="en-US" dirty="0"/>
              <a:t> ini akan bergerak di kecepatan yang berbeda untuk menghasilkan efek yang bagus dan menarik</a:t>
            </a:r>
          </a:p>
          <a:p>
            <a:r>
              <a:rPr lang="en-US" dirty="0"/>
              <a:t>Sekarang kita perlu ke </a:t>
            </a:r>
            <a:r>
              <a:rPr lang="en-US" dirty="0" err="1"/>
              <a:t>Welcome.jsx</a:t>
            </a:r>
            <a:r>
              <a:rPr lang="en-US" dirty="0"/>
              <a:t> di halaman inilah kita akan menampilkan animasi</a:t>
            </a:r>
            <a:endParaRPr lang="en-ID" dirty="0"/>
          </a:p>
        </p:txBody>
      </p:sp>
      <p:pic>
        <p:nvPicPr>
          <p:cNvPr id="6" name="Gambar 5">
            <a:extLst>
              <a:ext uri="{FF2B5EF4-FFF2-40B4-BE49-F238E27FC236}">
                <a16:creationId xmlns:a16="http://schemas.microsoft.com/office/drawing/2014/main" id="{7DC57C05-DC14-4B92-9C94-3915DC47C104}"/>
              </a:ext>
            </a:extLst>
          </p:cNvPr>
          <p:cNvPicPr>
            <a:picLocks noChangeAspect="1"/>
          </p:cNvPicPr>
          <p:nvPr/>
        </p:nvPicPr>
        <p:blipFill>
          <a:blip r:embed="rId2"/>
          <a:stretch>
            <a:fillRect/>
          </a:stretch>
        </p:blipFill>
        <p:spPr>
          <a:xfrm>
            <a:off x="1095299" y="4183719"/>
            <a:ext cx="4090715" cy="1319010"/>
          </a:xfrm>
          <a:prstGeom prst="rect">
            <a:avLst/>
          </a:prstGeom>
        </p:spPr>
      </p:pic>
      <p:pic>
        <p:nvPicPr>
          <p:cNvPr id="8" name="Gambar 7">
            <a:extLst>
              <a:ext uri="{FF2B5EF4-FFF2-40B4-BE49-F238E27FC236}">
                <a16:creationId xmlns:a16="http://schemas.microsoft.com/office/drawing/2014/main" id="{066C8D33-AAD5-48E2-A3DE-8F3DE8684524}"/>
              </a:ext>
            </a:extLst>
          </p:cNvPr>
          <p:cNvPicPr>
            <a:picLocks noChangeAspect="1"/>
          </p:cNvPicPr>
          <p:nvPr/>
        </p:nvPicPr>
        <p:blipFill>
          <a:blip r:embed="rId3"/>
          <a:stretch>
            <a:fillRect/>
          </a:stretch>
        </p:blipFill>
        <p:spPr>
          <a:xfrm>
            <a:off x="5443113" y="4151061"/>
            <a:ext cx="4647944" cy="1036591"/>
          </a:xfrm>
          <a:prstGeom prst="rect">
            <a:avLst/>
          </a:prstGeom>
        </p:spPr>
      </p:pic>
      <p:pic>
        <p:nvPicPr>
          <p:cNvPr id="10" name="Gambar 9">
            <a:extLst>
              <a:ext uri="{FF2B5EF4-FFF2-40B4-BE49-F238E27FC236}">
                <a16:creationId xmlns:a16="http://schemas.microsoft.com/office/drawing/2014/main" id="{49A74AB1-9F86-4A29-8AD7-839050910C1B}"/>
              </a:ext>
            </a:extLst>
          </p:cNvPr>
          <p:cNvPicPr>
            <a:picLocks noChangeAspect="1"/>
          </p:cNvPicPr>
          <p:nvPr/>
        </p:nvPicPr>
        <p:blipFill>
          <a:blip r:embed="rId4"/>
          <a:stretch>
            <a:fillRect/>
          </a:stretch>
        </p:blipFill>
        <p:spPr>
          <a:xfrm>
            <a:off x="1095299" y="5865797"/>
            <a:ext cx="9303789" cy="627078"/>
          </a:xfrm>
          <a:prstGeom prst="rect">
            <a:avLst/>
          </a:prstGeom>
        </p:spPr>
      </p:pic>
    </p:spTree>
    <p:extLst>
      <p:ext uri="{BB962C8B-B14F-4D97-AF65-F5344CB8AC3E}">
        <p14:creationId xmlns:p14="http://schemas.microsoft.com/office/powerpoint/2010/main" val="229022824"/>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6296</TotalTime>
  <Words>3661</Words>
  <Application>Microsoft Office PowerPoint</Application>
  <PresentationFormat>Layar Lebar</PresentationFormat>
  <Paragraphs>311</Paragraphs>
  <Slides>108</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108</vt:i4>
      </vt:variant>
    </vt:vector>
  </HeadingPairs>
  <TitlesOfParts>
    <vt:vector size="112" baseType="lpstr">
      <vt:lpstr>Arial</vt:lpstr>
      <vt:lpstr>Calibri</vt:lpstr>
      <vt:lpstr>Calibri Light</vt:lpstr>
      <vt:lpstr>Tema Office</vt:lpstr>
      <vt:lpstr>Framer Motion</vt:lpstr>
      <vt:lpstr>1.Animating with css transition</vt:lpstr>
      <vt:lpstr>1.Animating with css transition</vt:lpstr>
      <vt:lpstr>1.Animating with css transition</vt:lpstr>
      <vt:lpstr>1.Animating with css transition</vt:lpstr>
      <vt:lpstr>1.Animating with css transition</vt:lpstr>
      <vt:lpstr>1.Animating with css transition</vt:lpstr>
      <vt:lpstr>1.Animating with css transition</vt:lpstr>
      <vt:lpstr>1.Animating with css transition</vt:lpstr>
      <vt:lpstr>1.Animating with css transition</vt:lpstr>
      <vt:lpstr>1.Animating with css transition</vt:lpstr>
      <vt:lpstr>2. Animating with css animations</vt:lpstr>
      <vt:lpstr>2. Animating with css animations</vt:lpstr>
      <vt:lpstr>2. Animating with css animations</vt:lpstr>
      <vt:lpstr>2. Animating with css animations</vt:lpstr>
      <vt:lpstr>2. Animating with css animations</vt:lpstr>
      <vt:lpstr>3. Pengenalan Framer-motion</vt:lpstr>
      <vt:lpstr>3. Pengenalan Framer-motion</vt:lpstr>
      <vt:lpstr>4. Framer Motion Basics and Fundamental</vt:lpstr>
      <vt:lpstr>4. Framer Motions Basic And Fundamental</vt:lpstr>
      <vt:lpstr>4. Framer Motions Basic And Fundamental</vt:lpstr>
      <vt:lpstr>4. Framer Motions Basic And Fundamental</vt:lpstr>
      <vt:lpstr>4. Framer Motions Basic And Fundamental</vt:lpstr>
      <vt:lpstr>4. Framer Motions Basic And Fundamental</vt:lpstr>
      <vt:lpstr>4. Framer Motions Basic And Fundamental</vt:lpstr>
      <vt:lpstr>5. Animating Between Conditional Values</vt:lpstr>
      <vt:lpstr>5. Animating Between Conditional Values</vt:lpstr>
      <vt:lpstr>5. Animating Between Conditional Values</vt:lpstr>
      <vt:lpstr>6. Adding Entry Animations</vt:lpstr>
      <vt:lpstr>6. Adding Entry Animations</vt:lpstr>
      <vt:lpstr>6. Adding Entry Animations</vt:lpstr>
      <vt:lpstr>6. Adding Entry Animations</vt:lpstr>
      <vt:lpstr>7. Animating Elements Dissappearances</vt:lpstr>
      <vt:lpstr>7. Animating Elements Dissappearances</vt:lpstr>
      <vt:lpstr>7. Animating Elements Dissappearances</vt:lpstr>
      <vt:lpstr>7. Animating Elements Dissappearances</vt:lpstr>
      <vt:lpstr>7. Animating Elements Dissappearances</vt:lpstr>
      <vt:lpstr>8. Making Elements Pop With Hover Animation</vt:lpstr>
      <vt:lpstr>8. Making Elements Pop With Hover Animation</vt:lpstr>
      <vt:lpstr>8. Making Elements Pop With Hover Animation</vt:lpstr>
      <vt:lpstr>8. Making Elements Pop With Hover Animation</vt:lpstr>
      <vt:lpstr>9. Reusing Animation States</vt:lpstr>
      <vt:lpstr>9. Reusing Animation States</vt:lpstr>
      <vt:lpstr>9. Reusing Animation States</vt:lpstr>
      <vt:lpstr>10. Nested Animations And Variants</vt:lpstr>
      <vt:lpstr>10. Nested Animations And Variants</vt:lpstr>
      <vt:lpstr>10. Nested Animations And Variants</vt:lpstr>
      <vt:lpstr>10. Nested Animations And Variants</vt:lpstr>
      <vt:lpstr>10. Nested Animations And Variants</vt:lpstr>
      <vt:lpstr>10. Nested Animations And Variants</vt:lpstr>
      <vt:lpstr>10. Nested Animations And Variants</vt:lpstr>
      <vt:lpstr>10. Nested Animations And Variants</vt:lpstr>
      <vt:lpstr>11. Animating Staggered List</vt:lpstr>
      <vt:lpstr>11. Animating Staggered List</vt:lpstr>
      <vt:lpstr>11. Animating Staggered List</vt:lpstr>
      <vt:lpstr>11. Animating Staggered List</vt:lpstr>
      <vt:lpstr>11. Animating Staggered List</vt:lpstr>
      <vt:lpstr>12. Animating Colors &amp; Working with Keyframes</vt:lpstr>
      <vt:lpstr>12. Animating Colors &amp; Working with Keyframes</vt:lpstr>
      <vt:lpstr>12. Animating Colors &amp; Working with Keyframes</vt:lpstr>
      <vt:lpstr>12. Animating Colors &amp; Working with Keyframes</vt:lpstr>
      <vt:lpstr>13. Imperative Animation</vt:lpstr>
      <vt:lpstr>13. Imperative Animation</vt:lpstr>
      <vt:lpstr>13. Imperative Animation</vt:lpstr>
      <vt:lpstr>13. Imperative Animation</vt:lpstr>
      <vt:lpstr>13. Imperative Animation</vt:lpstr>
      <vt:lpstr>13. Imperative Animation</vt:lpstr>
      <vt:lpstr>14. Animating Layout Changes</vt:lpstr>
      <vt:lpstr>14. Animating Layout Changes</vt:lpstr>
      <vt:lpstr>14. Animating Layout Changes</vt:lpstr>
      <vt:lpstr>14. Animating Layout Changes</vt:lpstr>
      <vt:lpstr>15. Orchestrating Multi-Element Animations</vt:lpstr>
      <vt:lpstr>15. Orchestrating Multi-Element Animations</vt:lpstr>
      <vt:lpstr>15. Orchestrating Multi-Element Animations</vt:lpstr>
      <vt:lpstr>15. Orchestrating Multi-Element Animations</vt:lpstr>
      <vt:lpstr>15. Orchestrating Multi-Element Animations</vt:lpstr>
      <vt:lpstr>15. Orchestrating Multi-Element Animations</vt:lpstr>
      <vt:lpstr>15. Orchestrating Multi-Element Animations</vt:lpstr>
      <vt:lpstr>15. Orchestrating Multi-Element Animations</vt:lpstr>
      <vt:lpstr>15. Orchestrating Multi-Element Animations</vt:lpstr>
      <vt:lpstr>16. Combining Animations with Layout Animations</vt:lpstr>
      <vt:lpstr>16. Combining Animations with Layout Animations</vt:lpstr>
      <vt:lpstr>16. Combining Animations with Layout Animations</vt:lpstr>
      <vt:lpstr>16. Combining Animations with Layout Animations</vt:lpstr>
      <vt:lpstr>16. Combining Animations with Layout Animations</vt:lpstr>
      <vt:lpstr>16. Combining Animations with Layout Animations</vt:lpstr>
      <vt:lpstr>17. Animating Shared Elements</vt:lpstr>
      <vt:lpstr>505. Animating Shared Elements</vt:lpstr>
      <vt:lpstr>505. Animating Shared Elements</vt:lpstr>
      <vt:lpstr>505. Animating Shared Elements</vt:lpstr>
      <vt:lpstr>505. Animating Shared Elements</vt:lpstr>
      <vt:lpstr>18. Re-triggering Animations via Keys</vt:lpstr>
      <vt:lpstr>18. Re-triggering Animations via Keys</vt:lpstr>
      <vt:lpstr>18. Re-triggering Animations via Keys</vt:lpstr>
      <vt:lpstr>18. Re-triggering Animations via Keys</vt:lpstr>
      <vt:lpstr>18. Re-triggering Animations via Keys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lpstr>19. Scroll Based Animations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Framer Motion</dc:title>
  <dc:creator>Al youma Akmal</dc:creator>
  <cp:lastModifiedBy>Al youma Akmal</cp:lastModifiedBy>
  <cp:revision>67</cp:revision>
  <dcterms:created xsi:type="dcterms:W3CDTF">2024-07-13T22:16:00Z</dcterms:created>
  <dcterms:modified xsi:type="dcterms:W3CDTF">2024-07-19T03:08:02Z</dcterms:modified>
</cp:coreProperties>
</file>