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1214" r:id="rId2"/>
    <p:sldId id="1216" r:id="rId3"/>
    <p:sldId id="1377" r:id="rId4"/>
    <p:sldId id="1358" r:id="rId5"/>
    <p:sldId id="1359" r:id="rId6"/>
    <p:sldId id="1360" r:id="rId7"/>
    <p:sldId id="1361" r:id="rId8"/>
    <p:sldId id="1215" r:id="rId9"/>
    <p:sldId id="1376" r:id="rId10"/>
    <p:sldId id="1386" r:id="rId11"/>
    <p:sldId id="1388" r:id="rId12"/>
    <p:sldId id="1389" r:id="rId13"/>
    <p:sldId id="1390" r:id="rId14"/>
    <p:sldId id="1391" r:id="rId15"/>
    <p:sldId id="1392" r:id="rId16"/>
    <p:sldId id="12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EF8"/>
    <a:srgbClr val="EAF1D9"/>
    <a:srgbClr val="B9EF31"/>
    <a:srgbClr val="FABE00"/>
    <a:srgbClr val="FFFFCC"/>
    <a:srgbClr val="543322"/>
    <a:srgbClr val="FFDF90"/>
    <a:srgbClr val="FFD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09047-6FF5-4F8C-A3CF-2A2F36CE0DDC}" type="datetimeFigureOut">
              <a:rPr lang="en-CA" smtClean="0"/>
              <a:t>2022-04-02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5F4CA-E0B6-40C8-A59A-324694348C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71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5A3E-30D9-4E79-A951-84DC56325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581F2-6CE3-448C-9CB5-E33A0ED0A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9B1E3-B902-4AAD-AF4D-E3F78FB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2238-F3D3-4F86-8191-7FE2DEA3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6772-4DA7-48B4-9269-A28B620C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25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9386-594E-43CB-922C-392E114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C7BC9-1E24-4C69-A227-A352EEFA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A547-0774-40D3-91BD-AACEEE7E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D8B3F-32DE-4664-9765-44BB5DFF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E329D-2418-4E90-82F1-2107A6C8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87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094E7-BCF7-4693-A18D-255E0DD4D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1842E-E2A0-401B-942C-A25C45AA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1535-57C8-47BB-9AD5-97FDBD9E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B0BD-8987-45AD-8315-8C3099B4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0B472-ED7A-4577-99F9-3A78A96A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6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2CAD-0409-4B66-A684-4840D40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F6EB-71B7-4BD4-AB34-63B8E197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2A1E-C4FA-4A6D-B496-5991463A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0F11-806E-40F3-8C78-5EEB2B95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2BE-176A-463D-9B10-1224336C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68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B057-C5B9-483E-9519-4813918C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57EB9-5183-4CCB-8A8C-5A58F35FD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91D65-57F7-4268-B28B-8451D82C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9457-31B7-4941-9CA8-3928C087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FE074-D9EC-42D2-B908-DDA79D43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41F4-0677-418B-AEBC-F1C18BD7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5058-72F4-48C0-A29B-17A459DDD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9C689-99E4-4139-8586-109C8A902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80CB-D92F-49A9-8FF7-ADF5C822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8D0C0-F99C-44E6-9357-7863AC76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5CC8-A23F-4BB5-93A1-F6CEC56C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08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608D-8432-430E-8628-2C100C40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29B6-09E7-4457-BEE4-4B5D2C1A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FA53-A09D-45D7-9881-8412B7C5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E709F-EA69-4271-870F-89FEAF14A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F9B3F-8113-4F6F-BAA0-417F562E2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3A150-E973-43D9-86EA-FCDB6B1A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9DBB5-747D-4757-975E-D67E5F6B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BE8D2-D473-418D-811E-3ABF22EA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33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E3A8-346E-4B2F-A7A0-1B07497C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D16A6-D91E-4D0A-8019-AB81475C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E7DB7-1933-45C5-8341-43B5444B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5495B-B2DA-46C0-BB75-3C5D576D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7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DEB8E-EE54-4C24-8876-CFCEF0F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B89FD-81E8-4DC6-BB33-0193F137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A81AD-91AB-4495-A802-7E0BDDA5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54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49B9-10BD-47C7-9941-10CF5C85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6E94-13C6-4695-BF0E-AA7857C0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525B5-56AE-4374-87F0-BDD9B73F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B465-8923-4245-9C56-E022141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A78C6-86E2-4456-8918-4F53ED56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67C1B-0888-4AC3-8B6A-E90BD03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2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9737-D599-4CDD-A60C-D7B1AFF3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AF184-B98F-4C3D-8DDC-EC662817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2875-3EE9-42BD-BE89-7DF1065E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0AF7-12F8-498D-9961-05011E63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96C9-A422-40BC-8686-D55F8C7F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EFB2-E000-4C21-BB5B-278E3F31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37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62C83-8702-4696-9E5F-28BC301D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C85F-8617-47E5-91FF-AE6E658D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DB1C-BB2E-49CC-80B6-BF95A1649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Networking and Data Security- M. Firoozjaei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CF38-838A-4730-9F94-30CDA780B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57A5-D6E7-49DA-9D0B-FCBACF3BA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AEDD-6F37-49E6-95FA-2A20E24450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1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dsonsecurity.net/index.html" TargetMode="External"/><Relationship Id="rId7" Type="http://schemas.openxmlformats.org/officeDocument/2006/relationships/hyperlink" Target="https://ivanitlearning.wordpress.com/2019/05/20/icmp-redirect-attacks-with-scap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alayar.com/en/content/cryptography-history-and-curiosities-importance-today" TargetMode="External"/><Relationship Id="rId5" Type="http://schemas.openxmlformats.org/officeDocument/2006/relationships/hyperlink" Target="https://www.okta.com/identity-101/arp-poisoning/" TargetMode="External"/><Relationship Id="rId4" Type="http://schemas.openxmlformats.org/officeDocument/2006/relationships/hyperlink" Target="http://intronetworks.cs.luc.edu/current/ComputerNetwork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handsonsecurity.ne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i.com/uk/en-gb/space/space-cyber-securit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nub.com/blog/socket-programming-in-python-client-server-p2p/" TargetMode="External"/><Relationship Id="rId5" Type="http://schemas.openxmlformats.org/officeDocument/2006/relationships/hyperlink" Target="https://docs.python.org/3/howto/sockets.html" TargetMode="External"/><Relationship Id="rId4" Type="http://schemas.openxmlformats.org/officeDocument/2006/relationships/hyperlink" Target="https://realpython.com/python-sockets/#socket-api-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pubnub.com/blog/socket-programming-in-python-client-server-p2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howto/sockets.html" TargetMode="External"/><Relationship Id="rId5" Type="http://schemas.openxmlformats.org/officeDocument/2006/relationships/hyperlink" Target="https://realpython.com/python-sockets/#socket-api-overview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pubnub.com/blog/socket-programming-in-python-client-server-p2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howto/sockets.html" TargetMode="External"/><Relationship Id="rId5" Type="http://schemas.openxmlformats.org/officeDocument/2006/relationships/hyperlink" Target="https://realpython.com/python-sockets/#socket-api-over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7FC9-1C61-4B66-BDAF-B6750213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887" y="1771650"/>
            <a:ext cx="8165137" cy="2244538"/>
          </a:xfrm>
        </p:spPr>
        <p:txBody>
          <a:bodyPr anchor="b">
            <a:normAutofit/>
          </a:bodyPr>
          <a:lstStyle/>
          <a:p>
            <a:r>
              <a:rPr lang="en-CA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Data Security</a:t>
            </a:r>
            <a:br>
              <a:rPr lang="en-CA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8677</a:t>
            </a:r>
            <a:br>
              <a:rPr lang="en-CA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8: Network Security Challenges- II</a:t>
            </a:r>
            <a:endParaRPr lang="en-CA" sz="4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0A26EFF-5E30-4978-AE71-0E2855888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9150311" y="1876777"/>
            <a:ext cx="2322802" cy="231578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4A9308-DBC5-4981-998C-5E19FEB2455D}"/>
              </a:ext>
            </a:extLst>
          </p:cNvPr>
          <p:cNvSpPr/>
          <p:nvPr/>
        </p:nvSpPr>
        <p:spPr>
          <a:xfrm>
            <a:off x="718888" y="4699926"/>
            <a:ext cx="10401057" cy="1448626"/>
          </a:xfrm>
          <a:prstGeom prst="roundRect">
            <a:avLst>
              <a:gd name="adj" fmla="val 57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7188" algn="l"/>
            <a:r>
              <a:rPr lang="en-CA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Mahdi D. Firoozjaei</a:t>
            </a:r>
          </a:p>
          <a:p>
            <a:pPr marL="357188" algn="l"/>
            <a:endParaRPr lang="en-CA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algn="l"/>
            <a:r>
              <a:rPr lang="en-CA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Science, University of Windsor</a:t>
            </a:r>
          </a:p>
        </p:txBody>
      </p:sp>
    </p:spTree>
    <p:extLst>
      <p:ext uri="{BB962C8B-B14F-4D97-AF65-F5344CB8AC3E}">
        <p14:creationId xmlns:p14="http://schemas.microsoft.com/office/powerpoint/2010/main" val="230634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10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Connection Reset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967D3D-F10C-442B-92C1-26266EA38E64}"/>
              </a:ext>
            </a:extLst>
          </p:cNvPr>
          <p:cNvSpPr/>
          <p:nvPr/>
        </p:nvSpPr>
        <p:spPr>
          <a:xfrm>
            <a:off x="5728448" y="4725570"/>
            <a:ext cx="6022050" cy="1330464"/>
          </a:xfrm>
          <a:prstGeom prst="roundRect">
            <a:avLst>
              <a:gd name="adj" fmla="val 491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7">
              <a:buClr>
                <a:srgbClr val="FF0000"/>
              </a:buClr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TCP Reset flag:</a:t>
            </a:r>
          </a:p>
          <a:p>
            <a:pPr marL="84137">
              <a:buClr>
                <a:srgbClr val="FF0000"/>
              </a:buClr>
              <a:defRPr/>
            </a:pPr>
            <a:endParaRPr lang="en-US" altLang="en-US" sz="9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358775" indent="-276225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One of the parties sends RST packet to immediately break the connection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62F8C43-9C10-464E-B900-7C2AC5E27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2" y="1738906"/>
            <a:ext cx="4981902" cy="4317127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5F45832-B946-4CD8-9344-AA9CE6F18879}"/>
              </a:ext>
            </a:extLst>
          </p:cNvPr>
          <p:cNvSpPr/>
          <p:nvPr/>
        </p:nvSpPr>
        <p:spPr>
          <a:xfrm>
            <a:off x="2185997" y="4393944"/>
            <a:ext cx="206188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9D83-4C6A-482B-A87B-50E6EF2421D4}"/>
              </a:ext>
            </a:extLst>
          </p:cNvPr>
          <p:cNvSpPr txBox="1"/>
          <p:nvPr/>
        </p:nvSpPr>
        <p:spPr>
          <a:xfrm>
            <a:off x="1774119" y="1369574"/>
            <a:ext cx="203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TCP segment </a:t>
            </a:r>
          </a:p>
        </p:txBody>
      </p:sp>
      <p:pic>
        <p:nvPicPr>
          <p:cNvPr id="18" name="Shape 221">
            <a:extLst>
              <a:ext uri="{FF2B5EF4-FFF2-40B4-BE49-F238E27FC236}">
                <a16:creationId xmlns:a16="http://schemas.microsoft.com/office/drawing/2014/main" id="{0EDFA632-AE91-43A0-94B9-919D6C18D1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282" y="1258469"/>
            <a:ext cx="3657600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44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11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F9D83-4C6A-482B-A87B-50E6EF2421D4}"/>
              </a:ext>
            </a:extLst>
          </p:cNvPr>
          <p:cNvSpPr txBox="1"/>
          <p:nvPr/>
        </p:nvSpPr>
        <p:spPr>
          <a:xfrm>
            <a:off x="2961783" y="2766129"/>
            <a:ext cx="203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IP: 10.9.0.5</a:t>
            </a:r>
          </a:p>
          <a:p>
            <a:r>
              <a:rPr lang="en-CA" dirty="0"/>
              <a:t>TCP port: 8070</a:t>
            </a:r>
          </a:p>
        </p:txBody>
      </p:sp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62F35B34-D4FE-4600-AF25-439A77C79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719" y="1627287"/>
            <a:ext cx="1138842" cy="1138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89CF79-D815-402C-8DAB-83A05D54C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14" y="3295762"/>
            <a:ext cx="952293" cy="952293"/>
          </a:xfrm>
          <a:prstGeom prst="rect">
            <a:avLst/>
          </a:prstGeom>
        </p:spPr>
      </p:pic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24A422C1-B1AF-4805-9EE5-9D05617DA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87" y="1627287"/>
            <a:ext cx="1138842" cy="1138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E09DFD7-50B2-4BDB-B9BB-0A30FED7E280}"/>
              </a:ext>
            </a:extLst>
          </p:cNvPr>
          <p:cNvSpPr txBox="1"/>
          <p:nvPr/>
        </p:nvSpPr>
        <p:spPr>
          <a:xfrm>
            <a:off x="6295692" y="1670118"/>
            <a:ext cx="176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TCP Connection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D3A08-0C8D-4007-830D-5D07666BCFD3}"/>
              </a:ext>
            </a:extLst>
          </p:cNvPr>
          <p:cNvSpPr txBox="1"/>
          <p:nvPr/>
        </p:nvSpPr>
        <p:spPr>
          <a:xfrm>
            <a:off x="7654707" y="3774857"/>
            <a:ext cx="95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Attacker </a:t>
            </a:r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2551F5-2599-40A8-B209-9E969F752BA3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4235129" y="2196708"/>
            <a:ext cx="59955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B62588-575A-4214-810D-141833D6F6E9}"/>
              </a:ext>
            </a:extLst>
          </p:cNvPr>
          <p:cNvSpPr txBox="1"/>
          <p:nvPr/>
        </p:nvSpPr>
        <p:spPr>
          <a:xfrm>
            <a:off x="9980332" y="2766129"/>
            <a:ext cx="1686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IP: 10.9.0.120</a:t>
            </a:r>
          </a:p>
          <a:p>
            <a:r>
              <a:rPr lang="en-CA" dirty="0"/>
              <a:t>TCP port: 1500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472001-A836-4454-8140-DEDA5D7CCF9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8266640" y="1331681"/>
            <a:ext cx="876003" cy="30521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C37FF0-20D2-4309-B0B1-8B33559A17C7}"/>
              </a:ext>
            </a:extLst>
          </p:cNvPr>
          <p:cNvSpPr/>
          <p:nvPr/>
        </p:nvSpPr>
        <p:spPr>
          <a:xfrm>
            <a:off x="7914285" y="2543257"/>
            <a:ext cx="809297" cy="2466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7FDE32-CBDA-480D-8581-70A42E61C4D8}"/>
              </a:ext>
            </a:extLst>
          </p:cNvPr>
          <p:cNvSpPr txBox="1"/>
          <p:nvPr/>
        </p:nvSpPr>
        <p:spPr>
          <a:xfrm>
            <a:off x="7736758" y="2831722"/>
            <a:ext cx="1164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TCP Reset</a:t>
            </a:r>
            <a:endParaRPr lang="en-CA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9634C7-0926-448A-9ABD-6A4CAA895CCD}"/>
              </a:ext>
            </a:extLst>
          </p:cNvPr>
          <p:cNvCxnSpPr>
            <a:cxnSpLocks/>
          </p:cNvCxnSpPr>
          <p:nvPr/>
        </p:nvCxnSpPr>
        <p:spPr>
          <a:xfrm flipV="1">
            <a:off x="8786642" y="2666569"/>
            <a:ext cx="817179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29E696-089D-4854-8843-D53E8BAB15EE}"/>
              </a:ext>
            </a:extLst>
          </p:cNvPr>
          <p:cNvSpPr/>
          <p:nvPr/>
        </p:nvSpPr>
        <p:spPr>
          <a:xfrm>
            <a:off x="215057" y="3981880"/>
            <a:ext cx="5995590" cy="2352271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7">
              <a:buClr>
                <a:srgbClr val="FF0000"/>
              </a:buClr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To break up a TCP connection between A and B:</a:t>
            </a:r>
          </a:p>
          <a:p>
            <a:pPr marL="84137">
              <a:buClr>
                <a:srgbClr val="FF0000"/>
              </a:buClr>
              <a:defRPr/>
            </a:pPr>
            <a:endParaRPr lang="en-US" altLang="en-US" sz="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427037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The attacker should spoof a TCP RST message</a:t>
            </a:r>
          </a:p>
          <a:p>
            <a:pPr marL="427037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Following fields should be set correctly: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Source IP address, Source Port, 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Destination IP address, Destination Port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Sequence number (within the receiver’s window)</a:t>
            </a:r>
          </a:p>
        </p:txBody>
      </p:sp>
    </p:spTree>
    <p:extLst>
      <p:ext uri="{BB962C8B-B14F-4D97-AF65-F5344CB8AC3E}">
        <p14:creationId xmlns:p14="http://schemas.microsoft.com/office/powerpoint/2010/main" val="363176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12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Reset Attack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29E696-089D-4854-8843-D53E8BAB15EE}"/>
              </a:ext>
            </a:extLst>
          </p:cNvPr>
          <p:cNvSpPr/>
          <p:nvPr/>
        </p:nvSpPr>
        <p:spPr>
          <a:xfrm>
            <a:off x="575974" y="4864353"/>
            <a:ext cx="9573958" cy="1087929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Use a sniffing tool (e.g., Wireshark) on attacker machine, to sniff the traffic</a:t>
            </a: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Retrieve the destination port, source port number, and sequence number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3ECBCF-70C8-4750-9CF3-559BBDC65B82}"/>
              </a:ext>
            </a:extLst>
          </p:cNvPr>
          <p:cNvGrpSpPr/>
          <p:nvPr/>
        </p:nvGrpSpPr>
        <p:grpSpPr>
          <a:xfrm>
            <a:off x="575974" y="1930158"/>
            <a:ext cx="7019850" cy="2073782"/>
            <a:chOff x="470915" y="1120302"/>
            <a:chExt cx="7019850" cy="2073782"/>
          </a:xfrm>
        </p:grpSpPr>
        <p:pic>
          <p:nvPicPr>
            <p:cNvPr id="26" name="Picture 25" descr="Screen Clipping">
              <a:extLst>
                <a:ext uri="{FF2B5EF4-FFF2-40B4-BE49-F238E27FC236}">
                  <a16:creationId xmlns:a16="http://schemas.microsoft.com/office/drawing/2014/main" id="{10A22EB3-704A-4E6A-B515-CB187F297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15" y="1120302"/>
              <a:ext cx="7019850" cy="831620"/>
            </a:xfrm>
            <a:prstGeom prst="rect">
              <a:avLst/>
            </a:prstGeom>
          </p:spPr>
        </p:pic>
        <p:pic>
          <p:nvPicPr>
            <p:cNvPr id="27" name="Picture 26" descr="Screen Clipping">
              <a:extLst>
                <a:ext uri="{FF2B5EF4-FFF2-40B4-BE49-F238E27FC236}">
                  <a16:creationId xmlns:a16="http://schemas.microsoft.com/office/drawing/2014/main" id="{3C12979B-BD68-4B43-8372-7D9FD1BD2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915" y="1951922"/>
              <a:ext cx="7019850" cy="124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3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13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Session Hijacking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D275C-9048-4B72-B5B6-2305C375D982}"/>
              </a:ext>
            </a:extLst>
          </p:cNvPr>
          <p:cNvSpPr txBox="1"/>
          <p:nvPr/>
        </p:nvSpPr>
        <p:spPr>
          <a:xfrm>
            <a:off x="2961783" y="2766129"/>
            <a:ext cx="2039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IP: 10.9.0.5</a:t>
            </a:r>
          </a:p>
          <a:p>
            <a:r>
              <a:rPr lang="en-CA" dirty="0"/>
              <a:t>TCP port: 8070</a:t>
            </a:r>
          </a:p>
        </p:txBody>
      </p:sp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026F24B8-AEBD-4313-896E-1B5FF74BB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719" y="1627287"/>
            <a:ext cx="1138842" cy="1138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198502-102C-450F-B9F1-08A00511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89" y="3295762"/>
            <a:ext cx="952293" cy="952293"/>
          </a:xfrm>
          <a:prstGeom prst="rect">
            <a:avLst/>
          </a:prstGeom>
        </p:spPr>
      </p:pic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897B8FEA-B721-41CE-B765-A9BB0D8F9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87" y="1627287"/>
            <a:ext cx="1138842" cy="1138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699586-47FA-4AF8-B624-EEE08702F53B}"/>
              </a:ext>
            </a:extLst>
          </p:cNvPr>
          <p:cNvSpPr txBox="1"/>
          <p:nvPr/>
        </p:nvSpPr>
        <p:spPr>
          <a:xfrm>
            <a:off x="6365115" y="1292117"/>
            <a:ext cx="1765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TCP Connection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499EF-77A4-411B-916D-EE7C940253D1}"/>
              </a:ext>
            </a:extLst>
          </p:cNvPr>
          <p:cNvSpPr txBox="1"/>
          <p:nvPr/>
        </p:nvSpPr>
        <p:spPr>
          <a:xfrm>
            <a:off x="7358209" y="3655166"/>
            <a:ext cx="95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Attacker </a:t>
            </a:r>
            <a:endParaRPr lang="en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D57671-1072-424D-8462-4374AA729E5A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235129" y="2196708"/>
            <a:ext cx="599559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A1313A-9347-489E-9D15-7A1C8B7278A7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8120630" y="1240770"/>
            <a:ext cx="881698" cy="322828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3450B20-27E7-4850-B3FB-1527BE9B4472}"/>
              </a:ext>
            </a:extLst>
          </p:cNvPr>
          <p:cNvSpPr/>
          <p:nvPr/>
        </p:nvSpPr>
        <p:spPr>
          <a:xfrm>
            <a:off x="7234556" y="2539060"/>
            <a:ext cx="809297" cy="2466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F051FB-DBB8-42C6-A0FE-F741B81D9F59}"/>
              </a:ext>
            </a:extLst>
          </p:cNvPr>
          <p:cNvCxnSpPr>
            <a:cxnSpLocks/>
          </p:cNvCxnSpPr>
          <p:nvPr/>
        </p:nvCxnSpPr>
        <p:spPr>
          <a:xfrm flipV="1">
            <a:off x="9358442" y="2659312"/>
            <a:ext cx="817179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4C3CBB-9AFA-45D4-BC95-50D0D5E550E8}"/>
              </a:ext>
            </a:extLst>
          </p:cNvPr>
          <p:cNvSpPr/>
          <p:nvPr/>
        </p:nvSpPr>
        <p:spPr>
          <a:xfrm>
            <a:off x="4490824" y="1780534"/>
            <a:ext cx="809297" cy="246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E0D68-49D8-45B7-A463-87435E202190}"/>
              </a:ext>
            </a:extLst>
          </p:cNvPr>
          <p:cNvSpPr/>
          <p:nvPr/>
        </p:nvSpPr>
        <p:spPr>
          <a:xfrm>
            <a:off x="5739082" y="1780534"/>
            <a:ext cx="809297" cy="246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032FB6-0535-43D5-8531-30531CE1283A}"/>
              </a:ext>
            </a:extLst>
          </p:cNvPr>
          <p:cNvSpPr/>
          <p:nvPr/>
        </p:nvSpPr>
        <p:spPr>
          <a:xfrm>
            <a:off x="7032564" y="1776236"/>
            <a:ext cx="809297" cy="246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76AF95-310C-4B59-89AA-4CA191825682}"/>
              </a:ext>
            </a:extLst>
          </p:cNvPr>
          <p:cNvSpPr/>
          <p:nvPr/>
        </p:nvSpPr>
        <p:spPr>
          <a:xfrm>
            <a:off x="8310502" y="1776235"/>
            <a:ext cx="809297" cy="246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AA4794-5357-4DB3-948B-F7720BBA6317}"/>
              </a:ext>
            </a:extLst>
          </p:cNvPr>
          <p:cNvCxnSpPr>
            <a:cxnSpLocks/>
          </p:cNvCxnSpPr>
          <p:nvPr/>
        </p:nvCxnSpPr>
        <p:spPr>
          <a:xfrm flipV="1">
            <a:off x="9345814" y="1903986"/>
            <a:ext cx="817179" cy="1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08832-52D0-421E-8348-9CAFC9BEABBC}"/>
              </a:ext>
            </a:extLst>
          </p:cNvPr>
          <p:cNvSpPr/>
          <p:nvPr/>
        </p:nvSpPr>
        <p:spPr>
          <a:xfrm>
            <a:off x="8354306" y="2535397"/>
            <a:ext cx="809297" cy="2466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581EF6-60B0-46D6-8771-BC8E28CE7D2C}"/>
              </a:ext>
            </a:extLst>
          </p:cNvPr>
          <p:cNvSpPr txBox="1"/>
          <p:nvPr/>
        </p:nvSpPr>
        <p:spPr>
          <a:xfrm>
            <a:off x="10190094" y="2811782"/>
            <a:ext cx="1686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IP: 10.9.0.120</a:t>
            </a:r>
          </a:p>
          <a:p>
            <a:r>
              <a:rPr lang="en-CA" dirty="0"/>
              <a:t>TCP port: 1500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358EC-677F-4173-886B-FD64904F1A74}"/>
              </a:ext>
            </a:extLst>
          </p:cNvPr>
          <p:cNvSpPr/>
          <p:nvPr/>
        </p:nvSpPr>
        <p:spPr>
          <a:xfrm>
            <a:off x="10886238" y="4281936"/>
            <a:ext cx="809297" cy="24662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7D888A-6E56-4C27-ACBA-AB9A2C6280B1}"/>
              </a:ext>
            </a:extLst>
          </p:cNvPr>
          <p:cNvSpPr/>
          <p:nvPr/>
        </p:nvSpPr>
        <p:spPr>
          <a:xfrm>
            <a:off x="9577551" y="4266318"/>
            <a:ext cx="809297" cy="24662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E9529F-F75B-402D-B028-1F3078D6A43C}"/>
              </a:ext>
            </a:extLst>
          </p:cNvPr>
          <p:cNvSpPr txBox="1"/>
          <p:nvPr/>
        </p:nvSpPr>
        <p:spPr>
          <a:xfrm>
            <a:off x="9577551" y="4925702"/>
            <a:ext cx="21179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Same header fields: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US" dirty="0"/>
              <a:t>Source IP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US" dirty="0"/>
              <a:t>Destination IP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US" dirty="0"/>
              <a:t>Source Port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US" dirty="0"/>
              <a:t>Destination Port 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C05C99-501D-43FA-B268-23877D292193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H="1" flipV="1">
            <a:off x="9982200" y="4512943"/>
            <a:ext cx="654343" cy="41275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6F669C-895C-4A0A-A0AC-D97F60D3448C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10636543" y="4528561"/>
            <a:ext cx="654344" cy="39714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16F2035-20C5-441D-8A1E-C28B93FA0ECF}"/>
              </a:ext>
            </a:extLst>
          </p:cNvPr>
          <p:cNvSpPr/>
          <p:nvPr/>
        </p:nvSpPr>
        <p:spPr>
          <a:xfrm>
            <a:off x="215057" y="3981880"/>
            <a:ext cx="5995590" cy="2352271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7">
              <a:buClr>
                <a:srgbClr val="FF0000"/>
              </a:buClr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To inject data in an established TCP connection:</a:t>
            </a:r>
          </a:p>
          <a:p>
            <a:pPr marL="84137">
              <a:buClr>
                <a:srgbClr val="FF0000"/>
              </a:buClr>
              <a:defRPr/>
            </a:pPr>
            <a:endParaRPr lang="en-US" altLang="en-US" sz="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427037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The attacker should spoof a TCP Segments</a:t>
            </a:r>
          </a:p>
          <a:p>
            <a:pPr marL="427037" indent="-342900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Following fields should be set correctly: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Source IP address, Source Port, 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Destination IP address, Destination Port</a:t>
            </a:r>
          </a:p>
          <a:p>
            <a:pPr marL="615950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Sequence number (within the receiver’s window)</a:t>
            </a:r>
          </a:p>
        </p:txBody>
      </p:sp>
    </p:spTree>
    <p:extLst>
      <p:ext uri="{BB962C8B-B14F-4D97-AF65-F5344CB8AC3E}">
        <p14:creationId xmlns:p14="http://schemas.microsoft.com/office/powerpoint/2010/main" val="325250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14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6423916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Session Hijacking Attack: Sequence Number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29E696-089D-4854-8843-D53E8BAB15EE}"/>
              </a:ext>
            </a:extLst>
          </p:cNvPr>
          <p:cNvSpPr/>
          <p:nvPr/>
        </p:nvSpPr>
        <p:spPr>
          <a:xfrm>
            <a:off x="575974" y="1585124"/>
            <a:ext cx="10344274" cy="2440337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If the receiver has already received some data up to the sequence number x, the next sequence number is x+1</a:t>
            </a: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endParaRPr lang="en-US" altLang="en-US" sz="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If the spoofed packet uses sequence number as x+𝛿, it becomes out of order</a:t>
            </a: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endParaRPr lang="en-US" altLang="en-US" sz="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The data in this packet will be stored in the receiver’s buffer at position x+𝛿, leaving 𝛿 spaces (having no effect). If 𝛿 is large, it may fall out of the boundary.</a:t>
            </a:r>
          </a:p>
        </p:txBody>
      </p:sp>
      <p:pic>
        <p:nvPicPr>
          <p:cNvPr id="10" name="Shape 276">
            <a:extLst>
              <a:ext uri="{FF2B5EF4-FFF2-40B4-BE49-F238E27FC236}">
                <a16:creationId xmlns:a16="http://schemas.microsoft.com/office/drawing/2014/main" id="{BA1B11B6-84B0-4A83-9AAB-BA8704E447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908" y="4532043"/>
            <a:ext cx="6400183" cy="1481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46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15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6423916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Hijacking a Telnet Connection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29E696-089D-4854-8843-D53E8BAB15EE}"/>
              </a:ext>
            </a:extLst>
          </p:cNvPr>
          <p:cNvSpPr/>
          <p:nvPr/>
        </p:nvSpPr>
        <p:spPr>
          <a:xfrm>
            <a:off x="575974" y="4428596"/>
            <a:ext cx="10344274" cy="1396938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User establishes a telnet connection with the server</a:t>
            </a: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Use Wireshark on attacker machine to sniff the traffic</a:t>
            </a:r>
          </a:p>
          <a:p>
            <a:pPr marL="427037" indent="-342900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Retrieve the destination port (23), source port number (46712) and sequence number</a:t>
            </a:r>
          </a:p>
        </p:txBody>
      </p:sp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730390D8-B913-40C1-AA3F-E22E2EA1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4" y="1845794"/>
            <a:ext cx="7403133" cy="19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3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16</a:t>
            </a:fld>
            <a:endParaRPr lang="en-CA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DEEFA6FD-939C-4CDC-BA5F-F5B3B13678F4}"/>
              </a:ext>
            </a:extLst>
          </p:cNvPr>
          <p:cNvSpPr/>
          <p:nvPr/>
        </p:nvSpPr>
        <p:spPr>
          <a:xfrm>
            <a:off x="752416" y="5196291"/>
            <a:ext cx="1725608" cy="48239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CEDE4-A22C-4561-99F4-60532776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459335-DAEA-4110-94E2-3AC283919EE2}"/>
              </a:ext>
            </a:extLst>
          </p:cNvPr>
          <p:cNvSpPr/>
          <p:nvPr/>
        </p:nvSpPr>
        <p:spPr>
          <a:xfrm>
            <a:off x="758513" y="5857439"/>
            <a:ext cx="5093647" cy="482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Science, University of Windsor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57BF6-8AE1-45B6-BC0D-07F0E149C2BC}"/>
              </a:ext>
            </a:extLst>
          </p:cNvPr>
          <p:cNvSpPr txBox="1"/>
          <p:nvPr/>
        </p:nvSpPr>
        <p:spPr>
          <a:xfrm>
            <a:off x="752416" y="958152"/>
            <a:ext cx="1024140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Wenliang Du, Internet Security: A Hands-on Approach, 2nd Edition, ISBN: 978-1733003919, 2020, </a:t>
            </a:r>
            <a:r>
              <a:rPr lang="en-US" dirty="0">
                <a:hlinkClick r:id="rId3"/>
              </a:rPr>
              <a:t>https://www.handsonsecurity.net/index.html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Introduction to Computer Networks, Release 2.0.6, Peter L </a:t>
            </a:r>
            <a:r>
              <a:rPr lang="en-US" dirty="0" err="1"/>
              <a:t>Dordal</a:t>
            </a:r>
            <a:r>
              <a:rPr lang="en-US" dirty="0"/>
              <a:t>, 2020,  </a:t>
            </a:r>
            <a:r>
              <a:rPr lang="en-CA" dirty="0">
                <a:hlinkClick r:id="rId4"/>
              </a:rPr>
              <a:t>http://intronetworks.cs.luc.edu/current/ComputerNetworks.pdf</a:t>
            </a:r>
            <a:r>
              <a:rPr lang="en-CA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Okta, ARP Poisoning: Definition, Techniques, Defense &amp; Prevention, 2021, </a:t>
            </a:r>
            <a:r>
              <a:rPr lang="en-US" dirty="0">
                <a:hlinkClick r:id="rId5"/>
              </a:rPr>
              <a:t>https://www.okta.com/identity-101/arp-poisoning/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Janira</a:t>
            </a:r>
            <a:r>
              <a:rPr lang="en-US" dirty="0"/>
              <a:t> Pérez Sánchez, Cryptography: history and curiosities, the importance today, 2021, </a:t>
            </a:r>
            <a:r>
              <a:rPr lang="en-US" dirty="0">
                <a:hlinkClick r:id="rId6"/>
              </a:rPr>
              <a:t>https://atalayar.com/en/content/cryptography-history-and-curiosities-importance-today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ICMP redirect attacks with </a:t>
            </a:r>
            <a:r>
              <a:rPr lang="en-US" dirty="0" err="1"/>
              <a:t>Scapy</a:t>
            </a:r>
            <a:r>
              <a:rPr lang="en-US" dirty="0"/>
              <a:t>, 2019, </a:t>
            </a:r>
            <a:r>
              <a:rPr lang="en-US" dirty="0">
                <a:hlinkClick r:id="rId7"/>
              </a:rPr>
              <a:t>https://ivanitlearning.wordpress.com/2019/05/20/icmp-redirect-attacks-with-scapy/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71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6632DC-6D00-46D2-9B82-D7BD68F4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5062870" cy="894622"/>
          </a:xfrm>
        </p:spPr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2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2CD807-5282-4E09-AC81-0A4EE587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48" y="1857284"/>
            <a:ext cx="7248552" cy="223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dirty="0">
                <a:solidFill>
                  <a:srgbClr val="0000A3"/>
                </a:solidFill>
                <a:latin typeface="+mn-lt"/>
              </a:rPr>
              <a:t>Internet Security: A Hands-on Approach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800" dirty="0">
                <a:solidFill>
                  <a:srgbClr val="0000A3"/>
                </a:solidFill>
                <a:latin typeface="+mn-lt"/>
              </a:rPr>
              <a:t>2nd Edition (ISBN: 978-1733003919)</a:t>
            </a:r>
            <a:r>
              <a:rPr lang="en-US" altLang="en-US" sz="1800" dirty="0">
                <a:latin typeface="+mn-lt"/>
              </a:rPr>
              <a:t>     </a:t>
            </a:r>
            <a:br>
              <a:rPr lang="en-US" altLang="en-US" sz="1800" dirty="0">
                <a:latin typeface="+mn-lt"/>
              </a:rPr>
            </a:b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en-US" sz="1800" dirty="0">
                <a:latin typeface="+mn-lt"/>
              </a:rPr>
              <a:t>Wenliang Du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2000" dirty="0">
                <a:latin typeface="+mn-lt"/>
                <a:hlinkClick r:id="rId2"/>
              </a:rPr>
              <a:t>https://www.handsonsecurity.net/index.html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5462861F-B9CF-4FF8-93CC-DCECDDC1A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F6B4B-CCB8-4DD2-A3F1-9611C91B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D97489-C71F-48CB-8A82-B8BCBA1AC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1" y="1857284"/>
            <a:ext cx="3275159" cy="402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0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6632DC-6D00-46D2-9B82-D7BD68F4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6" y="510841"/>
            <a:ext cx="7418294" cy="894622"/>
          </a:xfrm>
        </p:spPr>
        <p:txBody>
          <a:bodyPr>
            <a:normAutofit/>
          </a:bodyPr>
          <a:lstStyle/>
          <a:p>
            <a:r>
              <a:rPr lang="en-CA" sz="3600" dirty="0"/>
              <a:t>Network Security Challenges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A694ED-D5F5-42AA-B3E9-509E15222CAA}"/>
              </a:ext>
            </a:extLst>
          </p:cNvPr>
          <p:cNvSpPr/>
          <p:nvPr/>
        </p:nvSpPr>
        <p:spPr>
          <a:xfrm>
            <a:off x="735106" y="2238529"/>
            <a:ext cx="6155236" cy="3040658"/>
          </a:xfrm>
          <a:prstGeom prst="roundRect">
            <a:avLst>
              <a:gd name="adj" fmla="val 4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Socket Programming in Python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TCP Attacks</a:t>
            </a:r>
          </a:p>
          <a:p>
            <a:pPr marL="806450" lvl="1" indent="-3492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TCP Reset Attack on Telnet</a:t>
            </a:r>
          </a:p>
          <a:p>
            <a:pPr marL="806450" lvl="1" indent="-3492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TCP Session Hijacking</a:t>
            </a:r>
          </a:p>
          <a:p>
            <a:pPr marL="806450" lvl="1" indent="-3492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Reverse Shell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3</a:t>
            </a:fld>
            <a:endParaRPr lang="en-CA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880FA01-450B-4A84-8B85-21A3C8CE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0100-E4F5-421B-8EB3-177A643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394CB-7363-436C-90FF-96952F3E1CF1}"/>
              </a:ext>
            </a:extLst>
          </p:cNvPr>
          <p:cNvSpPr txBox="1"/>
          <p:nvPr/>
        </p:nvSpPr>
        <p:spPr>
          <a:xfrm>
            <a:off x="7162160" y="5111009"/>
            <a:ext cx="44023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900" dirty="0">
                <a:hlinkClick r:id="rId3"/>
              </a:rPr>
              <a:t>https://www.cgi.com/uk/en-gb/space/space-cyber-security</a:t>
            </a:r>
            <a:r>
              <a:rPr lang="en-CA" sz="900" dirty="0"/>
              <a:t> </a:t>
            </a:r>
          </a:p>
        </p:txBody>
      </p:sp>
      <p:pic>
        <p:nvPicPr>
          <p:cNvPr id="5" name="Picture 4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BBA01ED-0120-4150-86F5-1E714D59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1" y="2238529"/>
            <a:ext cx="4601887" cy="28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0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4</a:t>
            </a:fld>
            <a:endParaRPr lang="en-CA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1519704" y="3044599"/>
            <a:ext cx="5647103" cy="107545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3200" dirty="0"/>
              <a:t>Socket Programming in Python </a:t>
            </a:r>
            <a:endParaRPr lang="en-CA" sz="32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3500CE1-5A93-4A33-96EC-DB074A541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63" y="1708014"/>
            <a:ext cx="3748626" cy="37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0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5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985878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Socket Programming in Python [1, 2, 3]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BDB4D4-04ED-497B-8120-1979EB000AB9}"/>
              </a:ext>
            </a:extLst>
          </p:cNvPr>
          <p:cNvSpPr/>
          <p:nvPr/>
        </p:nvSpPr>
        <p:spPr>
          <a:xfrm>
            <a:off x="575974" y="1525169"/>
            <a:ext cx="11194685" cy="3226125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373063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Sockets programming connects two sockets in different machines and enables them to send and receive data, bi-directionally, at any given moment</a:t>
            </a:r>
          </a:p>
          <a:p>
            <a:pPr marL="457200" indent="-373063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endParaRPr lang="en-US" altLang="en-US" sz="9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457200" indent="-373063">
              <a:buClr>
                <a:srgbClr val="FF0000"/>
              </a:buClr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Internet-connected applications need real-time operation and implement sockets in their networking code.</a:t>
            </a:r>
          </a:p>
          <a:p>
            <a:pPr marL="914400" lvl="1" indent="-373063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Web pages that show live notifications (Facebook, Twitch, eBay)</a:t>
            </a:r>
          </a:p>
          <a:p>
            <a:pPr marL="914400" lvl="1" indent="-373063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Multiplayer online games (League of Legends, WoW, Counter Strike)</a:t>
            </a:r>
          </a:p>
          <a:p>
            <a:pPr marL="914400" lvl="1" indent="-373063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Chat apps (WhatsApp, WeChat, Slack)</a:t>
            </a:r>
          </a:p>
          <a:p>
            <a:pPr marL="914400" lvl="1" indent="-373063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Real-time data dashboards (Robinhood, Coinbase)</a:t>
            </a:r>
          </a:p>
          <a:p>
            <a:pPr marL="914400" lvl="1" indent="-373063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IoT devices (Nest, August Locks)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260EC79A-0620-4148-9E6B-C869B7CF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" y="546093"/>
            <a:ext cx="824116" cy="8241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B3D37F-38C8-44C6-BC58-1E4641CCD24B}"/>
              </a:ext>
            </a:extLst>
          </p:cNvPr>
          <p:cNvSpPr txBox="1"/>
          <p:nvPr/>
        </p:nvSpPr>
        <p:spPr>
          <a:xfrm>
            <a:off x="480600" y="5017994"/>
            <a:ext cx="66679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algn="l"/>
            <a:r>
              <a:rPr lang="pt-BR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[1]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 (Guide)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4"/>
              </a:rPr>
              <a:t>https://realpython.com/python-sockets/#socket-api-overview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  <a:p>
            <a:pPr marL="268288" indent="-268288" algn="l"/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[2 Socket Programming HOWTO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5"/>
              </a:rPr>
              <a:t>https://docs.python.org/3/howto/sockets.html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endParaRPr lang="pt-BR" sz="1400" b="0" i="0" u="none" strike="noStrike" dirty="0">
              <a:solidFill>
                <a:srgbClr val="333333"/>
              </a:solidFill>
              <a:effectLst/>
              <a:latin typeface="proxima-nova"/>
            </a:endParaRPr>
          </a:p>
          <a:p>
            <a:pPr marL="268288" indent="-268288" algn="l"/>
            <a:r>
              <a:rPr lang="pt-BR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[3] Adam </a:t>
            </a:r>
            <a:r>
              <a:rPr lang="pt-BR" sz="1400" b="0" i="0" u="none" strike="noStrike" dirty="0" err="1">
                <a:solidFill>
                  <a:srgbClr val="333333"/>
                </a:solidFill>
                <a:effectLst/>
                <a:latin typeface="proxima-nova"/>
              </a:rPr>
              <a:t>Bavosa</a:t>
            </a:r>
            <a:r>
              <a:rPr lang="pt-BR" sz="1400" dirty="0">
                <a:solidFill>
                  <a:srgbClr val="333333"/>
                </a:solidFill>
                <a:latin typeface="proxima-nova"/>
              </a:rPr>
              <a:t>,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Python: Client, Server, and Peer, 2020, 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6"/>
              </a:rPr>
              <a:t>https://www.pubnub.com/blog/socket-programming-in-python-client-server-p2p/</a:t>
            </a:r>
            <a:r>
              <a:rPr lang="en-US" sz="14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08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6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985878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Socket Programming in Python [1, 2, 3]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260EC79A-0620-4148-9E6B-C869B7CF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" y="546093"/>
            <a:ext cx="824116" cy="824116"/>
          </a:xfrm>
          <a:prstGeom prst="rect">
            <a:avLst/>
          </a:prstGeom>
        </p:spPr>
      </p:pic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6BF7C1B-08B7-459A-8067-5F8A4EDFD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78" y="1836676"/>
            <a:ext cx="5880785" cy="3944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71429C-990D-4CC2-9395-7F45765511DD}"/>
              </a:ext>
            </a:extLst>
          </p:cNvPr>
          <p:cNvSpPr/>
          <p:nvPr/>
        </p:nvSpPr>
        <p:spPr>
          <a:xfrm>
            <a:off x="746234" y="3320820"/>
            <a:ext cx="62810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A116B-7C38-4698-BD7C-CC36806072E6}"/>
              </a:ext>
            </a:extLst>
          </p:cNvPr>
          <p:cNvSpPr txBox="1"/>
          <p:nvPr/>
        </p:nvSpPr>
        <p:spPr>
          <a:xfrm>
            <a:off x="8153400" y="2726473"/>
            <a:ext cx="354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555555"/>
                </a:solidFill>
                <a:effectLst/>
                <a:latin typeface="proxima-nova-bold"/>
              </a:rPr>
              <a:t>Create a Socket Object in client side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EB3C9C-B440-408B-8F08-338DED1A10BA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7027329" y="2911139"/>
            <a:ext cx="1126071" cy="59434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5FD086-D5EE-4BF5-B4A4-20A04903795F}"/>
              </a:ext>
            </a:extLst>
          </p:cNvPr>
          <p:cNvSpPr txBox="1"/>
          <p:nvPr/>
        </p:nvSpPr>
        <p:spPr>
          <a:xfrm>
            <a:off x="6998050" y="1400553"/>
            <a:ext cx="14022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Client Socket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64781-945B-4C87-B6B1-F52A244359B0}"/>
              </a:ext>
            </a:extLst>
          </p:cNvPr>
          <p:cNvSpPr/>
          <p:nvPr/>
        </p:nvSpPr>
        <p:spPr>
          <a:xfrm>
            <a:off x="746234" y="3750675"/>
            <a:ext cx="62810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D86635-6969-4AD7-9195-AE143C00CAE1}"/>
              </a:ext>
            </a:extLst>
          </p:cNvPr>
          <p:cNvSpPr txBox="1"/>
          <p:nvPr/>
        </p:nvSpPr>
        <p:spPr>
          <a:xfrm>
            <a:off x="8208125" y="3750675"/>
            <a:ext cx="354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555555"/>
                </a:solidFill>
                <a:effectLst/>
                <a:latin typeface="proxima-nova-bold"/>
              </a:rPr>
              <a:t>Connect to the server with IP: 192.168.56.104 and at port: 7000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EE1074-BC2F-47D7-A7E7-103F2F6B8CB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027329" y="3935341"/>
            <a:ext cx="1180796" cy="1385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9E51EA-EFF6-4789-A192-EE7AAFC02BC8}"/>
              </a:ext>
            </a:extLst>
          </p:cNvPr>
          <p:cNvSpPr txBox="1"/>
          <p:nvPr/>
        </p:nvSpPr>
        <p:spPr>
          <a:xfrm>
            <a:off x="542245" y="5835466"/>
            <a:ext cx="98209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algn="l"/>
            <a:r>
              <a:rPr lang="pt-BR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[1]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 (Guide)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5"/>
              </a:rPr>
              <a:t>https://realpython.com/python-sockets/#socket-api-overview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  <a:p>
            <a:pPr marL="268288" indent="-268288" algn="l"/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[2 Socket Programming HOWTO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6"/>
              </a:rPr>
              <a:t>https://docs.python.org/3/howto/sockets.html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endParaRPr lang="pt-BR" sz="1100" b="0" i="0" u="none" strike="noStrike" dirty="0">
              <a:solidFill>
                <a:srgbClr val="333333"/>
              </a:solidFill>
              <a:effectLst/>
              <a:latin typeface="proxima-nova"/>
            </a:endParaRPr>
          </a:p>
          <a:p>
            <a:pPr marL="268288" indent="-268288" algn="l"/>
            <a:r>
              <a:rPr lang="pt-BR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[3] Adam </a:t>
            </a:r>
            <a:r>
              <a:rPr lang="pt-BR" sz="1100" b="0" i="0" u="none" strike="noStrike" dirty="0" err="1">
                <a:solidFill>
                  <a:srgbClr val="333333"/>
                </a:solidFill>
                <a:effectLst/>
                <a:latin typeface="proxima-nova"/>
              </a:rPr>
              <a:t>Bavosa</a:t>
            </a:r>
            <a:r>
              <a:rPr lang="pt-BR" sz="1100" dirty="0">
                <a:solidFill>
                  <a:srgbClr val="333333"/>
                </a:solidFill>
                <a:latin typeface="proxima-nova"/>
              </a:rPr>
              <a:t>,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Python: Client, Server, and Peer, 2020,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7"/>
              </a:rPr>
              <a:t>https://www.pubnub.com/blog/socket-programming-in-python-client-server-p2p/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397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7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985878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Socket Programming in Python [1, 2, 3] </a:t>
            </a:r>
          </a:p>
        </p:txBody>
      </p: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260EC79A-0620-4148-9E6B-C869B7CF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7" y="546093"/>
            <a:ext cx="824116" cy="8241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15FD086-D5EE-4BF5-B4A4-20A04903795F}"/>
              </a:ext>
            </a:extLst>
          </p:cNvPr>
          <p:cNvSpPr txBox="1"/>
          <p:nvPr/>
        </p:nvSpPr>
        <p:spPr>
          <a:xfrm>
            <a:off x="7379842" y="1370209"/>
            <a:ext cx="15471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Server Socket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706349-9EC1-42F6-BFF6-F42F20F19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23" y="1333366"/>
            <a:ext cx="6381750" cy="4635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74638-44B6-4CB1-B847-35436F1F5512}"/>
              </a:ext>
            </a:extLst>
          </p:cNvPr>
          <p:cNvSpPr/>
          <p:nvPr/>
        </p:nvSpPr>
        <p:spPr>
          <a:xfrm>
            <a:off x="746234" y="3131637"/>
            <a:ext cx="62810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29CD9-9A1C-4BB7-89E2-38F8614F2B06}"/>
              </a:ext>
            </a:extLst>
          </p:cNvPr>
          <p:cNvSpPr txBox="1"/>
          <p:nvPr/>
        </p:nvSpPr>
        <p:spPr>
          <a:xfrm>
            <a:off x="8153400" y="2537290"/>
            <a:ext cx="354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555555"/>
                </a:solidFill>
                <a:effectLst/>
                <a:latin typeface="proxima-nova-bold"/>
              </a:rPr>
              <a:t>Create a Socket Object in client side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09C655-6E47-47CB-9265-5DFF79BC427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027329" y="2721956"/>
            <a:ext cx="1126071" cy="59434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7E7CB-3781-479F-B8E5-72636D475F91}"/>
              </a:ext>
            </a:extLst>
          </p:cNvPr>
          <p:cNvSpPr/>
          <p:nvPr/>
        </p:nvSpPr>
        <p:spPr>
          <a:xfrm>
            <a:off x="746234" y="3750675"/>
            <a:ext cx="6281095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5D434E-6FC5-4D95-A01C-09FA8F9D6AD5}"/>
              </a:ext>
            </a:extLst>
          </p:cNvPr>
          <p:cNvSpPr txBox="1"/>
          <p:nvPr/>
        </p:nvSpPr>
        <p:spPr>
          <a:xfrm>
            <a:off x="8208124" y="3796841"/>
            <a:ext cx="3821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proxima-nova-bold"/>
              </a:rPr>
              <a:t>Created socket object is bind to localhost’s port 7000 as a socket server</a:t>
            </a:r>
          </a:p>
          <a:p>
            <a:r>
              <a:rPr lang="en-US" dirty="0">
                <a:solidFill>
                  <a:srgbClr val="555555"/>
                </a:solidFill>
                <a:latin typeface="proxima-nova-bold"/>
              </a:rPr>
              <a:t>And listens for data sent by the client</a:t>
            </a:r>
          </a:p>
          <a:p>
            <a:endParaRPr lang="en-US" dirty="0">
              <a:solidFill>
                <a:srgbClr val="555555"/>
              </a:solidFill>
              <a:latin typeface="proxima-nova-bold"/>
            </a:endParaRP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proxima-nova-bold"/>
              </a:rPr>
              <a:t>Server’s IP: </a:t>
            </a:r>
            <a:r>
              <a:rPr lang="en-CA" b="0" i="0" dirty="0">
                <a:solidFill>
                  <a:srgbClr val="555555"/>
                </a:solidFill>
                <a:effectLst/>
                <a:latin typeface="proxima-nova-bold"/>
              </a:rPr>
              <a:t>192.168.56.104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A1C959-9292-47E4-A7E0-62AB8351DB9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027329" y="3935341"/>
            <a:ext cx="1180795" cy="6001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E60071-887F-4994-85BC-A145029FCBF9}"/>
              </a:ext>
            </a:extLst>
          </p:cNvPr>
          <p:cNvSpPr txBox="1"/>
          <p:nvPr/>
        </p:nvSpPr>
        <p:spPr>
          <a:xfrm>
            <a:off x="542245" y="5934081"/>
            <a:ext cx="98209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indent="-268288" algn="l"/>
            <a:r>
              <a:rPr lang="pt-BR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[1]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 (Guide)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5"/>
              </a:rPr>
              <a:t>https://realpython.com/python-sockets/#socket-api-overview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  <a:p>
            <a:pPr marL="268288" indent="-268288" algn="l"/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[2 Socket Programming HOWTO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6"/>
              </a:rPr>
              <a:t>https://docs.python.org/3/howto/sockets.html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  <a:endParaRPr lang="pt-BR" sz="1100" b="0" i="0" u="none" strike="noStrike" dirty="0">
              <a:solidFill>
                <a:srgbClr val="333333"/>
              </a:solidFill>
              <a:effectLst/>
              <a:latin typeface="proxima-nova"/>
            </a:endParaRPr>
          </a:p>
          <a:p>
            <a:pPr marL="268288" indent="-268288" algn="l"/>
            <a:r>
              <a:rPr lang="pt-BR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[3] Adam </a:t>
            </a:r>
            <a:r>
              <a:rPr lang="pt-BR" sz="1100" b="0" i="0" u="none" strike="noStrike" dirty="0" err="1">
                <a:solidFill>
                  <a:srgbClr val="333333"/>
                </a:solidFill>
                <a:effectLst/>
                <a:latin typeface="proxima-nova"/>
              </a:rPr>
              <a:t>Bavosa</a:t>
            </a:r>
            <a:r>
              <a:rPr lang="pt-BR" sz="1100" dirty="0">
                <a:solidFill>
                  <a:srgbClr val="333333"/>
                </a:solidFill>
                <a:latin typeface="proxima-nova"/>
              </a:rPr>
              <a:t>,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Socket Programming in Python: Client, Server, and Peer, 2020, 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  <a:hlinkClick r:id="rId7"/>
              </a:rPr>
              <a:t>https://www.pubnub.com/blog/socket-programming-in-python-client-server-p2p/</a:t>
            </a:r>
            <a:r>
              <a:rPr lang="en-US" sz="1100" b="0" i="0" u="none" strike="noStrike" dirty="0">
                <a:solidFill>
                  <a:srgbClr val="333333"/>
                </a:solidFill>
                <a:effectLst/>
                <a:latin typeface="proxima-nov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7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5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A694ED-D5F5-42AA-B3E9-509E15222CAA}"/>
              </a:ext>
            </a:extLst>
          </p:cNvPr>
          <p:cNvSpPr/>
          <p:nvPr/>
        </p:nvSpPr>
        <p:spPr>
          <a:xfrm>
            <a:off x="587162" y="1033462"/>
            <a:ext cx="4749698" cy="952293"/>
          </a:xfrm>
          <a:prstGeom prst="roundRect">
            <a:avLst>
              <a:gd name="adj" fmla="val 4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Network Security Challenges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pPr marL="809625" lvl="1" indent="-35242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TCP Attacks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8</a:t>
            </a:fld>
            <a:endParaRPr lang="en-CA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880FA01-450B-4A84-8B85-21A3C8CE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70100-E4F5-421B-8EB3-177A643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EC8E67E3-441A-4D87-9077-0ADEADF8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89" y="3392966"/>
            <a:ext cx="1138842" cy="1138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A8ECE3-4207-435A-A11A-4A59FC50D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43" y="3401132"/>
            <a:ext cx="952293" cy="952293"/>
          </a:xfrm>
          <a:prstGeom prst="rect">
            <a:avLst/>
          </a:prstGeom>
        </p:spPr>
      </p:pic>
      <p:pic>
        <p:nvPicPr>
          <p:cNvPr id="15" name="Picture 14" descr="Shape, rectangle&#10;&#10;Description automatically generated">
            <a:extLst>
              <a:ext uri="{FF2B5EF4-FFF2-40B4-BE49-F238E27FC236}">
                <a16:creationId xmlns:a16="http://schemas.microsoft.com/office/drawing/2014/main" id="{9356CF6A-AC8D-4BD1-A56E-515FC89D0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90" y="3403483"/>
            <a:ext cx="1138842" cy="11388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0A0BDF-1AEB-4EE1-BEDC-1805A6EBBBDC}"/>
              </a:ext>
            </a:extLst>
          </p:cNvPr>
          <p:cNvSpPr txBox="1"/>
          <p:nvPr/>
        </p:nvSpPr>
        <p:spPr>
          <a:xfrm>
            <a:off x="2523218" y="3021283"/>
            <a:ext cx="952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Attacker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4A983-ED04-41EF-8719-B4D669FC310C}"/>
              </a:ext>
            </a:extLst>
          </p:cNvPr>
          <p:cNvSpPr txBox="1"/>
          <p:nvPr/>
        </p:nvSpPr>
        <p:spPr>
          <a:xfrm>
            <a:off x="9360617" y="3021283"/>
            <a:ext cx="87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</a:t>
            </a:r>
            <a:endParaRPr lang="en-CA" dirty="0"/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4785065D-C979-47CF-90D6-6CC5D9A89F2F}"/>
              </a:ext>
            </a:extLst>
          </p:cNvPr>
          <p:cNvSpPr/>
          <p:nvPr/>
        </p:nvSpPr>
        <p:spPr>
          <a:xfrm>
            <a:off x="7304288" y="3467036"/>
            <a:ext cx="1469593" cy="365125"/>
          </a:xfrm>
          <a:prstGeom prst="stripedRightArrow">
            <a:avLst>
              <a:gd name="adj1" fmla="val 50000"/>
              <a:gd name="adj2" fmla="val 1064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3B853D11-80B6-4709-9CED-E50B27D648B3}"/>
              </a:ext>
            </a:extLst>
          </p:cNvPr>
          <p:cNvSpPr/>
          <p:nvPr/>
        </p:nvSpPr>
        <p:spPr>
          <a:xfrm>
            <a:off x="7304287" y="4230473"/>
            <a:ext cx="1469593" cy="365125"/>
          </a:xfrm>
          <a:prstGeom prst="stripedRightArrow">
            <a:avLst>
              <a:gd name="adj1" fmla="val 50000"/>
              <a:gd name="adj2" fmla="val 10647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6532C-EEEB-42FF-A251-813EDB6175C1}"/>
              </a:ext>
            </a:extLst>
          </p:cNvPr>
          <p:cNvSpPr txBox="1"/>
          <p:nvPr/>
        </p:nvSpPr>
        <p:spPr>
          <a:xfrm>
            <a:off x="5029953" y="3462829"/>
            <a:ext cx="209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TCP Reset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3A2161-3438-4756-A55E-1AD7D442B631}"/>
              </a:ext>
            </a:extLst>
          </p:cNvPr>
          <p:cNvSpPr txBox="1"/>
          <p:nvPr/>
        </p:nvSpPr>
        <p:spPr>
          <a:xfrm>
            <a:off x="5034054" y="4224187"/>
            <a:ext cx="236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TCP Session Hijacking 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DA7B3-3A69-41F0-A7E1-B63AAAAB9821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3531432" y="3647495"/>
            <a:ext cx="1498521" cy="32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82CD55-3B97-433F-BABC-79F30A693361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3531432" y="3972904"/>
            <a:ext cx="1502622" cy="43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7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05544-CA12-4927-8488-8F3971F2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AEDD-6F37-49E6-95FA-2A20E24450C1}" type="slidenum">
              <a:rPr lang="en-CA" smtClean="0"/>
              <a:t>9</a:t>
            </a:fld>
            <a:endParaRPr lang="en-CA" dirty="0"/>
          </a:p>
        </p:txBody>
      </p:sp>
      <p:pic>
        <p:nvPicPr>
          <p:cNvPr id="518" name="Picture 517" descr="Logo, company name&#10;&#10;Description automatically generated">
            <a:extLst>
              <a:ext uri="{FF2B5EF4-FFF2-40B4-BE49-F238E27FC236}">
                <a16:creationId xmlns:a16="http://schemas.microsoft.com/office/drawing/2014/main" id="{8EB39577-FFC3-469E-B8F4-DF322AFA5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11205882" y="136526"/>
            <a:ext cx="824116" cy="82162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EB0C17D9-3528-450E-A13B-2301A95C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Networking and Data Security- Mahdi Firoozjaei</a:t>
            </a:r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6F3A7B-7718-4F23-9EB7-CE2FE98741EF}"/>
              </a:ext>
            </a:extLst>
          </p:cNvPr>
          <p:cNvSpPr/>
          <p:nvPr/>
        </p:nvSpPr>
        <p:spPr>
          <a:xfrm>
            <a:off x="575974" y="657834"/>
            <a:ext cx="5414923" cy="6006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/>
            <a:r>
              <a:rPr lang="en-US" sz="2400" dirty="0"/>
              <a:t>TCP Connection Finish</a:t>
            </a:r>
          </a:p>
        </p:txBody>
      </p:sp>
      <p:pic>
        <p:nvPicPr>
          <p:cNvPr id="12" name="Shape 221">
            <a:extLst>
              <a:ext uri="{FF2B5EF4-FFF2-40B4-BE49-F238E27FC236}">
                <a16:creationId xmlns:a16="http://schemas.microsoft.com/office/drawing/2014/main" id="{5880E5F5-EF3B-4CD2-8DD9-EAF05D6426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8282" y="1258469"/>
            <a:ext cx="36576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CB22A2-CF8F-4F76-BF6E-66612133F9D7}"/>
              </a:ext>
            </a:extLst>
          </p:cNvPr>
          <p:cNvSpPr/>
          <p:nvPr/>
        </p:nvSpPr>
        <p:spPr>
          <a:xfrm>
            <a:off x="575974" y="1756288"/>
            <a:ext cx="6389602" cy="2878465"/>
          </a:xfrm>
          <a:prstGeom prst="roundRect">
            <a:avLst>
              <a:gd name="adj" fmla="val 491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7">
              <a:buClr>
                <a:srgbClr val="FF0000"/>
              </a:buClr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To disconnect a TCP connection:</a:t>
            </a:r>
          </a:p>
          <a:p>
            <a:pPr marL="84137">
              <a:buClr>
                <a:srgbClr val="FF0000"/>
              </a:buClr>
              <a:defRPr/>
            </a:pPr>
            <a:endParaRPr lang="en-US" altLang="en-US" sz="9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  <a:p>
            <a:pPr marL="358775" indent="-276225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 sends out a “FIN” packet to B</a:t>
            </a:r>
          </a:p>
          <a:p>
            <a:pPr marL="358775" indent="-276225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B replies with an “ACK” packet. </a:t>
            </a:r>
            <a:b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</a:b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This closes the A-to-B communication.</a:t>
            </a:r>
          </a:p>
          <a:p>
            <a:pPr marL="358775" indent="-276225">
              <a:buClr>
                <a:srgbClr val="FF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B sends a “FIN” packet to A and A replies with “ACK”</a:t>
            </a:r>
          </a:p>
        </p:txBody>
      </p:sp>
    </p:spTree>
    <p:extLst>
      <p:ext uri="{BB962C8B-B14F-4D97-AF65-F5344CB8AC3E}">
        <p14:creationId xmlns:p14="http://schemas.microsoft.com/office/powerpoint/2010/main" val="281253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17840</TotalTime>
  <Words>1125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proxima-nova</vt:lpstr>
      <vt:lpstr>proxima-nova-bold</vt:lpstr>
      <vt:lpstr>Times New Roman</vt:lpstr>
      <vt:lpstr>Office Theme</vt:lpstr>
      <vt:lpstr>Networking and Data Security COMP 8677  Chapter 8: Network Security Challenges- II</vt:lpstr>
      <vt:lpstr>Reference</vt:lpstr>
      <vt:lpstr>Network Security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and Data Security COMP 8677</dc:title>
  <dc:creator>Mahdi Firoozjaei</dc:creator>
  <cp:lastModifiedBy>Mahdi Firoozjaei</cp:lastModifiedBy>
  <cp:revision>421</cp:revision>
  <cp:lastPrinted>2022-03-29T17:06:13Z</cp:lastPrinted>
  <dcterms:created xsi:type="dcterms:W3CDTF">2022-01-11T19:56:26Z</dcterms:created>
  <dcterms:modified xsi:type="dcterms:W3CDTF">2022-04-03T03:00:32Z</dcterms:modified>
</cp:coreProperties>
</file>