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8" r:id="rId3"/>
    <p:sldId id="260"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D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727" autoAdjust="0"/>
  </p:normalViewPr>
  <p:slideViewPr>
    <p:cSldViewPr snapToGrid="0">
      <p:cViewPr>
        <p:scale>
          <a:sx n="50" d="100"/>
          <a:sy n="50" d="100"/>
        </p:scale>
        <p:origin x="77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173AF-7B73-4682-AACB-A5D5D6FC0FA4}"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E40C9-3351-4609-9BE8-D8FD7BF4DF1A}" type="slidenum">
              <a:rPr lang="en-US" smtClean="0"/>
              <a:t>‹#›</a:t>
            </a:fld>
            <a:endParaRPr lang="en-US"/>
          </a:p>
        </p:txBody>
      </p:sp>
    </p:spTree>
    <p:extLst>
      <p:ext uri="{BB962C8B-B14F-4D97-AF65-F5344CB8AC3E}">
        <p14:creationId xmlns:p14="http://schemas.microsoft.com/office/powerpoint/2010/main" val="253696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is Augmented Reality-assisted Human Robot Interaction?</a:t>
            </a:r>
          </a:p>
          <a:p>
            <a:pPr marL="628650" lvl="1" indent="-171450">
              <a:buFont typeface="Arial" panose="020B0604020202020204" pitchFamily="34" charset="0"/>
              <a:buChar char="•"/>
            </a:pPr>
            <a:r>
              <a:rPr lang="en-US" dirty="0"/>
              <a:t>A very broad title</a:t>
            </a:r>
          </a:p>
          <a:p>
            <a:pPr marL="1085850" lvl="2" indent="-171450">
              <a:buFont typeface="Arial" panose="020B0604020202020204" pitchFamily="34" charset="0"/>
              <a:buChar char="•"/>
            </a:pPr>
            <a:r>
              <a:rPr lang="en-US" dirty="0"/>
              <a:t>A broad title gives one the freedom to explore whatever they feel like, within the theme of robotics and augmented reality</a:t>
            </a:r>
          </a:p>
          <a:p>
            <a:pPr marL="1085850" lvl="2" indent="-171450">
              <a:buFont typeface="Arial" panose="020B0604020202020204" pitchFamily="34" charset="0"/>
              <a:buChar char="•"/>
            </a:pPr>
            <a:r>
              <a:rPr lang="en-US" dirty="0"/>
              <a:t>This is an undergraduate project, time limited, what do we do when one has too much freedom?</a:t>
            </a:r>
          </a:p>
          <a:p>
            <a:pPr marL="1543050" lvl="3" indent="-171450">
              <a:buFont typeface="Arial" panose="020B0604020202020204" pitchFamily="34" charset="0"/>
              <a:buChar char="•"/>
            </a:pPr>
            <a:r>
              <a:rPr lang="en-US" dirty="0"/>
              <a:t>We have to Narrow, Down, The scope</a:t>
            </a:r>
          </a:p>
          <a:p>
            <a:pPr marL="628650" lvl="1" indent="-171450">
              <a:buFont typeface="Arial" panose="020B0604020202020204" pitchFamily="34" charset="0"/>
              <a:buChar char="•"/>
            </a:pPr>
            <a:r>
              <a:rPr lang="en-US" dirty="0"/>
              <a:t>So we begin with a definition, Augmented Reality: </a:t>
            </a:r>
          </a:p>
          <a:p>
            <a:pPr marL="1085850" lvl="2" indent="-171450">
              <a:buFont typeface="Arial" panose="020B0604020202020204" pitchFamily="34" charset="0"/>
              <a:buChar char="•"/>
            </a:pPr>
            <a:r>
              <a:rPr lang="en-US" dirty="0"/>
              <a:t>An interactive experience of real-world environments where the objects that reside in the real-world are enhanced by computer generated information, in the form of visualizations, sound, haptic feedback among other sensory</a:t>
            </a:r>
          </a:p>
          <a:p>
            <a:pPr marL="1085850" lvl="2" indent="-171450">
              <a:buFont typeface="Arial" panose="020B0604020202020204" pitchFamily="34" charset="0"/>
              <a:buChar char="•"/>
            </a:pPr>
            <a:r>
              <a:rPr lang="en-US" dirty="0"/>
              <a:t>Different from VR, which shuts out the physical world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recently went to Central Saint Martins, the design college at UAL, and one of the students had made an AR exhibit whereby you download an app on your phone and it transformed a 2D painting on a wall to a 3D experience you could walk through/around</a:t>
            </a:r>
          </a:p>
          <a:p>
            <a:pPr marL="1085850" lvl="2" indent="-171450">
              <a:buFont typeface="Arial" panose="020B0604020202020204" pitchFamily="34" charset="0"/>
              <a:buChar char="•"/>
            </a:pPr>
            <a:r>
              <a:rPr lang="en-US" dirty="0"/>
              <a:t>For instance, tourists in a city, using a map and you can look through your phone to see big arrows pointing where you should turn next</a:t>
            </a:r>
          </a:p>
          <a:p>
            <a:pPr marL="628650" lvl="1" indent="-171450">
              <a:buFont typeface="Arial" panose="020B0604020202020204" pitchFamily="34" charset="0"/>
              <a:buChar char="•"/>
            </a:pPr>
            <a:r>
              <a:rPr lang="en-US" dirty="0"/>
              <a:t>Human Robot Interaction</a:t>
            </a:r>
          </a:p>
          <a:p>
            <a:pPr marL="1085850" lvl="2" indent="-171450">
              <a:buFont typeface="Arial" panose="020B0604020202020204" pitchFamily="34" charset="0"/>
              <a:buChar char="•"/>
            </a:pPr>
            <a:r>
              <a:rPr lang="en-US" dirty="0"/>
              <a:t>Self explanatory, it’s the interaction between humans and robots</a:t>
            </a:r>
          </a:p>
          <a:p>
            <a:pPr marL="1085850" lvl="2" indent="-171450">
              <a:buFont typeface="Arial" panose="020B0604020202020204" pitchFamily="34" charset="0"/>
              <a:buChar char="•"/>
            </a:pPr>
            <a:r>
              <a:rPr lang="en-US" dirty="0"/>
              <a:t>Can be things like remote interaction, such as the Mars rover, where a team of scientists and engineers are controlling something millions of kms away.</a:t>
            </a:r>
          </a:p>
          <a:p>
            <a:pPr marL="1085850" lvl="2" indent="-171450">
              <a:buFont typeface="Arial" panose="020B0604020202020204" pitchFamily="34" charset="0"/>
              <a:buChar char="•"/>
            </a:pPr>
            <a:r>
              <a:rPr lang="en-US" dirty="0"/>
              <a:t>Or a proximate interaction, such as using the humanoid robots to help people in day to day tasks</a:t>
            </a:r>
          </a:p>
          <a:p>
            <a:pPr marL="1085850" lvl="2" indent="-171450">
              <a:buFont typeface="Arial" panose="020B0604020202020204" pitchFamily="34" charset="0"/>
              <a:buChar char="•"/>
            </a:pPr>
            <a:r>
              <a:rPr lang="en-US" dirty="0"/>
              <a:t>Vast area of research, lots of cool, interesting things to explore</a:t>
            </a:r>
          </a:p>
          <a:p>
            <a:pPr marL="628650" lvl="1" indent="-171450">
              <a:buFont typeface="Arial" panose="020B0604020202020204" pitchFamily="34" charset="0"/>
              <a:buChar char="•"/>
            </a:pPr>
            <a:r>
              <a:rPr lang="en-US" dirty="0"/>
              <a:t>Combining the two:</a:t>
            </a:r>
          </a:p>
          <a:p>
            <a:pPr marL="1085850" lvl="2" indent="-171450">
              <a:buFont typeface="Arial" panose="020B0604020202020204" pitchFamily="34" charset="0"/>
              <a:buChar char="•"/>
            </a:pPr>
            <a:r>
              <a:rPr lang="en-US" dirty="0"/>
              <a:t>Using augmented reality to enhance a humans understanding, control and interaction with robots</a:t>
            </a:r>
          </a:p>
          <a:p>
            <a:pPr marL="171450" indent="-171450">
              <a:buFont typeface="Arial" panose="020B0604020202020204" pitchFamily="34" charset="0"/>
              <a:buChar char="•"/>
            </a:pPr>
            <a:r>
              <a:rPr lang="en-US" dirty="0"/>
              <a:t>Personal Robotics Lab</a:t>
            </a:r>
          </a:p>
          <a:p>
            <a:pPr marL="628650" lvl="1" indent="-171450">
              <a:buFont typeface="Arial" panose="020B0604020202020204" pitchFamily="34" charset="0"/>
              <a:buChar char="•"/>
            </a:pPr>
            <a:r>
              <a:rPr lang="en-US" dirty="0"/>
              <a:t>Research focused on the interaction between these intelligent robotic devices and the users operating them</a:t>
            </a:r>
          </a:p>
          <a:p>
            <a:pPr marL="628650" lvl="1" indent="-171450">
              <a:buFont typeface="Arial" panose="020B0604020202020204" pitchFamily="34" charset="0"/>
              <a:buChar char="•"/>
            </a:pPr>
            <a:r>
              <a:rPr lang="en-US" dirty="0"/>
              <a:t>Some examples include:</a:t>
            </a:r>
          </a:p>
          <a:p>
            <a:pPr marL="1085850" lvl="2" indent="-171450">
              <a:buFont typeface="Arial" panose="020B0604020202020204" pitchFamily="34" charset="0"/>
              <a:buChar char="•"/>
            </a:pPr>
            <a:r>
              <a:rPr lang="en-US" dirty="0"/>
              <a:t>Teaching a humanoid robot to learn an action by copying the operator</a:t>
            </a:r>
          </a:p>
          <a:p>
            <a:pPr marL="1085850" lvl="2" indent="-171450">
              <a:buFont typeface="Arial" panose="020B0604020202020204" pitchFamily="34" charset="0"/>
              <a:buChar char="•"/>
            </a:pPr>
            <a:r>
              <a:rPr lang="en-US" dirty="0"/>
              <a:t>Using augmented reality to alert users to the state and intentions of a robot</a:t>
            </a:r>
          </a:p>
          <a:p>
            <a:pPr marL="1085850" lvl="2" indent="-171450">
              <a:buFont typeface="Arial" panose="020B0604020202020204" pitchFamily="34" charset="0"/>
              <a:buChar char="•"/>
            </a:pPr>
            <a:r>
              <a:rPr lang="en-US" dirty="0"/>
              <a:t>Assistive control by the intelligent system to help users complete tasks.</a:t>
            </a:r>
          </a:p>
          <a:p>
            <a:pPr marL="171450" lvl="0" indent="-171450">
              <a:buFont typeface="Arial" panose="020B0604020202020204" pitchFamily="34" charset="0"/>
              <a:buChar char="•"/>
            </a:pPr>
            <a:r>
              <a:rPr lang="en-US" dirty="0"/>
              <a:t>Personal Interests</a:t>
            </a:r>
          </a:p>
          <a:p>
            <a:pPr marL="628650" lvl="1" indent="-171450">
              <a:buFont typeface="Arial" panose="020B0604020202020204" pitchFamily="34" charset="0"/>
              <a:buChar char="•"/>
            </a:pPr>
            <a:r>
              <a:rPr lang="en-US" dirty="0"/>
              <a:t>Participated in robotics competitions in high school (</a:t>
            </a:r>
            <a:r>
              <a:rPr lang="en-US" dirty="0" err="1"/>
              <a:t>Botball</a:t>
            </a:r>
            <a:r>
              <a:rPr lang="en-US" dirty="0"/>
              <a:t>)</a:t>
            </a:r>
          </a:p>
          <a:p>
            <a:pPr marL="1085850" lvl="2" indent="-171450">
              <a:buFont typeface="Arial" panose="020B0604020202020204" pitchFamily="34" charset="0"/>
              <a:buChar char="•"/>
            </a:pPr>
            <a:r>
              <a:rPr lang="en-US" dirty="0"/>
              <a:t>Build and program robots to complete tasks in a scenario, like recognized </a:t>
            </a:r>
            <a:r>
              <a:rPr lang="en-US" dirty="0" err="1"/>
              <a:t>coloured</a:t>
            </a:r>
            <a:r>
              <a:rPr lang="en-US" dirty="0"/>
              <a:t> objects and sort them to gain points</a:t>
            </a:r>
          </a:p>
          <a:p>
            <a:pPr marL="628650" lvl="1" indent="-171450">
              <a:buFont typeface="Arial" panose="020B0604020202020204" pitchFamily="34" charset="0"/>
              <a:buChar char="•"/>
            </a:pPr>
            <a:r>
              <a:rPr lang="en-US" dirty="0"/>
              <a:t>Throughout University, became more interested in self-driving cars/drones</a:t>
            </a:r>
          </a:p>
          <a:p>
            <a:pPr marL="1085850" lvl="2" indent="-171450">
              <a:buFont typeface="Arial" panose="020B0604020202020204" pitchFamily="34" charset="0"/>
              <a:buChar char="•"/>
            </a:pPr>
            <a:r>
              <a:rPr lang="en-US" dirty="0"/>
              <a:t>Advanced Robotics course involved using the mounted camera to recognize AR markers so that the drone could locate itself in the room</a:t>
            </a:r>
          </a:p>
          <a:p>
            <a:pPr marL="628650" lvl="1" indent="-171450">
              <a:buFont typeface="Arial" panose="020B0604020202020204" pitchFamily="34" charset="0"/>
              <a:buChar char="•"/>
            </a:pPr>
            <a:r>
              <a:rPr lang="en-US" dirty="0"/>
              <a:t>Humanoid Robots are not really my interest, they actually sort of intimidate me, a bit too lifelike</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A2E40C9-3351-4609-9BE8-D8FD7BF4DF1A}" type="slidenum">
              <a:rPr lang="en-US" smtClean="0"/>
              <a:t>2</a:t>
            </a:fld>
            <a:endParaRPr lang="en-US"/>
          </a:p>
        </p:txBody>
      </p:sp>
    </p:spTree>
    <p:extLst>
      <p:ext uri="{BB962C8B-B14F-4D97-AF65-F5344CB8AC3E}">
        <p14:creationId xmlns:p14="http://schemas.microsoft.com/office/powerpoint/2010/main" val="124034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Factoring in all these motivations and interests, we have narrowed down the scope to:</a:t>
            </a:r>
          </a:p>
          <a:p>
            <a:pPr marL="628650" lvl="1" indent="-171450">
              <a:buFont typeface="Arial" panose="020B0604020202020204" pitchFamily="34" charset="0"/>
              <a:buChar char="•"/>
            </a:pPr>
            <a:r>
              <a:rPr lang="en-US" dirty="0"/>
              <a:t>Augmented reality</a:t>
            </a:r>
          </a:p>
          <a:p>
            <a:pPr marL="628650" lvl="1" indent="-171450">
              <a:buFont typeface="Arial" panose="020B0604020202020204" pitchFamily="34" charset="0"/>
              <a:buChar char="•"/>
            </a:pPr>
            <a:r>
              <a:rPr lang="en-US" dirty="0"/>
              <a:t>Interacting with a mobile robot</a:t>
            </a:r>
          </a:p>
          <a:p>
            <a:pPr marL="628650" lvl="1" indent="-171450">
              <a:buFont typeface="Arial" panose="020B0604020202020204" pitchFamily="34" charset="0"/>
              <a:buChar char="•"/>
            </a:pPr>
            <a:r>
              <a:rPr lang="en-US" dirty="0"/>
              <a:t>Something with a bit of computer vision</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In the PRL, a few of the PhD students have used the Hololens and smart wheelchair ARTA in their research</a:t>
            </a:r>
          </a:p>
          <a:p>
            <a:pPr marL="628650" lvl="1" indent="-171450">
              <a:buFont typeface="Arial" panose="020B0604020202020204" pitchFamily="34" charset="0"/>
              <a:buChar char="•"/>
            </a:pPr>
            <a:r>
              <a:rPr lang="en-US" dirty="0"/>
              <a:t>Mark: displaying the internal states such as the planned path of the assistive control</a:t>
            </a:r>
          </a:p>
          <a:p>
            <a:pPr marL="628650" lvl="1" indent="-171450">
              <a:buFont typeface="Arial" panose="020B0604020202020204" pitchFamily="34" charset="0"/>
              <a:buChar char="•"/>
            </a:pPr>
            <a:r>
              <a:rPr lang="en-US" dirty="0"/>
              <a:t>Rodrigo: using the Hololens to provide an interface to the user for controlling the wheelchair, such as recognizing the positions of doors and giving the user the option to go through the door using eye tracking</a:t>
            </a:r>
          </a:p>
        </p:txBody>
      </p:sp>
      <p:sp>
        <p:nvSpPr>
          <p:cNvPr id="4" name="Slide Number Placeholder 3"/>
          <p:cNvSpPr>
            <a:spLocks noGrp="1"/>
          </p:cNvSpPr>
          <p:nvPr>
            <p:ph type="sldNum" sz="quarter" idx="5"/>
          </p:nvPr>
        </p:nvSpPr>
        <p:spPr/>
        <p:txBody>
          <a:bodyPr/>
          <a:lstStyle/>
          <a:p>
            <a:fld id="{AA2E40C9-3351-4609-9BE8-D8FD7BF4DF1A}" type="slidenum">
              <a:rPr lang="en-US" smtClean="0"/>
              <a:t>3</a:t>
            </a:fld>
            <a:endParaRPr lang="en-US"/>
          </a:p>
        </p:txBody>
      </p:sp>
    </p:spTree>
    <p:extLst>
      <p:ext uri="{BB962C8B-B14F-4D97-AF65-F5344CB8AC3E}">
        <p14:creationId xmlns:p14="http://schemas.microsoft.com/office/powerpoint/2010/main" val="243305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wanted to follow the theme of robotic interaction using the powered wheelchair ARTA and the Microsoft Hololens</a:t>
            </a:r>
          </a:p>
          <a:p>
            <a:pPr marL="171450" indent="-171450">
              <a:buFont typeface="Arial" panose="020B0604020202020204" pitchFamily="34" charset="0"/>
              <a:buChar char="•"/>
            </a:pPr>
            <a:r>
              <a:rPr lang="en-US" dirty="0"/>
              <a:t>We also want to begin solving the problem of PWUs being afraid to navigate their devices in crowded areas.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project involved developing an augmented reality system using the Microsoft Hololens that assists powered wheelchair users in navigating around people in crowded areas.</a:t>
            </a:r>
          </a:p>
          <a:p>
            <a:pPr marL="171450" indent="-171450">
              <a:buFont typeface="Arial" panose="020B0604020202020204" pitchFamily="34" charset="0"/>
              <a:buChar char="•"/>
            </a:pPr>
            <a:r>
              <a:rPr lang="en-US" dirty="0"/>
              <a:t>We utilize the Hololens as a visual input to detect and determine the positions of people in the surroundings</a:t>
            </a:r>
          </a:p>
          <a:p>
            <a:pPr marL="171450" indent="-171450">
              <a:buFont typeface="Arial" panose="020B0604020202020204" pitchFamily="34" charset="0"/>
              <a:buChar char="•"/>
            </a:pPr>
            <a:r>
              <a:rPr lang="en-US" dirty="0"/>
              <a:t>Using these positions, we can then use the augmented reality capabilities of the Hololens to display information to the powered wheelchair user, such as their position and the direction they are walking in relative to the PWU</a:t>
            </a:r>
          </a:p>
          <a:p>
            <a:pPr marL="171450" indent="-171450">
              <a:buFont typeface="Arial" panose="020B0604020202020204" pitchFamily="34" charset="0"/>
              <a:buChar char="•"/>
            </a:pPr>
            <a:r>
              <a:rPr lang="en-US" dirty="0"/>
              <a:t>We also use the knowledge of their positions to provide a simple reactive control system that prevents collisions during manual control of the wheelchair, by manipulating the speed of the device.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A2E40C9-3351-4609-9BE8-D8FD7BF4DF1A}" type="slidenum">
              <a:rPr lang="en-US" smtClean="0"/>
              <a:t>4</a:t>
            </a:fld>
            <a:endParaRPr lang="en-US"/>
          </a:p>
        </p:txBody>
      </p:sp>
    </p:spTree>
    <p:extLst>
      <p:ext uri="{BB962C8B-B14F-4D97-AF65-F5344CB8AC3E}">
        <p14:creationId xmlns:p14="http://schemas.microsoft.com/office/powerpoint/2010/main" val="78612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C9F8AB-C11C-4A89-B972-F6FF9880C699}"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97D8-9686-4A3B-B1B3-E304AD2C23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3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9F8AB-C11C-4A89-B972-F6FF9880C699}"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312399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9F8AB-C11C-4A89-B972-F6FF9880C699}"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132665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9F8AB-C11C-4A89-B972-F6FF9880C699}"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394539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9F8AB-C11C-4A89-B972-F6FF9880C699}"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97D8-9686-4A3B-B1B3-E304AD2C23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33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9F8AB-C11C-4A89-B972-F6FF9880C699}"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63132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C9F8AB-C11C-4A89-B972-F6FF9880C699}"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45143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C9F8AB-C11C-4A89-B972-F6FF9880C699}"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356860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C9F8AB-C11C-4A89-B972-F6FF9880C699}" type="datetimeFigureOut">
              <a:rPr lang="en-US" smtClean="0"/>
              <a:t>6/23/2019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126471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C9F8AB-C11C-4A89-B972-F6FF9880C699}" type="datetimeFigureOut">
              <a:rPr lang="en-US" smtClean="0"/>
              <a:t>6/23/2019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4097D8-9686-4A3B-B1B3-E304AD2C2390}" type="slidenum">
              <a:rPr lang="en-US" smtClean="0"/>
              <a:t>‹#›</a:t>
            </a:fld>
            <a:endParaRPr lang="en-US"/>
          </a:p>
        </p:txBody>
      </p:sp>
    </p:spTree>
    <p:extLst>
      <p:ext uri="{BB962C8B-B14F-4D97-AF65-F5344CB8AC3E}">
        <p14:creationId xmlns:p14="http://schemas.microsoft.com/office/powerpoint/2010/main" val="116166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C9F8AB-C11C-4A89-B972-F6FF9880C699}"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97D8-9686-4A3B-B1B3-E304AD2C2390}" type="slidenum">
              <a:rPr lang="en-US" smtClean="0"/>
              <a:t>‹#›</a:t>
            </a:fld>
            <a:endParaRPr lang="en-US"/>
          </a:p>
        </p:txBody>
      </p:sp>
    </p:spTree>
    <p:extLst>
      <p:ext uri="{BB962C8B-B14F-4D97-AF65-F5344CB8AC3E}">
        <p14:creationId xmlns:p14="http://schemas.microsoft.com/office/powerpoint/2010/main" val="356368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C9F8AB-C11C-4A89-B972-F6FF9880C699}" type="datetimeFigureOut">
              <a:rPr lang="en-US" smtClean="0"/>
              <a:t>6/23/2019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4097D8-9686-4A3B-B1B3-E304AD2C23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272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72CA-C415-4BBB-8316-F93D6F865626}"/>
              </a:ext>
            </a:extLst>
          </p:cNvPr>
          <p:cNvSpPr>
            <a:spLocks noGrp="1"/>
          </p:cNvSpPr>
          <p:nvPr>
            <p:ph type="ctrTitle"/>
          </p:nvPr>
        </p:nvSpPr>
        <p:spPr>
          <a:xfrm>
            <a:off x="1524000" y="922692"/>
            <a:ext cx="9144000" cy="1962772"/>
          </a:xfrm>
        </p:spPr>
        <p:txBody>
          <a:bodyPr>
            <a:noAutofit/>
          </a:bodyPr>
          <a:lstStyle/>
          <a:p>
            <a:pPr algn="ctr"/>
            <a:r>
              <a:rPr lang="en-US" sz="5400" dirty="0"/>
              <a:t>Augmented Reality-assisted Human Robot Interaction</a:t>
            </a:r>
          </a:p>
        </p:txBody>
      </p:sp>
      <p:sp>
        <p:nvSpPr>
          <p:cNvPr id="3" name="Subtitle 2">
            <a:extLst>
              <a:ext uri="{FF2B5EF4-FFF2-40B4-BE49-F238E27FC236}">
                <a16:creationId xmlns:a16="http://schemas.microsoft.com/office/drawing/2014/main" id="{BAE88570-98E9-4044-A869-F8A0C1E797D1}"/>
              </a:ext>
            </a:extLst>
          </p:cNvPr>
          <p:cNvSpPr>
            <a:spLocks noGrp="1"/>
          </p:cNvSpPr>
          <p:nvPr>
            <p:ph type="subTitle" idx="1"/>
          </p:nvPr>
        </p:nvSpPr>
        <p:spPr>
          <a:xfrm>
            <a:off x="3444737" y="4493105"/>
            <a:ext cx="5302526" cy="1655762"/>
          </a:xfrm>
        </p:spPr>
        <p:txBody>
          <a:bodyPr numCol="2">
            <a:normAutofit/>
          </a:bodyPr>
          <a:lstStyle/>
          <a:p>
            <a:pPr algn="l"/>
            <a:r>
              <a:rPr lang="en-US" sz="1200" b="1" dirty="0"/>
              <a:t>Student: </a:t>
            </a:r>
          </a:p>
          <a:p>
            <a:pPr algn="l"/>
            <a:r>
              <a:rPr lang="en-US" sz="1200" dirty="0"/>
              <a:t>Aufar P. Laksana</a:t>
            </a:r>
          </a:p>
          <a:p>
            <a:pPr algn="l"/>
            <a:endParaRPr lang="en-US" sz="1200" dirty="0"/>
          </a:p>
          <a:p>
            <a:pPr algn="l"/>
            <a:r>
              <a:rPr lang="en-US" sz="1200" b="1" dirty="0"/>
              <a:t>CID: </a:t>
            </a:r>
          </a:p>
          <a:p>
            <a:pPr algn="l"/>
            <a:r>
              <a:rPr lang="en-US" sz="1200" dirty="0"/>
              <a:t>01093575</a:t>
            </a:r>
          </a:p>
          <a:p>
            <a:pPr algn="r"/>
            <a:r>
              <a:rPr lang="en-US" sz="1200" b="1" dirty="0"/>
              <a:t>Project Supervisor: </a:t>
            </a:r>
          </a:p>
          <a:p>
            <a:pPr algn="r"/>
            <a:r>
              <a:rPr lang="en-US" sz="1200" dirty="0"/>
              <a:t>Professor Yiannis Demiris</a:t>
            </a:r>
          </a:p>
          <a:p>
            <a:pPr algn="r"/>
            <a:endParaRPr lang="en-US" sz="1200" dirty="0"/>
          </a:p>
          <a:p>
            <a:pPr algn="r"/>
            <a:r>
              <a:rPr lang="en-US" sz="1200" b="1" dirty="0"/>
              <a:t>Second Marker:</a:t>
            </a:r>
          </a:p>
          <a:p>
            <a:pPr algn="r"/>
            <a:r>
              <a:rPr lang="en-US" sz="1200" dirty="0"/>
              <a:t>Dr. Tae-</a:t>
            </a:r>
            <a:r>
              <a:rPr lang="en-US" sz="1200" dirty="0" err="1"/>
              <a:t>Kyun</a:t>
            </a:r>
            <a:r>
              <a:rPr lang="en-US" sz="1200" dirty="0"/>
              <a:t> Kim</a:t>
            </a:r>
          </a:p>
        </p:txBody>
      </p:sp>
      <p:sp>
        <p:nvSpPr>
          <p:cNvPr id="8" name="Subtitle 2">
            <a:extLst>
              <a:ext uri="{FF2B5EF4-FFF2-40B4-BE49-F238E27FC236}">
                <a16:creationId xmlns:a16="http://schemas.microsoft.com/office/drawing/2014/main" id="{B025C449-BAE8-4591-B905-F70A6D01B6FA}"/>
              </a:ext>
            </a:extLst>
          </p:cNvPr>
          <p:cNvSpPr txBox="1">
            <a:spLocks/>
          </p:cNvSpPr>
          <p:nvPr/>
        </p:nvSpPr>
        <p:spPr>
          <a:xfrm>
            <a:off x="3444737" y="3228271"/>
            <a:ext cx="5302526" cy="922026"/>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Final Year Project Presentation</a:t>
            </a:r>
          </a:p>
          <a:p>
            <a:r>
              <a:rPr lang="en-US" dirty="0"/>
              <a:t>Monday 24</a:t>
            </a:r>
            <a:r>
              <a:rPr lang="en-US" baseline="30000" dirty="0"/>
              <a:t>th</a:t>
            </a:r>
            <a:r>
              <a:rPr lang="en-US" dirty="0"/>
              <a:t> June 2019</a:t>
            </a:r>
          </a:p>
        </p:txBody>
      </p:sp>
      <p:pic>
        <p:nvPicPr>
          <p:cNvPr id="10" name="Picture 9" descr="A close up of a sign&#10;&#10;Description automatically generated">
            <a:extLst>
              <a:ext uri="{FF2B5EF4-FFF2-40B4-BE49-F238E27FC236}">
                <a16:creationId xmlns:a16="http://schemas.microsoft.com/office/drawing/2014/main" id="{435583AC-5442-47F9-8198-5299EC679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1" y="269712"/>
            <a:ext cx="2609126" cy="686934"/>
          </a:xfrm>
          <a:prstGeom prst="rect">
            <a:avLst/>
          </a:prstGeom>
        </p:spPr>
      </p:pic>
    </p:spTree>
    <p:extLst>
      <p:ext uri="{BB962C8B-B14F-4D97-AF65-F5344CB8AC3E}">
        <p14:creationId xmlns:p14="http://schemas.microsoft.com/office/powerpoint/2010/main" val="301166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1F14-0BF3-40A4-93EA-C16D427C3B4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144A7CF-BA1B-4F8F-9663-5550EB91D2A5}"/>
              </a:ext>
            </a:extLst>
          </p:cNvPr>
          <p:cNvSpPr>
            <a:spLocks noGrp="1"/>
          </p:cNvSpPr>
          <p:nvPr>
            <p:ph idx="1"/>
          </p:nvPr>
        </p:nvSpPr>
        <p:spPr/>
        <p:txBody>
          <a:bodyPr/>
          <a:lstStyle/>
          <a:p>
            <a:r>
              <a:rPr lang="en-US" dirty="0"/>
              <a:t>What is “Augmented Reality-assisted Human Robot Interaction”?</a:t>
            </a:r>
          </a:p>
          <a:p>
            <a:pPr lvl="1"/>
            <a:r>
              <a:rPr lang="en-US" dirty="0"/>
              <a:t>Augmented Reality</a:t>
            </a:r>
          </a:p>
          <a:p>
            <a:pPr lvl="1"/>
            <a:r>
              <a:rPr lang="en-US" dirty="0"/>
              <a:t>Human Robot Interaction</a:t>
            </a:r>
          </a:p>
          <a:p>
            <a:r>
              <a:rPr lang="en-US" dirty="0"/>
              <a:t>Personal Robotics Lab</a:t>
            </a:r>
          </a:p>
          <a:p>
            <a:r>
              <a:rPr lang="en-US" dirty="0"/>
              <a:t>Personal Interests</a:t>
            </a:r>
          </a:p>
          <a:p>
            <a:pPr lvl="1"/>
            <a:r>
              <a:rPr lang="en-US" dirty="0"/>
              <a:t>Mobile Robotics</a:t>
            </a:r>
          </a:p>
          <a:p>
            <a:pPr lvl="1"/>
            <a:r>
              <a:rPr lang="en-US" dirty="0"/>
              <a:t>Self Driving Cars/Drones</a:t>
            </a:r>
          </a:p>
          <a:p>
            <a:pPr lvl="1"/>
            <a:endParaRPr lang="en-US" dirty="0"/>
          </a:p>
          <a:p>
            <a:endParaRPr lang="en-US" dirty="0"/>
          </a:p>
        </p:txBody>
      </p:sp>
    </p:spTree>
    <p:extLst>
      <p:ext uri="{BB962C8B-B14F-4D97-AF65-F5344CB8AC3E}">
        <p14:creationId xmlns:p14="http://schemas.microsoft.com/office/powerpoint/2010/main" val="411641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DD09657-6E8B-493B-8148-1635A67CA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2AE54-4870-4E67-9A80-5753184EA312}"/>
              </a:ext>
            </a:extLst>
          </p:cNvPr>
          <p:cNvSpPr>
            <a:spLocks noGrp="1"/>
          </p:cNvSpPr>
          <p:nvPr>
            <p:ph type="title"/>
          </p:nvPr>
        </p:nvSpPr>
        <p:spPr>
          <a:xfrm>
            <a:off x="5144679" y="1119676"/>
            <a:ext cx="6405063" cy="966028"/>
          </a:xfrm>
        </p:spPr>
        <p:txBody>
          <a:bodyPr>
            <a:normAutofit/>
          </a:bodyPr>
          <a:lstStyle/>
          <a:p>
            <a:r>
              <a:rPr lang="en-US" dirty="0"/>
              <a:t>Motivation (cont.)</a:t>
            </a:r>
          </a:p>
        </p:txBody>
      </p:sp>
      <p:pic>
        <p:nvPicPr>
          <p:cNvPr id="6" name="Picture 5">
            <a:extLst>
              <a:ext uri="{FF2B5EF4-FFF2-40B4-BE49-F238E27FC236}">
                <a16:creationId xmlns:a16="http://schemas.microsoft.com/office/drawing/2014/main" id="{24C27B3E-A180-4F70-ACD6-FB460BDB8837}"/>
              </a:ext>
            </a:extLst>
          </p:cNvPr>
          <p:cNvPicPr>
            <a:picLocks noChangeAspect="1"/>
          </p:cNvPicPr>
          <p:nvPr/>
        </p:nvPicPr>
        <p:blipFill rotWithShape="1">
          <a:blip r:embed="rId3"/>
          <a:srcRect l="7937" r="16229" b="-1"/>
          <a:stretch/>
        </p:blipFill>
        <p:spPr>
          <a:xfrm>
            <a:off x="634001" y="581097"/>
            <a:ext cx="1964427" cy="2558041"/>
          </a:xfrm>
          <a:prstGeom prst="rect">
            <a:avLst/>
          </a:prstGeom>
          <a:ln>
            <a:solidFill>
              <a:schemeClr val="tx1"/>
            </a:solidFill>
          </a:ln>
        </p:spPr>
      </p:pic>
      <p:pic>
        <p:nvPicPr>
          <p:cNvPr id="4" name="Picture 3" descr="A picture containing indoor, person, wall, table&#10;&#10;Description automatically generated">
            <a:extLst>
              <a:ext uri="{FF2B5EF4-FFF2-40B4-BE49-F238E27FC236}">
                <a16:creationId xmlns:a16="http://schemas.microsoft.com/office/drawing/2014/main" id="{9332A926-B8D2-42AE-8A57-47DB3F5BD472}"/>
              </a:ext>
            </a:extLst>
          </p:cNvPr>
          <p:cNvPicPr>
            <a:picLocks noChangeAspect="1"/>
          </p:cNvPicPr>
          <p:nvPr/>
        </p:nvPicPr>
        <p:blipFill rotWithShape="1">
          <a:blip r:embed="rId4">
            <a:extLst>
              <a:ext uri="{28A0092B-C50C-407E-A947-70E740481C1C}">
                <a14:useLocalDpi xmlns:a14="http://schemas.microsoft.com/office/drawing/2010/main" val="0"/>
              </a:ext>
            </a:extLst>
          </a:blip>
          <a:srcRect r="2335" b="-1"/>
          <a:stretch/>
        </p:blipFill>
        <p:spPr>
          <a:xfrm rot="5400000">
            <a:off x="2393061" y="877903"/>
            <a:ext cx="2558039" cy="1964428"/>
          </a:xfrm>
          <a:prstGeom prst="rect">
            <a:avLst/>
          </a:prstGeom>
          <a:ln>
            <a:solidFill>
              <a:schemeClr val="tx1"/>
            </a:solidFill>
          </a:ln>
        </p:spPr>
      </p:pic>
      <p:cxnSp>
        <p:nvCxnSpPr>
          <p:cNvPr id="13" name="Straight Connector 12">
            <a:extLst>
              <a:ext uri="{FF2B5EF4-FFF2-40B4-BE49-F238E27FC236}">
                <a16:creationId xmlns:a16="http://schemas.microsoft.com/office/drawing/2014/main" id="{9C94776E-C7B9-4678-9182-5E90ED808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B1D656E-AEB2-49E2-83F0-529D61E72401}"/>
              </a:ext>
            </a:extLst>
          </p:cNvPr>
          <p:cNvPicPr>
            <a:picLocks noChangeAspect="1"/>
          </p:cNvPicPr>
          <p:nvPr/>
        </p:nvPicPr>
        <p:blipFill rotWithShape="1">
          <a:blip r:embed="rId5"/>
          <a:srcRect t="3698" r="3" b="13354"/>
          <a:stretch/>
        </p:blipFill>
        <p:spPr>
          <a:xfrm>
            <a:off x="633997" y="3218101"/>
            <a:ext cx="4020296" cy="2476136"/>
          </a:xfrm>
          <a:prstGeom prst="rect">
            <a:avLst/>
          </a:prstGeom>
          <a:ln>
            <a:solidFill>
              <a:schemeClr val="tx1"/>
            </a:solidFill>
          </a:ln>
        </p:spPr>
      </p:pic>
      <p:sp>
        <p:nvSpPr>
          <p:cNvPr id="3" name="Content Placeholder 2">
            <a:extLst>
              <a:ext uri="{FF2B5EF4-FFF2-40B4-BE49-F238E27FC236}">
                <a16:creationId xmlns:a16="http://schemas.microsoft.com/office/drawing/2014/main" id="{748933D0-CACC-4B98-8F6A-63B37412D540}"/>
              </a:ext>
            </a:extLst>
          </p:cNvPr>
          <p:cNvSpPr>
            <a:spLocks noGrp="1"/>
          </p:cNvSpPr>
          <p:nvPr>
            <p:ph idx="1"/>
          </p:nvPr>
        </p:nvSpPr>
        <p:spPr>
          <a:xfrm>
            <a:off x="5144679" y="2198914"/>
            <a:ext cx="6405063" cy="3670180"/>
          </a:xfrm>
        </p:spPr>
        <p:txBody>
          <a:bodyPr>
            <a:normAutofit/>
          </a:bodyPr>
          <a:lstStyle/>
          <a:p>
            <a:pPr>
              <a:buFont typeface="Arial" panose="020B0604020202020204" pitchFamily="34" charset="0"/>
              <a:buChar char="•"/>
            </a:pPr>
            <a:r>
              <a:rPr lang="en-US" dirty="0"/>
              <a:t>Narrowed the scope down to:</a:t>
            </a:r>
          </a:p>
          <a:p>
            <a:pPr lvl="1">
              <a:buFont typeface="Arial" panose="020B0604020202020204" pitchFamily="34" charset="0"/>
              <a:buChar char="•"/>
            </a:pPr>
            <a:r>
              <a:rPr lang="en-US" dirty="0"/>
              <a:t>Augmented Reality visualizations. </a:t>
            </a:r>
          </a:p>
          <a:p>
            <a:pPr lvl="1">
              <a:buFont typeface="Arial" panose="020B0604020202020204" pitchFamily="34" charset="0"/>
              <a:buChar char="•"/>
            </a:pPr>
            <a:r>
              <a:rPr lang="en-US" dirty="0"/>
              <a:t>Interaction with a mobile robot.</a:t>
            </a:r>
          </a:p>
          <a:p>
            <a:pPr lvl="1">
              <a:buFont typeface="Arial" panose="020B0604020202020204" pitchFamily="34" charset="0"/>
              <a:buChar char="•"/>
            </a:pPr>
            <a:r>
              <a:rPr lang="en-US" dirty="0"/>
              <a:t>A bit of computer vision.</a:t>
            </a:r>
          </a:p>
          <a:p>
            <a:pPr>
              <a:buFont typeface="Arial" panose="020B0604020202020204" pitchFamily="34" charset="0"/>
              <a:buChar char="•"/>
            </a:pPr>
            <a:r>
              <a:rPr lang="en-US" dirty="0"/>
              <a:t>PRL Research Inspiration:</a:t>
            </a:r>
          </a:p>
          <a:p>
            <a:pPr lvl="1">
              <a:buFont typeface="Arial" panose="020B0604020202020204" pitchFamily="34" charset="0"/>
              <a:buChar char="•"/>
            </a:pPr>
            <a:r>
              <a:rPr lang="en-US" i="1" dirty="0"/>
              <a:t>Head-Mounted Augmented Reality for Explainable Robotic Wheelchair Assistance.</a:t>
            </a:r>
          </a:p>
          <a:p>
            <a:pPr lvl="1">
              <a:buFont typeface="Arial" panose="020B0604020202020204" pitchFamily="34" charset="0"/>
              <a:buChar char="•"/>
            </a:pPr>
            <a:r>
              <a:rPr lang="en-US" i="1" dirty="0"/>
              <a:t>Augmented Reality Control of Smart Wheelchair Using Eye-Gaze-Enabled Selection of Affordances.</a:t>
            </a:r>
          </a:p>
          <a:p>
            <a:pPr>
              <a:buFont typeface="Arial" panose="020B0604020202020204" pitchFamily="34" charset="0"/>
              <a:buChar char="•"/>
            </a:pPr>
            <a:r>
              <a:rPr lang="en-US" sz="1800" i="1" dirty="0"/>
              <a:t>“Power wheelchair users (PWUs) report being afraid to navigate in crowded spaces with their device”</a:t>
            </a:r>
            <a:r>
              <a:rPr lang="en-US" sz="1800" dirty="0"/>
              <a:t>	</a:t>
            </a:r>
          </a:p>
          <a:p>
            <a:pPr lvl="1">
              <a:buFont typeface="Arial" panose="020B0604020202020204" pitchFamily="34" charset="0"/>
              <a:buChar char="•"/>
            </a:pPr>
            <a:endParaRPr lang="en-US" i="1" dirty="0"/>
          </a:p>
        </p:txBody>
      </p:sp>
      <p:sp>
        <p:nvSpPr>
          <p:cNvPr id="15" name="Rectangle 14">
            <a:extLst>
              <a:ext uri="{FF2B5EF4-FFF2-40B4-BE49-F238E27FC236}">
                <a16:creationId xmlns:a16="http://schemas.microsoft.com/office/drawing/2014/main" id="{80E1DFBE-66AE-426B-A6CB-CF383FACB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8252FE2-D64D-4664-9969-5169BD802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F7DAB2D6-6FD4-4345-B6B1-09D668349805}"/>
              </a:ext>
            </a:extLst>
          </p:cNvPr>
          <p:cNvSpPr/>
          <p:nvPr/>
        </p:nvSpPr>
        <p:spPr>
          <a:xfrm>
            <a:off x="485595" y="5780561"/>
            <a:ext cx="6594117" cy="1231106"/>
          </a:xfrm>
          <a:prstGeom prst="rect">
            <a:avLst/>
          </a:prstGeom>
        </p:spPr>
        <p:txBody>
          <a:bodyPr wrap="square">
            <a:spAutoFit/>
          </a:bodyPr>
          <a:lstStyle/>
          <a:p>
            <a:r>
              <a:rPr lang="en-US" sz="1000" dirty="0"/>
              <a:t>[1] M. </a:t>
            </a:r>
            <a:r>
              <a:rPr lang="en-US" sz="1000" dirty="0" err="1"/>
              <a:t>Zolotas</a:t>
            </a:r>
            <a:r>
              <a:rPr lang="en-US" sz="1000" dirty="0"/>
              <a:t>, J. </a:t>
            </a:r>
            <a:r>
              <a:rPr lang="en-US" sz="1000" dirty="0" err="1"/>
              <a:t>Elsdon</a:t>
            </a:r>
            <a:r>
              <a:rPr lang="en-US" sz="1000" dirty="0"/>
              <a:t>, and Y. Demiris. Head-mounted augmented reality for explainable robotic wheelchair assistance</a:t>
            </a:r>
          </a:p>
          <a:p>
            <a:r>
              <a:rPr lang="en-US" sz="1000" dirty="0"/>
              <a:t>[2] Rodrigo </a:t>
            </a:r>
            <a:r>
              <a:rPr lang="en-US" sz="1000" dirty="0" err="1"/>
              <a:t>Chac´on</a:t>
            </a:r>
            <a:r>
              <a:rPr lang="en-US" sz="1000" dirty="0"/>
              <a:t>-Quesada and Yiannis Demiris. Augmented Reality Control of Smart Wheelchair Using Eye-Gaze-Enabled Selection of Affordances</a:t>
            </a:r>
          </a:p>
          <a:p>
            <a:r>
              <a:rPr lang="en-US" sz="1000" dirty="0"/>
              <a:t>[3] </a:t>
            </a:r>
            <a:r>
              <a:rPr lang="en-US" sz="1050" dirty="0" err="1"/>
              <a:t>Kairy</a:t>
            </a:r>
            <a:r>
              <a:rPr lang="en-US" sz="1050" dirty="0"/>
              <a:t>, D., Rushton, P. W., Archambault, P., </a:t>
            </a:r>
            <a:r>
              <a:rPr lang="en-US" sz="1050" dirty="0" err="1"/>
              <a:t>Pituch</a:t>
            </a:r>
            <a:r>
              <a:rPr lang="en-US" sz="1050" dirty="0"/>
              <a:t>, E., </a:t>
            </a:r>
            <a:r>
              <a:rPr lang="en-US" sz="1050" dirty="0" err="1"/>
              <a:t>Torkia</a:t>
            </a:r>
            <a:r>
              <a:rPr lang="en-US" sz="1050" dirty="0"/>
              <a:t>, C., El </a:t>
            </a:r>
            <a:r>
              <a:rPr lang="en-US" sz="1050" dirty="0" err="1"/>
              <a:t>Fathi</a:t>
            </a:r>
            <a:r>
              <a:rPr lang="en-US" sz="1050" dirty="0"/>
              <a:t>, A., … </a:t>
            </a:r>
            <a:r>
              <a:rPr lang="en-US" sz="1050" dirty="0" err="1"/>
              <a:t>Gourdeau</a:t>
            </a:r>
            <a:r>
              <a:rPr lang="en-US" sz="1050" dirty="0"/>
              <a:t>, R. (2014). Exploring powered wheelchair users and their caregivers’ perspectives on potential intelligent power wheelchair use: A qualitative study. </a:t>
            </a:r>
            <a:r>
              <a:rPr lang="en-US" sz="1050" i="1" dirty="0"/>
              <a:t>International Journal of Environmental Research and Public Health</a:t>
            </a:r>
            <a:r>
              <a:rPr lang="en-US" sz="1050" dirty="0"/>
              <a:t>, </a:t>
            </a:r>
            <a:r>
              <a:rPr lang="en-US" sz="1050" i="1" dirty="0"/>
              <a:t>11</a:t>
            </a:r>
            <a:r>
              <a:rPr lang="en-US" sz="1050" dirty="0"/>
              <a:t>(2), 2244–2261. https://doi.org/10.3390/ijerph110202244</a:t>
            </a:r>
            <a:endParaRPr lang="en-US" sz="1000" dirty="0"/>
          </a:p>
        </p:txBody>
      </p:sp>
    </p:spTree>
    <p:extLst>
      <p:ext uri="{BB962C8B-B14F-4D97-AF65-F5344CB8AC3E}">
        <p14:creationId xmlns:p14="http://schemas.microsoft.com/office/powerpoint/2010/main" val="281684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3F48-D3FE-4CDE-9D52-60B30FC1435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58C5F063-56E5-4456-862B-903037C2B1A1}"/>
              </a:ext>
            </a:extLst>
          </p:cNvPr>
          <p:cNvSpPr>
            <a:spLocks noGrp="1"/>
          </p:cNvSpPr>
          <p:nvPr>
            <p:ph idx="1"/>
          </p:nvPr>
        </p:nvSpPr>
        <p:spPr>
          <a:xfrm>
            <a:off x="1198880" y="1845734"/>
            <a:ext cx="5042263" cy="4023360"/>
          </a:xfrm>
        </p:spPr>
        <p:txBody>
          <a:bodyPr/>
          <a:lstStyle/>
          <a:p>
            <a:pPr>
              <a:buFont typeface="Arial" panose="020B0604020202020204" pitchFamily="34" charset="0"/>
              <a:buChar char="•"/>
            </a:pPr>
            <a:r>
              <a:rPr lang="en-US" dirty="0"/>
              <a:t>Augmented Reality experience using the Microsoft Hololens.</a:t>
            </a:r>
          </a:p>
          <a:p>
            <a:pPr>
              <a:buFont typeface="Arial" panose="020B0604020202020204" pitchFamily="34" charset="0"/>
              <a:buChar char="•"/>
            </a:pPr>
            <a:r>
              <a:rPr lang="en-US" dirty="0"/>
              <a:t>Provides assistance to powered wheelchair users (PWUs) by:</a:t>
            </a:r>
          </a:p>
          <a:p>
            <a:pPr lvl="1">
              <a:buFont typeface="Arial" panose="020B0604020202020204" pitchFamily="34" charset="0"/>
              <a:buChar char="•"/>
            </a:pPr>
            <a:r>
              <a:rPr lang="en-US" dirty="0"/>
              <a:t>Locating people in the surroundings.</a:t>
            </a:r>
          </a:p>
          <a:p>
            <a:pPr lvl="1">
              <a:buFont typeface="Arial" panose="020B0604020202020204" pitchFamily="34" charset="0"/>
              <a:buChar char="•"/>
            </a:pPr>
            <a:r>
              <a:rPr lang="en-US" dirty="0"/>
              <a:t>Displaying holograms to PWU.</a:t>
            </a:r>
          </a:p>
          <a:p>
            <a:pPr>
              <a:buFont typeface="Arial" panose="020B0604020202020204" pitchFamily="34" charset="0"/>
              <a:buChar char="•"/>
            </a:pPr>
            <a:r>
              <a:rPr lang="en-US" dirty="0"/>
              <a:t>Reactive control system to prevent collisions with people when operating wheelchair manually.</a:t>
            </a:r>
          </a:p>
        </p:txBody>
      </p:sp>
      <p:pic>
        <p:nvPicPr>
          <p:cNvPr id="1026" name="Picture 2" descr="https://scontent-lht6-1.xx.fbcdn.net/v/t1.15752-9/65216030_2428656163844186_4423449395823902720_n.png?_nc_cat=104&amp;_nc_ht=scontent-lht6-1.xx&amp;oh=22f6d5a03839dd4b3c09ce35a6ae3322&amp;oe=5DC30DED">
            <a:extLst>
              <a:ext uri="{FF2B5EF4-FFF2-40B4-BE49-F238E27FC236}">
                <a16:creationId xmlns:a16="http://schemas.microsoft.com/office/drawing/2014/main" id="{90DFFCF2-F2A6-41CF-875E-CBD418CD0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611" y="2018231"/>
            <a:ext cx="4798007" cy="2693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42AD883-F9BE-4F8D-BFC2-295CAE2AB33C}"/>
              </a:ext>
            </a:extLst>
          </p:cNvPr>
          <p:cNvSpPr/>
          <p:nvPr/>
        </p:nvSpPr>
        <p:spPr>
          <a:xfrm rot="11554757">
            <a:off x="8280065" y="2551175"/>
            <a:ext cx="543973" cy="395855"/>
          </a:xfrm>
          <a:prstGeom prst="rightArrow">
            <a:avLst>
              <a:gd name="adj1" fmla="val 50000"/>
              <a:gd name="adj2" fmla="val 60194"/>
            </a:avLst>
          </a:prstGeom>
          <a:solidFill>
            <a:srgbClr val="B0DD7F"/>
          </a:solidFill>
          <a:ln>
            <a:noFill/>
          </a:ln>
          <a:scene3d>
            <a:camera prst="isometricLeftDown"/>
            <a:lightRig rig="threePt" dir="t"/>
          </a:scene3d>
          <a:sp3d prstMaterial="dkEdge">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5E8B31-9439-4ED7-A852-678012F6434B}"/>
              </a:ext>
            </a:extLst>
          </p:cNvPr>
          <p:cNvSpPr txBox="1"/>
          <p:nvPr/>
        </p:nvSpPr>
        <p:spPr>
          <a:xfrm rot="19562202">
            <a:off x="8598060" y="2739904"/>
            <a:ext cx="525110" cy="523220"/>
          </a:xfrm>
          <a:prstGeom prst="rect">
            <a:avLst/>
          </a:prstGeom>
          <a:noFill/>
          <a:scene3d>
            <a:camera prst="isometricBottomDown"/>
            <a:lightRig rig="threePt" dir="t"/>
          </a:scene3d>
          <a:sp3d>
            <a:bevelT prst="angle"/>
          </a:sp3d>
        </p:spPr>
        <p:txBody>
          <a:bodyPr wrap="square" rtlCol="0">
            <a:spAutoFit/>
          </a:bodyPr>
          <a:lstStyle/>
          <a:p>
            <a:r>
              <a:rPr lang="en-US" sz="2800" b="1" dirty="0">
                <a:solidFill>
                  <a:srgbClr val="FFFF00"/>
                </a:solidFill>
              </a:rPr>
              <a:t>1</a:t>
            </a:r>
          </a:p>
        </p:txBody>
      </p:sp>
    </p:spTree>
    <p:extLst>
      <p:ext uri="{BB962C8B-B14F-4D97-AF65-F5344CB8AC3E}">
        <p14:creationId xmlns:p14="http://schemas.microsoft.com/office/powerpoint/2010/main" val="79326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6428-A248-470E-AC53-A90C9A4C9876}"/>
              </a:ext>
            </a:extLst>
          </p:cNvPr>
          <p:cNvSpPr>
            <a:spLocks noGrp="1"/>
          </p:cNvSpPr>
          <p:nvPr>
            <p:ph type="title"/>
          </p:nvPr>
        </p:nvSpPr>
        <p:spPr/>
        <p:txBody>
          <a:bodyPr/>
          <a:lstStyle/>
          <a:p>
            <a:r>
              <a:rPr lang="en-US" dirty="0"/>
              <a:t>High-level System Description</a:t>
            </a:r>
          </a:p>
        </p:txBody>
      </p:sp>
      <p:sp>
        <p:nvSpPr>
          <p:cNvPr id="3" name="Content Placeholder 2">
            <a:extLst>
              <a:ext uri="{FF2B5EF4-FFF2-40B4-BE49-F238E27FC236}">
                <a16:creationId xmlns:a16="http://schemas.microsoft.com/office/drawing/2014/main" id="{520A04F8-1E00-4650-8DC0-A57163B63C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40966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978</Words>
  <Application>Microsoft Office PowerPoint</Application>
  <PresentationFormat>Widescreen</PresentationFormat>
  <Paragraphs>89</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Augmented Reality-assisted Human Robot Interaction</vt:lpstr>
      <vt:lpstr>Motivation</vt:lpstr>
      <vt:lpstr>Motivation (cont.)</vt:lpstr>
      <vt:lpstr>Project Description</vt:lpstr>
      <vt:lpstr>High-level System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Reality-assisted Human Robot Interaction</dc:title>
  <dc:creator>Laksana, Aufar P</dc:creator>
  <cp:lastModifiedBy>Laksana, Aufar P</cp:lastModifiedBy>
  <cp:revision>6</cp:revision>
  <dcterms:created xsi:type="dcterms:W3CDTF">2019-06-23T13:20:22Z</dcterms:created>
  <dcterms:modified xsi:type="dcterms:W3CDTF">2019-06-23T14:43:35Z</dcterms:modified>
</cp:coreProperties>
</file>