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857BE3-7440-4003-B42C-FAD968A058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4"/>
              </a:spcAft>
              <a:buNone/>
            </a:pPr>
            <a:endParaRPr b="0" lang="en-US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8E7856-83CF-47A6-BC1A-E9B2FD1C8B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Vivi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FBFA2F3-8D6D-40BA-84AC-39F7307005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39A85855-CAF8-45CF-A34D-F1579025321C}" type="slidenum">
              <a:rPr b="0" lang="en-US" sz="14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en-US" sz="60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3870000"/>
            <a:ext cx="9072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US" sz="21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65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Second Outline Level</a:t>
            </a:r>
            <a:endParaRPr b="0" lang="en-US" sz="165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Third Outline Level</a:t>
            </a:r>
            <a:endParaRPr b="0" lang="en-US" sz="18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Fourth Outline Level</a:t>
            </a:r>
            <a:endParaRPr b="0" lang="en-US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Fifth Outline Level</a:t>
            </a:r>
            <a:endParaRPr b="0" lang="en-US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Sixth Outline Level</a:t>
            </a:r>
            <a:endParaRPr b="0" lang="en-US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Seventh Outline Level</a:t>
            </a:r>
            <a:endParaRPr b="0" lang="en-US" sz="1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US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  <a:endParaRPr b="0" lang="en-US" sz="21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A71C55C9-CE91-469D-9973-7A26DAAC7DFE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7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title text format</a:t>
            </a:r>
            <a:endParaRPr b="0" lang="en-US" sz="45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440000"/>
            <a:ext cx="9072000" cy="36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Click to edit the outline text format</a:t>
            </a:r>
            <a:endParaRPr b="0" lang="en-US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Second Outline Level</a:t>
            </a:r>
            <a:endParaRPr b="0" lang="en-US" sz="21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Third Outline Level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Fourth Outline Level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Fifth Outline Level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Sixth Outline Level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Seventh Outline Level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&lt;date/time&gt;</a:t>
            </a:r>
            <a:endParaRPr b="0" lang="en-US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36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3BA1C419-03E5-4236-8AE9-16EFE785DDAF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484848"/>
              </a:solidFill>
              <a:effectLst/>
              <a:uFillTx/>
              <a:latin typeface="Noto Sans"/>
            </a:endParaRPr>
          </a:p>
        </p:txBody>
      </p:sp>
      <p:sp>
        <p:nvSpPr>
          <p:cNvPr id="22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252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Tokenomics</a:t>
            </a: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	</a:t>
            </a: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Token Economics aka Tokenomics</a:t>
            </a:r>
            <a:endParaRPr b="0" lang="en-US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The study and design of the economic systems that are virtually represented through a blockchain token(s)</a:t>
            </a:r>
            <a:endParaRPr b="0" lang="en-US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Tokens are created around the following topics:</a:t>
            </a:r>
            <a:endParaRPr b="0" lang="en-US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Minting of Tokens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Distribution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Valuation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Incentives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Supply and Demand</a:t>
            </a:r>
            <a:endParaRPr b="0" lang="en-US" sz="18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2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Cross-token Incentives</a:t>
            </a: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Trading and Incentives around cross token activities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Incentives: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mMKTB + gMKTB: Using mMKTB in transactions gives bonus gMKTB, encouraging DAO participation.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dMKTB + gMKTB + sMKTB: 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Stakers of gMKTB earn boosted yields in dMKTB DeFi pools.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Users could use DeFi profits (from dMKTB) to fund storage (sMKTB) at a discount, creating flow between modules.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Token Research Topics</a:t>
            </a: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graphicFrame>
        <p:nvGraphicFramePr>
          <p:cNvPr id="27" name=""/>
          <p:cNvGraphicFramePr/>
          <p:nvPr/>
        </p:nvGraphicFramePr>
        <p:xfrm>
          <a:off x="240120" y="1396080"/>
          <a:ext cx="9589320" cy="4019400"/>
        </p:xfrm>
        <a:graphic>
          <a:graphicData uri="http://schemas.openxmlformats.org/drawingml/2006/table">
            <a:tbl>
              <a:tblPr/>
              <a:tblGrid>
                <a:gridCol w="3323520"/>
                <a:gridCol w="6266160"/>
              </a:tblGrid>
              <a:tr h="4496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800" strike="noStrike" u="sng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Topic Area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2200" strike="noStrike" u="sng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Topic Coverage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2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Token Supply Models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Fixed supply, inflationary, deflationary, burn mechanisms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2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Incentives &amp; Rewards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Mining rewards, staking, yield farming, governance rewards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2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Utility &amp; Use Cases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Medium of exchange, governance rights, collateral, access to services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2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Distribution Models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Airdrops, ICOs, IDOs, liquidity mining, vesting schedules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2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Governance and Voting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On-chain governance, DAOs, token-weighted voting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2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Value Capture Mechanisms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Transaction fees, buyback-and-burn, revenue sharing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624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Economic Risks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Inflation risk, whale concentration, governance attacks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284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Game Theory in Tokenomics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22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How user behavior is incentivized or manipulated</a:t>
                      </a:r>
                      <a:endParaRPr b="0" lang="en-US" sz="22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Noto Sans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"/>
          <p:cNvGraphicFramePr/>
          <p:nvPr/>
        </p:nvGraphicFramePr>
        <p:xfrm>
          <a:off x="219960" y="480600"/>
          <a:ext cx="9649080" cy="5005440"/>
        </p:xfrm>
        <a:graphic>
          <a:graphicData uri="http://schemas.openxmlformats.org/drawingml/2006/table">
            <a:tbl>
              <a:tblPr/>
              <a:tblGrid>
                <a:gridCol w="1263600"/>
                <a:gridCol w="3013560"/>
                <a:gridCol w="2721600"/>
                <a:gridCol w="2650680"/>
              </a:tblGrid>
              <a:tr h="327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Aspect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Arweave (AR)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Aave (AAVE)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Particl (PART)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27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Purpose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Permanent data storage on-chain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Decentralized lending and borrowing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Privacy-focused marketplace and payments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43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Token Role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Payment for data storage (one-time "endowment")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Governance, staking, slashing protection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Currency for private transactions and marketplace escrow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43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Supply Model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Max supply: 66 million AR</a:t>
                      </a:r>
                      <a:br>
                        <a:rPr sz="1000"/>
                      </a:br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(initial mining + endowment financing model)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Max supply: 16 million AAVE</a:t>
                      </a:r>
                      <a:br>
                        <a:rPr sz="1000"/>
                      </a:br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(mostly distributed, minimal inflation)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Inflationary (dynamic rate ~2% annually) to incentivize staking/masternodes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43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Distribution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Genesis mining event, mining rewards (decreasing over time)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Token migration from LEND → AAVE, initial distribution to users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PoS rewards, staking incentives, optional cold staking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43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Incentives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Hold AR to pay for storage; miners validate transactions for AR rewards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Stakers secure protocol and earn a share of fees; governance voting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Stakers/masternodes secure network and get staking rewards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43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Governance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Arweave team + community proposals (but more centralized)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Fully decentralized DAO voting (AAVE token holders)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Particl community proposals (currently informal governance)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43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Burn Mechanisms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No active burns; but fewer AR needed over time due to storage pricing model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Fee revenue can be used for token buybacks and burns (depending on governance votes)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Small burn fees on transactions and marketplace sales (deflationary pressure)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436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Economic Risks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Storage price miscalculation, miner incentives dropping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Protocol risk (smart contract exploits), slashing risk for stakers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Low liquidity, adoption risk, privacy-targeted regulation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4540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r"/>
                      <a:r>
                        <a:rPr b="1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Special Features</a:t>
                      </a:r>
                      <a:endParaRPr b="1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"Permaweb" concept: pay once, store forever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Flash Loans, innovative DeFi products (credit delegation)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US" sz="1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Times New Roman"/>
                          <a:ea typeface="Times New Roman"/>
                        </a:rPr>
                        <a:t>Confidential transactions (RingCT, CT), private marketplaces</a:t>
                      </a:r>
                      <a:endParaRPr b="0" lang="en-US" sz="1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  <a:ea typeface="Times New Roman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2239200" cy="2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32500" lnSpcReduction="19999"/>
          </a:bodyPr>
          <a:p>
            <a:pPr indent="0">
              <a:buNone/>
            </a:pPr>
            <a:r>
              <a:rPr b="0" lang="en-US" sz="4500" strike="noStrike" u="none">
                <a:solidFill>
                  <a:srgbClr val="ffffff"/>
                </a:solidFill>
                <a:effectLst/>
                <a:uFillTx/>
                <a:latin typeface="Noto Sans"/>
              </a:rPr>
              <a:t>Token Examples</a:t>
            </a:r>
            <a:endParaRPr b="0" lang="en-US" sz="45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MrktBlks</a:t>
            </a: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	</a:t>
            </a: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Decentralized Marketplace where Users (Customers) can post local service needs (plumbing, tutoring, deliveries, etc..) 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Decentralized Bidding System where Service Providers can bid on service requests.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Providers can bid with price, availability, ratings and Stake tokens to boost trust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Smart Contract Escrow – Funds locked in escrow upon provider selection with payment being released once service is confirmed by user and reviews are locked in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Incentives: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Liquidity Providers (LPs): Yield from escrow usage, late fees, platform growth, governance voting rights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Providers: Earn tokens based on satisfaction, speed and volume. Boost visibility by staking tokens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Users: Earn tokens for high value transactions, referrals, good reviews. Borrow from liquidity pool, discounts for staking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MrktBlks Tokens</a:t>
            </a: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Multiple Tokens to Serve Different Streams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Allows for flexibility on business and incentive structures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Token Structure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Marketplace Token (mMKTB) – Used for private transactions in the marketplace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Governance &amp; Staking (gMKTB) – </a:t>
            </a: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DAO Voting and Staking Yield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DeFi Token </a:t>
            </a: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 (dMKTB) – Yield and lending pools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Storage Token </a:t>
            </a: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(sMKTB) – Pay once for storage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Marketplace Token (mMKTB)</a:t>
            </a: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Marketplace currency used for private transactions in the marketplace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Tied to value of a liquid token (ie ETH, USDT, RAI etc..)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Incentives: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Transaction Mining - Reward users who complete marketplace transactions with bonus mMKTB or gMKTB (small rebate / cashback model).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Fee Rebates- Users who pay transaction fees in mMKTB get a % rebate back, or reduced fees compared to ETH/USDT/Rai users.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Early Adopter Bonuses - First X users to complete Y trades with mMKTB get locked gMKTB airdrops.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0">
              <a:spcAft>
                <a:spcPts val="1054"/>
              </a:spcAft>
              <a:buNone/>
            </a:pP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Governance &amp; Staking (gMKTB)</a:t>
            </a: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DAO Voting and Staking Yield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Incentives: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Staking Rewards (Real Yield) - Marketplace fees (from mMKTB payments) flow to gMKTB stakers as dividends.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Long-term stakers (e.g., 1 year+) get amplified governance weight compared to unstaked holders.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Provide extra gMKTB if users pair gMKTB with ETH or mMKTB in liquidity pools.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Early liquidity providers in gMKTB pools get bonus allocations during upgrades or expansions.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Vesting for Loyalty: Early users earn locked gMKTB that vests slowly, keeping liquidity sticky.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DeFi Token (dMKTB)</a:t>
            </a: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Yield and lending pools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Incentives: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Supply stablecoins (like DAI, USDT) into your dMKTB pools and receive dMKTB + mMKTB rewards.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Borrower Discounts - If borrowers post dMKTB as collateral, offer lower borrowing interest rates.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Create high APR incentives at launch to bootstrap TVL (Total Value Locked) in dMKTB pools.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Allow users to deposit dMKTB into vaults that automatically compound yield into more dMKTB or gMKTB.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0">
              <a:spcAft>
                <a:spcPts val="842"/>
              </a:spcAft>
              <a:buNone/>
            </a:pP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90000"/>
            <a:ext cx="9072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en-US" sz="4500" strike="noStrike" u="none">
                <a:solidFill>
                  <a:srgbClr val="dbf5f9"/>
                </a:solidFill>
                <a:effectLst/>
                <a:uFillTx/>
                <a:latin typeface="Noto Sans"/>
              </a:rPr>
              <a:t>Storage Token (sMKTB)</a:t>
            </a:r>
            <a:endParaRPr b="0" lang="en-US" sz="4500" strike="noStrike" u="none">
              <a:solidFill>
                <a:srgbClr val="dbf5f9"/>
              </a:solidFill>
              <a:effectLst/>
              <a:uFillTx/>
              <a:latin typeface="Noto San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2000" cy="40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Pay once for storage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Incentives: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Users who pay for storage in sMKTB get permanent or longer-term discounts compared to USD/ETH payments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Set up pools where users can stake sMKTB to earn passive returns (for example, returns from storage service fees)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Give users a % bonus of sMKTB if they onboard new users who buy storage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  <a:p>
            <a:pPr lvl="1" marL="864000" indent="-324000">
              <a:spcBef>
                <a:spcPts val="1191"/>
              </a:spcBef>
              <a:spcAft>
                <a:spcPts val="99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4617b"/>
                </a:solidFill>
                <a:effectLst/>
                <a:uFillTx/>
                <a:latin typeface="Noto Sans"/>
              </a:rPr>
              <a:t>Users locking a certain amount of sMKTB could mint a "Storage NFT" representing storage rights + tradable on secondary markets</a:t>
            </a:r>
            <a:endParaRPr b="0" lang="en-US" sz="1400" strike="noStrike" u="none">
              <a:solidFill>
                <a:srgbClr val="04617b"/>
              </a:solidFill>
              <a:effectLst/>
              <a:uFillTx/>
              <a:latin typeface="Noto Sans"/>
            </a:endParaRPr>
          </a:p>
        </p:txBody>
      </p:sp>
    </p:spTree>
  </p:cSld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LibreOffice/25.2.2.2$Linux_X86_64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2025-04-26T13:13:56Z</dcterms:created>
  <dc:creator/>
  <dc:description>This work is licensed under a Creative Commons 0 License.
It makes use of the works of fsanchez.</dc:description>
  <dc:language>en-US</dc:language>
  <cp:lastModifiedBy/>
  <dcterms:modified xsi:type="dcterms:W3CDTF">2025-04-28T15:53:45Z</dcterms:modified>
  <cp:revision>17</cp:revision>
  <dc:subject/>
  <dc:title>Vivid</dc:title>
</cp:coreProperties>
</file>