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9882" autoAdjust="0"/>
  </p:normalViewPr>
  <p:slideViewPr>
    <p:cSldViewPr snapToGrid="0">
      <p:cViewPr varScale="1">
        <p:scale>
          <a:sx n="91" d="100"/>
          <a:sy n="91" d="100"/>
        </p:scale>
        <p:origin x="21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FA8C1-711A-42F4-B3F7-CCCD5EF0B638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E600-F0A1-4C3F-863F-651CFBE6A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6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49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0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7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0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5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2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0~1</a:t>
            </a:r>
            <a:r>
              <a:rPr lang="ko-KR" altLang="en-US" dirty="0"/>
              <a:t>사이의 값</a:t>
            </a:r>
            <a:endParaRPr lang="en-US" altLang="ko-KR" dirty="0"/>
          </a:p>
          <a:p>
            <a:r>
              <a:rPr lang="ko-KR" altLang="en-US" dirty="0"/>
              <a:t>전체의 합이 </a:t>
            </a:r>
            <a:r>
              <a:rPr lang="en-US" altLang="ko-KR" dirty="0"/>
              <a:t>1</a:t>
            </a:r>
            <a:r>
              <a:rPr lang="ko-KR" altLang="en-US" dirty="0" err="1"/>
              <a:t>이됨으로</a:t>
            </a:r>
            <a:r>
              <a:rPr lang="ko-KR" altLang="en-US" dirty="0"/>
              <a:t> 확률로 </a:t>
            </a:r>
            <a:r>
              <a:rPr lang="ko-KR" altLang="en-US" dirty="0" err="1"/>
              <a:t>볼수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2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9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2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-</a:t>
                </a:r>
                <a:r>
                  <a:rPr lang="ko-KR" altLang="en-US" dirty="0"/>
                  <a:t>를 안쪽으로 넣고 각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곱해서 더함</a:t>
                </a:r>
                <a:endParaRPr lang="en-US" altLang="ko-KR" dirty="0"/>
              </a:p>
              <a:p>
                <a:r>
                  <a:rPr lang="en-US" altLang="ko-KR" dirty="0"/>
                  <a:t>Y</a:t>
                </a:r>
                <a:r>
                  <a:rPr lang="ko-KR" altLang="en-US" dirty="0"/>
                  <a:t>이 </a:t>
                </a:r>
                <a:r>
                  <a:rPr lang="ko-KR" altLang="en-US" dirty="0" err="1"/>
                  <a:t>햇이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사이임으로</a:t>
                </a:r>
                <a:endParaRPr lang="en-US" altLang="ko-KR" dirty="0"/>
              </a:p>
              <a:p>
                <a:r>
                  <a:rPr lang="en-US" altLang="ko-KR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ko-KR" i="0">
                    <a:latin typeface="Cambria Math" panose="02040503050406030204" pitchFamily="18" charset="0"/>
                  </a:rPr>
                  <a:t>log⁡(𝑦 ̅ )</a:t>
                </a:r>
                <a:r>
                  <a:rPr lang="ko-KR" altLang="en-US" i="0">
                    <a:latin typeface="Cambria Math" panose="02040503050406030204" pitchFamily="18" charset="0"/>
                  </a:rPr>
                  <a:t>도</a:t>
                </a:r>
                <a:r>
                  <a:rPr lang="ko-KR" altLang="en-US" dirty="0"/>
                  <a:t>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부터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 임</a:t>
                </a:r>
                <a:endParaRPr lang="en-US" altLang="ko-KR" dirty="0"/>
              </a:p>
              <a:p>
                <a:r>
                  <a:rPr lang="ko-KR" altLang="en-US" dirty="0"/>
                  <a:t>실제 값이 </a:t>
                </a:r>
                <a:r>
                  <a:rPr lang="en-US" altLang="ko-KR" dirty="0"/>
                  <a:t>b</a:t>
                </a:r>
                <a:r>
                  <a:rPr lang="ko-KR" altLang="en-US" dirty="0" err="1"/>
                  <a:t>일때</a:t>
                </a:r>
                <a:r>
                  <a:rPr lang="ko-KR" altLang="en-US" dirty="0"/>
                  <a:t> 예측을 해보면 </a:t>
                </a:r>
                <a:r>
                  <a:rPr lang="en-US" altLang="ko-KR" dirty="0" err="1"/>
                  <a:t>costfunction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됨</a:t>
                </a:r>
                <a:endParaRPr lang="en-US" altLang="ko-KR" dirty="0"/>
              </a:p>
              <a:p>
                <a:r>
                  <a:rPr lang="ko-KR" altLang="en-US" dirty="0"/>
                  <a:t>아니면 무한대</a:t>
                </a:r>
                <a:endParaRPr lang="en-US" altLang="ko-KR" dirty="0"/>
              </a:p>
              <a:p>
                <a:r>
                  <a:rPr lang="ko-KR" altLang="en-US" dirty="0"/>
                  <a:t>예측이 </a:t>
                </a:r>
                <a:r>
                  <a:rPr lang="ko-KR" altLang="en-US" dirty="0" err="1"/>
                  <a:t>맞았을때</a:t>
                </a:r>
                <a:r>
                  <a:rPr lang="en-US" altLang="ko-KR" dirty="0"/>
                  <a:t> cost</a:t>
                </a:r>
                <a:r>
                  <a:rPr lang="ko-KR" altLang="en-US" dirty="0"/>
                  <a:t>함수가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되는 것이 좋음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1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E600-F0A1-4C3F-863F-651CFBE6ACC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381750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77800"/>
            <a:ext cx="154781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 anchor="ctr" anchorCtr="0"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 dirty="0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algn="ctr"/>
            <a:r>
              <a:rPr lang="en-US" altLang="ko-KR" dirty="0"/>
              <a:t>jjjaaa7@naver.com</a:t>
            </a:r>
            <a:endParaRPr lang="ko-KR" altLang="en-US" dirty="0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3131840" y="6237312"/>
            <a:ext cx="2895600" cy="4572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jjjaaa7@naver.com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0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>
          <a:xfrm>
            <a:off x="3131840" y="6237312"/>
            <a:ext cx="2895600" cy="4572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jjjaaa7@naver.com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0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>
                <a:latin typeface="+mn-lt"/>
                <a:ea typeface="굴림" pitchFamily="50" charset="-127"/>
              </a:defRPr>
            </a:lvl1pPr>
          </a:lstStyle>
          <a:p>
            <a:fld id="{49766865-955B-4741-BF41-475A5E7B2321}" type="datetimeFigureOut">
              <a:rPr lang="ko-KR" altLang="en-US" smtClean="0"/>
              <a:t>2020-01-01</a:t>
            </a:fld>
            <a:endParaRPr lang="ko-KR" altLang="en-US"/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48425"/>
            <a:ext cx="936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C54D8-9424-4C70-9724-2F173C10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9" y="1828800"/>
            <a:ext cx="7649361" cy="2209800"/>
          </a:xfrm>
        </p:spPr>
        <p:txBody>
          <a:bodyPr/>
          <a:lstStyle/>
          <a:p>
            <a:pPr algn="r"/>
            <a:r>
              <a:rPr lang="en-US" altLang="ko-KR" dirty="0"/>
              <a:t>ML Lec6. </a:t>
            </a:r>
            <a:r>
              <a:rPr lang="en-US" altLang="ko-KR" dirty="0" err="1"/>
              <a:t>Softmax</a:t>
            </a:r>
            <a:r>
              <a:rPr lang="en-US" altLang="ko-KR" dirty="0"/>
              <a:t>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41BC8-EEA9-496F-B4BF-E9222569F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2020.01.02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11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B5A0-3077-4229-9F5D-6582270A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Cross-entropy cost </a:t>
            </a:r>
            <a:r>
              <a:rPr lang="en-US" altLang="ko-KR" dirty="0" err="1"/>
              <a:t>funtion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0ADEF3-45D4-4753-A2D7-14FFA98DE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)∗(−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Y= L=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B,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ʘ -log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A,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ʘ -log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∞</a:t>
                </a:r>
                <a:endParaRPr lang="en-US" altLang="ko-KR" dirty="0"/>
              </a:p>
              <a:p>
                <a:r>
                  <a:rPr lang="ko-KR" altLang="en-US" dirty="0"/>
                  <a:t>예측이 맞았을 경우 </a:t>
                </a:r>
                <a:r>
                  <a:rPr lang="en-US" altLang="ko-KR" dirty="0"/>
                  <a:t>cost function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</a:t>
                </a:r>
                <a:br>
                  <a:rPr lang="en-US" altLang="ko-KR" dirty="0"/>
                </a:br>
                <a:r>
                  <a:rPr lang="ko-KR" altLang="en-US" dirty="0"/>
                  <a:t>되는 것이 좋음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0ADEF3-45D4-4753-A2D7-14FFA98DE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9B55CA9-89B9-40F3-88FB-233959F205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1" t="6788" r="8175" b="5283"/>
          <a:stretch/>
        </p:blipFill>
        <p:spPr>
          <a:xfrm>
            <a:off x="6500650" y="2511973"/>
            <a:ext cx="2186150" cy="2169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B842D-1144-4CD3-BFC4-3A14BCE22CBA}"/>
              </a:ext>
            </a:extLst>
          </p:cNvPr>
          <p:cNvSpPr txBox="1"/>
          <p:nvPr/>
        </p:nvSpPr>
        <p:spPr>
          <a:xfrm>
            <a:off x="1786759" y="2144111"/>
            <a:ext cx="31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A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7ABF3-D076-4D28-8E29-4E009FDF5EF0}"/>
              </a:ext>
            </a:extLst>
          </p:cNvPr>
          <p:cNvSpPr txBox="1"/>
          <p:nvPr/>
        </p:nvSpPr>
        <p:spPr>
          <a:xfrm>
            <a:off x="1786759" y="2936446"/>
            <a:ext cx="31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B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7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D084A-FAD5-4C1C-80C3-64BFDBF7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</a:t>
            </a:r>
            <a:r>
              <a:rPr lang="en-US" altLang="ko-KR" dirty="0" err="1"/>
              <a:t>funtion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615BC9-6B45-4CD7-BAA1-13ADCBB85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Loss=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615BC9-6B45-4CD7-BAA1-13ADCBB85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22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C54D8-9424-4C70-9724-2F173C10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131" y="1828800"/>
            <a:ext cx="8350469" cy="2209800"/>
          </a:xfrm>
        </p:spPr>
        <p:txBody>
          <a:bodyPr/>
          <a:lstStyle/>
          <a:p>
            <a:pPr algn="r"/>
            <a:r>
              <a:rPr lang="en-US" altLang="ko-KR" dirty="0"/>
              <a:t>ML Lab6. </a:t>
            </a:r>
            <a:r>
              <a:rPr lang="en-US" altLang="ko-KR" dirty="0" err="1"/>
              <a:t>Softmax</a:t>
            </a:r>
            <a:r>
              <a:rPr lang="en-US" altLang="ko-KR" dirty="0"/>
              <a:t>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41BC8-EEA9-496F-B4BF-E9222569F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2020.01.02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81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C331E-0FB6-428C-9075-626AE536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2" y="962807"/>
            <a:ext cx="8059275" cy="45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8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871365-0AB5-4CCF-B604-68F826EB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0" y="1007831"/>
            <a:ext cx="7944959" cy="19051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94226C-E323-4FB9-8130-3ABD28149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20" y="3331505"/>
            <a:ext cx="8097380" cy="2390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FBA80-AAFA-46B9-9513-93C18F7BC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470" y="4250253"/>
            <a:ext cx="2686425" cy="552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318034-A2F1-4E0B-9F7A-A2C833599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278" y="4773877"/>
            <a:ext cx="3248478" cy="724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7AEFC9-690A-4D13-9DDE-B53EA93DE1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726" y="1767368"/>
            <a:ext cx="201958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3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7BEB4C-083F-41E2-8908-7BC9B7CE6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2" y="695374"/>
            <a:ext cx="8059275" cy="2142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EC693B-235B-4977-8A86-FB5D56882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83" y="3265060"/>
            <a:ext cx="8087854" cy="2897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797F0D-8DCA-464D-8052-CADEC93CE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124" y="2171093"/>
            <a:ext cx="240809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61950-83DE-4C71-A788-6035B219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FBCACB-5CA8-4CBF-A961-949566703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endParaRPr lang="en-US" altLang="ko-KR" b="0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b="0" dirty="0"/>
                  <a:t>Z=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g(Z) = 1 / (1+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FBCACB-5CA8-4CBF-A961-949566703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59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EFED7-F599-4BA0-AA40-18812AC5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98BFE-D4D2-4F29-9D13-38C8B9DD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587"/>
            <a:ext cx="8229600" cy="4537075"/>
          </a:xfrm>
        </p:spPr>
        <p:txBody>
          <a:bodyPr/>
          <a:lstStyle/>
          <a:p>
            <a:r>
              <a:rPr lang="en-US" altLang="ko-KR" dirty="0"/>
              <a:t>Logistic regression</a:t>
            </a:r>
            <a:r>
              <a:rPr lang="ko-KR" altLang="en-US" dirty="0"/>
              <a:t>를 학습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</a:t>
            </a:r>
            <a:r>
              <a:rPr lang="ko-KR" altLang="en-US" dirty="0"/>
              <a:t>구분하는 선을 찾아낸다는 것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2F5562-E3CA-43C7-8589-0ABCA9E7D4F5}"/>
              </a:ext>
            </a:extLst>
          </p:cNvPr>
          <p:cNvGrpSpPr/>
          <p:nvPr/>
        </p:nvGrpSpPr>
        <p:grpSpPr>
          <a:xfrm>
            <a:off x="2280745" y="3058510"/>
            <a:ext cx="3773213" cy="2927339"/>
            <a:chOff x="2427890" y="3502572"/>
            <a:chExt cx="3191087" cy="245174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614FF4F-CE34-4C33-B07E-E781F31A804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82389" y="5586145"/>
              <a:ext cx="246227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7EA9191-FEB4-46F7-B102-0323714942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3768" y="3502572"/>
              <a:ext cx="1" cy="21703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AA3D82-AC66-4410-A719-70519CB48E7E}"/>
                </a:ext>
              </a:extLst>
            </p:cNvPr>
            <p:cNvSpPr txBox="1"/>
            <p:nvPr/>
          </p:nvSpPr>
          <p:spPr>
            <a:xfrm>
              <a:off x="2427890" y="3502572"/>
              <a:ext cx="48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51436E-BDCD-49A2-B791-DC99A0ADE430}"/>
                </a:ext>
              </a:extLst>
            </p:cNvPr>
            <p:cNvSpPr txBox="1"/>
            <p:nvPr/>
          </p:nvSpPr>
          <p:spPr>
            <a:xfrm>
              <a:off x="5133104" y="5584986"/>
              <a:ext cx="48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x2</a:t>
              </a:r>
              <a:endParaRPr lang="ko-KR" altLang="en-US" dirty="0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0CB38824-0526-4914-9C45-2E48989994CD}"/>
                </a:ext>
              </a:extLst>
            </p:cNvPr>
            <p:cNvSpPr/>
            <p:nvPr/>
          </p:nvSpPr>
          <p:spPr bwMode="auto">
            <a:xfrm>
              <a:off x="3153103" y="48032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5" name="곱하기 기호 14">
              <a:extLst>
                <a:ext uri="{FF2B5EF4-FFF2-40B4-BE49-F238E27FC236}">
                  <a16:creationId xmlns:a16="http://schemas.microsoft.com/office/drawing/2014/main" id="{BA861D01-74AE-4870-B498-0151E571C7E5}"/>
                </a:ext>
              </a:extLst>
            </p:cNvPr>
            <p:cNvSpPr/>
            <p:nvPr/>
          </p:nvSpPr>
          <p:spPr bwMode="auto">
            <a:xfrm>
              <a:off x="3305503" y="49556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6" name="곱하기 기호 15">
              <a:extLst>
                <a:ext uri="{FF2B5EF4-FFF2-40B4-BE49-F238E27FC236}">
                  <a16:creationId xmlns:a16="http://schemas.microsoft.com/office/drawing/2014/main" id="{FC720B59-88B6-4162-81B8-CA74786A225F}"/>
                </a:ext>
              </a:extLst>
            </p:cNvPr>
            <p:cNvSpPr/>
            <p:nvPr/>
          </p:nvSpPr>
          <p:spPr bwMode="auto">
            <a:xfrm>
              <a:off x="3719458" y="509478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67C06CE2-E6FE-42F9-91D3-707152BA0C8B}"/>
                </a:ext>
              </a:extLst>
            </p:cNvPr>
            <p:cNvSpPr/>
            <p:nvPr/>
          </p:nvSpPr>
          <p:spPr bwMode="auto">
            <a:xfrm>
              <a:off x="3610303" y="52604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8" name="곱하기 기호 17">
              <a:extLst>
                <a:ext uri="{FF2B5EF4-FFF2-40B4-BE49-F238E27FC236}">
                  <a16:creationId xmlns:a16="http://schemas.microsoft.com/office/drawing/2014/main" id="{12D2474D-5020-4AD7-B6D6-188134E60AA9}"/>
                </a:ext>
              </a:extLst>
            </p:cNvPr>
            <p:cNvSpPr/>
            <p:nvPr/>
          </p:nvSpPr>
          <p:spPr bwMode="auto">
            <a:xfrm>
              <a:off x="3149048" y="5223539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9" name="곱하기 기호 18">
              <a:extLst>
                <a:ext uri="{FF2B5EF4-FFF2-40B4-BE49-F238E27FC236}">
                  <a16:creationId xmlns:a16="http://schemas.microsoft.com/office/drawing/2014/main" id="{DE488502-3E23-4FF4-A9D9-F766FA8B83F8}"/>
                </a:ext>
              </a:extLst>
            </p:cNvPr>
            <p:cNvSpPr/>
            <p:nvPr/>
          </p:nvSpPr>
          <p:spPr bwMode="auto">
            <a:xfrm>
              <a:off x="3072848" y="4330315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0" name="곱하기 기호 19">
              <a:extLst>
                <a:ext uri="{FF2B5EF4-FFF2-40B4-BE49-F238E27FC236}">
                  <a16:creationId xmlns:a16="http://schemas.microsoft.com/office/drawing/2014/main" id="{EC79E699-3597-48D4-A1AF-A94D3E133A01}"/>
                </a:ext>
              </a:extLst>
            </p:cNvPr>
            <p:cNvSpPr/>
            <p:nvPr/>
          </p:nvSpPr>
          <p:spPr bwMode="auto">
            <a:xfrm>
              <a:off x="3552496" y="46610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71C9052-7188-4694-A028-CD9305910981}"/>
                </a:ext>
              </a:extLst>
            </p:cNvPr>
            <p:cNvSpPr/>
            <p:nvPr/>
          </p:nvSpPr>
          <p:spPr bwMode="auto">
            <a:xfrm>
              <a:off x="3647089" y="3893566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F4B7E7C-17B8-4F89-B9B0-73B653760E4F}"/>
                </a:ext>
              </a:extLst>
            </p:cNvPr>
            <p:cNvSpPr/>
            <p:nvPr/>
          </p:nvSpPr>
          <p:spPr bwMode="auto">
            <a:xfrm>
              <a:off x="4714334" y="5060318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FBF3FA4-3B3B-453E-B359-842F23C1F461}"/>
                </a:ext>
              </a:extLst>
            </p:cNvPr>
            <p:cNvSpPr/>
            <p:nvPr/>
          </p:nvSpPr>
          <p:spPr bwMode="auto">
            <a:xfrm>
              <a:off x="4452775" y="3858124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B76899-8AF0-42A9-842B-291791D7FA0D}"/>
                </a:ext>
              </a:extLst>
            </p:cNvPr>
            <p:cNvSpPr/>
            <p:nvPr/>
          </p:nvSpPr>
          <p:spPr bwMode="auto">
            <a:xfrm>
              <a:off x="3324274" y="3756186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33B732-C0A6-4729-A23D-EEB33B4BCD89}"/>
                </a:ext>
              </a:extLst>
            </p:cNvPr>
            <p:cNvSpPr/>
            <p:nvPr/>
          </p:nvSpPr>
          <p:spPr bwMode="auto">
            <a:xfrm>
              <a:off x="4488957" y="4483386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99482C-AE14-4096-B077-EFBFBEFBFCBB}"/>
                </a:ext>
              </a:extLst>
            </p:cNvPr>
            <p:cNvSpPr/>
            <p:nvPr/>
          </p:nvSpPr>
          <p:spPr bwMode="auto">
            <a:xfrm>
              <a:off x="4043032" y="4060469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65B2B55-C55D-4B62-A1CD-8990489CE5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2389" y="3555725"/>
              <a:ext cx="2287647" cy="215929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86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13BDA-75E0-46DF-9957-2D4DB9C0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Multinomial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79854-B976-45EA-8A82-58C4B8CC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클래스 존재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F42B75-FE69-4098-BCF1-89DEF00AD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52396"/>
              </p:ext>
            </p:extLst>
          </p:nvPr>
        </p:nvGraphicFramePr>
        <p:xfrm>
          <a:off x="457200" y="2385399"/>
          <a:ext cx="447741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70">
                  <a:extLst>
                    <a:ext uri="{9D8B030D-6E8A-4147-A177-3AD203B41FA5}">
                      <a16:colId xmlns:a16="http://schemas.microsoft.com/office/drawing/2014/main" val="1664569415"/>
                    </a:ext>
                  </a:extLst>
                </a:gridCol>
                <a:gridCol w="1492470">
                  <a:extLst>
                    <a:ext uri="{9D8B030D-6E8A-4147-A177-3AD203B41FA5}">
                      <a16:colId xmlns:a16="http://schemas.microsoft.com/office/drawing/2014/main" val="1777630357"/>
                    </a:ext>
                  </a:extLst>
                </a:gridCol>
                <a:gridCol w="1492470">
                  <a:extLst>
                    <a:ext uri="{9D8B030D-6E8A-4147-A177-3AD203B41FA5}">
                      <a16:colId xmlns:a16="http://schemas.microsoft.com/office/drawing/2014/main" val="880569981"/>
                    </a:ext>
                  </a:extLst>
                </a:gridCol>
              </a:tblGrid>
              <a:tr h="35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(hours)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(attendance)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(grade)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97165"/>
                  </a:ext>
                </a:extLst>
              </a:tr>
              <a:tr h="35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7145"/>
                  </a:ext>
                </a:extLst>
              </a:tr>
              <a:tr h="35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04444"/>
                  </a:ext>
                </a:extLst>
              </a:tr>
              <a:tr h="35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14733"/>
                  </a:ext>
                </a:extLst>
              </a:tr>
              <a:tr h="35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2592"/>
                  </a:ext>
                </a:extLst>
              </a:tr>
              <a:tr h="35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729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58F27B24-90D0-4190-A76E-27BB5D1E9F8F}"/>
              </a:ext>
            </a:extLst>
          </p:cNvPr>
          <p:cNvGrpSpPr/>
          <p:nvPr/>
        </p:nvGrpSpPr>
        <p:grpSpPr>
          <a:xfrm>
            <a:off x="4913587" y="1760496"/>
            <a:ext cx="4199216" cy="3552242"/>
            <a:chOff x="4913587" y="1760496"/>
            <a:chExt cx="4199216" cy="355224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18F201D-39ED-46FA-8237-B66BAAF3760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332755" y="4873146"/>
              <a:ext cx="291144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CDD8014-0FC9-440E-8313-7284504F52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8100" y="2385399"/>
              <a:ext cx="1" cy="2591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FCF12B-730F-4864-A441-9613A4DFE623}"/>
                </a:ext>
              </a:extLst>
            </p:cNvPr>
            <p:cNvSpPr txBox="1"/>
            <p:nvPr/>
          </p:nvSpPr>
          <p:spPr>
            <a:xfrm>
              <a:off x="4913587" y="2385399"/>
              <a:ext cx="574507" cy="440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x1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4C05B7-0E9E-487A-985D-C42CD17F5A8B}"/>
                </a:ext>
              </a:extLst>
            </p:cNvPr>
            <p:cNvSpPr txBox="1"/>
            <p:nvPr/>
          </p:nvSpPr>
          <p:spPr>
            <a:xfrm>
              <a:off x="8112293" y="4871762"/>
              <a:ext cx="574507" cy="440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0DB124-D6BB-41BD-8412-073773EC4B65}"/>
                </a:ext>
              </a:extLst>
            </p:cNvPr>
            <p:cNvSpPr txBox="1"/>
            <p:nvPr/>
          </p:nvSpPr>
          <p:spPr>
            <a:xfrm>
              <a:off x="6057513" y="3829551"/>
              <a:ext cx="34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/>
                  </a:solidFill>
                </a:rPr>
                <a:t>B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382F7D-ED35-4759-B684-C203D8EAFC02}"/>
                </a:ext>
              </a:extLst>
            </p:cNvPr>
            <p:cNvSpPr txBox="1"/>
            <p:nvPr/>
          </p:nvSpPr>
          <p:spPr>
            <a:xfrm>
              <a:off x="5849007" y="4198883"/>
              <a:ext cx="34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/>
                  </a:solidFill>
                </a:rPr>
                <a:t>B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5B3288-5C27-437A-8EFF-04AB3C567C3C}"/>
                </a:ext>
              </a:extLst>
            </p:cNvPr>
            <p:cNvSpPr txBox="1"/>
            <p:nvPr/>
          </p:nvSpPr>
          <p:spPr>
            <a:xfrm>
              <a:off x="6548795" y="4409822"/>
              <a:ext cx="34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030A0"/>
                  </a:solidFill>
                </a:rPr>
                <a:t>C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451660-35DC-4E13-A2F3-D9248C3E1983}"/>
                </a:ext>
              </a:extLst>
            </p:cNvPr>
            <p:cNvSpPr txBox="1"/>
            <p:nvPr/>
          </p:nvSpPr>
          <p:spPr>
            <a:xfrm>
              <a:off x="6532004" y="3137798"/>
              <a:ext cx="34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A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463DE1-B9E1-4F2A-BF6C-E11ABB8ACCDE}"/>
                </a:ext>
              </a:extLst>
            </p:cNvPr>
            <p:cNvSpPr txBox="1"/>
            <p:nvPr/>
          </p:nvSpPr>
          <p:spPr>
            <a:xfrm>
              <a:off x="6788478" y="2987903"/>
              <a:ext cx="34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A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5732D90-9767-450C-9E08-FBDF0D4F21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11734" y="2398640"/>
              <a:ext cx="2704965" cy="2578159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500B03-BCDA-4B46-8779-0C0F6C6067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3770" y="2202795"/>
              <a:ext cx="546634" cy="304135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F2916CD-FD2B-439E-A056-8D6B8E3D0C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79529" y="3410246"/>
              <a:ext cx="2967484" cy="1775985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F51B694-D25C-4FF0-A1BD-05778D4D6BC5}"/>
                </a:ext>
              </a:extLst>
            </p:cNvPr>
            <p:cNvSpPr txBox="1"/>
            <p:nvPr/>
          </p:nvSpPr>
          <p:spPr>
            <a:xfrm>
              <a:off x="8032180" y="3050069"/>
              <a:ext cx="108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 or not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1E01FF-CD72-4A2F-AAE4-CC066BF8A6D3}"/>
                </a:ext>
              </a:extLst>
            </p:cNvPr>
            <p:cNvSpPr txBox="1"/>
            <p:nvPr/>
          </p:nvSpPr>
          <p:spPr>
            <a:xfrm>
              <a:off x="5451381" y="1760496"/>
              <a:ext cx="108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 or not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AF08EC-F5A9-4751-BB66-D93D1BD16569}"/>
                </a:ext>
              </a:extLst>
            </p:cNvPr>
            <p:cNvSpPr txBox="1"/>
            <p:nvPr/>
          </p:nvSpPr>
          <p:spPr>
            <a:xfrm>
              <a:off x="7724009" y="4354311"/>
              <a:ext cx="108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or not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02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AFF3-260E-4F01-BC3E-6CF0F77C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Multinomial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5D3663-AC7F-4509-976C-F1A23A70F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2+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2+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2+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5D3663-AC7F-4509-976C-F1A23A70F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6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5641F-9979-499B-9314-74BA8D53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Multinomial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7D9927-2856-4742-B3F2-E518EF5AB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algn="just"/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각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됨</a:t>
                </a:r>
                <a:endParaRPr lang="en-US" altLang="ko-KR" dirty="0"/>
              </a:p>
              <a:p>
                <a:pPr algn="just"/>
                <a:endParaRPr lang="en-US" altLang="ko-KR" dirty="0"/>
              </a:p>
              <a:p>
                <a:pPr marL="0" indent="0" algn="just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7D9927-2856-4742-B3F2-E518EF5AB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84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11437-D5E6-475D-9A54-623F8545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71F8-2AE1-47D1-8DAA-33D493C70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𝑋𝑊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2.0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 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0 ~ 1 </a:t>
                </a:r>
                <a:r>
                  <a:rPr lang="ko-KR" altLang="en-US" dirty="0"/>
                  <a:t>사이의 값</a:t>
                </a:r>
                <a:endParaRPr lang="en-US" altLang="ko-KR" dirty="0"/>
              </a:p>
              <a:p>
                <a:r>
                  <a:rPr lang="ko-KR" altLang="en-US" dirty="0"/>
                  <a:t>전체의 합</a:t>
                </a:r>
                <a:r>
                  <a:rPr lang="en-US" altLang="ko-KR" dirty="0"/>
                  <a:t> = 1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확률로 볼 수 있음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4271F8-2AE1-47D1-8DAA-33D493C70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39EA51B-F969-43A7-AD54-F9B33141E046}"/>
              </a:ext>
            </a:extLst>
          </p:cNvPr>
          <p:cNvSpPr/>
          <p:nvPr/>
        </p:nvSpPr>
        <p:spPr bwMode="auto">
          <a:xfrm>
            <a:off x="3005959" y="1628775"/>
            <a:ext cx="2522483" cy="13768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80B9-75BD-435C-8E12-945F2081BDC0}"/>
              </a:ext>
            </a:extLst>
          </p:cNvPr>
          <p:cNvSpPr txBox="1"/>
          <p:nvPr/>
        </p:nvSpPr>
        <p:spPr>
          <a:xfrm>
            <a:off x="3321269" y="3005301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EEBAA68-1A15-4A67-80D5-194E8A47BBC5}"/>
              </a:ext>
            </a:extLst>
          </p:cNvPr>
          <p:cNvCxnSpPr>
            <a:cxnSpLocks/>
          </p:cNvCxnSpPr>
          <p:nvPr/>
        </p:nvCxnSpPr>
        <p:spPr bwMode="auto">
          <a:xfrm>
            <a:off x="5707117" y="1839310"/>
            <a:ext cx="5044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EBEA89-7763-47FE-B991-9BBF258147D1}"/>
              </a:ext>
            </a:extLst>
          </p:cNvPr>
          <p:cNvCxnSpPr>
            <a:cxnSpLocks/>
          </p:cNvCxnSpPr>
          <p:nvPr/>
        </p:nvCxnSpPr>
        <p:spPr bwMode="auto">
          <a:xfrm>
            <a:off x="5707115" y="2301107"/>
            <a:ext cx="5044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327838-AA91-46B7-906A-F0D551B8E9FD}"/>
              </a:ext>
            </a:extLst>
          </p:cNvPr>
          <p:cNvCxnSpPr>
            <a:cxnSpLocks/>
          </p:cNvCxnSpPr>
          <p:nvPr/>
        </p:nvCxnSpPr>
        <p:spPr bwMode="auto">
          <a:xfrm>
            <a:off x="5707116" y="2753710"/>
            <a:ext cx="5044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90F7F9-E045-43DE-9BC8-CF25F58E982B}"/>
              </a:ext>
            </a:extLst>
          </p:cNvPr>
          <p:cNvSpPr txBox="1"/>
          <p:nvPr/>
        </p:nvSpPr>
        <p:spPr>
          <a:xfrm>
            <a:off x="6671437" y="1704558"/>
            <a:ext cx="7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0.7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BF16F-7395-4907-AF6E-0DD80350C4B6}"/>
              </a:ext>
            </a:extLst>
          </p:cNvPr>
          <p:cNvSpPr txBox="1"/>
          <p:nvPr/>
        </p:nvSpPr>
        <p:spPr>
          <a:xfrm>
            <a:off x="6671433" y="2139963"/>
            <a:ext cx="7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BDE3A-018D-45E9-9944-7049FB04FF69}"/>
              </a:ext>
            </a:extLst>
          </p:cNvPr>
          <p:cNvSpPr txBox="1"/>
          <p:nvPr/>
        </p:nvSpPr>
        <p:spPr>
          <a:xfrm>
            <a:off x="6671433" y="2641441"/>
            <a:ext cx="7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82ED57-9767-4A7A-A300-9433BD518623}"/>
              </a:ext>
            </a:extLst>
          </p:cNvPr>
          <p:cNvCxnSpPr>
            <a:cxnSpLocks/>
          </p:cNvCxnSpPr>
          <p:nvPr/>
        </p:nvCxnSpPr>
        <p:spPr bwMode="auto">
          <a:xfrm>
            <a:off x="6096000" y="3084674"/>
            <a:ext cx="1208690" cy="163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5A15E2D8-E473-4E4B-8D30-49FF08D6B33C}"/>
              </a:ext>
            </a:extLst>
          </p:cNvPr>
          <p:cNvSpPr/>
          <p:nvPr/>
        </p:nvSpPr>
        <p:spPr bwMode="auto">
          <a:xfrm>
            <a:off x="6378461" y="2725737"/>
            <a:ext cx="270633" cy="235240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97D3BE-A88F-475B-A494-D7D74E258247}"/>
              </a:ext>
            </a:extLst>
          </p:cNvPr>
          <p:cNvSpPr txBox="1"/>
          <p:nvPr/>
        </p:nvSpPr>
        <p:spPr>
          <a:xfrm>
            <a:off x="6700345" y="3189967"/>
            <a:ext cx="60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3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533B5-93DB-4516-B1FF-74E8F73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1860AF-BC6D-4CEC-85ED-9AA798EDF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2.0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1860AF-BC6D-4CEC-85ED-9AA798EDF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A14675-8349-4AE5-ACC2-CED8ECA7D9C6}"/>
              </a:ext>
            </a:extLst>
          </p:cNvPr>
          <p:cNvSpPr txBox="1"/>
          <p:nvPr/>
        </p:nvSpPr>
        <p:spPr>
          <a:xfrm>
            <a:off x="2845671" y="1628775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0.7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3A080-11F7-41AD-9B36-4E76A5B440EA}"/>
              </a:ext>
            </a:extLst>
          </p:cNvPr>
          <p:cNvSpPr txBox="1"/>
          <p:nvPr/>
        </p:nvSpPr>
        <p:spPr>
          <a:xfrm>
            <a:off x="2845667" y="2064180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0.2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F9DD7-9882-4EB4-8FEF-F4F64752B7CD}"/>
              </a:ext>
            </a:extLst>
          </p:cNvPr>
          <p:cNvSpPr txBox="1"/>
          <p:nvPr/>
        </p:nvSpPr>
        <p:spPr>
          <a:xfrm>
            <a:off x="2845667" y="2577974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0.1</a:t>
            </a:r>
            <a:endParaRPr lang="ko-KR" altLang="en-US" sz="24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6EC8B97-5B8F-4353-9650-8E659E992688}"/>
              </a:ext>
            </a:extLst>
          </p:cNvPr>
          <p:cNvSpPr/>
          <p:nvPr/>
        </p:nvSpPr>
        <p:spPr bwMode="auto">
          <a:xfrm>
            <a:off x="1905008" y="2249215"/>
            <a:ext cx="777765" cy="13663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F45F2-A061-47BE-8F26-7217E29BF814}"/>
              </a:ext>
            </a:extLst>
          </p:cNvPr>
          <p:cNvSpPr txBox="1"/>
          <p:nvPr/>
        </p:nvSpPr>
        <p:spPr>
          <a:xfrm>
            <a:off x="1965434" y="1859607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S(Y)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E93BD-DB22-44FD-B246-E014847862BC}"/>
              </a:ext>
            </a:extLst>
          </p:cNvPr>
          <p:cNvSpPr txBox="1"/>
          <p:nvPr/>
        </p:nvSpPr>
        <p:spPr>
          <a:xfrm>
            <a:off x="5766229" y="1659978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1.0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62E1B-2B36-49B0-BF5F-4CD12B9B5EC0}"/>
              </a:ext>
            </a:extLst>
          </p:cNvPr>
          <p:cNvSpPr txBox="1"/>
          <p:nvPr/>
        </p:nvSpPr>
        <p:spPr>
          <a:xfrm>
            <a:off x="5766225" y="2095383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0.0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F8E45-7C5E-4102-B131-D1A6CAA642C1}"/>
              </a:ext>
            </a:extLst>
          </p:cNvPr>
          <p:cNvSpPr txBox="1"/>
          <p:nvPr/>
        </p:nvSpPr>
        <p:spPr>
          <a:xfrm>
            <a:off x="5766225" y="2609177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0.0</a:t>
            </a:r>
            <a:endParaRPr lang="ko-KR" altLang="en-US" sz="2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1BC6D93-5D0E-48BC-AB1A-00A9D4D8F927}"/>
              </a:ext>
            </a:extLst>
          </p:cNvPr>
          <p:cNvSpPr/>
          <p:nvPr/>
        </p:nvSpPr>
        <p:spPr bwMode="auto">
          <a:xfrm>
            <a:off x="3999167" y="2249215"/>
            <a:ext cx="1426146" cy="13663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94A55-ACF3-4A35-BFD9-DCA89B83E5D8}"/>
              </a:ext>
            </a:extLst>
          </p:cNvPr>
          <p:cNvSpPr txBox="1"/>
          <p:nvPr/>
        </p:nvSpPr>
        <p:spPr>
          <a:xfrm>
            <a:off x="3964340" y="1679884"/>
            <a:ext cx="146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ONE-HOT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9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FE26-F190-49CE-A3BF-07B8DB86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</a:t>
            </a:r>
            <a:r>
              <a:rPr lang="en-US" altLang="ko-KR" dirty="0" err="1"/>
              <a:t>funtion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FCA09-04C5-4F91-9DEB-B1D69F56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– entropy</a:t>
            </a:r>
          </a:p>
          <a:p>
            <a:endParaRPr lang="en-US" altLang="ko-KR" dirty="0"/>
          </a:p>
          <a:p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48EB3-F7A3-411F-A9DA-AE9C51D2A255}"/>
              </a:ext>
            </a:extLst>
          </p:cNvPr>
          <p:cNvSpPr txBox="1"/>
          <p:nvPr/>
        </p:nvSpPr>
        <p:spPr>
          <a:xfrm>
            <a:off x="1027372" y="2725285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0.7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3CD1B-F0AF-4409-BE1B-6E79FFA94B20}"/>
              </a:ext>
            </a:extLst>
          </p:cNvPr>
          <p:cNvSpPr txBox="1"/>
          <p:nvPr/>
        </p:nvSpPr>
        <p:spPr>
          <a:xfrm>
            <a:off x="1027377" y="3157256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0.2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7FD60-9A72-4FB1-AAB4-EE16B1330E91}"/>
              </a:ext>
            </a:extLst>
          </p:cNvPr>
          <p:cNvSpPr txBox="1"/>
          <p:nvPr/>
        </p:nvSpPr>
        <p:spPr>
          <a:xfrm>
            <a:off x="1027377" y="3671050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0.1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B57D00-A5C2-4CA0-A120-4A74B22A651F}"/>
              </a:ext>
            </a:extLst>
          </p:cNvPr>
          <p:cNvSpPr/>
          <p:nvPr/>
        </p:nvSpPr>
        <p:spPr bwMode="auto">
          <a:xfrm>
            <a:off x="943289" y="2714446"/>
            <a:ext cx="777765" cy="14108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17399C-BC52-4144-B3F2-1AFDC063420A}"/>
                  </a:ext>
                </a:extLst>
              </p:cNvPr>
              <p:cNvSpPr txBox="1"/>
              <p:nvPr/>
            </p:nvSpPr>
            <p:spPr>
              <a:xfrm>
                <a:off x="826366" y="2324422"/>
                <a:ext cx="1179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S(y)=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17399C-BC52-4144-B3F2-1AFDC063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6" y="2324422"/>
                <a:ext cx="1179776" cy="369332"/>
              </a:xfrm>
              <a:prstGeom prst="rect">
                <a:avLst/>
              </a:prstGeom>
              <a:blipFill>
                <a:blip r:embed="rId3"/>
                <a:stretch>
                  <a:fillRect l="-466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E25F03-6701-40C7-A12A-79626265003B}"/>
                  </a:ext>
                </a:extLst>
              </p:cNvPr>
              <p:cNvSpPr txBox="1"/>
              <p:nvPr/>
            </p:nvSpPr>
            <p:spPr>
              <a:xfrm>
                <a:off x="2207143" y="3009376"/>
                <a:ext cx="3300278" cy="50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D(</a:t>
                </a:r>
                <a:r>
                  <a:rPr lang="en-US" altLang="ko-KR" sz="2400" dirty="0">
                    <a:solidFill>
                      <a:srgbClr val="FFC000"/>
                    </a:solidFill>
                  </a:rPr>
                  <a:t>S</a:t>
                </a:r>
                <a:r>
                  <a:rPr lang="en-US" altLang="ko-KR" sz="2400" dirty="0"/>
                  <a:t>, </a:t>
                </a:r>
                <a:r>
                  <a:rPr lang="en-US" altLang="ko-KR" sz="2400" dirty="0">
                    <a:solidFill>
                      <a:srgbClr val="00B0F0"/>
                    </a:solidFill>
                  </a:rPr>
                  <a:t>L</a:t>
                </a:r>
                <a:r>
                  <a:rPr lang="en-US" altLang="ko-KR" sz="2400" dirty="0"/>
                  <a:t>)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E25F03-6701-40C7-A12A-796262650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43" y="3009376"/>
                <a:ext cx="3300278" cy="503792"/>
              </a:xfrm>
              <a:prstGeom prst="rect">
                <a:avLst/>
              </a:prstGeom>
              <a:blipFill>
                <a:blip r:embed="rId4"/>
                <a:stretch>
                  <a:fillRect l="-2773" t="-119512" b="-17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BB7D87F-8D72-4398-9FE1-44CF7BCF6817}"/>
              </a:ext>
            </a:extLst>
          </p:cNvPr>
          <p:cNvSpPr txBox="1"/>
          <p:nvPr/>
        </p:nvSpPr>
        <p:spPr>
          <a:xfrm>
            <a:off x="5762282" y="2714095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1.0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A222B-4353-4190-8DC2-040B2AB340F6}"/>
              </a:ext>
            </a:extLst>
          </p:cNvPr>
          <p:cNvSpPr txBox="1"/>
          <p:nvPr/>
        </p:nvSpPr>
        <p:spPr>
          <a:xfrm>
            <a:off x="5762287" y="3146066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0.0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3BE51-248D-4EBC-B6AB-C2D8E6737D46}"/>
              </a:ext>
            </a:extLst>
          </p:cNvPr>
          <p:cNvSpPr txBox="1"/>
          <p:nvPr/>
        </p:nvSpPr>
        <p:spPr>
          <a:xfrm>
            <a:off x="5762287" y="3659860"/>
            <a:ext cx="77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0.0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A92AF0-A8C7-4502-988B-58E35CD00B8A}"/>
              </a:ext>
            </a:extLst>
          </p:cNvPr>
          <p:cNvSpPr/>
          <p:nvPr/>
        </p:nvSpPr>
        <p:spPr bwMode="auto">
          <a:xfrm>
            <a:off x="5678199" y="2703256"/>
            <a:ext cx="777765" cy="14108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3C884-B9AE-4D5B-8A15-B1AA55B8B4DA}"/>
              </a:ext>
            </a:extLst>
          </p:cNvPr>
          <p:cNvSpPr txBox="1"/>
          <p:nvPr/>
        </p:nvSpPr>
        <p:spPr>
          <a:xfrm>
            <a:off x="5762277" y="2332617"/>
            <a:ext cx="6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L=Y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751CBFA-7F14-4758-A7B7-2E7EE9E81F2E}"/>
              </a:ext>
            </a:extLst>
          </p:cNvPr>
          <p:cNvCxnSpPr/>
          <p:nvPr/>
        </p:nvCxnSpPr>
        <p:spPr bwMode="auto">
          <a:xfrm>
            <a:off x="1805137" y="2503716"/>
            <a:ext cx="853980" cy="5246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47CD4F-F641-47E7-A9C0-D5386F949409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>
            <a:off x="3096597" y="2517283"/>
            <a:ext cx="2665680" cy="539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0998809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 PPT 테마" id="{43A6B3AB-AA6B-4B81-90A7-8DEF6AD6821C}" vid="{39E57417-DC0E-461A-9834-3C30D5D2F0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PPT 테마</Template>
  <TotalTime>9777</TotalTime>
  <Words>292</Words>
  <Application>Microsoft Office PowerPoint</Application>
  <PresentationFormat>화면 슬라이드 쇼(4:3)</PresentationFormat>
  <Paragraphs>112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Cambria Math</vt:lpstr>
      <vt:lpstr>Franklin Gothic Medium</vt:lpstr>
      <vt:lpstr>Tahoma</vt:lpstr>
      <vt:lpstr>Times New Roman</vt:lpstr>
      <vt:lpstr>Wingdings</vt:lpstr>
      <vt:lpstr>연구실 PPT 테마</vt:lpstr>
      <vt:lpstr>ML Lec6. Softmax Regression</vt:lpstr>
      <vt:lpstr>Logistic regression</vt:lpstr>
      <vt:lpstr>Logistic regression</vt:lpstr>
      <vt:lpstr>Multinomial classification</vt:lpstr>
      <vt:lpstr>Multinomial classification</vt:lpstr>
      <vt:lpstr>Multinomial classification</vt:lpstr>
      <vt:lpstr>Softmax</vt:lpstr>
      <vt:lpstr>Softmax</vt:lpstr>
      <vt:lpstr>Cost funtion</vt:lpstr>
      <vt:lpstr>Cross-entropy cost funtion</vt:lpstr>
      <vt:lpstr>Cost funtion</vt:lpstr>
      <vt:lpstr>ML Lab6. Softmax Regression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mimi</dc:creator>
  <cp:lastModifiedBy>mimi</cp:lastModifiedBy>
  <cp:revision>22</cp:revision>
  <dcterms:created xsi:type="dcterms:W3CDTF">2019-12-23T11:37:05Z</dcterms:created>
  <dcterms:modified xsi:type="dcterms:W3CDTF">2020-01-01T06:38:05Z</dcterms:modified>
</cp:coreProperties>
</file>