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70" r:id="rId11"/>
    <p:sldId id="267" r:id="rId12"/>
    <p:sldId id="268" r:id="rId13"/>
    <p:sldId id="271" r:id="rId14"/>
    <p:sldId id="27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3" r:id="rId24"/>
    <p:sldId id="276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Franklin Gothic Medium" panose="020B0603020102020204" pitchFamily="34" charset="0"/>
      <p:regular r:id="rId34"/>
      <p: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33A47-8783-442E-A0BE-8688539D74B5}" v="242" dt="2020-01-21T04:43:46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3" autoAdjust="0"/>
    <p:restoredTop sz="69059" autoAdjust="0"/>
  </p:normalViewPr>
  <p:slideViewPr>
    <p:cSldViewPr snapToGrid="0">
      <p:cViewPr varScale="1">
        <p:scale>
          <a:sx n="78" d="100"/>
          <a:sy n="78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31479-B2E0-4E41-9110-10DDD97203D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F32CA-BE07-46C7-BC3C-32B58D4B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4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ko-KR" altLang="en-US" dirty="0"/>
              <a:t>의 </a:t>
            </a:r>
            <a:r>
              <a:rPr lang="en-US" altLang="ko-KR" dirty="0" err="1"/>
              <a:t>load_data</a:t>
            </a:r>
            <a:r>
              <a:rPr lang="ko-KR" altLang="en-US" dirty="0"/>
              <a:t>사용해 데이터를 불러온다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ko-KR" altLang="en-US" dirty="0"/>
              <a:t>의 데이터는 </a:t>
            </a:r>
            <a:r>
              <a:rPr lang="ko-KR" altLang="en-US" dirty="0" err="1"/>
              <a:t>그레이스케일이기때문에</a:t>
            </a:r>
            <a:r>
              <a:rPr lang="ko-KR" altLang="en-US" dirty="0"/>
              <a:t> 채널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생략되어있음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expand_dims</a:t>
            </a:r>
            <a:r>
              <a:rPr lang="ko-KR" altLang="en-US" dirty="0" err="1"/>
              <a:t>로채널을</a:t>
            </a:r>
            <a:r>
              <a:rPr lang="ko-KR" altLang="en-US" dirty="0"/>
              <a:t>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Train_Data</a:t>
            </a:r>
            <a:r>
              <a:rPr lang="ko-KR" altLang="en-US" dirty="0"/>
              <a:t>와 </a:t>
            </a:r>
            <a:r>
              <a:rPr lang="en-US" altLang="ko-KR" dirty="0" err="1"/>
              <a:t>test_data</a:t>
            </a:r>
            <a:r>
              <a:rPr lang="ko-KR" altLang="en-US" dirty="0"/>
              <a:t>를 표준화해줌</a:t>
            </a:r>
            <a:endParaRPr lang="en-US" altLang="ko-KR" dirty="0"/>
          </a:p>
          <a:p>
            <a:r>
              <a:rPr lang="en-US" altLang="ko-KR" dirty="0" err="1"/>
              <a:t>To_categorical</a:t>
            </a:r>
            <a:r>
              <a:rPr lang="ko-KR" altLang="en-US" dirty="0"/>
              <a:t>를 이용해서 </a:t>
            </a:r>
            <a:r>
              <a:rPr lang="ko-KR" altLang="en-US" dirty="0" err="1"/>
              <a:t>원핫인코딩</a:t>
            </a:r>
            <a:r>
              <a:rPr lang="ko-KR" altLang="en-US" dirty="0"/>
              <a:t> 형태로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5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네트워크를 만듦</a:t>
            </a:r>
            <a:endParaRPr lang="en-US" altLang="ko-KR" dirty="0"/>
          </a:p>
          <a:p>
            <a:r>
              <a:rPr lang="en-US" altLang="ko-KR" dirty="0"/>
              <a:t>Flatten</a:t>
            </a:r>
            <a:r>
              <a:rPr lang="ko-KR" altLang="en-US" dirty="0"/>
              <a:t>를 이용해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ko-KR" altLang="en-US" dirty="0" err="1"/>
              <a:t>펼쳐줌</a:t>
            </a:r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ko-KR" altLang="en-US" dirty="0" err="1"/>
              <a:t>다층퍼셉트론에서</a:t>
            </a:r>
            <a:r>
              <a:rPr lang="ko-KR" altLang="en-US" dirty="0"/>
              <a:t> 사용되는 </a:t>
            </a:r>
            <a:r>
              <a:rPr lang="en-US" altLang="ko-KR" dirty="0"/>
              <a:t>dense</a:t>
            </a:r>
            <a:r>
              <a:rPr lang="ko-KR" altLang="en-US" dirty="0"/>
              <a:t>레이더를 사용</a:t>
            </a:r>
            <a:endParaRPr lang="en-US" altLang="ko-KR" dirty="0"/>
          </a:p>
          <a:p>
            <a:r>
              <a:rPr lang="en-US" altLang="ko-KR" dirty="0"/>
              <a:t>Unit</a:t>
            </a:r>
            <a:r>
              <a:rPr lang="ko-KR" altLang="en-US" dirty="0"/>
              <a:t>은 아웃풋으로 나가는 채널</a:t>
            </a:r>
            <a:r>
              <a:rPr lang="en-US" altLang="ko-KR" dirty="0"/>
              <a:t>, </a:t>
            </a:r>
            <a:r>
              <a:rPr lang="ko-KR" altLang="en-US" dirty="0"/>
              <a:t>바이어스를 </a:t>
            </a:r>
            <a:r>
              <a:rPr lang="ko-KR" altLang="en-US" dirty="0" err="1"/>
              <a:t>사용할건지</a:t>
            </a:r>
            <a:endParaRPr lang="en-US" altLang="ko-KR" dirty="0"/>
          </a:p>
          <a:p>
            <a:r>
              <a:rPr lang="en-US" altLang="ko-KR" dirty="0"/>
              <a:t>Sigmoid</a:t>
            </a:r>
            <a:r>
              <a:rPr lang="ko-KR" altLang="en-US" dirty="0" err="1"/>
              <a:t>사용할건지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activation function</a:t>
            </a:r>
            <a:r>
              <a:rPr lang="ko-KR" altLang="en-US" dirty="0" err="1"/>
              <a:t>사용할건지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9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만들자</a:t>
            </a:r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값을 랜덤으로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en-US" altLang="ko-KR" dirty="0"/>
              <a:t>Sequential</a:t>
            </a:r>
            <a:r>
              <a:rPr lang="ko-KR" altLang="en-US" dirty="0"/>
              <a:t>를 이용해 </a:t>
            </a:r>
            <a:r>
              <a:rPr lang="en-US" altLang="ko-KR" dirty="0"/>
              <a:t>layer</a:t>
            </a:r>
            <a:r>
              <a:rPr lang="ko-KR" altLang="en-US" dirty="0"/>
              <a:t>를 계층으로 </a:t>
            </a:r>
            <a:r>
              <a:rPr lang="ko-KR" altLang="en-US" dirty="0" err="1"/>
              <a:t>쌓은것</a:t>
            </a:r>
            <a:endParaRPr lang="en-US" altLang="ko-KR" dirty="0"/>
          </a:p>
          <a:p>
            <a:r>
              <a:rPr lang="en-US" altLang="ko-KR" dirty="0"/>
              <a:t>Fatten</a:t>
            </a:r>
            <a:r>
              <a:rPr lang="ko-KR" altLang="en-US" dirty="0"/>
              <a:t>를 이용해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왜 사용</a:t>
            </a:r>
            <a:r>
              <a:rPr lang="en-US" altLang="ko-KR" dirty="0">
                <a:sym typeface="Wingdings" panose="05000000000000000000" pitchFamily="2" charset="2"/>
              </a:rPr>
              <a:t>?? Fully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connceted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</a:t>
            </a:r>
            <a:r>
              <a:rPr lang="ko-KR" altLang="en-US" dirty="0">
                <a:sym typeface="Wingdings" panose="05000000000000000000" pitchFamily="2" charset="2"/>
              </a:rPr>
              <a:t>을 사용하기 위해</a:t>
            </a:r>
            <a:endParaRPr lang="en-US" altLang="ko-KR" dirty="0"/>
          </a:p>
          <a:p>
            <a:r>
              <a:rPr lang="ko-KR" altLang="en-US" dirty="0" err="1"/>
              <a:t>풀리커넥티드는</a:t>
            </a:r>
            <a:r>
              <a:rPr lang="ko-KR" altLang="en-US" dirty="0"/>
              <a:t> 하나의 </a:t>
            </a:r>
            <a:r>
              <a:rPr lang="ko-KR" altLang="en-US" dirty="0" err="1"/>
              <a:t>뉴럴</a:t>
            </a:r>
            <a:r>
              <a:rPr lang="ko-KR" altLang="en-US" dirty="0"/>
              <a:t> 네트워크를 사용하고 그 뒤에 </a:t>
            </a:r>
            <a:r>
              <a:rPr lang="ko-KR" altLang="en-US" dirty="0" err="1"/>
              <a:t>드롭아웃</a:t>
            </a:r>
            <a:r>
              <a:rPr lang="ko-KR" altLang="en-US" dirty="0"/>
              <a:t> 계층을 넣어 </a:t>
            </a:r>
            <a:r>
              <a:rPr lang="ko-KR" altLang="en-US" dirty="0" err="1"/>
              <a:t>오버피팅</a:t>
            </a:r>
            <a:r>
              <a:rPr lang="ko-KR" altLang="en-US" dirty="0"/>
              <a:t> 발생을 방지한다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풀리커넥티드와</a:t>
            </a:r>
            <a:r>
              <a:rPr lang="ko-KR" altLang="en-US" dirty="0"/>
              <a:t> </a:t>
            </a:r>
            <a:r>
              <a:rPr lang="ko-KR" altLang="en-US" dirty="0" err="1"/>
              <a:t>렐루를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번사용해서 </a:t>
            </a:r>
            <a:r>
              <a:rPr lang="ko-KR" altLang="en-US" dirty="0" err="1"/>
              <a:t>두번</a:t>
            </a:r>
            <a:r>
              <a:rPr lang="ko-KR" altLang="en-US" dirty="0"/>
              <a:t> 반복함</a:t>
            </a:r>
            <a:endParaRPr lang="en-US" altLang="ko-KR" dirty="0"/>
          </a:p>
          <a:p>
            <a:r>
              <a:rPr lang="ko-KR" altLang="en-US" dirty="0"/>
              <a:t>마지막</a:t>
            </a:r>
            <a:r>
              <a:rPr lang="en-US" altLang="ko-KR" dirty="0" err="1"/>
              <a:t>labe_dim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9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모델에 이미지를 넣어서 이미지가 갖고있는 숫자가 무엇인지를 </a:t>
            </a:r>
            <a:r>
              <a:rPr lang="en-US" altLang="ko-KR" dirty="0"/>
              <a:t>logits==</a:t>
            </a:r>
            <a:r>
              <a:rPr lang="en-US" altLang="ko-KR" dirty="0" err="1"/>
              <a:t>hypotheiss</a:t>
            </a:r>
            <a:r>
              <a:rPr lang="ko-KR" altLang="en-US" dirty="0"/>
              <a:t>으로 나타냄</a:t>
            </a:r>
            <a:endParaRPr lang="en-US" altLang="ko-KR" dirty="0"/>
          </a:p>
          <a:p>
            <a:r>
              <a:rPr lang="en-US" altLang="ko-KR" dirty="0"/>
              <a:t>Logits</a:t>
            </a:r>
            <a:r>
              <a:rPr lang="ko-KR" altLang="en-US" dirty="0"/>
              <a:t>과 </a:t>
            </a:r>
            <a:r>
              <a:rPr lang="en-US" altLang="ko-KR" dirty="0"/>
              <a:t>label</a:t>
            </a:r>
            <a:r>
              <a:rPr lang="ko-KR" altLang="en-US" dirty="0"/>
              <a:t>를 </a:t>
            </a:r>
            <a:r>
              <a:rPr lang="en-US" altLang="ko-KR" dirty="0" err="1"/>
              <a:t>softmax_entropy_with_logits</a:t>
            </a:r>
            <a:r>
              <a:rPr lang="ko-KR" altLang="en-US" dirty="0"/>
              <a:t>에 넣어 </a:t>
            </a:r>
            <a:r>
              <a:rPr lang="en-US" altLang="ko-KR" dirty="0"/>
              <a:t>loss </a:t>
            </a:r>
            <a:r>
              <a:rPr lang="ko-KR" altLang="en-US" dirty="0"/>
              <a:t>값을 구함</a:t>
            </a:r>
            <a:endParaRPr lang="en-US" altLang="ko-KR" dirty="0"/>
          </a:p>
          <a:p>
            <a:r>
              <a:rPr lang="en-US" altLang="ko-KR" dirty="0" err="1"/>
              <a:t>Softmax_entropy_with_logits</a:t>
            </a:r>
            <a:r>
              <a:rPr lang="en-US" altLang="ko-KR" dirty="0"/>
              <a:t>?? 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함수에 대한 코스트함수를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Accuracy_fn</a:t>
            </a:r>
            <a:r>
              <a:rPr lang="ko-KR" altLang="en-US" dirty="0"/>
              <a:t>은 정확도 측정</a:t>
            </a:r>
            <a:endParaRPr lang="en-US" altLang="ko-KR" dirty="0"/>
          </a:p>
          <a:p>
            <a:r>
              <a:rPr lang="en-US" altLang="ko-KR" dirty="0"/>
              <a:t>Argmax</a:t>
            </a:r>
            <a:r>
              <a:rPr lang="ko-KR" altLang="en-US" dirty="0"/>
              <a:t>를 통해 </a:t>
            </a:r>
            <a:r>
              <a:rPr lang="en-US" altLang="ko-KR" dirty="0"/>
              <a:t>logits, label</a:t>
            </a:r>
            <a:r>
              <a:rPr lang="ko-KR" altLang="en-US" dirty="0"/>
              <a:t>에서 가장 큰 값의 위치가 어디인지 알려주고 비교</a:t>
            </a:r>
            <a:endParaRPr lang="en-US" altLang="ko-KR" dirty="0"/>
          </a:p>
          <a:p>
            <a:r>
              <a:rPr lang="en-US" altLang="ko-KR" dirty="0"/>
              <a:t>True/false</a:t>
            </a:r>
            <a:r>
              <a:rPr lang="ko-KR" altLang="en-US" dirty="0"/>
              <a:t>를 </a:t>
            </a:r>
            <a:r>
              <a:rPr lang="en-US" altLang="ko-KR" dirty="0"/>
              <a:t>cast</a:t>
            </a:r>
            <a:r>
              <a:rPr lang="ko-KR" altLang="en-US" dirty="0"/>
              <a:t>를 통해 </a:t>
            </a:r>
            <a:r>
              <a:rPr lang="ko-KR" altLang="en-US" dirty="0" err="1"/>
              <a:t>숫자값으로</a:t>
            </a:r>
            <a:r>
              <a:rPr lang="ko-KR" altLang="en-US" dirty="0"/>
              <a:t>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6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1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데이터들을 섞고</a:t>
            </a:r>
            <a:endParaRPr lang="en-US" altLang="ko-KR" dirty="0"/>
          </a:p>
          <a:p>
            <a:r>
              <a:rPr lang="en-US" altLang="ko-KR" dirty="0"/>
              <a:t>prefetch</a:t>
            </a:r>
            <a:r>
              <a:rPr lang="ko-KR" altLang="en-US" dirty="0"/>
              <a:t>미리 메모리에 </a:t>
            </a:r>
            <a:r>
              <a:rPr lang="en-US" altLang="ko-KR" dirty="0" err="1"/>
              <a:t>batch_size</a:t>
            </a:r>
            <a:r>
              <a:rPr lang="ko-KR" altLang="en-US" dirty="0"/>
              <a:t>만큼 </a:t>
            </a:r>
            <a:r>
              <a:rPr lang="ko-KR" altLang="en-US" dirty="0" err="1"/>
              <a:t>올려놔라</a:t>
            </a:r>
            <a:endParaRPr lang="en-US" altLang="ko-KR" dirty="0"/>
          </a:p>
          <a:p>
            <a:r>
              <a:rPr lang="en-US" altLang="ko-KR" dirty="0" err="1"/>
              <a:t>Batchsize</a:t>
            </a:r>
            <a:r>
              <a:rPr lang="ko-KR" altLang="en-US" dirty="0"/>
              <a:t>가 몇 개인지</a:t>
            </a:r>
            <a:endParaRPr lang="en-US" altLang="ko-KR" dirty="0"/>
          </a:p>
          <a:p>
            <a:r>
              <a:rPr lang="en-US" altLang="ko-KR" dirty="0"/>
              <a:t>Repeat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5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</a:t>
            </a:r>
            <a:r>
              <a:rPr lang="en-US" altLang="ko-KR" dirty="0"/>
              <a:t>iterator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모델 만들고</a:t>
            </a:r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optimizer</a:t>
            </a:r>
            <a:r>
              <a:rPr lang="ko-KR" altLang="en-US" dirty="0" err="1"/>
              <a:t>사용할건지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F32CA-BE07-46C7-BC3C-32B58D4B50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33" y="6300869"/>
            <a:ext cx="173885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75600" y="5401194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23174D59-F4CD-4231-B819-753EDBF6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37"/>
            <a:ext cx="12192000" cy="2746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defRPr/>
            </a:pPr>
            <a:endParaRPr kumimoji="0" lang="ko-KR" altLang="ko-KR" sz="1400" i="1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DE879D1-B1D3-4A37-B129-D73196A2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877" y="-64553"/>
            <a:ext cx="4271441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latinLnBrk="0">
              <a:defRPr/>
            </a:pPr>
            <a:r>
              <a:rPr kumimoji="0" lang="en-US" altLang="ko-KR" sz="1800" i="1" u="none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Kyonggi University Network System Lab.</a:t>
            </a:r>
            <a:endParaRPr kumimoji="0" lang="ko-KR" altLang="ko-KR" sz="1800" i="1" u="none">
              <a:solidFill>
                <a:schemeClr val="bg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1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5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2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3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1645900" cy="546100"/>
            <a:chOff x="0" y="0"/>
            <a:chExt cx="5502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242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latinLnBrk="0">
                <a:defRPr/>
              </a:pPr>
              <a:r>
                <a:rPr kumimoji="0" lang="en-US" altLang="ko-KR" sz="1400" i="1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Kyonggi University Network System Lab.</a:t>
              </a:r>
              <a:endParaRPr kumimoji="0" lang="ko-KR" altLang="ko-KR" sz="1400" i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48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900E4-DD18-46D3-99DB-3D9E6AAD3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Lec10. </a:t>
            </a:r>
            <a:r>
              <a:rPr lang="en-US" altLang="ko-KR" dirty="0" err="1"/>
              <a:t>Relu</a:t>
            </a:r>
            <a:r>
              <a:rPr lang="en-US" altLang="ko-KR" dirty="0"/>
              <a:t> activation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C8CD25-12B9-43CA-B820-44BFC47E0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20.01.22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5409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3D4D-C3DD-4D92-B0D9-327F828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88D52-E139-4396-8DA6-AE161B0A6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fld id="{C10B1E30-6115-44C5-A727-DC0B0CEC786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000C8BA-B63B-4BD9-8FFE-C5CDF946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2" y="2693377"/>
            <a:ext cx="2057687" cy="1876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7F9B8-9C9C-44C9-807F-4DFF6658AFC2}"/>
              </a:ext>
            </a:extLst>
          </p:cNvPr>
          <p:cNvSpPr txBox="1"/>
          <p:nvPr/>
        </p:nvSpPr>
        <p:spPr>
          <a:xfrm>
            <a:off x="9245601" y="3217422"/>
            <a:ext cx="82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cat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228F-732E-4FE7-9DF3-91BC404D0C81}"/>
              </a:ext>
            </a:extLst>
          </p:cNvPr>
          <p:cNvSpPr txBox="1"/>
          <p:nvPr/>
        </p:nvSpPr>
        <p:spPr>
          <a:xfrm>
            <a:off x="3423850" y="5349742"/>
            <a:ext cx="454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몇 개의 뉴런 제외하고 학습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DEC63D-55AA-446E-B80C-65CBECB1D9C0}"/>
              </a:ext>
            </a:extLst>
          </p:cNvPr>
          <p:cNvGrpSpPr/>
          <p:nvPr/>
        </p:nvGrpSpPr>
        <p:grpSpPr>
          <a:xfrm>
            <a:off x="3463374" y="2112450"/>
            <a:ext cx="4910355" cy="2908534"/>
            <a:chOff x="3463374" y="2112450"/>
            <a:chExt cx="4910355" cy="290853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79E4EB-FAF6-49B4-819A-5EB8DDCA2A4E}"/>
                </a:ext>
              </a:extLst>
            </p:cNvPr>
            <p:cNvSpPr/>
            <p:nvPr/>
          </p:nvSpPr>
          <p:spPr bwMode="auto">
            <a:xfrm>
              <a:off x="3473189" y="2112450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00A085-D6F4-4904-B023-47456E4A4151}"/>
                </a:ext>
              </a:extLst>
            </p:cNvPr>
            <p:cNvSpPr/>
            <p:nvPr/>
          </p:nvSpPr>
          <p:spPr bwMode="auto">
            <a:xfrm>
              <a:off x="3473189" y="2728330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91D627B-460D-4157-8A17-11546A9177F9}"/>
                </a:ext>
              </a:extLst>
            </p:cNvPr>
            <p:cNvSpPr/>
            <p:nvPr/>
          </p:nvSpPr>
          <p:spPr bwMode="auto">
            <a:xfrm>
              <a:off x="3476257" y="3342588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C05D0F-AB6D-4A65-88F1-3791BA94C4F2}"/>
                </a:ext>
              </a:extLst>
            </p:cNvPr>
            <p:cNvSpPr/>
            <p:nvPr/>
          </p:nvSpPr>
          <p:spPr bwMode="auto">
            <a:xfrm>
              <a:off x="3463374" y="3956846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F8E400-6533-483A-A2BE-99BF2F2FCA15}"/>
                </a:ext>
              </a:extLst>
            </p:cNvPr>
            <p:cNvSpPr/>
            <p:nvPr/>
          </p:nvSpPr>
          <p:spPr bwMode="auto">
            <a:xfrm>
              <a:off x="3473189" y="4571105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3A8D7A7-2A67-4C7D-98B8-FB50E24A1525}"/>
                </a:ext>
              </a:extLst>
            </p:cNvPr>
            <p:cNvSpPr/>
            <p:nvPr/>
          </p:nvSpPr>
          <p:spPr bwMode="auto">
            <a:xfrm>
              <a:off x="4594609" y="2562329"/>
              <a:ext cx="471145" cy="4498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2F8362A-33DA-4139-AA87-4BD2DFDFB658}"/>
                </a:ext>
              </a:extLst>
            </p:cNvPr>
            <p:cNvSpPr/>
            <p:nvPr/>
          </p:nvSpPr>
          <p:spPr bwMode="auto">
            <a:xfrm>
              <a:off x="4594609" y="3348807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B4953E0-DCA8-44D2-9D4A-8D79CF94593B}"/>
                </a:ext>
              </a:extLst>
            </p:cNvPr>
            <p:cNvSpPr/>
            <p:nvPr/>
          </p:nvSpPr>
          <p:spPr bwMode="auto">
            <a:xfrm>
              <a:off x="7902584" y="3348807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C323349-10F9-48C0-9124-98A72385CA10}"/>
                </a:ext>
              </a:extLst>
            </p:cNvPr>
            <p:cNvSpPr/>
            <p:nvPr/>
          </p:nvSpPr>
          <p:spPr bwMode="auto">
            <a:xfrm>
              <a:off x="4594609" y="4121225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A227C75-E60F-4C09-8A83-32ECC5B47B31}"/>
                </a:ext>
              </a:extLst>
            </p:cNvPr>
            <p:cNvSpPr/>
            <p:nvPr/>
          </p:nvSpPr>
          <p:spPr bwMode="auto">
            <a:xfrm>
              <a:off x="5697268" y="2562329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E13F10-27AA-4765-A395-32566EE6F22C}"/>
                </a:ext>
              </a:extLst>
            </p:cNvPr>
            <p:cNvSpPr/>
            <p:nvPr/>
          </p:nvSpPr>
          <p:spPr bwMode="auto">
            <a:xfrm>
              <a:off x="5697268" y="3348807"/>
              <a:ext cx="471145" cy="4498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081F896-2355-4555-8600-B494B498227C}"/>
                </a:ext>
              </a:extLst>
            </p:cNvPr>
            <p:cNvSpPr/>
            <p:nvPr/>
          </p:nvSpPr>
          <p:spPr bwMode="auto">
            <a:xfrm>
              <a:off x="5697268" y="4121225"/>
              <a:ext cx="471145" cy="4498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659040-B906-41AB-86AC-3FAA05558F60}"/>
                </a:ext>
              </a:extLst>
            </p:cNvPr>
            <p:cNvSpPr/>
            <p:nvPr/>
          </p:nvSpPr>
          <p:spPr bwMode="auto">
            <a:xfrm>
              <a:off x="6799926" y="4121225"/>
              <a:ext cx="471145" cy="4498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71CD3D-F0C6-4295-B12A-3E6043F12055}"/>
                </a:ext>
              </a:extLst>
            </p:cNvPr>
            <p:cNvSpPr/>
            <p:nvPr/>
          </p:nvSpPr>
          <p:spPr bwMode="auto">
            <a:xfrm>
              <a:off x="6799926" y="2576389"/>
              <a:ext cx="471145" cy="4498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CA8A33C-CA62-4D3F-B698-64FC6FAE618A}"/>
                </a:ext>
              </a:extLst>
            </p:cNvPr>
            <p:cNvSpPr/>
            <p:nvPr/>
          </p:nvSpPr>
          <p:spPr bwMode="auto">
            <a:xfrm>
              <a:off x="6799926" y="3342587"/>
              <a:ext cx="471145" cy="4498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49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A7E47-F369-40CE-9784-3449A23C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3F71D-2333-4D79-B79B-48776A68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dirty="0"/>
              <a:t>몇 개의 뉴런 제외하고 학습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dirty="0"/>
              <a:t>모든 뉴런 활용</a:t>
            </a:r>
            <a:r>
              <a:rPr lang="en-US" altLang="ko-KR" dirty="0"/>
              <a:t>(regularization)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고양이의 특정 부분만 가지고 고양이인지 아닌지 확인 가능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61789-CCFC-48C6-A581-38CB41DBE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C6AE-0A69-449C-8C24-F02694C8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D3812-8D91-4AC3-97BA-577F4DD6C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C54DD9-4E64-4200-8491-74A9B0D7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653312"/>
            <a:ext cx="10088383" cy="247684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8E8E7F2-EF43-4A2E-BE2B-3EEF93D11B39}"/>
              </a:ext>
            </a:extLst>
          </p:cNvPr>
          <p:cNvSpPr/>
          <p:nvPr/>
        </p:nvSpPr>
        <p:spPr bwMode="auto">
          <a:xfrm>
            <a:off x="2178340" y="4030345"/>
            <a:ext cx="7835317" cy="230833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05CFF-AA02-4BF7-A2C4-09FABCF2C61A}"/>
              </a:ext>
            </a:extLst>
          </p:cNvPr>
          <p:cNvSpPr txBox="1"/>
          <p:nvPr/>
        </p:nvSpPr>
        <p:spPr>
          <a:xfrm>
            <a:off x="2489475" y="4383811"/>
            <a:ext cx="6715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Layer</a:t>
            </a:r>
            <a:r>
              <a:rPr lang="ko-KR" altLang="en-US" sz="2800" dirty="0"/>
              <a:t>를 지나가면서 </a:t>
            </a:r>
            <a:r>
              <a:rPr lang="en-US" altLang="ko-KR" sz="2800" dirty="0"/>
              <a:t>distribution</a:t>
            </a:r>
            <a:r>
              <a:rPr lang="ko-KR" altLang="en-US" sz="2800" dirty="0"/>
              <a:t>이 망가짐</a:t>
            </a:r>
            <a:endParaRPr lang="en-US" altLang="ko-KR" sz="2800" dirty="0"/>
          </a:p>
          <a:p>
            <a:pPr algn="ctr"/>
            <a:r>
              <a:rPr lang="en-US" altLang="ko-KR" sz="2800" dirty="0"/>
              <a:t>=Internal covariate shift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903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90D20-26A2-43A8-B111-1C086DFF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10AA92-F576-41FD-9A71-9FC30C1EC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υβ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10AA92-F576-41FD-9A71-9FC30C1EC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E7316-FB50-48F7-B191-0F3727B0D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03C58-D4E0-4D25-BF24-AB443ACD728C}"/>
              </a:ext>
            </a:extLst>
          </p:cNvPr>
          <p:cNvSpPr txBox="1"/>
          <p:nvPr/>
        </p:nvSpPr>
        <p:spPr>
          <a:xfrm>
            <a:off x="2155969" y="4706004"/>
            <a:ext cx="744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Normalization</a:t>
            </a:r>
            <a:r>
              <a:rPr lang="ko-KR" altLang="en-US" sz="2800" b="1" dirty="0"/>
              <a:t>를 시켜주면서 일정하게 만듦</a:t>
            </a:r>
          </a:p>
        </p:txBody>
      </p:sp>
    </p:spTree>
    <p:extLst>
      <p:ext uri="{BB962C8B-B14F-4D97-AF65-F5344CB8AC3E}">
        <p14:creationId xmlns:p14="http://schemas.microsoft.com/office/powerpoint/2010/main" val="295155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2317-2CF1-4706-A19B-A634C8505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C11AE-16DA-428D-A1F1-2668A129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4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A83343-C1BA-457B-868A-C6F81BB90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1A895-BA4B-4B86-BBCC-1177AFBB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06" y="1707070"/>
            <a:ext cx="9859899" cy="3443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E771E9-086C-4141-96D5-212C634D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06" y="5338118"/>
            <a:ext cx="8611868" cy="103796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AB37676-2139-4D1D-9303-F40DB90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6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09ACC-1B74-4041-A0E1-537858E88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08FFAB-9ECB-4837-BFBE-CA3BEFC3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04" y="1807153"/>
            <a:ext cx="9988287" cy="32220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80C52C2-22B0-45B0-8D3D-B52C3782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Create 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BD7B5-2E40-4929-90B2-8750970B1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056"/>
          <a:stretch/>
        </p:blipFill>
        <p:spPr>
          <a:xfrm>
            <a:off x="950103" y="5029200"/>
            <a:ext cx="6698729" cy="1027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EB4D6-E101-4E53-9614-D337B3BF3A81}"/>
              </a:ext>
            </a:extLst>
          </p:cNvPr>
          <p:cNvSpPr txBox="1"/>
          <p:nvPr/>
        </p:nvSpPr>
        <p:spPr>
          <a:xfrm>
            <a:off x="6096000" y="5352039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▪dropout</a:t>
            </a:r>
            <a:r>
              <a:rPr lang="ko-KR" altLang="en-US" dirty="0"/>
              <a:t>사용 할 경우 추가</a:t>
            </a:r>
          </a:p>
        </p:txBody>
      </p:sp>
    </p:spTree>
    <p:extLst>
      <p:ext uri="{BB962C8B-B14F-4D97-AF65-F5344CB8AC3E}">
        <p14:creationId xmlns:p14="http://schemas.microsoft.com/office/powerpoint/2010/main" val="233462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43AC1-361E-437C-A7D0-2172667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network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E0EFF6-006A-4472-90AB-D0427F4CC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28" y="1903175"/>
            <a:ext cx="8358271" cy="39263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CC627-200C-412F-A2FB-30799F72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E5A15-B420-489F-9F34-B94F1D14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75" y="2976608"/>
            <a:ext cx="6291925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3995B-E674-4818-BFDC-482F04B0A5E2}"/>
              </a:ext>
            </a:extLst>
          </p:cNvPr>
          <p:cNvSpPr txBox="1"/>
          <p:nvPr/>
        </p:nvSpPr>
        <p:spPr>
          <a:xfrm>
            <a:off x="5165124" y="2607276"/>
            <a:ext cx="25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▪Xavier</a:t>
            </a:r>
            <a:r>
              <a:rPr lang="ko-KR" altLang="en-US" dirty="0"/>
              <a:t>이용할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C7FC37-6B9A-4B64-910E-50100435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02" y="4634249"/>
            <a:ext cx="4424598" cy="325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30B72-BC16-423A-B316-619F0F006206}"/>
              </a:ext>
            </a:extLst>
          </p:cNvPr>
          <p:cNvSpPr txBox="1"/>
          <p:nvPr/>
        </p:nvSpPr>
        <p:spPr>
          <a:xfrm>
            <a:off x="5714314" y="4215387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▪dropout</a:t>
            </a:r>
            <a:r>
              <a:rPr lang="ko-KR" altLang="en-US" dirty="0"/>
              <a:t>사용 할 경우 추가</a:t>
            </a:r>
          </a:p>
        </p:txBody>
      </p:sp>
    </p:spTree>
    <p:extLst>
      <p:ext uri="{BB962C8B-B14F-4D97-AF65-F5344CB8AC3E}">
        <p14:creationId xmlns:p14="http://schemas.microsoft.com/office/powerpoint/2010/main" val="305933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7FF4-4C80-4CFF-871A-6749ED4B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loss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5F0DEE-F6AD-4FAC-8B09-4E1B91D9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598" y="1723989"/>
            <a:ext cx="10040851" cy="452441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88B5F-E845-48F6-A59B-BC554179B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0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54FF2-3086-44D0-96AC-B66AAC8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E40553-5300-484B-B889-69EEBB35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" r="9046" b="20659"/>
          <a:stretch/>
        </p:blipFill>
        <p:spPr>
          <a:xfrm>
            <a:off x="821341" y="1805020"/>
            <a:ext cx="4788627" cy="405208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0A501-F443-422B-89F4-FAAE58A60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1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31A9-DDEE-4877-9DCB-9B540594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FC6ED-E638-4089-8301-137F38DD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Relu</a:t>
            </a:r>
            <a:r>
              <a:rPr lang="en-US" altLang="ko-KR" dirty="0"/>
              <a:t> activation function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Weight Initialization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Dropout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Batch </a:t>
            </a:r>
            <a:r>
              <a:rPr lang="en-US" altLang="ko-KR" dirty="0" err="1"/>
              <a:t>normalixation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7D07F-C660-4DBB-923F-39B2F1EEE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A9C8C-EFAE-4133-BA8D-0CC2F251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6E9463-809A-4BDA-960D-71D173441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" y="1875787"/>
            <a:ext cx="8979243" cy="43156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65381-DAAF-4E1D-8E8E-EF1B776AEC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0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B1916-99BC-4BDB-8548-82C65E38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EA69D-9F3E-4B9B-B55B-69720546E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90A671-CDBF-4D8D-9E46-169F1068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33" y="2007976"/>
            <a:ext cx="7112617" cy="37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0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7F26A-EF11-4A83-B938-CA395A598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0C62E-0AE9-4AF6-906A-7420E5F6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2" y="1040617"/>
            <a:ext cx="10730807" cy="52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6E50A1-7464-4929-B16D-781BFC6F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EA3B2F-2C8C-43B6-A4C3-431AB365C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25" t="69043" r="14879" b="437"/>
          <a:stretch/>
        </p:blipFill>
        <p:spPr>
          <a:xfrm>
            <a:off x="512119" y="1892504"/>
            <a:ext cx="8225481" cy="394770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478FC84-40FA-41E5-9E37-8AA4D9F1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Sigmoid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2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6E50A1-7464-4929-B16D-781BFC6F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765BC-62F4-4BC8-9027-46040AB0F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01"/>
          <a:stretch/>
        </p:blipFill>
        <p:spPr>
          <a:xfrm>
            <a:off x="609600" y="1841156"/>
            <a:ext cx="10044088" cy="368231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2955C1-87FB-443A-9C72-218460D7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F888-AAB3-45D8-B70B-BB2011A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activation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69C9C-F079-46E8-9C1B-503AB733C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17AF4-C8B2-4D05-9711-F540D3A93430}"/>
              </a:ext>
            </a:extLst>
          </p:cNvPr>
          <p:cNvSpPr txBox="1"/>
          <p:nvPr/>
        </p:nvSpPr>
        <p:spPr>
          <a:xfrm>
            <a:off x="1795244" y="2833403"/>
            <a:ext cx="108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</a:rPr>
              <a:t>Input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87D2-2911-4771-A4A8-7E156F7AD381}"/>
              </a:ext>
            </a:extLst>
          </p:cNvPr>
          <p:cNvSpPr txBox="1"/>
          <p:nvPr/>
        </p:nvSpPr>
        <p:spPr>
          <a:xfrm>
            <a:off x="7931090" y="2871337"/>
            <a:ext cx="130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</a:rPr>
              <a:t>Output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C9DACD-A546-4AD7-AB13-550172E95B95}"/>
              </a:ext>
            </a:extLst>
          </p:cNvPr>
          <p:cNvSpPr/>
          <p:nvPr/>
        </p:nvSpPr>
        <p:spPr bwMode="auto">
          <a:xfrm>
            <a:off x="4328719" y="1936637"/>
            <a:ext cx="2151076" cy="215107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dirty="0"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dirty="0">
                <a:latin typeface="Tahoma" pitchFamily="34" charset="0"/>
                <a:ea typeface="굴림" pitchFamily="50" charset="-127"/>
              </a:rPr>
              <a:t>N</a:t>
            </a: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etwork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4850A7-A811-473D-9167-E9E21F1BB84C}"/>
              </a:ext>
            </a:extLst>
          </p:cNvPr>
          <p:cNvSpPr/>
          <p:nvPr/>
        </p:nvSpPr>
        <p:spPr bwMode="auto">
          <a:xfrm>
            <a:off x="3020037" y="2934023"/>
            <a:ext cx="931177" cy="230833"/>
          </a:xfrm>
          <a:prstGeom prst="rightArrow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0B18038-622D-4149-8E50-6623175F4D25}"/>
              </a:ext>
            </a:extLst>
          </p:cNvPr>
          <p:cNvSpPr/>
          <p:nvPr/>
        </p:nvSpPr>
        <p:spPr bwMode="auto">
          <a:xfrm>
            <a:off x="6860794" y="2979596"/>
            <a:ext cx="931177" cy="230833"/>
          </a:xfrm>
          <a:prstGeom prst="rightArrow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0896E-332A-4743-8308-1EC56755B074}"/>
              </a:ext>
            </a:extLst>
          </p:cNvPr>
          <p:cNvSpPr txBox="1"/>
          <p:nvPr/>
        </p:nvSpPr>
        <p:spPr>
          <a:xfrm>
            <a:off x="6319367" y="3550482"/>
            <a:ext cx="425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Ground_truth</a:t>
            </a:r>
            <a:r>
              <a:rPr lang="en-US" altLang="ko-KR" sz="2400" dirty="0"/>
              <a:t> – output = </a:t>
            </a:r>
            <a:r>
              <a:rPr lang="en-US" altLang="ko-KR" sz="2400" dirty="0">
                <a:solidFill>
                  <a:srgbClr val="00B0F0"/>
                </a:solidFill>
              </a:rPr>
              <a:t>loss</a:t>
            </a:r>
          </a:p>
          <a:p>
            <a:r>
              <a:rPr lang="en-US" altLang="ko-KR" sz="2400" dirty="0"/>
              <a:t>D(loss) = </a:t>
            </a:r>
            <a:r>
              <a:rPr lang="en-US" altLang="ko-KR" sz="2400" dirty="0">
                <a:solidFill>
                  <a:srgbClr val="00B0F0"/>
                </a:solidFill>
              </a:rPr>
              <a:t>gradient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D1D7CF-5EA6-4878-A4BF-3EB80190AA31}"/>
              </a:ext>
            </a:extLst>
          </p:cNvPr>
          <p:cNvSpPr/>
          <p:nvPr/>
        </p:nvSpPr>
        <p:spPr bwMode="auto">
          <a:xfrm rot="10800000">
            <a:off x="1577129" y="5062983"/>
            <a:ext cx="7835317" cy="230833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B27CD-0EBD-4577-8718-37802D4F8C66}"/>
              </a:ext>
            </a:extLst>
          </p:cNvPr>
          <p:cNvSpPr txBox="1"/>
          <p:nvPr/>
        </p:nvSpPr>
        <p:spPr>
          <a:xfrm>
            <a:off x="6278693" y="4581727"/>
            <a:ext cx="35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92D050"/>
                </a:solidFill>
              </a:rPr>
              <a:t>Backpropagation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E2243-902B-42A1-92A6-A82191DC831E}"/>
              </a:ext>
            </a:extLst>
          </p:cNvPr>
          <p:cNvSpPr txBox="1"/>
          <p:nvPr/>
        </p:nvSpPr>
        <p:spPr>
          <a:xfrm>
            <a:off x="1422503" y="5231024"/>
            <a:ext cx="829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Gradient</a:t>
            </a:r>
            <a:r>
              <a:rPr lang="ko-KR" altLang="en-US" sz="2800" dirty="0"/>
              <a:t>를 </a:t>
            </a:r>
            <a:r>
              <a:rPr lang="en-US" altLang="ko-KR" sz="2800" dirty="0"/>
              <a:t>backpropagation</a:t>
            </a:r>
            <a:r>
              <a:rPr lang="ko-KR" altLang="en-US" sz="2800" dirty="0"/>
              <a:t>하면서 </a:t>
            </a:r>
            <a:r>
              <a:rPr lang="en-US" altLang="ko-KR" sz="2800" dirty="0"/>
              <a:t>network</a:t>
            </a:r>
            <a:r>
              <a:rPr lang="ko-KR" altLang="en-US" sz="2800" dirty="0"/>
              <a:t>를</a:t>
            </a:r>
            <a:r>
              <a:rPr lang="en-US" altLang="ko-KR" sz="2800" dirty="0"/>
              <a:t> </a:t>
            </a:r>
            <a:r>
              <a:rPr lang="ko-KR" altLang="en-US" sz="28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01119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DB86-DB4D-46F7-8C0D-9A19BFD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</a:t>
            </a:r>
            <a:r>
              <a:rPr lang="ko-KR" altLang="en-US" dirty="0"/>
              <a:t> </a:t>
            </a:r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7711E-DCC9-499A-9FC3-B5DA5C0FB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fld id="{C10B1E30-6115-44C5-A727-DC0B0CEC786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253DF1-1085-426B-A8B1-3FEDC1755521}"/>
              </a:ext>
            </a:extLst>
          </p:cNvPr>
          <p:cNvGrpSpPr/>
          <p:nvPr/>
        </p:nvGrpSpPr>
        <p:grpSpPr>
          <a:xfrm>
            <a:off x="1016365" y="1944720"/>
            <a:ext cx="9654434" cy="2147572"/>
            <a:chOff x="1863147" y="2501660"/>
            <a:chExt cx="7608657" cy="32485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1D5CF5-92A2-4E84-944D-B0093AEF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957" b="97391" l="6667" r="97564">
                          <a14:foregroundMark x1="81568" y1="24868" x2="80073" y2="25579"/>
                          <a14:foregroundMark x1="27300" y1="87266" x2="25748" y2="89574"/>
                          <a14:foregroundMark x1="2912" y1="98310" x2="769" y2="98261"/>
                          <a14:foregroundMark x1="769" y1="98261" x2="2489" y2="96059"/>
                          <a14:foregroundMark x1="67729" y1="18709" x2="67987" y2="18292"/>
                          <a14:foregroundMark x1="62072" y1="27831" x2="62152" y2="27701"/>
                          <a14:foregroundMark x1="49457" y1="48172" x2="49669" y2="47831"/>
                          <a14:foregroundMark x1="3284" y1="91497" x2="385" y2="91304"/>
                          <a14:foregroundMark x1="385" y1="91304" x2="1866" y2="92739"/>
                          <a14:backgroundMark x1="29359" y1="30870" x2="29359" y2="30870"/>
                          <a14:backgroundMark x1="27949" y1="33478" x2="27949" y2="33478"/>
                          <a14:backgroundMark x1="67821" y1="75652" x2="70256" y2="74348"/>
                          <a14:backgroundMark x1="84359" y1="75217" x2="71026" y2="71304"/>
                          <a14:backgroundMark x1="71026" y1="71304" x2="65000" y2="80000"/>
                          <a14:backgroundMark x1="65000" y1="80000" x2="87949" y2="66522"/>
                          <a14:backgroundMark x1="87949" y1="66522" x2="99872" y2="76087"/>
                          <a14:backgroundMark x1="27308" y1="95652" x2="13846" y2="98696"/>
                          <a14:backgroundMark x1="13846" y1="98696" x2="13205" y2="99565"/>
                          <a14:backgroundMark x1="68846" y1="32609" x2="81410" y2="18696"/>
                          <a14:backgroundMark x1="81410" y1="18696" x2="87949" y2="18261"/>
                          <a14:backgroundMark x1="87949" y1="18261" x2="94872" y2="19565"/>
                          <a14:backgroundMark x1="94872" y1="19565" x2="99872" y2="17826"/>
                          <a14:backgroundMark x1="99744" y1="7391" x2="73333" y2="7826"/>
                          <a14:backgroundMark x1="73333" y1="7826" x2="67436" y2="16087"/>
                          <a14:backgroundMark x1="68974" y1="24348" x2="62564" y2="29565"/>
                          <a14:backgroundMark x1="62564" y1="29565" x2="51026" y2="52609"/>
                          <a14:backgroundMark x1="51026" y1="52609" x2="50641" y2="55217"/>
                          <a14:backgroundMark x1="48205" y1="49130" x2="29744" y2="79130"/>
                          <a14:backgroundMark x1="49103" y1="55652" x2="49744" y2="55217"/>
                          <a14:backgroundMark x1="48590" y1="48696" x2="49359" y2="48696"/>
                          <a14:backgroundMark x1="79231" y1="24348" x2="80128" y2="25217"/>
                          <a14:backgroundMark x1="30513" y1="79130" x2="3333" y2="91739"/>
                          <a14:backgroundMark x1="14487" y1="97826" x2="2821" y2="978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3147" y="2501660"/>
              <a:ext cx="7608657" cy="205383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10601CF-F67A-4718-98F2-AC50E75A3A57}"/>
                </a:ext>
              </a:extLst>
            </p:cNvPr>
            <p:cNvSpPr/>
            <p:nvPr/>
          </p:nvSpPr>
          <p:spPr bwMode="auto">
            <a:xfrm>
              <a:off x="4212942" y="2618884"/>
              <a:ext cx="3179952" cy="1819384"/>
            </a:xfrm>
            <a:prstGeom prst="rect">
              <a:avLst/>
            </a:prstGeom>
            <a:noFill/>
            <a:ln w="3810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2E4F97-EDA3-4052-99B8-887C3C841A3E}"/>
                </a:ext>
              </a:extLst>
            </p:cNvPr>
            <p:cNvSpPr/>
            <p:nvPr/>
          </p:nvSpPr>
          <p:spPr bwMode="auto">
            <a:xfrm>
              <a:off x="7392894" y="2589896"/>
              <a:ext cx="1922695" cy="352434"/>
            </a:xfrm>
            <a:prstGeom prst="rect">
              <a:avLst/>
            </a:prstGeom>
            <a:noFill/>
            <a:ln w="381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899A3D-1CFC-4C8D-99A3-8D8C9BD7C8EC}"/>
                </a:ext>
              </a:extLst>
            </p:cNvPr>
            <p:cNvSpPr/>
            <p:nvPr/>
          </p:nvSpPr>
          <p:spPr bwMode="auto">
            <a:xfrm>
              <a:off x="2290247" y="4203058"/>
              <a:ext cx="1922695" cy="352434"/>
            </a:xfrm>
            <a:prstGeom prst="rect">
              <a:avLst/>
            </a:prstGeom>
            <a:noFill/>
            <a:ln w="381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5EA8D6-7FF6-4376-8E14-4E1931E37E50}"/>
                </a:ext>
              </a:extLst>
            </p:cNvPr>
            <p:cNvSpPr txBox="1"/>
            <p:nvPr/>
          </p:nvSpPr>
          <p:spPr>
            <a:xfrm>
              <a:off x="4863735" y="4499615"/>
              <a:ext cx="1992334" cy="125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기울기 값 크다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2E4B-9B40-4112-9BFB-29651EB8B42B}"/>
                </a:ext>
              </a:extLst>
            </p:cNvPr>
            <p:cNvSpPr txBox="1"/>
            <p:nvPr/>
          </p:nvSpPr>
          <p:spPr>
            <a:xfrm>
              <a:off x="2348440" y="4623147"/>
              <a:ext cx="1868698" cy="67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기울기 값  </a:t>
              </a:r>
              <a:r>
                <a:rPr lang="en-US" altLang="ko-KR" sz="2800" b="1" dirty="0"/>
                <a:t>0</a:t>
              </a:r>
              <a:endParaRPr lang="ko-KR" altLang="en-US" sz="28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52CEBB-FDD8-437B-BCD3-8A18BD344C8B}"/>
              </a:ext>
            </a:extLst>
          </p:cNvPr>
          <p:cNvGrpSpPr/>
          <p:nvPr/>
        </p:nvGrpSpPr>
        <p:grpSpPr>
          <a:xfrm>
            <a:off x="949895" y="4529959"/>
            <a:ext cx="2674188" cy="879506"/>
            <a:chOff x="508959" y="4752198"/>
            <a:chExt cx="3689982" cy="102711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F26193B-409E-4D29-AA99-1C24409C4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957" b="97391" l="6667" r="97564">
                          <a14:foregroundMark x1="81568" y1="24868" x2="80073" y2="25579"/>
                          <a14:foregroundMark x1="27300" y1="87266" x2="25748" y2="89574"/>
                          <a14:foregroundMark x1="2912" y1="98310" x2="769" y2="98261"/>
                          <a14:foregroundMark x1="769" y1="98261" x2="2489" y2="96059"/>
                          <a14:foregroundMark x1="67729" y1="18709" x2="67987" y2="18292"/>
                          <a14:foregroundMark x1="62072" y1="27831" x2="62152" y2="27701"/>
                          <a14:foregroundMark x1="49457" y1="48172" x2="49669" y2="47831"/>
                          <a14:foregroundMark x1="3284" y1="91497" x2="385" y2="91304"/>
                          <a14:foregroundMark x1="385" y1="91304" x2="1866" y2="92739"/>
                          <a14:backgroundMark x1="29359" y1="30870" x2="29359" y2="30870"/>
                          <a14:backgroundMark x1="27949" y1="33478" x2="27949" y2="33478"/>
                          <a14:backgroundMark x1="67821" y1="75652" x2="70256" y2="74348"/>
                          <a14:backgroundMark x1="84359" y1="75217" x2="71026" y2="71304"/>
                          <a14:backgroundMark x1="71026" y1="71304" x2="65000" y2="80000"/>
                          <a14:backgroundMark x1="65000" y1="80000" x2="87949" y2="66522"/>
                          <a14:backgroundMark x1="87949" y1="66522" x2="99872" y2="76087"/>
                          <a14:backgroundMark x1="27308" y1="95652" x2="13846" y2="98696"/>
                          <a14:backgroundMark x1="13846" y1="98696" x2="13205" y2="99565"/>
                          <a14:backgroundMark x1="68846" y1="32609" x2="81410" y2="18696"/>
                          <a14:backgroundMark x1="81410" y1="18696" x2="87949" y2="18261"/>
                          <a14:backgroundMark x1="87949" y1="18261" x2="94872" y2="19565"/>
                          <a14:backgroundMark x1="94872" y1="19565" x2="99872" y2="17826"/>
                          <a14:backgroundMark x1="99744" y1="7391" x2="73333" y2="7826"/>
                          <a14:backgroundMark x1="73333" y1="7826" x2="67436" y2="16087"/>
                          <a14:backgroundMark x1="68974" y1="24348" x2="62564" y2="29565"/>
                          <a14:backgroundMark x1="62564" y1="29565" x2="51026" y2="52609"/>
                          <a14:backgroundMark x1="51026" y1="52609" x2="50641" y2="55217"/>
                          <a14:backgroundMark x1="48205" y1="49130" x2="29744" y2="79130"/>
                          <a14:backgroundMark x1="49103" y1="55652" x2="49744" y2="55217"/>
                          <a14:backgroundMark x1="48590" y1="48696" x2="49359" y2="48696"/>
                          <a14:backgroundMark x1="79231" y1="24348" x2="80128" y2="25217"/>
                          <a14:backgroundMark x1="30513" y1="79130" x2="3333" y2="91739"/>
                          <a14:backgroundMark x1="14487" y1="97826" x2="2821" y2="978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959" y="4783260"/>
              <a:ext cx="3689982" cy="996050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741985A-9F6B-47B3-A29B-81F60D794DE4}"/>
                </a:ext>
              </a:extLst>
            </p:cNvPr>
            <p:cNvGrpSpPr/>
            <p:nvPr/>
          </p:nvGrpSpPr>
          <p:grpSpPr>
            <a:xfrm>
              <a:off x="732359" y="4752198"/>
              <a:ext cx="3466582" cy="996050"/>
              <a:chOff x="732360" y="4754117"/>
              <a:chExt cx="3368792" cy="102519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9D8286-032A-4509-B793-40F0679C1377}"/>
                  </a:ext>
                </a:extLst>
              </p:cNvPr>
              <p:cNvSpPr/>
              <p:nvPr/>
            </p:nvSpPr>
            <p:spPr bwMode="auto">
              <a:xfrm>
                <a:off x="732360" y="5510432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8C475CB-5B22-4637-B942-A720982E67B2}"/>
                  </a:ext>
                </a:extLst>
              </p:cNvPr>
              <p:cNvSpPr/>
              <p:nvPr/>
            </p:nvSpPr>
            <p:spPr bwMode="auto">
              <a:xfrm>
                <a:off x="3110376" y="4754117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FE07EA-06CE-4B52-B55C-9ECAC2656827}"/>
              </a:ext>
            </a:extLst>
          </p:cNvPr>
          <p:cNvGrpSpPr/>
          <p:nvPr/>
        </p:nvGrpSpPr>
        <p:grpSpPr>
          <a:xfrm>
            <a:off x="2652981" y="4543258"/>
            <a:ext cx="2674188" cy="879506"/>
            <a:chOff x="508959" y="4752198"/>
            <a:chExt cx="3689982" cy="102711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F683C05-0CD3-4B93-8440-7D4BE58A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957" b="97391" l="6667" r="97564">
                          <a14:foregroundMark x1="81568" y1="24868" x2="80073" y2="25579"/>
                          <a14:foregroundMark x1="27300" y1="87266" x2="25748" y2="89574"/>
                          <a14:foregroundMark x1="2912" y1="98310" x2="769" y2="98261"/>
                          <a14:foregroundMark x1="769" y1="98261" x2="2489" y2="96059"/>
                          <a14:foregroundMark x1="67729" y1="18709" x2="67987" y2="18292"/>
                          <a14:foregroundMark x1="62072" y1="27831" x2="62152" y2="27701"/>
                          <a14:foregroundMark x1="49457" y1="48172" x2="49669" y2="47831"/>
                          <a14:foregroundMark x1="3284" y1="91497" x2="385" y2="91304"/>
                          <a14:foregroundMark x1="385" y1="91304" x2="1866" y2="92739"/>
                          <a14:backgroundMark x1="29359" y1="30870" x2="29359" y2="30870"/>
                          <a14:backgroundMark x1="27949" y1="33478" x2="27949" y2="33478"/>
                          <a14:backgroundMark x1="67821" y1="75652" x2="70256" y2="74348"/>
                          <a14:backgroundMark x1="84359" y1="75217" x2="71026" y2="71304"/>
                          <a14:backgroundMark x1="71026" y1="71304" x2="65000" y2="80000"/>
                          <a14:backgroundMark x1="65000" y1="80000" x2="87949" y2="66522"/>
                          <a14:backgroundMark x1="87949" y1="66522" x2="99872" y2="76087"/>
                          <a14:backgroundMark x1="27308" y1="95652" x2="13846" y2="98696"/>
                          <a14:backgroundMark x1="13846" y1="98696" x2="13205" y2="99565"/>
                          <a14:backgroundMark x1="68846" y1="32609" x2="81410" y2="18696"/>
                          <a14:backgroundMark x1="81410" y1="18696" x2="87949" y2="18261"/>
                          <a14:backgroundMark x1="87949" y1="18261" x2="94872" y2="19565"/>
                          <a14:backgroundMark x1="94872" y1="19565" x2="99872" y2="17826"/>
                          <a14:backgroundMark x1="99744" y1="7391" x2="73333" y2="7826"/>
                          <a14:backgroundMark x1="73333" y1="7826" x2="67436" y2="16087"/>
                          <a14:backgroundMark x1="68974" y1="24348" x2="62564" y2="29565"/>
                          <a14:backgroundMark x1="62564" y1="29565" x2="51026" y2="52609"/>
                          <a14:backgroundMark x1="51026" y1="52609" x2="50641" y2="55217"/>
                          <a14:backgroundMark x1="48205" y1="49130" x2="29744" y2="79130"/>
                          <a14:backgroundMark x1="49103" y1="55652" x2="49744" y2="55217"/>
                          <a14:backgroundMark x1="48590" y1="48696" x2="49359" y2="48696"/>
                          <a14:backgroundMark x1="79231" y1="24348" x2="80128" y2="25217"/>
                          <a14:backgroundMark x1="30513" y1="79130" x2="3333" y2="91739"/>
                          <a14:backgroundMark x1="14487" y1="97826" x2="2821" y2="978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959" y="4783260"/>
              <a:ext cx="3689982" cy="996050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DD0BB9-B852-405E-B6E3-5BC4C0F21D55}"/>
                </a:ext>
              </a:extLst>
            </p:cNvPr>
            <p:cNvGrpSpPr/>
            <p:nvPr/>
          </p:nvGrpSpPr>
          <p:grpSpPr>
            <a:xfrm>
              <a:off x="732359" y="4752198"/>
              <a:ext cx="3466582" cy="996050"/>
              <a:chOff x="732360" y="4754117"/>
              <a:chExt cx="3368792" cy="102519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6342A36-2EE0-44A2-8A80-20EC8483B7FB}"/>
                  </a:ext>
                </a:extLst>
              </p:cNvPr>
              <p:cNvSpPr/>
              <p:nvPr/>
            </p:nvSpPr>
            <p:spPr bwMode="auto">
              <a:xfrm>
                <a:off x="732360" y="5510432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9EE1E14-25FF-420C-BCB0-FDAB539DDE74}"/>
                  </a:ext>
                </a:extLst>
              </p:cNvPr>
              <p:cNvSpPr/>
              <p:nvPr/>
            </p:nvSpPr>
            <p:spPr bwMode="auto">
              <a:xfrm>
                <a:off x="3110376" y="4754117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3B53AE-30F9-4959-B342-CA4984D84956}"/>
              </a:ext>
            </a:extLst>
          </p:cNvPr>
          <p:cNvGrpSpPr/>
          <p:nvPr/>
        </p:nvGrpSpPr>
        <p:grpSpPr>
          <a:xfrm>
            <a:off x="4391230" y="4534320"/>
            <a:ext cx="2674188" cy="879506"/>
            <a:chOff x="508959" y="4752198"/>
            <a:chExt cx="3689982" cy="10271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39E9F12-A159-4731-947A-130B1653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957" b="97391" l="6667" r="97564">
                          <a14:foregroundMark x1="81568" y1="24868" x2="80073" y2="25579"/>
                          <a14:foregroundMark x1="27300" y1="87266" x2="25748" y2="89574"/>
                          <a14:foregroundMark x1="2912" y1="98310" x2="769" y2="98261"/>
                          <a14:foregroundMark x1="769" y1="98261" x2="2489" y2="96059"/>
                          <a14:foregroundMark x1="67729" y1="18709" x2="67987" y2="18292"/>
                          <a14:foregroundMark x1="62072" y1="27831" x2="62152" y2="27701"/>
                          <a14:foregroundMark x1="49457" y1="48172" x2="49669" y2="47831"/>
                          <a14:foregroundMark x1="3284" y1="91497" x2="385" y2="91304"/>
                          <a14:foregroundMark x1="385" y1="91304" x2="1866" y2="92739"/>
                          <a14:backgroundMark x1="29359" y1="30870" x2="29359" y2="30870"/>
                          <a14:backgroundMark x1="27949" y1="33478" x2="27949" y2="33478"/>
                          <a14:backgroundMark x1="67821" y1="75652" x2="70256" y2="74348"/>
                          <a14:backgroundMark x1="84359" y1="75217" x2="71026" y2="71304"/>
                          <a14:backgroundMark x1="71026" y1="71304" x2="65000" y2="80000"/>
                          <a14:backgroundMark x1="65000" y1="80000" x2="87949" y2="66522"/>
                          <a14:backgroundMark x1="87949" y1="66522" x2="99872" y2="76087"/>
                          <a14:backgroundMark x1="27308" y1="95652" x2="13846" y2="98696"/>
                          <a14:backgroundMark x1="13846" y1="98696" x2="13205" y2="99565"/>
                          <a14:backgroundMark x1="68846" y1="32609" x2="81410" y2="18696"/>
                          <a14:backgroundMark x1="81410" y1="18696" x2="87949" y2="18261"/>
                          <a14:backgroundMark x1="87949" y1="18261" x2="94872" y2="19565"/>
                          <a14:backgroundMark x1="94872" y1="19565" x2="99872" y2="17826"/>
                          <a14:backgroundMark x1="99744" y1="7391" x2="73333" y2="7826"/>
                          <a14:backgroundMark x1="73333" y1="7826" x2="67436" y2="16087"/>
                          <a14:backgroundMark x1="68974" y1="24348" x2="62564" y2="29565"/>
                          <a14:backgroundMark x1="62564" y1="29565" x2="51026" y2="52609"/>
                          <a14:backgroundMark x1="51026" y1="52609" x2="50641" y2="55217"/>
                          <a14:backgroundMark x1="48205" y1="49130" x2="29744" y2="79130"/>
                          <a14:backgroundMark x1="49103" y1="55652" x2="49744" y2="55217"/>
                          <a14:backgroundMark x1="48590" y1="48696" x2="49359" y2="48696"/>
                          <a14:backgroundMark x1="79231" y1="24348" x2="80128" y2="25217"/>
                          <a14:backgroundMark x1="30513" y1="79130" x2="3333" y2="91739"/>
                          <a14:backgroundMark x1="14487" y1="97826" x2="2821" y2="978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959" y="4783260"/>
              <a:ext cx="3689982" cy="996050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B7788AD-1915-417F-AB57-F3F18A749BB2}"/>
                </a:ext>
              </a:extLst>
            </p:cNvPr>
            <p:cNvGrpSpPr/>
            <p:nvPr/>
          </p:nvGrpSpPr>
          <p:grpSpPr>
            <a:xfrm>
              <a:off x="732359" y="4752198"/>
              <a:ext cx="3466582" cy="996050"/>
              <a:chOff x="732360" y="4754117"/>
              <a:chExt cx="3368792" cy="102519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9F3560-AB42-4876-8864-C1E1277CE58A}"/>
                  </a:ext>
                </a:extLst>
              </p:cNvPr>
              <p:cNvSpPr/>
              <p:nvPr/>
            </p:nvSpPr>
            <p:spPr bwMode="auto">
              <a:xfrm>
                <a:off x="732360" y="5510432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2CBC7F9-D140-459A-BB7F-058BE385C886}"/>
                  </a:ext>
                </a:extLst>
              </p:cNvPr>
              <p:cNvSpPr/>
              <p:nvPr/>
            </p:nvSpPr>
            <p:spPr bwMode="auto">
              <a:xfrm>
                <a:off x="3110376" y="4754117"/>
                <a:ext cx="990776" cy="268878"/>
              </a:xfrm>
              <a:prstGeom prst="rect">
                <a:avLst/>
              </a:prstGeom>
              <a:noFill/>
              <a:ln w="38100" cap="flat" cmpd="sng" algn="ctr">
                <a:solidFill>
                  <a:srgbClr val="FF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E5FC8D-9C9D-4475-B412-47493E6763AE}"/>
              </a:ext>
            </a:extLst>
          </p:cNvPr>
          <p:cNvSpPr txBox="1"/>
          <p:nvPr/>
        </p:nvSpPr>
        <p:spPr>
          <a:xfrm>
            <a:off x="7148836" y="4505341"/>
            <a:ext cx="359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Vanishing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Gradient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1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FFAEF-929A-45D2-9113-9EE3FD57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</a:t>
            </a:r>
            <a:r>
              <a:rPr lang="en-US" altLang="ko-KR" dirty="0" err="1"/>
              <a:t>relu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6DC2E-2592-453B-BB18-DEE73506C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8711-A6B1-4788-9559-99E502BDA203}"/>
              </a:ext>
            </a:extLst>
          </p:cNvPr>
          <p:cNvSpPr txBox="1"/>
          <p:nvPr/>
        </p:nvSpPr>
        <p:spPr>
          <a:xfrm>
            <a:off x="940278" y="1777041"/>
            <a:ext cx="3598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F(x)=max(0,x)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0</a:t>
            </a:r>
            <a:r>
              <a:rPr lang="ko-KR" altLang="en-US" sz="2800" dirty="0"/>
              <a:t>보다 클 경우 </a:t>
            </a:r>
            <a:r>
              <a:rPr lang="en-US" altLang="ko-KR" sz="2800" dirty="0"/>
              <a:t>X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0</a:t>
            </a:r>
            <a:r>
              <a:rPr lang="ko-KR" altLang="en-US" sz="2800" dirty="0"/>
              <a:t>보다 작을 경우 </a:t>
            </a:r>
            <a:r>
              <a:rPr lang="en-US" altLang="ko-KR" sz="2800" dirty="0"/>
              <a:t>0</a:t>
            </a:r>
            <a:endParaRPr lang="ko-KR" altLang="en-US" sz="2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C75F6F-168D-4D71-BE97-CD1D99163AB9}"/>
              </a:ext>
            </a:extLst>
          </p:cNvPr>
          <p:cNvGrpSpPr/>
          <p:nvPr/>
        </p:nvGrpSpPr>
        <p:grpSpPr>
          <a:xfrm>
            <a:off x="3289899" y="2745716"/>
            <a:ext cx="4278386" cy="1812023"/>
            <a:chOff x="2499919" y="2567030"/>
            <a:chExt cx="4278386" cy="181202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A596ACF-7CC1-4939-9D6B-25EA0A3D4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9919" y="4379053"/>
              <a:ext cx="25921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7B1A675-ADB4-4834-ADD6-CDB170AEE6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25005" y="2567030"/>
              <a:ext cx="1753300" cy="181202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0CB7E9-B804-49AF-9832-3449A7969DCD}"/>
              </a:ext>
            </a:extLst>
          </p:cNvPr>
          <p:cNvSpPr/>
          <p:nvPr/>
        </p:nvSpPr>
        <p:spPr bwMode="auto">
          <a:xfrm>
            <a:off x="5863904" y="2300261"/>
            <a:ext cx="1753300" cy="2449117"/>
          </a:xfrm>
          <a:prstGeom prst="rect">
            <a:avLst/>
          </a:prstGeom>
          <a:noFill/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14900A-0A09-47F3-934F-FBF90C2A3F7B}"/>
              </a:ext>
            </a:extLst>
          </p:cNvPr>
          <p:cNvSpPr/>
          <p:nvPr/>
        </p:nvSpPr>
        <p:spPr bwMode="auto">
          <a:xfrm>
            <a:off x="3305262" y="4441245"/>
            <a:ext cx="2439659" cy="232989"/>
          </a:xfrm>
          <a:prstGeom prst="rect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297A4-307C-4456-A91C-B3141B833E92}"/>
              </a:ext>
            </a:extLst>
          </p:cNvPr>
          <p:cNvSpPr txBox="1"/>
          <p:nvPr/>
        </p:nvSpPr>
        <p:spPr>
          <a:xfrm>
            <a:off x="7928536" y="2485726"/>
            <a:ext cx="187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Y=x</a:t>
            </a:r>
          </a:p>
          <a:p>
            <a:r>
              <a:rPr lang="en-US" altLang="ko-KR" sz="2800" dirty="0" err="1"/>
              <a:t>Grdient</a:t>
            </a:r>
            <a:r>
              <a:rPr lang="en-US" altLang="ko-KR" sz="2800" dirty="0"/>
              <a:t>=1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4AFCF-63AA-4C97-8CB4-84414715B422}"/>
              </a:ext>
            </a:extLst>
          </p:cNvPr>
          <p:cNvSpPr txBox="1"/>
          <p:nvPr/>
        </p:nvSpPr>
        <p:spPr>
          <a:xfrm>
            <a:off x="3491235" y="3801532"/>
            <a:ext cx="187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Grdient</a:t>
            </a:r>
            <a:r>
              <a:rPr lang="en-US" altLang="ko-KR" sz="2800" dirty="0"/>
              <a:t>=1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3F013E-DAD8-41E5-AA79-881049B9FC73}"/>
              </a:ext>
            </a:extLst>
          </p:cNvPr>
          <p:cNvSpPr txBox="1"/>
          <p:nvPr/>
        </p:nvSpPr>
        <p:spPr>
          <a:xfrm>
            <a:off x="546516" y="3801532"/>
            <a:ext cx="2758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Leaky </a:t>
            </a:r>
            <a:r>
              <a:rPr lang="en-US" altLang="ko-KR" sz="2800" dirty="0" err="1"/>
              <a:t>relu</a:t>
            </a:r>
            <a:r>
              <a:rPr lang="en-US" altLang="ko-KR" sz="2800" dirty="0"/>
              <a:t>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0</a:t>
            </a:r>
            <a:r>
              <a:rPr lang="ko-KR" altLang="en-US" sz="2000" dirty="0">
                <a:sym typeface="Wingdings" panose="05000000000000000000" pitchFamily="2" charset="2"/>
              </a:rPr>
              <a:t>보다 작을 경우 </a:t>
            </a:r>
            <a:r>
              <a:rPr lang="en-US" altLang="ko-KR" sz="2000" dirty="0">
                <a:sym typeface="Wingdings" panose="05000000000000000000" pitchFamily="2" charset="2"/>
              </a:rPr>
              <a:t>α</a:t>
            </a:r>
            <a:r>
              <a:rPr lang="ko-KR" altLang="en-US" sz="2000" dirty="0">
                <a:sym typeface="Wingdings" panose="05000000000000000000" pitchFamily="2" charset="2"/>
              </a:rPr>
              <a:t>에 </a:t>
            </a:r>
            <a:r>
              <a:rPr lang="en-US" altLang="ko-KR" sz="2000" dirty="0">
                <a:sym typeface="Wingdings" panose="05000000000000000000" pitchFamily="2" charset="2"/>
              </a:rPr>
              <a:t>x</a:t>
            </a:r>
            <a:r>
              <a:rPr lang="ko-KR" altLang="en-US" sz="2000" dirty="0">
                <a:sym typeface="Wingdings" panose="05000000000000000000" pitchFamily="2" charset="2"/>
              </a:rPr>
              <a:t>를 곱한 값 추출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3867F-0FC3-448C-875A-D5D3CBBFE701}"/>
              </a:ext>
            </a:extLst>
          </p:cNvPr>
          <p:cNvSpPr txBox="1"/>
          <p:nvPr/>
        </p:nvSpPr>
        <p:spPr>
          <a:xfrm>
            <a:off x="3674853" y="5080959"/>
            <a:ext cx="483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간단하고 성능 좋아 사용</a:t>
            </a:r>
          </a:p>
        </p:txBody>
      </p:sp>
    </p:spTree>
    <p:extLst>
      <p:ext uri="{BB962C8B-B14F-4D97-AF65-F5344CB8AC3E}">
        <p14:creationId xmlns:p14="http://schemas.microsoft.com/office/powerpoint/2010/main" val="42653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97CF5-62E1-4DCF-9739-18DA5F4E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131B8-1C9A-41ED-A27F-13E07166E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DF1DE0AB-663A-4CD2-BAE4-4E21656F2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4483" y="2117093"/>
            <a:ext cx="3305572" cy="2920259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CAFBE5-903A-4FBD-95A8-63A8166F8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2538" y="2262303"/>
            <a:ext cx="3667462" cy="2866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FA113-4231-4F8A-BA8B-637C4B2726A1}"/>
              </a:ext>
            </a:extLst>
          </p:cNvPr>
          <p:cNvSpPr txBox="1"/>
          <p:nvPr/>
        </p:nvSpPr>
        <p:spPr>
          <a:xfrm>
            <a:off x="696442" y="5129217"/>
            <a:ext cx="4885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Loss</a:t>
            </a:r>
            <a:r>
              <a:rPr lang="ko-KR" altLang="en-US" sz="2800" dirty="0"/>
              <a:t>가 가장 최저인 지점을         찾아내는 것이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B95EB-CBF8-4604-8B0C-15DEF0C4E830}"/>
              </a:ext>
            </a:extLst>
          </p:cNvPr>
          <p:cNvSpPr txBox="1"/>
          <p:nvPr/>
        </p:nvSpPr>
        <p:spPr>
          <a:xfrm>
            <a:off x="5958243" y="5099619"/>
            <a:ext cx="528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G</a:t>
            </a:r>
            <a:r>
              <a:rPr lang="en-US" altLang="ko-KR" sz="2800" dirty="0"/>
              <a:t>lobal minima</a:t>
            </a:r>
            <a:r>
              <a:rPr lang="ko-KR" altLang="en-US" sz="2800" dirty="0"/>
              <a:t>에 도달 못 할 수 있음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849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7959B-9390-414B-ACE2-8B32F59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Xavier Initialization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2D319-8309-4159-AD60-35CF558FE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F7E12-1EE4-4685-954D-8828B6C1F4B5}"/>
                  </a:ext>
                </a:extLst>
              </p:cNvPr>
              <p:cNvSpPr txBox="1"/>
              <p:nvPr/>
            </p:nvSpPr>
            <p:spPr>
              <a:xfrm>
                <a:off x="2550253" y="2181138"/>
                <a:ext cx="5176008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Variance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F7E12-1EE4-4685-954D-8828B6C1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2181138"/>
                <a:ext cx="5176008" cy="732508"/>
              </a:xfrm>
              <a:prstGeom prst="rect">
                <a:avLst/>
              </a:prstGeom>
              <a:blipFill>
                <a:blip r:embed="rId2"/>
                <a:stretch>
                  <a:fillRect l="-2356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897D36-0D82-47C9-8BE4-AF1E572BAA47}"/>
                  </a:ext>
                </a:extLst>
              </p:cNvPr>
              <p:cNvSpPr txBox="1"/>
              <p:nvPr/>
            </p:nvSpPr>
            <p:spPr>
              <a:xfrm>
                <a:off x="2550253" y="4179115"/>
                <a:ext cx="5176008" cy="76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Variance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𝑐h𝑎𝑛𝑛𝑒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897D36-0D82-47C9-8BE4-AF1E572B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4179115"/>
                <a:ext cx="5176008" cy="760080"/>
              </a:xfrm>
              <a:prstGeom prst="rect">
                <a:avLst/>
              </a:prstGeom>
              <a:blipFill>
                <a:blip r:embed="rId3"/>
                <a:stretch>
                  <a:fillRect l="-2356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CA0C94-C81F-4399-A1E1-7CFCF6D90F8A}"/>
              </a:ext>
            </a:extLst>
          </p:cNvPr>
          <p:cNvSpPr txBox="1"/>
          <p:nvPr/>
        </p:nvSpPr>
        <p:spPr>
          <a:xfrm>
            <a:off x="1108745" y="3486317"/>
            <a:ext cx="517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Relu</a:t>
            </a:r>
            <a:r>
              <a:rPr lang="en-US" altLang="ko-KR" sz="2800" dirty="0"/>
              <a:t> = He Initialization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50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1EC7-CE18-4816-9548-E037E2FF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E33CF-AC1F-4927-8F1E-C5415E92D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179BF-AEDD-427F-B42A-784CC7BE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72" y="1946507"/>
            <a:ext cx="2762636" cy="1724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6BCB89-69C1-4E4A-821E-EC81C401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15" y="2013193"/>
            <a:ext cx="2695951" cy="1590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03BA7A-23F6-49F8-BE78-5DCC19269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973" y="2037008"/>
            <a:ext cx="2419688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09497-E7AC-43D7-9199-892EF88C8A75}"/>
              </a:ext>
            </a:extLst>
          </p:cNvPr>
          <p:cNvSpPr txBox="1"/>
          <p:nvPr/>
        </p:nvSpPr>
        <p:spPr>
          <a:xfrm>
            <a:off x="1241571" y="3800213"/>
            <a:ext cx="2762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Under_fitting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dirty="0"/>
              <a:t>Train</a:t>
            </a:r>
            <a:r>
              <a:rPr lang="en-US" altLang="ko-KR" sz="2800" dirty="0">
                <a:solidFill>
                  <a:srgbClr val="FF0000"/>
                </a:solidFill>
              </a:rPr>
              <a:t>↓</a:t>
            </a:r>
            <a:endParaRPr lang="en-US" altLang="ko-KR" sz="2800" dirty="0">
              <a:solidFill>
                <a:srgbClr val="00B0F0"/>
              </a:solidFill>
            </a:endParaRPr>
          </a:p>
          <a:p>
            <a:pPr algn="ctr"/>
            <a:r>
              <a:rPr lang="en-US" altLang="ko-KR" sz="2800" dirty="0"/>
              <a:t>Test </a:t>
            </a:r>
            <a:r>
              <a:rPr lang="en-US" altLang="ko-KR" sz="2800" dirty="0">
                <a:solidFill>
                  <a:srgbClr val="FF0000"/>
                </a:solidFill>
              </a:rPr>
              <a:t>↓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49B84-D21D-4B7A-8BFE-875FC4EC5CAC}"/>
              </a:ext>
            </a:extLst>
          </p:cNvPr>
          <p:cNvSpPr txBox="1"/>
          <p:nvPr/>
        </p:nvSpPr>
        <p:spPr>
          <a:xfrm>
            <a:off x="4573915" y="3800213"/>
            <a:ext cx="2762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good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dirty="0"/>
              <a:t>Train ≈</a:t>
            </a:r>
          </a:p>
          <a:p>
            <a:pPr algn="ctr"/>
            <a:r>
              <a:rPr lang="en-US" altLang="ko-KR" sz="2800" dirty="0"/>
              <a:t>Test </a:t>
            </a:r>
            <a:r>
              <a:rPr lang="en-US" altLang="ko-KR" sz="2800" dirty="0">
                <a:solidFill>
                  <a:srgbClr val="00B0F0"/>
                </a:solidFill>
              </a:rPr>
              <a:t>↑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087F-6BC9-430E-839D-B9FAEC0AADF4}"/>
              </a:ext>
            </a:extLst>
          </p:cNvPr>
          <p:cNvSpPr txBox="1"/>
          <p:nvPr/>
        </p:nvSpPr>
        <p:spPr>
          <a:xfrm>
            <a:off x="8474279" y="3804073"/>
            <a:ext cx="2762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Over_fitting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dirty="0"/>
              <a:t>Train </a:t>
            </a:r>
            <a:r>
              <a:rPr lang="en-US" altLang="ko-KR" sz="2800" dirty="0">
                <a:solidFill>
                  <a:srgbClr val="00B0F0"/>
                </a:solidFill>
              </a:rPr>
              <a:t>↑</a:t>
            </a:r>
          </a:p>
          <a:p>
            <a:pPr algn="ctr"/>
            <a:r>
              <a:rPr lang="en-US" altLang="ko-KR" sz="2800" dirty="0"/>
              <a:t>Test </a:t>
            </a:r>
            <a:r>
              <a:rPr lang="en-US" altLang="ko-KR" sz="2800" dirty="0">
                <a:solidFill>
                  <a:srgbClr val="FF0000"/>
                </a:solidFill>
              </a:rPr>
              <a:t>↓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3D4D-C3DD-4D92-B0D9-327F828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88D52-E139-4396-8DA6-AE161B0A6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A027B5-A73B-411B-BAE7-566D67F72989}"/>
              </a:ext>
            </a:extLst>
          </p:cNvPr>
          <p:cNvGrpSpPr/>
          <p:nvPr/>
        </p:nvGrpSpPr>
        <p:grpSpPr>
          <a:xfrm>
            <a:off x="3463374" y="2112450"/>
            <a:ext cx="4910355" cy="2908534"/>
            <a:chOff x="2312566" y="2129835"/>
            <a:chExt cx="5595629" cy="347110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79E4EB-FAF6-49B4-819A-5EB8DDCA2A4E}"/>
                </a:ext>
              </a:extLst>
            </p:cNvPr>
            <p:cNvSpPr/>
            <p:nvPr/>
          </p:nvSpPr>
          <p:spPr bwMode="auto">
            <a:xfrm>
              <a:off x="2323751" y="2129835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00A085-D6F4-4904-B023-47456E4A4151}"/>
                </a:ext>
              </a:extLst>
            </p:cNvPr>
            <p:cNvSpPr/>
            <p:nvPr/>
          </p:nvSpPr>
          <p:spPr bwMode="auto">
            <a:xfrm>
              <a:off x="2323751" y="2864840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91D627B-460D-4157-8A17-11546A9177F9}"/>
                </a:ext>
              </a:extLst>
            </p:cNvPr>
            <p:cNvSpPr/>
            <p:nvPr/>
          </p:nvSpPr>
          <p:spPr bwMode="auto">
            <a:xfrm>
              <a:off x="2327247" y="3597909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C05D0F-AB6D-4A65-88F1-3791BA94C4F2}"/>
                </a:ext>
              </a:extLst>
            </p:cNvPr>
            <p:cNvSpPr/>
            <p:nvPr/>
          </p:nvSpPr>
          <p:spPr bwMode="auto">
            <a:xfrm>
              <a:off x="2312566" y="4330978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F8E400-6533-483A-A2BE-99BF2F2FCA15}"/>
                </a:ext>
              </a:extLst>
            </p:cNvPr>
            <p:cNvSpPr/>
            <p:nvPr/>
          </p:nvSpPr>
          <p:spPr bwMode="auto">
            <a:xfrm>
              <a:off x="2323751" y="5064047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3A8D7A7-2A67-4C7D-98B8-FB50E24A1525}"/>
                </a:ext>
              </a:extLst>
            </p:cNvPr>
            <p:cNvSpPr/>
            <p:nvPr/>
          </p:nvSpPr>
          <p:spPr bwMode="auto">
            <a:xfrm>
              <a:off x="3601673" y="26667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2F8362A-33DA-4139-AA87-4BD2DFDFB658}"/>
                </a:ext>
              </a:extLst>
            </p:cNvPr>
            <p:cNvSpPr/>
            <p:nvPr/>
          </p:nvSpPr>
          <p:spPr bwMode="auto">
            <a:xfrm>
              <a:off x="3601673" y="36053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B4953E0-DCA8-44D2-9D4A-8D79CF94593B}"/>
                </a:ext>
              </a:extLst>
            </p:cNvPr>
            <p:cNvSpPr/>
            <p:nvPr/>
          </p:nvSpPr>
          <p:spPr bwMode="auto">
            <a:xfrm>
              <a:off x="7371299" y="36053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C323349-10F9-48C0-9124-98A72385CA10}"/>
                </a:ext>
              </a:extLst>
            </p:cNvPr>
            <p:cNvSpPr/>
            <p:nvPr/>
          </p:nvSpPr>
          <p:spPr bwMode="auto">
            <a:xfrm>
              <a:off x="3601673" y="452715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A227C75-E60F-4C09-8A83-32ECC5B47B31}"/>
                </a:ext>
              </a:extLst>
            </p:cNvPr>
            <p:cNvSpPr/>
            <p:nvPr/>
          </p:nvSpPr>
          <p:spPr bwMode="auto">
            <a:xfrm>
              <a:off x="4858215" y="26667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E13F10-27AA-4765-A395-32566EE6F22C}"/>
                </a:ext>
              </a:extLst>
            </p:cNvPr>
            <p:cNvSpPr/>
            <p:nvPr/>
          </p:nvSpPr>
          <p:spPr bwMode="auto">
            <a:xfrm>
              <a:off x="4858215" y="36053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081F896-2355-4555-8600-B494B498227C}"/>
                </a:ext>
              </a:extLst>
            </p:cNvPr>
            <p:cNvSpPr/>
            <p:nvPr/>
          </p:nvSpPr>
          <p:spPr bwMode="auto">
            <a:xfrm>
              <a:off x="4858215" y="452715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7DD1FE1-997E-4BEB-A295-274BA7C1014B}"/>
                </a:ext>
              </a:extLst>
            </p:cNvPr>
            <p:cNvSpPr/>
            <p:nvPr/>
          </p:nvSpPr>
          <p:spPr bwMode="auto">
            <a:xfrm>
              <a:off x="6114757" y="26667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AB464E1-60AE-4F39-9493-2AF4A7BB6506}"/>
                </a:ext>
              </a:extLst>
            </p:cNvPr>
            <p:cNvSpPr/>
            <p:nvPr/>
          </p:nvSpPr>
          <p:spPr bwMode="auto">
            <a:xfrm>
              <a:off x="6114757" y="360533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659040-B906-41AB-86AC-3FAA05558F60}"/>
                </a:ext>
              </a:extLst>
            </p:cNvPr>
            <p:cNvSpPr/>
            <p:nvPr/>
          </p:nvSpPr>
          <p:spPr bwMode="auto">
            <a:xfrm>
              <a:off x="6114757" y="4527151"/>
              <a:ext cx="536896" cy="5368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000C8BA-B63B-4BD9-8FFE-C5CDF946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2" y="2693377"/>
            <a:ext cx="2057687" cy="1876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7F9B8-9C9C-44C9-807F-4DFF6658AFC2}"/>
              </a:ext>
            </a:extLst>
          </p:cNvPr>
          <p:cNvSpPr txBox="1"/>
          <p:nvPr/>
        </p:nvSpPr>
        <p:spPr>
          <a:xfrm>
            <a:off x="9245601" y="3217422"/>
            <a:ext cx="82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cat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228F-732E-4FE7-9DF3-91BC404D0C81}"/>
              </a:ext>
            </a:extLst>
          </p:cNvPr>
          <p:cNvSpPr txBox="1"/>
          <p:nvPr/>
        </p:nvSpPr>
        <p:spPr>
          <a:xfrm>
            <a:off x="3162648" y="5473750"/>
            <a:ext cx="567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처음 학습할 경우 모든 뉴런 활용</a:t>
            </a:r>
          </a:p>
        </p:txBody>
      </p:sp>
    </p:spTree>
    <p:extLst>
      <p:ext uri="{BB962C8B-B14F-4D97-AF65-F5344CB8AC3E}">
        <p14:creationId xmlns:p14="http://schemas.microsoft.com/office/powerpoint/2010/main" val="102853301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ppt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ppt테마" id="{26735C8B-3A3F-4441-ADC1-41796C580161}" vid="{A4A60D1A-6672-477A-A5C0-431C99970A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이미미_발표자료_200122</Template>
  <TotalTime>1312</TotalTime>
  <Words>507</Words>
  <Application>Microsoft Office PowerPoint</Application>
  <PresentationFormat>와이드스크린</PresentationFormat>
  <Paragraphs>146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Wingdings</vt:lpstr>
      <vt:lpstr>Tahoma</vt:lpstr>
      <vt:lpstr>맑은 고딕</vt:lpstr>
      <vt:lpstr>Arial</vt:lpstr>
      <vt:lpstr>Franklin Gothic Medium</vt:lpstr>
      <vt:lpstr>Calibri</vt:lpstr>
      <vt:lpstr>Times New Roman</vt:lpstr>
      <vt:lpstr>Cambria Math</vt:lpstr>
      <vt:lpstr>연구실ppt테마</vt:lpstr>
      <vt:lpstr>Lec10. Relu activation function</vt:lpstr>
      <vt:lpstr>목차</vt:lpstr>
      <vt:lpstr>Relu activation function</vt:lpstr>
      <vt:lpstr>Sigmoid activation function</vt:lpstr>
      <vt:lpstr>Why relu?</vt:lpstr>
      <vt:lpstr>Weight Initialization</vt:lpstr>
      <vt:lpstr>Xavier Initialization</vt:lpstr>
      <vt:lpstr>Dropout</vt:lpstr>
      <vt:lpstr>Dropout</vt:lpstr>
      <vt:lpstr>Dropout</vt:lpstr>
      <vt:lpstr>Dropout</vt:lpstr>
      <vt:lpstr>Batch normalization</vt:lpstr>
      <vt:lpstr>Batch normalization</vt:lpstr>
      <vt:lpstr>Lab10</vt:lpstr>
      <vt:lpstr>Load mnist</vt:lpstr>
      <vt:lpstr>Create network</vt:lpstr>
      <vt:lpstr>Create network</vt:lpstr>
      <vt:lpstr>Define loss</vt:lpstr>
      <vt:lpstr>Parameters</vt:lpstr>
      <vt:lpstr>Parameters</vt:lpstr>
      <vt:lpstr>PowerPoint 프레젠테이션</vt:lpstr>
      <vt:lpstr>PowerPoint 프레젠테이션</vt:lpstr>
      <vt:lpstr>Sigmoid </vt:lpstr>
      <vt:lpstr>relu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Lab10. Relu activation function</dc:title>
  <dc:creator>이 미미</dc:creator>
  <cp:lastModifiedBy>이 미미</cp:lastModifiedBy>
  <cp:revision>10</cp:revision>
  <dcterms:created xsi:type="dcterms:W3CDTF">2020-01-20T06:33:39Z</dcterms:created>
  <dcterms:modified xsi:type="dcterms:W3CDTF">2020-01-21T04:46:00Z</dcterms:modified>
</cp:coreProperties>
</file>