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59" r:id="rId2"/>
    <p:sldId id="276" r:id="rId3"/>
    <p:sldId id="277" r:id="rId4"/>
    <p:sldId id="278" r:id="rId5"/>
    <p:sldId id="279" r:id="rId6"/>
    <p:sldId id="282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07185-BA93-49B1-8E47-CB3705139BE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69D82-74F0-469A-95E7-9650C0930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9990da93c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9990da93c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01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9990da93c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9990da93c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198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9990da93c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9990da93c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19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9990da93c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9990da93c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990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9990da93c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9990da93c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60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9990da93c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9990da93c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14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9990da93c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9990da93c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542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9990da93c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9990da93c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63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- photo small" preserve="1">
  <p:cSld name="Cover - photo small">
    <p:bg>
      <p:bgPr>
        <a:solidFill>
          <a:srgbClr val="000000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t="20449" r="24613" b="1167"/>
          <a:stretch/>
        </p:blipFill>
        <p:spPr>
          <a:xfrm>
            <a:off x="1644100" y="0"/>
            <a:ext cx="10553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 rot="10800000">
            <a:off x="8746300" y="0"/>
            <a:ext cx="3451600" cy="3451600"/>
          </a:xfrm>
          <a:prstGeom prst="rtTriangl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 rot="-8101280">
            <a:off x="867036" y="2227200"/>
            <a:ext cx="12151489" cy="2403597"/>
          </a:xfrm>
          <a:prstGeom prst="parallelogram">
            <a:avLst>
              <a:gd name="adj" fmla="val 99758"/>
            </a:avLst>
          </a:prstGeom>
          <a:solidFill>
            <a:srgbClr val="0D0D0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3">
            <a:alphaModFix/>
          </a:blip>
          <a:srcRect r="27844"/>
          <a:stretch/>
        </p:blipFill>
        <p:spPr>
          <a:xfrm>
            <a:off x="8" y="-16866"/>
            <a:ext cx="8836128" cy="688983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472867" y="6621800"/>
            <a:ext cx="6752000" cy="2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67" dirty="0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2021 Nielsen Consumer LLC. All Rights Reserved.</a:t>
            </a:r>
            <a:endParaRPr sz="667" i="0" u="none" strike="noStrike" cap="none" dirty="0">
              <a:solidFill>
                <a:srgbClr val="88888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472867" y="572833"/>
            <a:ext cx="7428400" cy="22620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472867" y="2782367"/>
            <a:ext cx="7428400" cy="1056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pic>
        <p:nvPicPr>
          <p:cNvPr id="36" name="Google Shape;3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57" y="5821585"/>
            <a:ext cx="2286000" cy="52884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>
            <a:spLocks noGrp="1"/>
          </p:cNvSpPr>
          <p:nvPr>
            <p:ph type="subTitle" idx="2"/>
          </p:nvPr>
        </p:nvSpPr>
        <p:spPr>
          <a:xfrm>
            <a:off x="472867" y="4152100"/>
            <a:ext cx="6752000" cy="4100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 b="1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 b="1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 b="1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 b="1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 b="1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 b="1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 b="1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3"/>
          </p:nvPr>
        </p:nvSpPr>
        <p:spPr>
          <a:xfrm>
            <a:off x="472867" y="4358900"/>
            <a:ext cx="6752000" cy="410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 b="1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 b="1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 b="1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 b="1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 b="1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 b="1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 b="1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4"/>
          </p:nvPr>
        </p:nvSpPr>
        <p:spPr>
          <a:xfrm>
            <a:off x="472867" y="4986851"/>
            <a:ext cx="6752000" cy="410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333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333" b="1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20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black" preserve="1">
  <p:cSld name="Divider -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195011" y="633318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2" name="Google Shape;42;p5"/>
          <p:cNvSpPr/>
          <p:nvPr/>
        </p:nvSpPr>
        <p:spPr>
          <a:xfrm>
            <a:off x="472867" y="6621800"/>
            <a:ext cx="6752000" cy="2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67" dirty="0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2021 Nielsen Consumer LLC. All Rights Reserved.</a:t>
            </a:r>
            <a:endParaRPr sz="667" i="0" u="none" strike="noStrike" cap="none" dirty="0">
              <a:solidFill>
                <a:srgbClr val="88888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1834"/>
            <a:ext cx="472867" cy="47459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472867" y="2159467"/>
            <a:ext cx="5494000" cy="2104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674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photo large" preserve="1">
  <p:cSld name="Divider - photo large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7"/>
          <p:cNvPicPr preferRelativeResize="0"/>
          <p:nvPr/>
        </p:nvPicPr>
        <p:blipFill rotWithShape="1">
          <a:blip r:embed="rId2">
            <a:alphaModFix/>
          </a:blip>
          <a:srcRect l="-13056" t="17467" r="23874" b="1887"/>
          <a:stretch/>
        </p:blipFill>
        <p:spPr>
          <a:xfrm>
            <a:off x="-33" y="-31833"/>
            <a:ext cx="12192000" cy="6889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9;p3">
            <a:extLst>
              <a:ext uri="{FF2B5EF4-FFF2-40B4-BE49-F238E27FC236}">
                <a16:creationId xmlns:a16="http://schemas.microsoft.com/office/drawing/2014/main" id="{3C3EB7B1-6EF7-F643-81B8-0745840BDDF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r="27682"/>
          <a:stretch/>
        </p:blipFill>
        <p:spPr>
          <a:xfrm>
            <a:off x="0" y="-31837"/>
            <a:ext cx="8855883" cy="688983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/>
        </p:nvSpPr>
        <p:spPr>
          <a:xfrm>
            <a:off x="472867" y="6621800"/>
            <a:ext cx="6752000" cy="2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67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2021 Nielsen Consumer LLC. All Rights Reserved.</a:t>
            </a:r>
            <a:endParaRPr sz="667" i="0" u="none" strike="noStrike" cap="none">
              <a:solidFill>
                <a:srgbClr val="88888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1834"/>
            <a:ext cx="472867" cy="47459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ctrTitle"/>
          </p:nvPr>
        </p:nvSpPr>
        <p:spPr>
          <a:xfrm>
            <a:off x="472867" y="2480284"/>
            <a:ext cx="5494000" cy="2104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41;p5">
            <a:extLst>
              <a:ext uri="{FF2B5EF4-FFF2-40B4-BE49-F238E27FC236}">
                <a16:creationId xmlns:a16="http://schemas.microsoft.com/office/drawing/2014/main" id="{5E9FDD38-7486-5B40-B443-7A8F8DE876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95011" y="633318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505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ide - black grid" preserve="1">
  <p:cSld name="Inside - black gri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472867" y="390167"/>
            <a:ext cx="11246400" cy="524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472867" y="1536633"/>
            <a:ext cx="11246400" cy="4555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365751" lvl="0" indent="-36575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⎼"/>
              <a:defRPr>
                <a:solidFill>
                  <a:srgbClr val="FFFFFF"/>
                </a:solidFill>
              </a:defRPr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>
                <a:solidFill>
                  <a:srgbClr val="FFFFFF"/>
                </a:solidFill>
              </a:defRPr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000"/>
              <a:buChar char="⎼"/>
              <a:defRPr>
                <a:solidFill>
                  <a:srgbClr val="FFFFFF"/>
                </a:solidFill>
              </a:defRPr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>
                <a:solidFill>
                  <a:srgbClr val="FFFFFF"/>
                </a:solidFill>
              </a:defRPr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000"/>
              <a:buChar char="⎼"/>
              <a:defRPr>
                <a:solidFill>
                  <a:srgbClr val="FFFFFF"/>
                </a:solidFill>
              </a:defRPr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60" name="Google Shape;60;p8"/>
          <p:cNvSpPr/>
          <p:nvPr/>
        </p:nvSpPr>
        <p:spPr>
          <a:xfrm>
            <a:off x="472867" y="6621800"/>
            <a:ext cx="6752000" cy="2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67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2021 Nielsen Consumer LLC. All Rights Reserved.</a:t>
            </a:r>
            <a:endParaRPr sz="667" i="0" u="none" strike="noStrike" cap="none">
              <a:solidFill>
                <a:srgbClr val="88888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1" name="Google Shape;61;p8"/>
          <p:cNvSpPr txBox="1">
            <a:spLocks noGrp="1"/>
          </p:cNvSpPr>
          <p:nvPr>
            <p:ph type="subTitle" idx="2"/>
          </p:nvPr>
        </p:nvSpPr>
        <p:spPr>
          <a:xfrm>
            <a:off x="472867" y="827400"/>
            <a:ext cx="11246400" cy="512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2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9pPr>
          </a:lstStyle>
          <a:p>
            <a:endParaRPr dirty="0"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1195011" y="633318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buNone/>
              <a:defRPr sz="1333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 rtl="0">
              <a:buNone/>
              <a:defRPr sz="1333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 rtl="0">
              <a:buNone/>
              <a:defRPr sz="1333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 rtl="0">
              <a:buNone/>
              <a:defRPr sz="1333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 rtl="0">
              <a:buNone/>
              <a:defRPr sz="1333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 rtl="0">
              <a:buNone/>
              <a:defRPr sz="1333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 rtl="0">
              <a:buNone/>
              <a:defRPr sz="1333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 rtl="0">
              <a:buNone/>
              <a:defRPr sz="1333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3"/>
          </p:nvPr>
        </p:nvSpPr>
        <p:spPr>
          <a:xfrm>
            <a:off x="472867" y="6476016"/>
            <a:ext cx="10878800" cy="2464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8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8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8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8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8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8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8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8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None/>
              <a:defRPr sz="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pic>
        <p:nvPicPr>
          <p:cNvPr id="64" name="Google Shape;6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1834"/>
            <a:ext cx="472867" cy="474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5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White 1 1" preserve="1">
  <p:cSld name="Quote - White 1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472867" y="6621800"/>
            <a:ext cx="6752000" cy="2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33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2021 Nielsen Consumer LLC. All Rights Reserved.</a:t>
            </a:r>
            <a:endParaRPr sz="733">
              <a:solidFill>
                <a:srgbClr val="88888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33">
              <a:solidFill>
                <a:srgbClr val="88888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733">
              <a:solidFill>
                <a:srgbClr val="88888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11195011" y="633318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655067" y="442767"/>
            <a:ext cx="6570000" cy="1852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655068" y="3172800"/>
            <a:ext cx="6570000" cy="512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9pPr>
          </a:lstStyle>
          <a:p>
            <a:endParaRPr dirty="0"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1834"/>
            <a:ext cx="472867" cy="474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41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2867" y="390167"/>
            <a:ext cx="11246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2867" y="1536633"/>
            <a:ext cx="11246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Char char="■"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⎼"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○"/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■"/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⎼"/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○"/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■"/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⎼"/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2921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000"/>
              <a:buFont typeface="Montserrat"/>
              <a:buChar char="○"/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950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 rtl="0">
              <a:buNone/>
              <a:defRPr sz="133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23621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65751" marR="0" lvl="0" indent="-36575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9;p4">
            <a:extLst>
              <a:ext uri="{FF2B5EF4-FFF2-40B4-BE49-F238E27FC236}">
                <a16:creationId xmlns:a16="http://schemas.microsoft.com/office/drawing/2014/main" id="{E16AB508-B942-CE40-9CBD-A08EDFA765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0449" r="24613" b="1167"/>
          <a:stretch/>
        </p:blipFill>
        <p:spPr>
          <a:xfrm>
            <a:off x="1644100" y="0"/>
            <a:ext cx="10553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0;p4">
            <a:extLst>
              <a:ext uri="{FF2B5EF4-FFF2-40B4-BE49-F238E27FC236}">
                <a16:creationId xmlns:a16="http://schemas.microsoft.com/office/drawing/2014/main" id="{68C68026-4B1D-4448-A7C7-C5ED35943803}"/>
              </a:ext>
            </a:extLst>
          </p:cNvPr>
          <p:cNvSpPr/>
          <p:nvPr/>
        </p:nvSpPr>
        <p:spPr>
          <a:xfrm rot="10800000">
            <a:off x="8746300" y="0"/>
            <a:ext cx="3451600" cy="3451600"/>
          </a:xfrm>
          <a:prstGeom prst="rtTriangl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31;p4">
            <a:extLst>
              <a:ext uri="{FF2B5EF4-FFF2-40B4-BE49-F238E27FC236}">
                <a16:creationId xmlns:a16="http://schemas.microsoft.com/office/drawing/2014/main" id="{E9BC7A36-2471-D542-BB7F-EEE5B8CAE2DB}"/>
              </a:ext>
            </a:extLst>
          </p:cNvPr>
          <p:cNvSpPr/>
          <p:nvPr/>
        </p:nvSpPr>
        <p:spPr>
          <a:xfrm rot="-8101280">
            <a:off x="867036" y="2227200"/>
            <a:ext cx="12151489" cy="2403597"/>
          </a:xfrm>
          <a:prstGeom prst="parallelogram">
            <a:avLst>
              <a:gd name="adj" fmla="val 99758"/>
            </a:avLst>
          </a:prstGeom>
          <a:solidFill>
            <a:srgbClr val="0D0D0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" name="Google Shape;32;p4">
            <a:extLst>
              <a:ext uri="{FF2B5EF4-FFF2-40B4-BE49-F238E27FC236}">
                <a16:creationId xmlns:a16="http://schemas.microsoft.com/office/drawing/2014/main" id="{AB217A65-919B-DB47-A321-797A6D85A45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27844"/>
          <a:stretch/>
        </p:blipFill>
        <p:spPr>
          <a:xfrm>
            <a:off x="8" y="-16866"/>
            <a:ext cx="8836128" cy="68898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;p4">
            <a:extLst>
              <a:ext uri="{FF2B5EF4-FFF2-40B4-BE49-F238E27FC236}">
                <a16:creationId xmlns:a16="http://schemas.microsoft.com/office/drawing/2014/main" id="{9B1A961F-822D-8A47-AAB3-E8838BAA3CCF}"/>
              </a:ext>
            </a:extLst>
          </p:cNvPr>
          <p:cNvSpPr/>
          <p:nvPr/>
        </p:nvSpPr>
        <p:spPr>
          <a:xfrm>
            <a:off x="472867" y="6621800"/>
            <a:ext cx="6752000" cy="2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0" bIns="60933" anchor="t" anchorCtr="0">
            <a:noAutofit/>
          </a:bodyPr>
          <a:lstStyle/>
          <a:p>
            <a:pPr>
              <a:buClr>
                <a:srgbClr val="000000"/>
              </a:buClr>
              <a:buSzPts val="600"/>
            </a:pPr>
            <a:r>
              <a:rPr lang="en" sz="667" dirty="0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2021 Nielsen Consumer LLC. All Rights Reserved.</a:t>
            </a:r>
            <a:endParaRPr sz="667" dirty="0">
              <a:solidFill>
                <a:srgbClr val="88888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" name="Google Shape;36;p4">
            <a:extLst>
              <a:ext uri="{FF2B5EF4-FFF2-40B4-BE49-F238E27FC236}">
                <a16:creationId xmlns:a16="http://schemas.microsoft.com/office/drawing/2014/main" id="{E06A4EB7-CA24-4B42-8D17-047C054AB4A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857" y="5821585"/>
            <a:ext cx="2286000" cy="52884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0" tIns="121900" rIns="0" bIns="121900" rtlCol="0" anchor="b" anchorCtr="0">
            <a:noAutofit/>
          </a:bodyPr>
          <a:lstStyle/>
          <a:p>
            <a:r>
              <a:rPr lang="en" dirty="0"/>
              <a:t>Augmented Reality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0" tIns="121900" rIns="0" bIns="121900" rtlCol="0" anchor="t" anchorCtr="0">
            <a:noAutofit/>
          </a:bodyPr>
          <a:lstStyle/>
          <a:p>
            <a:r>
              <a:rPr lang="en" dirty="0"/>
              <a:t>First demo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89158-559D-4C04-A5BC-D855A1C6984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Nathaniel Mannawi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D2DFA344-2097-4EC5-9909-D44EC6F7102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49BED9-5260-4C2A-BF93-7530209A4D33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472867" y="2941779"/>
            <a:ext cx="11246400" cy="72453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/>
            <a:r>
              <a:rPr lang="en" sz="3733" dirty="0"/>
              <a:t>Skenario</a:t>
            </a:r>
            <a:endParaRPr sz="3733"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3"/>
          </p:nvPr>
        </p:nvSpPr>
        <p:spPr>
          <a:xfrm>
            <a:off x="472867" y="6476016"/>
            <a:ext cx="10878800" cy="246400"/>
          </a:xfrm>
          <a:prstGeom prst="rect">
            <a:avLst/>
          </a:prstGeom>
        </p:spPr>
        <p:txBody>
          <a:bodyPr spcFirstLastPara="1" wrap="square" lIns="0" tIns="121900" rIns="0" bIns="121900" anchor="b" anchorCtr="0">
            <a:noAutofit/>
          </a:bodyPr>
          <a:lstStyle/>
          <a:p>
            <a:endParaRPr/>
          </a:p>
        </p:txBody>
      </p:sp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D4567BFD-3FF4-C847-A7B4-664455F9A11B}"/>
              </a:ext>
            </a:extLst>
          </p:cNvPr>
          <p:cNvSpPr txBox="1">
            <a:spLocks/>
          </p:cNvSpPr>
          <p:nvPr/>
        </p:nvSpPr>
        <p:spPr>
          <a:xfrm>
            <a:off x="11195011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z="1333">
                <a:solidFill>
                  <a:schemeClr val="bg1"/>
                </a:solidFill>
              </a:rPr>
              <a:pPr/>
              <a:t>2</a:t>
            </a:fld>
            <a:endParaRPr lang="en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56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472867" y="1127026"/>
            <a:ext cx="11246400" cy="5248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/>
          <a:p>
            <a:r>
              <a:rPr lang="en" sz="3733" dirty="0"/>
              <a:t>Scan QR Code</a:t>
            </a:r>
            <a:endParaRPr sz="3733"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3"/>
          </p:nvPr>
        </p:nvSpPr>
        <p:spPr>
          <a:xfrm>
            <a:off x="472867" y="6476016"/>
            <a:ext cx="10878800" cy="246400"/>
          </a:xfrm>
          <a:prstGeom prst="rect">
            <a:avLst/>
          </a:prstGeom>
        </p:spPr>
        <p:txBody>
          <a:bodyPr spcFirstLastPara="1" wrap="square" lIns="0" tIns="121900" rIns="0" bIns="121900" anchor="b" anchorCtr="0">
            <a:noAutofit/>
          </a:bodyPr>
          <a:lstStyle/>
          <a:p>
            <a:endParaRPr/>
          </a:p>
        </p:txBody>
      </p:sp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D4567BFD-3FF4-C847-A7B4-664455F9A11B}"/>
              </a:ext>
            </a:extLst>
          </p:cNvPr>
          <p:cNvSpPr txBox="1">
            <a:spLocks/>
          </p:cNvSpPr>
          <p:nvPr/>
        </p:nvSpPr>
        <p:spPr>
          <a:xfrm>
            <a:off x="11195011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z="1333">
                <a:solidFill>
                  <a:schemeClr val="bg1"/>
                </a:solidFill>
              </a:rPr>
              <a:pPr/>
              <a:t>3</a:t>
            </a:fld>
            <a:endParaRPr lang="en" sz="1333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047" y="1985639"/>
            <a:ext cx="1109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Scan QR Code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buka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website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336EE92D-2D25-45A4-9761-AC1ACBE1E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67" y="315396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4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472867" y="1127026"/>
            <a:ext cx="11246400" cy="5248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/>
          <a:p>
            <a:r>
              <a:rPr lang="en" sz="3733" dirty="0"/>
              <a:t>Sampel Presentasi/Brosur</a:t>
            </a:r>
            <a:endParaRPr sz="3733"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3"/>
          </p:nvPr>
        </p:nvSpPr>
        <p:spPr>
          <a:xfrm>
            <a:off x="472867" y="6476016"/>
            <a:ext cx="10878800" cy="246400"/>
          </a:xfrm>
          <a:prstGeom prst="rect">
            <a:avLst/>
          </a:prstGeom>
        </p:spPr>
        <p:txBody>
          <a:bodyPr spcFirstLastPara="1" wrap="square" lIns="0" tIns="121900" rIns="0" bIns="121900" anchor="b" anchorCtr="0">
            <a:noAutofit/>
          </a:bodyPr>
          <a:lstStyle/>
          <a:p>
            <a:endParaRPr/>
          </a:p>
        </p:txBody>
      </p:sp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D4567BFD-3FF4-C847-A7B4-664455F9A11B}"/>
              </a:ext>
            </a:extLst>
          </p:cNvPr>
          <p:cNvSpPr txBox="1">
            <a:spLocks/>
          </p:cNvSpPr>
          <p:nvPr/>
        </p:nvSpPr>
        <p:spPr>
          <a:xfrm>
            <a:off x="11195011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z="1333">
                <a:solidFill>
                  <a:schemeClr val="bg1"/>
                </a:solidFill>
              </a:rPr>
              <a:pPr/>
              <a:t>4</a:t>
            </a:fld>
            <a:endParaRPr lang="en" sz="1333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048" y="1985639"/>
            <a:ext cx="70265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lacinia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sagittis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tempus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sagittis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non. Maecenas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cursus pharetra,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ante, at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ipsum. Cras sed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in,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 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176252F-6A68-4A09-87F1-8DABF7E8F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10" y="1794653"/>
            <a:ext cx="3141517" cy="314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9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472867" y="1127026"/>
            <a:ext cx="11246400" cy="5248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/>
          <a:p>
            <a:r>
              <a:rPr lang="en" sz="3733" dirty="0"/>
              <a:t>Sampel Presentasi/Brosur 2</a:t>
            </a:r>
            <a:endParaRPr sz="3733"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3"/>
          </p:nvPr>
        </p:nvSpPr>
        <p:spPr>
          <a:xfrm>
            <a:off x="472867" y="6476016"/>
            <a:ext cx="10878800" cy="246400"/>
          </a:xfrm>
          <a:prstGeom prst="rect">
            <a:avLst/>
          </a:prstGeom>
        </p:spPr>
        <p:txBody>
          <a:bodyPr spcFirstLastPara="1" wrap="square" lIns="0" tIns="121900" rIns="0" bIns="121900" anchor="b" anchorCtr="0">
            <a:noAutofit/>
          </a:bodyPr>
          <a:lstStyle/>
          <a:p>
            <a:endParaRPr/>
          </a:p>
        </p:txBody>
      </p:sp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D4567BFD-3FF4-C847-A7B4-664455F9A11B}"/>
              </a:ext>
            </a:extLst>
          </p:cNvPr>
          <p:cNvSpPr txBox="1">
            <a:spLocks/>
          </p:cNvSpPr>
          <p:nvPr/>
        </p:nvSpPr>
        <p:spPr>
          <a:xfrm>
            <a:off x="11195011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z="1333">
                <a:solidFill>
                  <a:schemeClr val="bg1"/>
                </a:solidFill>
              </a:rPr>
              <a:pPr/>
              <a:t>5</a:t>
            </a:fld>
            <a:endParaRPr lang="en" sz="1333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048" y="1985639"/>
            <a:ext cx="70265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lacinia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sagittis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tempus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sagittis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non. Maecenas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cursus pharetra,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ante, at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ipsum. Cras sed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in,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 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C1F8B11B-0C69-457A-BA55-7672BFFF4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09" y="1794652"/>
            <a:ext cx="3141517" cy="314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3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472867" y="848351"/>
            <a:ext cx="11246400" cy="5248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/>
          <a:p>
            <a:r>
              <a:rPr lang="en" sz="3733" dirty="0"/>
              <a:t>Video demonstrasi</a:t>
            </a:r>
            <a:endParaRPr sz="3733"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3"/>
          </p:nvPr>
        </p:nvSpPr>
        <p:spPr>
          <a:xfrm>
            <a:off x="472867" y="6476016"/>
            <a:ext cx="10878800" cy="246400"/>
          </a:xfrm>
          <a:prstGeom prst="rect">
            <a:avLst/>
          </a:prstGeom>
        </p:spPr>
        <p:txBody>
          <a:bodyPr spcFirstLastPara="1" wrap="square" lIns="0" tIns="121900" rIns="0" bIns="121900" anchor="b" anchorCtr="0">
            <a:noAutofit/>
          </a:bodyPr>
          <a:lstStyle/>
          <a:p>
            <a:endParaRPr/>
          </a:p>
        </p:txBody>
      </p:sp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D4567BFD-3FF4-C847-A7B4-664455F9A11B}"/>
              </a:ext>
            </a:extLst>
          </p:cNvPr>
          <p:cNvSpPr txBox="1">
            <a:spLocks/>
          </p:cNvSpPr>
          <p:nvPr/>
        </p:nvSpPr>
        <p:spPr>
          <a:xfrm>
            <a:off x="11195011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z="1333">
                <a:solidFill>
                  <a:schemeClr val="bg1"/>
                </a:solidFill>
              </a:rPr>
              <a:pPr/>
              <a:t>6</a:t>
            </a:fld>
            <a:endParaRPr lang="en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6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472867" y="625346"/>
            <a:ext cx="11246400" cy="5248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/>
          <a:p>
            <a:r>
              <a:rPr lang="en" sz="3733" dirty="0"/>
              <a:t>Keuntungan</a:t>
            </a:r>
            <a:endParaRPr sz="3733"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3"/>
          </p:nvPr>
        </p:nvSpPr>
        <p:spPr>
          <a:xfrm>
            <a:off x="472867" y="6476016"/>
            <a:ext cx="10878800" cy="246400"/>
          </a:xfrm>
          <a:prstGeom prst="rect">
            <a:avLst/>
          </a:prstGeom>
        </p:spPr>
        <p:txBody>
          <a:bodyPr spcFirstLastPara="1" wrap="square" lIns="0" tIns="121900" rIns="0" bIns="121900" anchor="b" anchorCtr="0">
            <a:noAutofit/>
          </a:bodyPr>
          <a:lstStyle/>
          <a:p>
            <a:endParaRPr/>
          </a:p>
        </p:txBody>
      </p:sp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D4567BFD-3FF4-C847-A7B4-664455F9A11B}"/>
              </a:ext>
            </a:extLst>
          </p:cNvPr>
          <p:cNvSpPr txBox="1">
            <a:spLocks/>
          </p:cNvSpPr>
          <p:nvPr/>
        </p:nvSpPr>
        <p:spPr>
          <a:xfrm>
            <a:off x="11195011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z="1333">
                <a:solidFill>
                  <a:schemeClr val="bg1"/>
                </a:solidFill>
              </a:rPr>
              <a:pPr/>
              <a:t>7</a:t>
            </a:fld>
            <a:endParaRPr lang="en" sz="1333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048" y="1483959"/>
            <a:ext cx="7026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Orang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bisa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langsung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buka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dan</a:t>
            </a:r>
            <a:b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experience AR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nya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ada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limitasi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$$$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fitur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84;p25">
            <a:extLst>
              <a:ext uri="{FF2B5EF4-FFF2-40B4-BE49-F238E27FC236}">
                <a16:creationId xmlns:a16="http://schemas.microsoft.com/office/drawing/2014/main" id="{346E3891-D413-4957-9C88-5F8A4404DD16}"/>
              </a:ext>
            </a:extLst>
          </p:cNvPr>
          <p:cNvSpPr txBox="1">
            <a:spLocks/>
          </p:cNvSpPr>
          <p:nvPr/>
        </p:nvSpPr>
        <p:spPr>
          <a:xfrm>
            <a:off x="472800" y="3520489"/>
            <a:ext cx="11246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  <a:defRPr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733" kern="0" dirty="0" err="1"/>
              <a:t>Limitasi</a:t>
            </a:r>
            <a:r>
              <a:rPr lang="en-US" sz="3733" kern="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24ACB-0E62-4785-9FCD-5AD5D657C61A}"/>
              </a:ext>
            </a:extLst>
          </p:cNvPr>
          <p:cNvSpPr txBox="1"/>
          <p:nvPr/>
        </p:nvSpPr>
        <p:spPr>
          <a:xfrm>
            <a:off x="367048" y="4440244"/>
            <a:ext cx="70265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Animasi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, layout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harus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dikode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dan di align</a:t>
            </a:r>
            <a:b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secara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manual (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koordinat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ukuran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dsb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)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tracking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gambar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masih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dicari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tahu</a:t>
            </a:r>
            <a:b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Montserrat" panose="00000500000000000000" pitchFamily="2" charset="0"/>
              </a:rPr>
              <a:t>seharusnya</a:t>
            </a:r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ontserrat" panose="00000500000000000000" pitchFamily="2" charset="0"/>
              </a:rPr>
              <a:t>bisa</a:t>
            </a:r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ontserrat" panose="00000500000000000000" pitchFamily="2" charset="0"/>
              </a:rPr>
              <a:t>tapi</a:t>
            </a:r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ontserrat" panose="00000500000000000000" pitchFamily="2" charset="0"/>
              </a:rPr>
              <a:t>belum</a:t>
            </a:r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ontserrat" panose="00000500000000000000" pitchFamily="2" charset="0"/>
              </a:rPr>
              <a:t>jalan</a:t>
            </a:r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558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472867" y="625346"/>
            <a:ext cx="11246400" cy="5248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/>
          <a:p>
            <a:r>
              <a:rPr lang="en" sz="3733" dirty="0"/>
              <a:t>Solusi</a:t>
            </a:r>
            <a:endParaRPr sz="3733"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3"/>
          </p:nvPr>
        </p:nvSpPr>
        <p:spPr>
          <a:xfrm>
            <a:off x="472867" y="6476016"/>
            <a:ext cx="10878800" cy="246400"/>
          </a:xfrm>
          <a:prstGeom prst="rect">
            <a:avLst/>
          </a:prstGeom>
        </p:spPr>
        <p:txBody>
          <a:bodyPr spcFirstLastPara="1" wrap="square" lIns="0" tIns="121900" rIns="0" bIns="121900" anchor="b" anchorCtr="0">
            <a:noAutofit/>
          </a:bodyPr>
          <a:lstStyle/>
          <a:p>
            <a:endParaRPr/>
          </a:p>
        </p:txBody>
      </p:sp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D4567BFD-3FF4-C847-A7B4-664455F9A11B}"/>
              </a:ext>
            </a:extLst>
          </p:cNvPr>
          <p:cNvSpPr txBox="1">
            <a:spLocks/>
          </p:cNvSpPr>
          <p:nvPr/>
        </p:nvSpPr>
        <p:spPr>
          <a:xfrm>
            <a:off x="11195011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z="1333">
                <a:solidFill>
                  <a:schemeClr val="bg1"/>
                </a:solidFill>
              </a:rPr>
              <a:pPr/>
              <a:t>8</a:t>
            </a:fld>
            <a:endParaRPr lang="en" sz="1333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048" y="1483959"/>
            <a:ext cx="702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Bikin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tools/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mempermudah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2363884037"/>
      </p:ext>
    </p:extLst>
  </p:cSld>
  <p:clrMapOvr>
    <a:masterClrMapping/>
  </p:clrMapOvr>
</p:sld>
</file>

<file path=ppt/theme/theme1.xml><?xml version="1.0" encoding="utf-8"?>
<a:theme xmlns:a="http://schemas.openxmlformats.org/drawingml/2006/main" name="NIQ-presentation-template-v3">
  <a:themeElements>
    <a:clrScheme name="NielsenIQ 4">
      <a:dk1>
        <a:srgbClr val="000000"/>
      </a:dk1>
      <a:lt1>
        <a:srgbClr val="FFFFFF"/>
      </a:lt1>
      <a:dk2>
        <a:srgbClr val="333333"/>
      </a:dk2>
      <a:lt2>
        <a:srgbClr val="E5E5E5"/>
      </a:lt2>
      <a:accent1>
        <a:srgbClr val="00F000"/>
      </a:accent1>
      <a:accent2>
        <a:srgbClr val="00A346"/>
      </a:accent2>
      <a:accent3>
        <a:srgbClr val="1A1A1A"/>
      </a:accent3>
      <a:accent4>
        <a:srgbClr val="333333"/>
      </a:accent4>
      <a:accent5>
        <a:srgbClr val="666666"/>
      </a:accent5>
      <a:accent6>
        <a:srgbClr val="BDFFB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242</Words>
  <Application>Microsoft Office PowerPoint</Application>
  <PresentationFormat>Widescreen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Montserrat</vt:lpstr>
      <vt:lpstr>Montserrat Light</vt:lpstr>
      <vt:lpstr>Open Sans</vt:lpstr>
      <vt:lpstr>NIQ-presentation-template-v3</vt:lpstr>
      <vt:lpstr>Augmented Reality</vt:lpstr>
      <vt:lpstr>Skenario</vt:lpstr>
      <vt:lpstr>Scan QR Code</vt:lpstr>
      <vt:lpstr>Sampel Presentasi/Brosur</vt:lpstr>
      <vt:lpstr>Sampel Presentasi/Brosur 2</vt:lpstr>
      <vt:lpstr>Video demonstrasi</vt:lpstr>
      <vt:lpstr>Keuntungan</vt:lpstr>
      <vt:lpstr>Solusi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</dc:title>
  <dc:creator>Nathaniel Mannawi</dc:creator>
  <cp:lastModifiedBy>Nathaniel Mannawi</cp:lastModifiedBy>
  <cp:revision>13</cp:revision>
  <dcterms:created xsi:type="dcterms:W3CDTF">2022-04-04T06:45:56Z</dcterms:created>
  <dcterms:modified xsi:type="dcterms:W3CDTF">2022-04-04T07:52:31Z</dcterms:modified>
</cp:coreProperties>
</file>