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52" autoAdjust="0"/>
    <p:restoredTop sz="94660"/>
  </p:normalViewPr>
  <p:slideViewPr>
    <p:cSldViewPr>
      <p:cViewPr varScale="1">
        <p:scale>
          <a:sx n="38" d="100"/>
          <a:sy n="38" d="100"/>
        </p:scale>
        <p:origin x="-1398"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FDAC785C-DB06-424A-AE99-1C6D9247B64F}" type="datetimeFigureOut">
              <a:rPr lang="fr-FR" smtClean="0"/>
              <a:pPr/>
              <a:t>14/10/2022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C43FA3B-0E8A-4BF5-BA7C-3FB7295331B8}"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DAC785C-DB06-424A-AE99-1C6D9247B64F}" type="datetimeFigureOut">
              <a:rPr lang="fr-FR" smtClean="0"/>
              <a:pPr/>
              <a:t>14/10/2022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C43FA3B-0E8A-4BF5-BA7C-3FB7295331B8}"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DAC785C-DB06-424A-AE99-1C6D9247B64F}" type="datetimeFigureOut">
              <a:rPr lang="fr-FR" smtClean="0"/>
              <a:pPr/>
              <a:t>14/10/2022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C43FA3B-0E8A-4BF5-BA7C-3FB7295331B8}"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DAC785C-DB06-424A-AE99-1C6D9247B64F}" type="datetimeFigureOut">
              <a:rPr lang="fr-FR" smtClean="0"/>
              <a:pPr/>
              <a:t>14/10/2022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C43FA3B-0E8A-4BF5-BA7C-3FB7295331B8}"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FDAC785C-DB06-424A-AE99-1C6D9247B64F}" type="datetimeFigureOut">
              <a:rPr lang="fr-FR" smtClean="0"/>
              <a:pPr/>
              <a:t>14/10/2022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C43FA3B-0E8A-4BF5-BA7C-3FB7295331B8}"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FDAC785C-DB06-424A-AE99-1C6D9247B64F}" type="datetimeFigureOut">
              <a:rPr lang="fr-FR" smtClean="0"/>
              <a:pPr/>
              <a:t>14/10/2022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C43FA3B-0E8A-4BF5-BA7C-3FB7295331B8}"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FDAC785C-DB06-424A-AE99-1C6D9247B64F}" type="datetimeFigureOut">
              <a:rPr lang="fr-FR" smtClean="0"/>
              <a:pPr/>
              <a:t>14/10/2022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4C43FA3B-0E8A-4BF5-BA7C-3FB7295331B8}"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FDAC785C-DB06-424A-AE99-1C6D9247B64F}" type="datetimeFigureOut">
              <a:rPr lang="fr-FR" smtClean="0"/>
              <a:pPr/>
              <a:t>14/10/2022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4C43FA3B-0E8A-4BF5-BA7C-3FB7295331B8}"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DAC785C-DB06-424A-AE99-1C6D9247B64F}" type="datetimeFigureOut">
              <a:rPr lang="fr-FR" smtClean="0"/>
              <a:pPr/>
              <a:t>14/10/2022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4C43FA3B-0E8A-4BF5-BA7C-3FB7295331B8}"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DAC785C-DB06-424A-AE99-1C6D9247B64F}" type="datetimeFigureOut">
              <a:rPr lang="fr-FR" smtClean="0"/>
              <a:pPr/>
              <a:t>14/10/2022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C43FA3B-0E8A-4BF5-BA7C-3FB7295331B8}"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DAC785C-DB06-424A-AE99-1C6D9247B64F}" type="datetimeFigureOut">
              <a:rPr lang="fr-FR" smtClean="0"/>
              <a:pPr/>
              <a:t>14/10/2022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C43FA3B-0E8A-4BF5-BA7C-3FB7295331B8}"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AC785C-DB06-424A-AE99-1C6D9247B64F}" type="datetimeFigureOut">
              <a:rPr lang="fr-FR" smtClean="0"/>
              <a:pPr/>
              <a:t>14/10/2022</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43FA3B-0E8A-4BF5-BA7C-3FB7295331B8}"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a:p>
        </p:txBody>
      </p:sp>
      <p:sp>
        <p:nvSpPr>
          <p:cNvPr id="3" name="Sous-titre 2"/>
          <p:cNvSpPr>
            <a:spLocks noGrp="1"/>
          </p:cNvSpPr>
          <p:nvPr>
            <p:ph type="subTitle" idx="1"/>
          </p:nvPr>
        </p:nvSpPr>
        <p:spPr/>
        <p:txBody>
          <a:bodyPr>
            <a:noAutofit/>
          </a:bodyPr>
          <a:lstStyle/>
          <a:p>
            <a:pPr algn="l"/>
            <a:r>
              <a:rPr lang="fr-FR" sz="3600" dirty="0" smtClean="0">
                <a:solidFill>
                  <a:srgbClr val="FF0000"/>
                </a:solidFill>
              </a:rPr>
              <a:t>INTRODUCTION  GENERALE</a:t>
            </a:r>
            <a:endParaRPr lang="fr-FR" sz="3600"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FF0000"/>
                </a:solidFill>
              </a:rPr>
              <a:t>INTRODUCTION  GENERALE</a:t>
            </a:r>
            <a:br>
              <a:rPr lang="fr-FR" b="1" dirty="0" smtClean="0">
                <a:solidFill>
                  <a:srgbClr val="FF0000"/>
                </a:solidFill>
              </a:rPr>
            </a:br>
            <a:endParaRPr lang="fr-FR" dirty="0">
              <a:solidFill>
                <a:srgbClr val="FF0000"/>
              </a:solidFill>
            </a:endParaRPr>
          </a:p>
        </p:txBody>
      </p:sp>
      <p:sp>
        <p:nvSpPr>
          <p:cNvPr id="3" name="Espace réservé du contenu 2"/>
          <p:cNvSpPr>
            <a:spLocks noGrp="1"/>
          </p:cNvSpPr>
          <p:nvPr>
            <p:ph idx="1"/>
          </p:nvPr>
        </p:nvSpPr>
        <p:spPr>
          <a:xfrm>
            <a:off x="357158" y="1600200"/>
            <a:ext cx="8329642" cy="7400964"/>
          </a:xfrm>
        </p:spPr>
        <p:txBody>
          <a:bodyPr/>
          <a:lstStyle/>
          <a:p>
            <a:r>
              <a:rPr lang="fr-FR" sz="1800" dirty="0" smtClean="0"/>
              <a:t>Dans le monde économique géré par la concurrence, nous assistons à beaucoup d’efforts consentis par les investisseurs en vue d’accroître la valeur de leurs entreprises. Les études en marketing reconnaissent que cette valeur repose en grande partie sur la relation entre l’entreprise et le marché et principalement entre la marque et le consommateur, c'est-à-dire la valeur marketing de la marque</a:t>
            </a:r>
            <a:r>
              <a:rPr lang="fr-FR" dirty="0" smtClean="0"/>
              <a:t>. </a:t>
            </a:r>
            <a:r>
              <a:rPr lang="fr-FR" sz="1800" dirty="0" smtClean="0"/>
              <a:t>Quant à la valeur financière de celle-ci, elle est en grande partie le résultat de sa force concurrentielle sur le marché (Changeur, 2004). Afin de fidéliser leur clientèle, les entreprises sont de plus en plus soucieuses de la valeur marketing de leur marque. Ceci est dû principalement au nombre important des concurrents qui ne cesse de s’accroître dans entreprises) et enfin le coût élevé d’acquisition d’</a:t>
            </a:r>
            <a:r>
              <a:rPr lang="fr-FR" sz="1800" dirty="0" err="1" smtClean="0"/>
              <a:t>ule</a:t>
            </a:r>
            <a:r>
              <a:rPr lang="fr-FR" sz="1800" dirty="0" smtClean="0"/>
              <a:t> secteur économique, en plus du comportement versatile du consommateur (qui est en perpétuel changement et dont le suivi constitue un enjeu majeur pour les n nouveau client par rapport à la fidélisation d’un client actuel. Pour pallier ces contraintes, chaque entreprise tend à établir une relation "</a:t>
            </a:r>
            <a:r>
              <a:rPr lang="fr-FR" sz="1800" dirty="0" err="1" smtClean="0"/>
              <a:t>longuetermiste</a:t>
            </a:r>
            <a:r>
              <a:rPr lang="fr-FR" sz="1800" dirty="0" smtClean="0"/>
              <a:t>" et étroite avec ses clients (</a:t>
            </a:r>
            <a:r>
              <a:rPr lang="fr-FR" sz="1800" dirty="0" err="1" smtClean="0"/>
              <a:t>Kotler</a:t>
            </a:r>
            <a:r>
              <a:rPr lang="fr-FR" sz="1800" dirty="0" smtClean="0"/>
              <a:t>, 1992) et passe donc d’une simple logique transactionnelle à une logique relationnelle.</a:t>
            </a:r>
            <a:r>
              <a:rPr lang="fr-FR" dirty="0" smtClean="0"/>
              <a:t> </a:t>
            </a:r>
            <a:endParaRPr lang="fr-FR" dirty="0"/>
          </a:p>
        </p:txBody>
      </p:sp>
      <p:sp>
        <p:nvSpPr>
          <p:cNvPr id="4" name="Rectangle 3"/>
          <p:cNvSpPr/>
          <p:nvPr/>
        </p:nvSpPr>
        <p:spPr>
          <a:xfrm>
            <a:off x="3219450" y="3244334"/>
            <a:ext cx="2705100" cy="646331"/>
          </a:xfrm>
          <a:prstGeom prst="rect">
            <a:avLst/>
          </a:prstGeom>
        </p:spPr>
        <p:txBody>
          <a:bodyPr wrap="square">
            <a:spAutoFit/>
          </a:bodyPr>
          <a:lstStyle/>
          <a:p>
            <a:endParaRPr lang="fr-FR" dirty="0" smtClean="0"/>
          </a:p>
          <a:p>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0" y="285728"/>
            <a:ext cx="9144000" cy="6572272"/>
          </a:xfrm>
        </p:spPr>
        <p:txBody>
          <a:bodyPr/>
          <a:lstStyle/>
          <a:p>
            <a:endParaRPr lang="fr-FR" b="1" dirty="0" smtClean="0"/>
          </a:p>
          <a:p>
            <a:endParaRPr lang="ar-TN" b="1" dirty="0" smtClean="0"/>
          </a:p>
          <a:p>
            <a:endParaRPr lang="fr-FR" dirty="0"/>
          </a:p>
        </p:txBody>
      </p:sp>
      <p:sp>
        <p:nvSpPr>
          <p:cNvPr id="4" name="Rectangle 3"/>
          <p:cNvSpPr/>
          <p:nvPr/>
        </p:nvSpPr>
        <p:spPr>
          <a:xfrm>
            <a:off x="0" y="1571612"/>
            <a:ext cx="9144000" cy="3970318"/>
          </a:xfrm>
          <a:prstGeom prst="rect">
            <a:avLst/>
          </a:prstGeom>
        </p:spPr>
        <p:txBody>
          <a:bodyPr wrap="square">
            <a:spAutoFit/>
          </a:bodyPr>
          <a:lstStyle/>
          <a:p>
            <a:r>
              <a:rPr lang="fr-FR" dirty="0" smtClean="0"/>
              <a:t>C’est grâce à la marque que les entreprises arrivent à créer cette proximité, à développer ce lien affectif avec le consommateur. Ces réflexions nous ont permis de toucher la marque en profondeur. Selon Kapferer (1998), la marque traduit l’histoire de l’entreprise. Autrement dit, la marque constitue la mémoire de l’entreprise, et devient la source de son identité. Dans émérite du sport, tout au long de ce travail surtout qu’il constitue un phénomène important dans nos sociétés, aussi bien par son omniprésence, que par sa capacité de cristalliser le comportement des consommateurs. Vu que la discipline du management sportif est à ses débuts en Tunisie, donc un domaine encore vierge à parcourir, nous avons choisi cette thématique dont la base est le sponsoring. C’est aussi pour trouver des perspectives nouvelles pouvant soutenir la démarche des entreprises actives dans ce domaine sportif, et évaluer la contribution de la marque sponsor dans la réussite de l’entreprise. En général, les entreprises tunisiennes ont compris qu’à travers le sponsoring sportif, elles peuvent atteindre leurs objectifs. Qu’elles fassent du sponsoring d’athlète, d’équipe sportive ou d’événement, les espérances sont les mêmes : les entreprises sont astreintes Introducti</a:t>
            </a:r>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1. Modélisation d'une base concernant des buveurs de bières et des bars </a:t>
            </a:r>
            <a:endParaRPr lang="fr-FR" dirty="0"/>
          </a:p>
        </p:txBody>
      </p:sp>
      <p:sp>
        <p:nvSpPr>
          <p:cNvPr id="4" name="Espace réservé du contenu 3"/>
          <p:cNvSpPr>
            <a:spLocks noGrp="1"/>
          </p:cNvSpPr>
          <p:nvPr>
            <p:ph idx="1"/>
          </p:nvPr>
        </p:nvSpPr>
        <p:spPr/>
        <p:txBody>
          <a:bodyPr/>
          <a:lstStyle/>
          <a:p>
            <a:r>
              <a:rPr lang="fr-FR" dirty="0" smtClean="0"/>
              <a:t>Nom</a:t>
            </a:r>
          </a:p>
          <a:p>
            <a:endParaRPr lang="fr-FR" dirty="0"/>
          </a:p>
          <a:p>
            <a:endParaRPr lang="fr-FR" dirty="0" smtClean="0"/>
          </a:p>
          <a:p>
            <a:r>
              <a:rPr lang="fr-FR" dirty="0" smtClean="0"/>
              <a:t> âge </a:t>
            </a:r>
          </a:p>
          <a:p>
            <a:endParaRPr lang="fr-FR" dirty="0"/>
          </a:p>
          <a:p>
            <a:r>
              <a:rPr lang="fr-FR" dirty="0" smtClean="0"/>
              <a:t>Prix</a:t>
            </a:r>
          </a:p>
          <a:p>
            <a:endParaRPr lang="fr-FR" dirty="0" smtClean="0"/>
          </a:p>
          <a:p>
            <a:r>
              <a:rPr lang="fr-FR" dirty="0" smtClean="0"/>
              <a:t>Adresse</a:t>
            </a:r>
          </a:p>
          <a:p>
            <a:endParaRPr lang="fr-FR" dirty="0" smtClean="0"/>
          </a:p>
          <a:p>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FF0000"/>
                </a:solidFill>
              </a:rPr>
              <a:t>S'inscrire</a:t>
            </a:r>
            <a:endParaRPr lang="fr-FR" dirty="0">
              <a:solidFill>
                <a:srgbClr val="FF0000"/>
              </a:solidFill>
            </a:endParaRPr>
          </a:p>
        </p:txBody>
      </p:sp>
      <p:sp>
        <p:nvSpPr>
          <p:cNvPr id="3" name="Espace réservé du contenu 2"/>
          <p:cNvSpPr>
            <a:spLocks noGrp="1"/>
          </p:cNvSpPr>
          <p:nvPr>
            <p:ph idx="1"/>
          </p:nvPr>
        </p:nvSpPr>
        <p:spPr>
          <a:xfrm>
            <a:off x="428596" y="1600200"/>
            <a:ext cx="8258204" cy="5043510"/>
          </a:xfrm>
        </p:spPr>
        <p:txBody>
          <a:bodyPr/>
          <a:lstStyle/>
          <a:p>
            <a:r>
              <a:rPr lang="fr-FR" dirty="0" smtClean="0"/>
              <a:t>ville </a:t>
            </a:r>
          </a:p>
          <a:p>
            <a:pPr>
              <a:buNone/>
            </a:pPr>
            <a:endParaRPr lang="fr-FR" dirty="0" smtClean="0"/>
          </a:p>
          <a:p>
            <a:r>
              <a:rPr lang="fr-FR" dirty="0" smtClean="0"/>
              <a:t> nom âge</a:t>
            </a:r>
          </a:p>
          <a:p>
            <a:pPr>
              <a:buNone/>
            </a:pPr>
            <a:endParaRPr lang="fr-FR" dirty="0" smtClean="0"/>
          </a:p>
          <a:p>
            <a:r>
              <a:rPr lang="fr-FR" dirty="0" smtClean="0"/>
              <a:t>adresse </a:t>
            </a:r>
          </a:p>
          <a:p>
            <a:endParaRPr lang="fr-FR" dirty="0" smtClean="0"/>
          </a:p>
          <a:p>
            <a:pPr>
              <a:buNone/>
            </a:pPr>
            <a:r>
              <a:rPr lang="fr-FR" dirty="0" smtClean="0"/>
              <a:t>departement</a:t>
            </a:r>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solidFill>
                  <a:srgbClr val="FF0000"/>
                </a:solidFill>
              </a:rPr>
              <a:t>Types de spécialités sportives</a:t>
            </a:r>
            <a:endParaRPr lang="fr-FR" sz="3600" dirty="0">
              <a:solidFill>
                <a:srgbClr val="FF0000"/>
              </a:solidFill>
            </a:endParaRPr>
          </a:p>
        </p:txBody>
      </p:sp>
      <p:sp>
        <p:nvSpPr>
          <p:cNvPr id="3" name="Espace réservé du contenu 2"/>
          <p:cNvSpPr>
            <a:spLocks noGrp="1"/>
          </p:cNvSpPr>
          <p:nvPr>
            <p:ph idx="1"/>
          </p:nvPr>
        </p:nvSpPr>
        <p:spPr/>
        <p:txBody>
          <a:bodyPr/>
          <a:lstStyle/>
          <a:p>
            <a:r>
              <a:rPr lang="fr-FR" dirty="0" smtClean="0"/>
              <a:t>Athlétisme</a:t>
            </a:r>
            <a:endParaRPr lang="ar-TN" dirty="0" smtClean="0"/>
          </a:p>
          <a:p>
            <a:r>
              <a:rPr lang="fr-FR" dirty="0" smtClean="0"/>
              <a:t>Judo</a:t>
            </a:r>
            <a:endParaRPr lang="ar-TN" dirty="0" smtClean="0"/>
          </a:p>
          <a:p>
            <a:r>
              <a:rPr lang="fr-FR" dirty="0" smtClean="0"/>
              <a:t>jeux de karaté</a:t>
            </a:r>
            <a:endParaRPr lang="ar-TN" dirty="0" smtClean="0"/>
          </a:p>
          <a:p>
            <a:r>
              <a:rPr lang="fr-FR" dirty="0" smtClean="0"/>
              <a:t>Tennis</a:t>
            </a:r>
            <a:endParaRPr lang="ar-TN" dirty="0" smtClean="0"/>
          </a:p>
          <a:p>
            <a:r>
              <a:rPr lang="ar-TN" dirty="0" smtClean="0"/>
              <a:t> </a:t>
            </a:r>
            <a:r>
              <a:rPr lang="fr-FR" dirty="0" smtClean="0"/>
              <a:t>Temps de travail</a:t>
            </a:r>
          </a:p>
          <a:p>
            <a:r>
              <a:rPr lang="fr-FR" dirty="0" smtClean="0"/>
              <a:t>temps de repos</a:t>
            </a:r>
            <a:br>
              <a:rPr lang="fr-FR" dirty="0" smtClean="0"/>
            </a:br>
            <a:endParaRPr lang="ar-TN" dirty="0" smtClean="0"/>
          </a:p>
          <a:p>
            <a:endParaRPr lang="ar-TN"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428596" y="1571612"/>
            <a:ext cx="8229600" cy="4525963"/>
          </a:xfrm>
        </p:spPr>
        <p:txBody>
          <a:bodyPr/>
          <a:lstStyle/>
          <a:p>
            <a:pPr algn="ctr">
              <a:buNone/>
            </a:pPr>
            <a:r>
              <a:rPr lang="fr-FR" sz="8000" dirty="0" smtClean="0">
                <a:solidFill>
                  <a:srgbClr val="00B050"/>
                </a:solidFill>
              </a:rPr>
              <a:t>merci</a:t>
            </a:r>
            <a:endParaRPr lang="fr-FR" sz="8000" dirty="0">
              <a:solidFill>
                <a:srgbClr val="00B050"/>
              </a:solidFill>
            </a:endParaRPr>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472</Words>
  <Application>Microsoft Office PowerPoint</Application>
  <PresentationFormat>Affichage à l'écran (4:3)</PresentationFormat>
  <Paragraphs>30</Paragraphs>
  <Slides>7</Slides>
  <Notes>0</Notes>
  <HiddenSlides>0</HiddenSlides>
  <MMClips>0</MMClips>
  <ScaleCrop>false</ScaleCrop>
  <HeadingPairs>
    <vt:vector size="4" baseType="variant">
      <vt:variant>
        <vt:lpstr>Thème</vt:lpstr>
      </vt:variant>
      <vt:variant>
        <vt:i4>1</vt:i4>
      </vt:variant>
      <vt:variant>
        <vt:lpstr>Titres des diapositives</vt:lpstr>
      </vt:variant>
      <vt:variant>
        <vt:i4>7</vt:i4>
      </vt:variant>
    </vt:vector>
  </HeadingPairs>
  <TitlesOfParts>
    <vt:vector size="8" baseType="lpstr">
      <vt:lpstr>Thème Office</vt:lpstr>
      <vt:lpstr>Diapositive 1</vt:lpstr>
      <vt:lpstr>INTRODUCTION  GENERALE </vt:lpstr>
      <vt:lpstr>Diapositive 3</vt:lpstr>
      <vt:lpstr>1. Modélisation d'une base concernant des buveurs de bières et des bars </vt:lpstr>
      <vt:lpstr>S'inscrire</vt:lpstr>
      <vt:lpstr>Types de spécialités sportives</vt:lpstr>
      <vt:lpstr>Diapositive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Rami</dc:creator>
  <cp:lastModifiedBy>Rami</cp:lastModifiedBy>
  <cp:revision>17</cp:revision>
  <dcterms:created xsi:type="dcterms:W3CDTF">2022-10-14T07:33:23Z</dcterms:created>
  <dcterms:modified xsi:type="dcterms:W3CDTF">2022-10-14T09:51:00Z</dcterms:modified>
</cp:coreProperties>
</file>