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7" r:id="rId2"/>
    <p:sldMasterId id="2147483699" r:id="rId3"/>
  </p:sldMasterIdLst>
  <p:notesMasterIdLst>
    <p:notesMasterId r:id="rId16"/>
  </p:notesMasterIdLst>
  <p:sldIdLst>
    <p:sldId id="284" r:id="rId4"/>
    <p:sldId id="257" r:id="rId5"/>
    <p:sldId id="285" r:id="rId6"/>
    <p:sldId id="287" r:id="rId7"/>
    <p:sldId id="286" r:id="rId8"/>
    <p:sldId id="288" r:id="rId9"/>
    <p:sldId id="289" r:id="rId10"/>
    <p:sldId id="292" r:id="rId11"/>
    <p:sldId id="280" r:id="rId12"/>
    <p:sldId id="290" r:id="rId13"/>
    <p:sldId id="291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3"/>
    <p:restoredTop sz="84019"/>
  </p:normalViewPr>
  <p:slideViewPr>
    <p:cSldViewPr snapToGrid="0" snapToObjects="1">
      <p:cViewPr>
        <p:scale>
          <a:sx n="83" d="100"/>
          <a:sy n="83" d="100"/>
        </p:scale>
        <p:origin x="95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ABAA2-BFD5-4ABD-8B52-FDE0E869E0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C5D587-D835-4D5E-854B-BBB7B29B58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 Constraints</a:t>
          </a:r>
        </a:p>
      </dgm:t>
    </dgm:pt>
    <dgm:pt modelId="{F9D068CA-9457-45CD-A5E8-697C6F8FDCD7}" type="parTrans" cxnId="{CC2639DA-125F-4751-8ED7-22790EA4379E}">
      <dgm:prSet/>
      <dgm:spPr/>
      <dgm:t>
        <a:bodyPr/>
        <a:lstStyle/>
        <a:p>
          <a:endParaRPr lang="en-US"/>
        </a:p>
      </dgm:t>
    </dgm:pt>
    <dgm:pt modelId="{DDDCA84D-3A28-49EC-A862-D3387E33D8F1}" type="sibTrans" cxnId="{CC2639DA-125F-4751-8ED7-22790EA4379E}">
      <dgm:prSet/>
      <dgm:spPr/>
      <dgm:t>
        <a:bodyPr/>
        <a:lstStyle/>
        <a:p>
          <a:endParaRPr lang="en-US"/>
        </a:p>
      </dgm:t>
    </dgm:pt>
    <dgm:pt modelId="{AEC9420E-6EDF-444C-A1FE-80F53478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 Authentication</a:t>
          </a:r>
        </a:p>
      </dgm:t>
    </dgm:pt>
    <dgm:pt modelId="{A191D082-5B4A-4339-890E-BB2B6E674E64}" type="parTrans" cxnId="{9593E0B3-05D3-4C9F-84C0-8333E6A811B7}">
      <dgm:prSet/>
      <dgm:spPr/>
      <dgm:t>
        <a:bodyPr/>
        <a:lstStyle/>
        <a:p>
          <a:endParaRPr lang="en-US"/>
        </a:p>
      </dgm:t>
    </dgm:pt>
    <dgm:pt modelId="{156C356D-D9ED-4DA5-9DDD-F152DBF9825A}" type="sibTrans" cxnId="{9593E0B3-05D3-4C9F-84C0-8333E6A811B7}">
      <dgm:prSet/>
      <dgm:spPr/>
      <dgm:t>
        <a:bodyPr/>
        <a:lstStyle/>
        <a:p>
          <a:endParaRPr lang="en-US"/>
        </a:p>
      </dgm:t>
    </dgm:pt>
    <dgm:pt modelId="{A9F8DE5A-4CB7-4247-9428-FF925A3DB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</a:t>
          </a:r>
        </a:p>
      </dgm:t>
    </dgm:pt>
    <dgm:pt modelId="{5EA6D321-C146-4D3A-81AA-4953611E9E52}" type="parTrans" cxnId="{5BF33F8B-29E3-4699-BFB9-46921E170D38}">
      <dgm:prSet/>
      <dgm:spPr/>
      <dgm:t>
        <a:bodyPr/>
        <a:lstStyle/>
        <a:p>
          <a:endParaRPr lang="en-US"/>
        </a:p>
      </dgm:t>
    </dgm:pt>
    <dgm:pt modelId="{26EB419C-62C0-4112-B5BD-8D96DECE8F72}" type="sibTrans" cxnId="{5BF33F8B-29E3-4699-BFB9-46921E170D38}">
      <dgm:prSet/>
      <dgm:spPr/>
      <dgm:t>
        <a:bodyPr/>
        <a:lstStyle/>
        <a:p>
          <a:endParaRPr lang="en-US"/>
        </a:p>
      </dgm:t>
    </dgm:pt>
    <dgm:pt modelId="{969173C0-87CD-E84F-BFE4-030F4D1EE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Kahoot!</a:t>
          </a:r>
        </a:p>
      </dgm:t>
    </dgm:pt>
    <dgm:pt modelId="{CF6855E2-D179-6743-8FCE-0482BE3392FB}" type="parTrans" cxnId="{E0C61137-B774-9949-988B-52E7F685A488}">
      <dgm:prSet/>
      <dgm:spPr/>
      <dgm:t>
        <a:bodyPr/>
        <a:lstStyle/>
        <a:p>
          <a:endParaRPr lang="en-US"/>
        </a:p>
      </dgm:t>
    </dgm:pt>
    <dgm:pt modelId="{19CDAAD2-B852-8D4C-8805-C623F17C2FE4}" type="sibTrans" cxnId="{E0C61137-B774-9949-988B-52E7F685A488}">
      <dgm:prSet/>
      <dgm:spPr/>
      <dgm:t>
        <a:bodyPr/>
        <a:lstStyle/>
        <a:p>
          <a:endParaRPr lang="en-US"/>
        </a:p>
      </dgm:t>
    </dgm:pt>
    <dgm:pt modelId="{EA9392B7-D979-4504-A051-A3A1B44F3A6C}" type="pres">
      <dgm:prSet presAssocID="{F29ABAA2-BFD5-4ABD-8B52-FDE0E869E053}" presName="root" presStyleCnt="0">
        <dgm:presLayoutVars>
          <dgm:dir/>
          <dgm:resizeHandles val="exact"/>
        </dgm:presLayoutVars>
      </dgm:prSet>
      <dgm:spPr/>
    </dgm:pt>
    <dgm:pt modelId="{C266B5ED-01F2-4233-9D6A-5F2C60D4A8BF}" type="pres">
      <dgm:prSet presAssocID="{52C5D587-D835-4D5E-854B-BBB7B29B5803}" presName="compNode" presStyleCnt="0"/>
      <dgm:spPr/>
    </dgm:pt>
    <dgm:pt modelId="{EA1399DB-2C5E-4590-9269-EB6682F55F97}" type="pres">
      <dgm:prSet presAssocID="{52C5D587-D835-4D5E-854B-BBB7B29B5803}" presName="bgRect" presStyleLbl="bgShp" presStyleIdx="0" presStyleCnt="4"/>
      <dgm:spPr/>
    </dgm:pt>
    <dgm:pt modelId="{01016553-3089-4A74-8D9D-394A8EB8DE96}" type="pres">
      <dgm:prSet presAssocID="{52C5D587-D835-4D5E-854B-BBB7B29B58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A78855-82E2-4DB9-B32D-C22AB716A825}" type="pres">
      <dgm:prSet presAssocID="{52C5D587-D835-4D5E-854B-BBB7B29B5803}" presName="spaceRect" presStyleCnt="0"/>
      <dgm:spPr/>
    </dgm:pt>
    <dgm:pt modelId="{F8193399-C01D-4968-91A4-8575345F2067}" type="pres">
      <dgm:prSet presAssocID="{52C5D587-D835-4D5E-854B-BBB7B29B5803}" presName="parTx" presStyleLbl="revTx" presStyleIdx="0" presStyleCnt="4">
        <dgm:presLayoutVars>
          <dgm:chMax val="0"/>
          <dgm:chPref val="0"/>
        </dgm:presLayoutVars>
      </dgm:prSet>
      <dgm:spPr/>
    </dgm:pt>
    <dgm:pt modelId="{864A58D2-2027-4292-BCD7-95492CA3C641}" type="pres">
      <dgm:prSet presAssocID="{DDDCA84D-3A28-49EC-A862-D3387E33D8F1}" presName="sibTrans" presStyleCnt="0"/>
      <dgm:spPr/>
    </dgm:pt>
    <dgm:pt modelId="{EA82163D-AAEC-4FCB-AA07-807AB6A44E46}" type="pres">
      <dgm:prSet presAssocID="{AEC9420E-6EDF-444C-A1FE-80F53478F12B}" presName="compNode" presStyleCnt="0"/>
      <dgm:spPr/>
    </dgm:pt>
    <dgm:pt modelId="{C4404753-A8F2-406D-8E16-8C75E273834B}" type="pres">
      <dgm:prSet presAssocID="{AEC9420E-6EDF-444C-A1FE-80F53478F12B}" presName="bgRect" presStyleLbl="bgShp" presStyleIdx="1" presStyleCnt="4"/>
      <dgm:spPr/>
    </dgm:pt>
    <dgm:pt modelId="{31C3B307-8752-4178-A012-7EF74A093F54}" type="pres">
      <dgm:prSet presAssocID="{AEC9420E-6EDF-444C-A1FE-80F53478F1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C0865E7-B26F-4BDC-93A9-FB6FCA79B8BE}" type="pres">
      <dgm:prSet presAssocID="{AEC9420E-6EDF-444C-A1FE-80F53478F12B}" presName="spaceRect" presStyleCnt="0"/>
      <dgm:spPr/>
    </dgm:pt>
    <dgm:pt modelId="{8106B687-BE81-4BFE-A547-A48C275E38C0}" type="pres">
      <dgm:prSet presAssocID="{AEC9420E-6EDF-444C-A1FE-80F53478F12B}" presName="parTx" presStyleLbl="revTx" presStyleIdx="1" presStyleCnt="4">
        <dgm:presLayoutVars>
          <dgm:chMax val="0"/>
          <dgm:chPref val="0"/>
        </dgm:presLayoutVars>
      </dgm:prSet>
      <dgm:spPr/>
    </dgm:pt>
    <dgm:pt modelId="{5A26B3BA-790D-4E2A-9D21-735C2FB94C91}" type="pres">
      <dgm:prSet presAssocID="{156C356D-D9ED-4DA5-9DDD-F152DBF9825A}" presName="sibTrans" presStyleCnt="0"/>
      <dgm:spPr/>
    </dgm:pt>
    <dgm:pt modelId="{16663541-8BC6-49E0-AC70-A19B48CB80B7}" type="pres">
      <dgm:prSet presAssocID="{A9F8DE5A-4CB7-4247-9428-FF925A3DBD87}" presName="compNode" presStyleCnt="0"/>
      <dgm:spPr/>
    </dgm:pt>
    <dgm:pt modelId="{1AC46EBA-B375-4870-892D-0A35E3DE598A}" type="pres">
      <dgm:prSet presAssocID="{A9F8DE5A-4CB7-4247-9428-FF925A3DBD87}" presName="bgRect" presStyleLbl="bgShp" presStyleIdx="2" presStyleCnt="4"/>
      <dgm:spPr/>
    </dgm:pt>
    <dgm:pt modelId="{3F2EE2BE-1317-4556-B7A3-87F82F408F47}" type="pres">
      <dgm:prSet presAssocID="{A9F8DE5A-4CB7-4247-9428-FF925A3DBD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1CD18D6-8D6C-4E0F-81D0-5AEDBCF8F074}" type="pres">
      <dgm:prSet presAssocID="{A9F8DE5A-4CB7-4247-9428-FF925A3DBD87}" presName="spaceRect" presStyleCnt="0"/>
      <dgm:spPr/>
    </dgm:pt>
    <dgm:pt modelId="{A4B62951-37AE-4E85-8A15-28369620CBB2}" type="pres">
      <dgm:prSet presAssocID="{A9F8DE5A-4CB7-4247-9428-FF925A3DBD87}" presName="parTx" presStyleLbl="revTx" presStyleIdx="2" presStyleCnt="4">
        <dgm:presLayoutVars>
          <dgm:chMax val="0"/>
          <dgm:chPref val="0"/>
        </dgm:presLayoutVars>
      </dgm:prSet>
      <dgm:spPr/>
    </dgm:pt>
    <dgm:pt modelId="{DA0EC250-0BF9-7B41-8593-146905535623}" type="pres">
      <dgm:prSet presAssocID="{26EB419C-62C0-4112-B5BD-8D96DECE8F72}" presName="sibTrans" presStyleCnt="0"/>
      <dgm:spPr/>
    </dgm:pt>
    <dgm:pt modelId="{3748C76B-6E19-C448-9112-70B82377B72E}" type="pres">
      <dgm:prSet presAssocID="{969173C0-87CD-E84F-BFE4-030F4D1EECB5}" presName="compNode" presStyleCnt="0"/>
      <dgm:spPr/>
    </dgm:pt>
    <dgm:pt modelId="{B8A7376C-A620-C140-93C8-4A78B8F4A8C6}" type="pres">
      <dgm:prSet presAssocID="{969173C0-87CD-E84F-BFE4-030F4D1EECB5}" presName="bgRect" presStyleLbl="bgShp" presStyleIdx="3" presStyleCnt="4"/>
      <dgm:spPr/>
    </dgm:pt>
    <dgm:pt modelId="{218D04D8-80A5-6D4F-995C-71118B272C46}" type="pres">
      <dgm:prSet presAssocID="{969173C0-87CD-E84F-BFE4-030F4D1EECB5}" presName="iconRect" presStyleLbl="node1" presStyleIdx="3" presStyleCnt="4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3111F8A9-9213-A64C-8C53-B5FB52B204DA}" type="pres">
      <dgm:prSet presAssocID="{969173C0-87CD-E84F-BFE4-030F4D1EECB5}" presName="spaceRect" presStyleCnt="0"/>
      <dgm:spPr/>
    </dgm:pt>
    <dgm:pt modelId="{B6479F24-251A-9741-92D5-2420E50B8F64}" type="pres">
      <dgm:prSet presAssocID="{969173C0-87CD-E84F-BFE4-030F4D1EEC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74E61B-C771-4F1C-9F26-9612BF5AEDEF}" type="presOf" srcId="{F29ABAA2-BFD5-4ABD-8B52-FDE0E869E053}" destId="{EA9392B7-D979-4504-A051-A3A1B44F3A6C}" srcOrd="0" destOrd="0" presId="urn:microsoft.com/office/officeart/2018/2/layout/IconVerticalSolidList"/>
    <dgm:cxn modelId="{E0C61137-B774-9949-988B-52E7F685A488}" srcId="{F29ABAA2-BFD5-4ABD-8B52-FDE0E869E053}" destId="{969173C0-87CD-E84F-BFE4-030F4D1EECB5}" srcOrd="3" destOrd="0" parTransId="{CF6855E2-D179-6743-8FCE-0482BE3392FB}" sibTransId="{19CDAAD2-B852-8D4C-8805-C623F17C2FE4}"/>
    <dgm:cxn modelId="{6CB33C67-A11C-404C-BFAD-EDF5D97D1DA0}" type="presOf" srcId="{52C5D587-D835-4D5E-854B-BBB7B29B5803}" destId="{F8193399-C01D-4968-91A4-8575345F2067}" srcOrd="0" destOrd="0" presId="urn:microsoft.com/office/officeart/2018/2/layout/IconVerticalSolidList"/>
    <dgm:cxn modelId="{5BF33F8B-29E3-4699-BFB9-46921E170D38}" srcId="{F29ABAA2-BFD5-4ABD-8B52-FDE0E869E053}" destId="{A9F8DE5A-4CB7-4247-9428-FF925A3DBD87}" srcOrd="2" destOrd="0" parTransId="{5EA6D321-C146-4D3A-81AA-4953611E9E52}" sibTransId="{26EB419C-62C0-4112-B5BD-8D96DECE8F72}"/>
    <dgm:cxn modelId="{9593E0B3-05D3-4C9F-84C0-8333E6A811B7}" srcId="{F29ABAA2-BFD5-4ABD-8B52-FDE0E869E053}" destId="{AEC9420E-6EDF-444C-A1FE-80F53478F12B}" srcOrd="1" destOrd="0" parTransId="{A191D082-5B4A-4339-890E-BB2B6E674E64}" sibTransId="{156C356D-D9ED-4DA5-9DDD-F152DBF9825A}"/>
    <dgm:cxn modelId="{CC2639DA-125F-4751-8ED7-22790EA4379E}" srcId="{F29ABAA2-BFD5-4ABD-8B52-FDE0E869E053}" destId="{52C5D587-D835-4D5E-854B-BBB7B29B5803}" srcOrd="0" destOrd="0" parTransId="{F9D068CA-9457-45CD-A5E8-697C6F8FDCD7}" sibTransId="{DDDCA84D-3A28-49EC-A862-D3387E33D8F1}"/>
    <dgm:cxn modelId="{FF5CD8F7-7121-4E3E-A97B-716E662F902A}" type="presOf" srcId="{A9F8DE5A-4CB7-4247-9428-FF925A3DBD87}" destId="{A4B62951-37AE-4E85-8A15-28369620CBB2}" srcOrd="0" destOrd="0" presId="urn:microsoft.com/office/officeart/2018/2/layout/IconVerticalSolidList"/>
    <dgm:cxn modelId="{4578F6FB-BE32-4036-9643-7C1A852186F6}" type="presOf" srcId="{AEC9420E-6EDF-444C-A1FE-80F53478F12B}" destId="{8106B687-BE81-4BFE-A547-A48C275E38C0}" srcOrd="0" destOrd="0" presId="urn:microsoft.com/office/officeart/2018/2/layout/IconVerticalSolidList"/>
    <dgm:cxn modelId="{1057FAFF-AAB1-E944-AA34-9A1AF7E615C4}" type="presOf" srcId="{969173C0-87CD-E84F-BFE4-030F4D1EECB5}" destId="{B6479F24-251A-9741-92D5-2420E50B8F64}" srcOrd="0" destOrd="0" presId="urn:microsoft.com/office/officeart/2018/2/layout/IconVerticalSolidList"/>
    <dgm:cxn modelId="{D1B64F4B-8A34-4963-82A8-B5A71FB27053}" type="presParOf" srcId="{EA9392B7-D979-4504-A051-A3A1B44F3A6C}" destId="{C266B5ED-01F2-4233-9D6A-5F2C60D4A8BF}" srcOrd="0" destOrd="0" presId="urn:microsoft.com/office/officeart/2018/2/layout/IconVerticalSolidList"/>
    <dgm:cxn modelId="{379ACE2C-0D7A-48B6-9DF9-02C98A3B9B71}" type="presParOf" srcId="{C266B5ED-01F2-4233-9D6A-5F2C60D4A8BF}" destId="{EA1399DB-2C5E-4590-9269-EB6682F55F97}" srcOrd="0" destOrd="0" presId="urn:microsoft.com/office/officeart/2018/2/layout/IconVerticalSolidList"/>
    <dgm:cxn modelId="{786A0F51-5A20-4C7B-ABF5-3AA6EC318C2A}" type="presParOf" srcId="{C266B5ED-01F2-4233-9D6A-5F2C60D4A8BF}" destId="{01016553-3089-4A74-8D9D-394A8EB8DE96}" srcOrd="1" destOrd="0" presId="urn:microsoft.com/office/officeart/2018/2/layout/IconVerticalSolidList"/>
    <dgm:cxn modelId="{50EB6107-54BB-4B18-ADAD-843A676E67EB}" type="presParOf" srcId="{C266B5ED-01F2-4233-9D6A-5F2C60D4A8BF}" destId="{56A78855-82E2-4DB9-B32D-C22AB716A825}" srcOrd="2" destOrd="0" presId="urn:microsoft.com/office/officeart/2018/2/layout/IconVerticalSolidList"/>
    <dgm:cxn modelId="{07EF036E-8C70-4495-BAB6-96B15C8B3435}" type="presParOf" srcId="{C266B5ED-01F2-4233-9D6A-5F2C60D4A8BF}" destId="{F8193399-C01D-4968-91A4-8575345F2067}" srcOrd="3" destOrd="0" presId="urn:microsoft.com/office/officeart/2018/2/layout/IconVerticalSolidList"/>
    <dgm:cxn modelId="{9356604F-4162-408C-B95B-07D852379834}" type="presParOf" srcId="{EA9392B7-D979-4504-A051-A3A1B44F3A6C}" destId="{864A58D2-2027-4292-BCD7-95492CA3C641}" srcOrd="1" destOrd="0" presId="urn:microsoft.com/office/officeart/2018/2/layout/IconVerticalSolidList"/>
    <dgm:cxn modelId="{77442585-5D8D-48AA-92DE-0085734D1B82}" type="presParOf" srcId="{EA9392B7-D979-4504-A051-A3A1B44F3A6C}" destId="{EA82163D-AAEC-4FCB-AA07-807AB6A44E46}" srcOrd="2" destOrd="0" presId="urn:microsoft.com/office/officeart/2018/2/layout/IconVerticalSolidList"/>
    <dgm:cxn modelId="{044E35C1-CF75-409C-B664-BA7A4D3F1F63}" type="presParOf" srcId="{EA82163D-AAEC-4FCB-AA07-807AB6A44E46}" destId="{C4404753-A8F2-406D-8E16-8C75E273834B}" srcOrd="0" destOrd="0" presId="urn:microsoft.com/office/officeart/2018/2/layout/IconVerticalSolidList"/>
    <dgm:cxn modelId="{51878479-0C17-431B-AB2F-081F134505BC}" type="presParOf" srcId="{EA82163D-AAEC-4FCB-AA07-807AB6A44E46}" destId="{31C3B307-8752-4178-A012-7EF74A093F54}" srcOrd="1" destOrd="0" presId="urn:microsoft.com/office/officeart/2018/2/layout/IconVerticalSolidList"/>
    <dgm:cxn modelId="{5677078C-AB62-4755-BD49-BEF0C53202F2}" type="presParOf" srcId="{EA82163D-AAEC-4FCB-AA07-807AB6A44E46}" destId="{1C0865E7-B26F-4BDC-93A9-FB6FCA79B8BE}" srcOrd="2" destOrd="0" presId="urn:microsoft.com/office/officeart/2018/2/layout/IconVerticalSolidList"/>
    <dgm:cxn modelId="{6EE6BE08-7BA6-4B0F-92D0-5827E336EF56}" type="presParOf" srcId="{EA82163D-AAEC-4FCB-AA07-807AB6A44E46}" destId="{8106B687-BE81-4BFE-A547-A48C275E38C0}" srcOrd="3" destOrd="0" presId="urn:microsoft.com/office/officeart/2018/2/layout/IconVerticalSolidList"/>
    <dgm:cxn modelId="{423E9DF3-C660-4329-8AE2-D88A5C35176F}" type="presParOf" srcId="{EA9392B7-D979-4504-A051-A3A1B44F3A6C}" destId="{5A26B3BA-790D-4E2A-9D21-735C2FB94C91}" srcOrd="3" destOrd="0" presId="urn:microsoft.com/office/officeart/2018/2/layout/IconVerticalSolidList"/>
    <dgm:cxn modelId="{61FC01BF-02D1-45A7-B7FD-24A40DBB7C4C}" type="presParOf" srcId="{EA9392B7-D979-4504-A051-A3A1B44F3A6C}" destId="{16663541-8BC6-49E0-AC70-A19B48CB80B7}" srcOrd="4" destOrd="0" presId="urn:microsoft.com/office/officeart/2018/2/layout/IconVerticalSolidList"/>
    <dgm:cxn modelId="{7995B1FE-51DA-4AA9-B65B-22BD4C323368}" type="presParOf" srcId="{16663541-8BC6-49E0-AC70-A19B48CB80B7}" destId="{1AC46EBA-B375-4870-892D-0A35E3DE598A}" srcOrd="0" destOrd="0" presId="urn:microsoft.com/office/officeart/2018/2/layout/IconVerticalSolidList"/>
    <dgm:cxn modelId="{A75E15E3-4C34-4DDE-913C-8C416691A237}" type="presParOf" srcId="{16663541-8BC6-49E0-AC70-A19B48CB80B7}" destId="{3F2EE2BE-1317-4556-B7A3-87F82F408F47}" srcOrd="1" destOrd="0" presId="urn:microsoft.com/office/officeart/2018/2/layout/IconVerticalSolidList"/>
    <dgm:cxn modelId="{E7B720D7-CC1F-4A6D-9481-09370C642FA2}" type="presParOf" srcId="{16663541-8BC6-49E0-AC70-A19B48CB80B7}" destId="{51CD18D6-8D6C-4E0F-81D0-5AEDBCF8F074}" srcOrd="2" destOrd="0" presId="urn:microsoft.com/office/officeart/2018/2/layout/IconVerticalSolidList"/>
    <dgm:cxn modelId="{17CE05F5-4315-4137-A99F-C5275D959160}" type="presParOf" srcId="{16663541-8BC6-49E0-AC70-A19B48CB80B7}" destId="{A4B62951-37AE-4E85-8A15-28369620CBB2}" srcOrd="3" destOrd="0" presId="urn:microsoft.com/office/officeart/2018/2/layout/IconVerticalSolidList"/>
    <dgm:cxn modelId="{5ACA019C-6530-B548-82B9-7144ADC5AFE8}" type="presParOf" srcId="{EA9392B7-D979-4504-A051-A3A1B44F3A6C}" destId="{DA0EC250-0BF9-7B41-8593-146905535623}" srcOrd="5" destOrd="0" presId="urn:microsoft.com/office/officeart/2018/2/layout/IconVerticalSolidList"/>
    <dgm:cxn modelId="{FBDCF1F9-444A-7846-BE41-B367DE16E43E}" type="presParOf" srcId="{EA9392B7-D979-4504-A051-A3A1B44F3A6C}" destId="{3748C76B-6E19-C448-9112-70B82377B72E}" srcOrd="6" destOrd="0" presId="urn:microsoft.com/office/officeart/2018/2/layout/IconVerticalSolidList"/>
    <dgm:cxn modelId="{A6C28C25-3DB6-454A-9B66-5E584BFE1644}" type="presParOf" srcId="{3748C76B-6E19-C448-9112-70B82377B72E}" destId="{B8A7376C-A620-C140-93C8-4A78B8F4A8C6}" srcOrd="0" destOrd="0" presId="urn:microsoft.com/office/officeart/2018/2/layout/IconVerticalSolidList"/>
    <dgm:cxn modelId="{A8BA0169-4A8D-474F-8E2E-EE34AF0ABD0F}" type="presParOf" srcId="{3748C76B-6E19-C448-9112-70B82377B72E}" destId="{218D04D8-80A5-6D4F-995C-71118B272C46}" srcOrd="1" destOrd="0" presId="urn:microsoft.com/office/officeart/2018/2/layout/IconVerticalSolidList"/>
    <dgm:cxn modelId="{C8B49F34-A367-9E4C-8346-94344E63529B}" type="presParOf" srcId="{3748C76B-6E19-C448-9112-70B82377B72E}" destId="{3111F8A9-9213-A64C-8C53-B5FB52B204DA}" srcOrd="2" destOrd="0" presId="urn:microsoft.com/office/officeart/2018/2/layout/IconVerticalSolidList"/>
    <dgm:cxn modelId="{D7657070-4E32-0043-B953-CF77F49C2F96}" type="presParOf" srcId="{3748C76B-6E19-C448-9112-70B82377B72E}" destId="{B6479F24-251A-9741-92D5-2420E50B8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399DB-2C5E-4590-9269-EB6682F55F97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16553-3089-4A74-8D9D-394A8EB8DE96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93399-C01D-4968-91A4-8575345F2067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 Constraints</a:t>
          </a:r>
        </a:p>
      </dsp:txBody>
      <dsp:txXfrm>
        <a:off x="1432649" y="2447"/>
        <a:ext cx="5156041" cy="1240389"/>
      </dsp:txXfrm>
    </dsp:sp>
    <dsp:sp modelId="{C4404753-A8F2-406D-8E16-8C75E273834B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3B307-8752-4178-A012-7EF74A093F54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6B687-BE81-4BFE-A547-A48C275E38C0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Authentication</a:t>
          </a:r>
        </a:p>
      </dsp:txBody>
      <dsp:txXfrm>
        <a:off x="1432649" y="1552933"/>
        <a:ext cx="5156041" cy="1240389"/>
      </dsp:txXfrm>
    </dsp:sp>
    <dsp:sp modelId="{1AC46EBA-B375-4870-892D-0A35E3DE598A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EE2BE-1317-4556-B7A3-87F82F408F47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62951-37AE-4E85-8A15-28369620CBB2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</a:t>
          </a:r>
        </a:p>
      </dsp:txBody>
      <dsp:txXfrm>
        <a:off x="1432649" y="3103420"/>
        <a:ext cx="5156041" cy="1240389"/>
      </dsp:txXfrm>
    </dsp:sp>
    <dsp:sp modelId="{B8A7376C-A620-C140-93C8-4A78B8F4A8C6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D04D8-80A5-6D4F-995C-71118B272C46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79F24-251A-9741-92D5-2420E50B8F64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Kahoot!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3B602-EE0E-6044-B24D-9B51306F8FB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85A17-42D6-0144-A9AC-3C02A65B3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23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5A17-42D6-0144-A9AC-3C02A65B3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1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5A17-42D6-0144-A9AC-3C02A65B3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Sometimes, the API takes care of pagination by itself and provides links to relevant pages in a response. These links commonly contain references to itself, the next page, and previous page.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5A17-42D6-0144-A9AC-3C02A65B3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Throttling – process (or server) slows down but doesn’t disconnect.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5A17-42D6-0144-A9AC-3C02A65B3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“Bearer authentication” can be understood as “give access to the bearer of this token.” The bearer token allowing access to a certain resource or URL and most likely is a cryptic string, usually generated by the server in response to a login request.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7235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dirty="0"/>
              <a:t>realm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is reserved for defining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 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(set of pages or resources where credentials are required) and it's used by the authentication schemes to indicate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protection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unauthenticated (and consequently unauthorized) client makes a request toward the HTTP server, the server in turn challenges the received HTTP request. The challenge is done by using an error code (401 Unauthorized) and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WWW-Authenticate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 header in the response. This header defines which authentication method should be used to gain access to the resource specified in the request, because several methods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5A17-42D6-0144-A9AC-3C02A65B35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methods – Basic HTTP, API key (token), or </a:t>
            </a:r>
            <a:r>
              <a:rPr lang="en-US"/>
              <a:t>Bearer token.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DB7E8-DB95-9C42-89E4-552139C96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DB7E8-DB95-9C42-89E4-552139C96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58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trusted third parties are called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certificate authorities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5A17-42D6-0144-A9AC-3C02A65B3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798ECE-C374-984E-91CF-91CCBE967F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70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11.tif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10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11.tif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11.tif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tiff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0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35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5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602317"/>
            <a:ext cx="10820400" cy="37397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602317"/>
            <a:ext cx="11040076" cy="4293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0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30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24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2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2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2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40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2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70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98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28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62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73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75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E69E-C84D-7948-BB94-65255119D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317-A8D4-BB41-A632-69F71F4D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A487-6A24-B54C-A1E0-34F845A9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2CFC-EA23-C547-BEAA-AC4D0E71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7F04-66A6-8342-899A-80CBC269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06F7-53DE-1742-8543-9460D1E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0C53-E7FE-E347-85E3-BD04357D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EDBD-9E86-6348-A6A6-05908B0D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17BB-F1E6-5D46-878E-1260FDA2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88BA-CA86-C247-832A-626F3754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0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F022-1631-F141-9F38-63461373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CE366-CE4D-3C43-924D-4E835353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209F-F962-7646-B84A-3DD81DAD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C15D-660B-7B4D-9A76-17BD671A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EFC3-1974-DD44-BEA4-7D82C22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0AE8-1746-E240-86CC-E6927C11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753E-39DC-C74F-AB81-F03EBF2D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C99C-8B00-A045-A8B4-CAAF163D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F2C45-5B31-0F43-ABB1-EE51E7B2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8760E-28D8-124B-870E-181B49C8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880FA-4297-DE48-94C9-3A00C31A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3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96C9-1D9C-9645-90E4-49FB2EB6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9A225-60E2-154D-B86E-3FEA0237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0267F-107B-8A4E-9B85-9C60BFB7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FD76A-4247-0747-A476-AB8823EF3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2B44B-097A-0344-BF5E-82A56295F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0DB52-5A01-BC4C-B964-D3D2852A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1B46E-1637-7F4A-8E62-95BF1E7F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C28BF-AA82-FC44-9CAE-B1DB8794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6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EB4E-3797-1F4B-9856-29594CB5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D26AA-7B8A-9B4A-9B88-D9822F54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3987B-C364-A546-B071-711EEF4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AEF2-CD14-7946-98AA-3804603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1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42D27-A324-A04D-8341-0DC273A5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C93D0-8E32-0949-BD17-0E409129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105E-C33D-1F4E-835F-CDA57DEB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4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BE35-D2F4-BF4E-BBAF-CD0517D1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474E-5C98-F442-9A60-BED6C175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93832-A2C4-114B-A3B5-27ED7B4E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92C2-DD60-7E47-A856-AA3A9082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742FF-0D9D-4144-A1A9-5AC3C10F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E3EB5-724A-A14B-ADCA-6F9EE56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22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0559-F8E2-374F-A71C-850B664F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C15C5-9873-574D-8D93-FAF1EB72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8D5B-FD40-2543-B44C-4E493B04F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3A367-1730-444E-9133-FF5C7795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FCDD5-2F53-A245-BC06-C0D5A7E0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D3A4-1F6A-8649-ACB9-FE362C3E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4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35FD-FF5B-FC49-A8C6-0FF00121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F36C-7653-DC47-AED3-D336FAC2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DEAC-40D4-5249-8F41-D81009AA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B554-9B2D-C34F-B8A0-F0729AC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ADEC-58A2-CE4F-A006-159C734F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55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5A5C0-5A05-E74B-9855-E3747967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EAAA8-2D77-9D4B-8567-DBC3F43E4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5A9A-B2C7-F44C-BC4E-D7F36BAF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E3E6-FCD9-7E43-B7C2-5FBBDE14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C43D-D4F4-E94F-A032-3A9C4D66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1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8956B1-285B-7A44-84FF-DDD0EB02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13539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Module Number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F53B4-FCFE-924B-AA4A-AB56BBF1A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687" y="70412"/>
            <a:ext cx="3387178" cy="24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2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6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CI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432958-3DAC-1540-8377-CD6910C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298"/>
            <a:ext cx="12192000" cy="688407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Module Number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F82A12-B384-6447-8F2F-250D735230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679" y="6045129"/>
            <a:ext cx="4135385" cy="812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87238-9584-4547-92FF-1D7CD0E8C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95" y="316270"/>
            <a:ext cx="2946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N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39AC88-612D-1948-AA17-2DAEC68C8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639A20-0394-DC41-B771-5818948FED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679" y="6102312"/>
            <a:ext cx="4230722" cy="754203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Module Number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C36B60-D600-084C-9EF6-AEEC009AA8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95" y="316270"/>
            <a:ext cx="2946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C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7B0B21-F5A7-FA4F-B0FC-EE18261F9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45817" cy="6857999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Module Number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6B0D32-A21E-3343-B25F-3622E3F8C2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97" y="6159115"/>
            <a:ext cx="3900485" cy="590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2583B-88DD-EF4C-AA22-01FA30D97C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95" y="316270"/>
            <a:ext cx="2946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NE Modul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DNE Module URL (https://</a:t>
            </a:r>
            <a:r>
              <a:rPr lang="en-US" dirty="0" err="1"/>
              <a:t>learninglabs</a:t>
            </a:r>
            <a:r>
              <a:rPr lang="en-US" dirty="0"/>
              <a:t>...)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802FE-1232-5D44-8E62-5E7C8868D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2741B3-4C07-2F4B-AC2B-7887DE739F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3688" y="1713186"/>
            <a:ext cx="11127317" cy="4351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Learning Lab Module Image</a:t>
            </a:r>
          </a:p>
        </p:txBody>
      </p:sp>
    </p:spTree>
    <p:extLst>
      <p:ext uri="{BB962C8B-B14F-4D97-AF65-F5344CB8AC3E}">
        <p14:creationId xmlns:p14="http://schemas.microsoft.com/office/powerpoint/2010/main" val="35259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 On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849842"/>
            <a:ext cx="11127317" cy="9757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DNE Lab Title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802FE-1232-5D44-8E62-5E7C8868D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1D7585-EC32-AF4B-AC6D-18D793602D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688" y="2092325"/>
            <a:ext cx="5362757" cy="3730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Objectives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BB0379-7718-0448-AE43-29AB7AF16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40680" y="454848"/>
            <a:ext cx="387032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190496" indent="0">
              <a:buNone/>
              <a:defRPr/>
            </a:lvl2pPr>
            <a:lvl3pPr marL="349241" indent="0">
              <a:buNone/>
              <a:defRPr/>
            </a:lvl3pPr>
            <a:lvl4pPr marL="444489" indent="0">
              <a:buNone/>
              <a:defRPr/>
            </a:lvl4pPr>
            <a:lvl5pPr marL="539736" indent="0">
              <a:buNone/>
              <a:defRPr/>
            </a:lvl5pPr>
          </a:lstStyle>
          <a:p>
            <a:pPr lvl="0"/>
            <a:r>
              <a:rPr lang="en-US" dirty="0"/>
              <a:t>Estimated Time: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713D7A6-8EA3-4D43-A84B-0D40DD7ED0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8248" y="2084751"/>
            <a:ext cx="5362757" cy="3730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Caveats, reminders, things to note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7CAC2-E697-0447-A314-412B22FAD525}"/>
              </a:ext>
            </a:extLst>
          </p:cNvPr>
          <p:cNvSpPr txBox="1"/>
          <p:nvPr userDrawn="1"/>
        </p:nvSpPr>
        <p:spPr>
          <a:xfrm>
            <a:off x="483476" y="420840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accent3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157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849842"/>
            <a:ext cx="11127317" cy="9757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DNE Lab Title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802FE-1232-5D44-8E62-5E7C8868D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1D7585-EC32-AF4B-AC6D-18D793602D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688" y="2092325"/>
            <a:ext cx="5362757" cy="3730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Objectives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BB0379-7718-0448-AE43-29AB7AF16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40680" y="454848"/>
            <a:ext cx="387032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190496" indent="0">
              <a:buNone/>
              <a:defRPr/>
            </a:lvl2pPr>
            <a:lvl3pPr marL="349241" indent="0">
              <a:buNone/>
              <a:defRPr/>
            </a:lvl3pPr>
            <a:lvl4pPr marL="444489" indent="0">
              <a:buNone/>
              <a:defRPr/>
            </a:lvl4pPr>
            <a:lvl5pPr marL="539736" indent="0">
              <a:buNone/>
              <a:defRPr/>
            </a:lvl5pPr>
          </a:lstStyle>
          <a:p>
            <a:pPr lvl="0"/>
            <a:r>
              <a:rPr lang="en-US" dirty="0"/>
              <a:t>Estimated Time: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713D7A6-8EA3-4D43-A84B-0D40DD7ED0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8248" y="2084751"/>
            <a:ext cx="5362757" cy="3730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Caveats, reminders, things to note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7CAC2-E697-0447-A314-412B22FAD525}"/>
              </a:ext>
            </a:extLst>
          </p:cNvPr>
          <p:cNvSpPr txBox="1"/>
          <p:nvPr userDrawn="1"/>
        </p:nvSpPr>
        <p:spPr>
          <a:xfrm>
            <a:off x="483476" y="4208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accent3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The</a:t>
            </a:r>
            <a:r>
              <a:rPr lang="en-US" sz="2400" b="0" i="0" baseline="0" dirty="0">
                <a:solidFill>
                  <a:schemeClr val="accent3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Mission</a:t>
            </a:r>
            <a:endParaRPr lang="en-US" sz="2400" b="0" i="0" dirty="0">
              <a:solidFill>
                <a:schemeClr val="accent3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9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CI Miss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8CC10-7F93-7A41-8993-E9C1B07FF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F6187-71FF-F64B-A683-AC1D540783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679" y="6045129"/>
            <a:ext cx="4135385" cy="812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2E071-87AA-2944-BFC9-B34F7C96CE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" y="5279521"/>
            <a:ext cx="2099977" cy="1430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7E6FD-2281-B941-85E4-12DD2303285B}"/>
              </a:ext>
            </a:extLst>
          </p:cNvPr>
          <p:cNvSpPr txBox="1"/>
          <p:nvPr userDrawn="1"/>
        </p:nvSpPr>
        <p:spPr>
          <a:xfrm>
            <a:off x="438911" y="319981"/>
            <a:ext cx="957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0" i="0" dirty="0">
                <a:solidFill>
                  <a:schemeClr val="bg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Hands-on</a:t>
            </a:r>
            <a:r>
              <a:rPr lang="en-GB" sz="5400" b="0" i="0" baseline="0" dirty="0">
                <a:solidFill>
                  <a:schemeClr val="bg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Exercise …</a:t>
            </a:r>
            <a:endParaRPr lang="en-GB" sz="5400" b="0" i="0" dirty="0">
              <a:solidFill>
                <a:schemeClr val="bg2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F15EBC-0A3B-384C-A318-FE4463EE58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19" y="2129385"/>
            <a:ext cx="5430982" cy="36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CI Miss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8CC10-7F93-7A41-8993-E9C1B07FF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F6187-71FF-F64B-A683-AC1D540783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679" y="6045129"/>
            <a:ext cx="4135385" cy="812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E6027-B3CE-2649-BB30-A6CB8DFB6CBA}"/>
              </a:ext>
            </a:extLst>
          </p:cNvPr>
          <p:cNvSpPr txBox="1"/>
          <p:nvPr userDrawn="1"/>
        </p:nvSpPr>
        <p:spPr>
          <a:xfrm>
            <a:off x="438911" y="319981"/>
            <a:ext cx="95730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1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Get your hands dirty with …</a:t>
            </a:r>
          </a:p>
          <a:p>
            <a:r>
              <a:rPr lang="en-US" sz="5400" b="0" i="0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The Mission!</a:t>
            </a:r>
            <a:endParaRPr lang="en-GB" sz="5400" b="0" i="0" dirty="0">
              <a:solidFill>
                <a:schemeClr val="bg2"/>
              </a:solidFill>
              <a:latin typeface="CiscoSansTT" panose="020B0503020201020303" pitchFamily="34" charset="0"/>
              <a:cs typeface="CiscoSansTT" panose="020B050302020102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8B9CC-DA30-724D-88D8-CB0C12E21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29342"/>
            <a:ext cx="3212590" cy="3375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2E071-87AA-2944-BFC9-B34F7C96CE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" y="5279521"/>
            <a:ext cx="2099977" cy="14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6F419-F710-FA43-8CAB-B4E1F64DE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7F45A-C469-8248-A1EE-950ABC5AF5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679" y="6102312"/>
            <a:ext cx="4230722" cy="754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7E6FD-2281-B941-85E4-12DD2303285B}"/>
              </a:ext>
            </a:extLst>
          </p:cNvPr>
          <p:cNvSpPr txBox="1"/>
          <p:nvPr userDrawn="1"/>
        </p:nvSpPr>
        <p:spPr>
          <a:xfrm>
            <a:off x="438911" y="319981"/>
            <a:ext cx="957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0" i="0" dirty="0">
                <a:solidFill>
                  <a:schemeClr val="bg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Hands-on</a:t>
            </a:r>
            <a:r>
              <a:rPr lang="en-GB" sz="5400" b="0" i="0" baseline="0" dirty="0">
                <a:solidFill>
                  <a:schemeClr val="bg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Exercise …</a:t>
            </a:r>
            <a:endParaRPr lang="en-GB" sz="5400" b="0" i="0" dirty="0">
              <a:solidFill>
                <a:schemeClr val="bg2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15EBC-0A3B-384C-A318-FE4463EE5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19" y="2129385"/>
            <a:ext cx="5430982" cy="360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F34CE-2DE1-FF41-896D-B3AE883AA2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" y="5279521"/>
            <a:ext cx="2099977" cy="14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2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NA Miss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A6F419-F710-FA43-8CAB-B4E1F64DE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F7F45A-C469-8248-A1EE-950ABC5AF5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679" y="6102312"/>
            <a:ext cx="4230722" cy="754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E7E6FD-2281-B941-85E4-12DD2303285B}"/>
              </a:ext>
            </a:extLst>
          </p:cNvPr>
          <p:cNvSpPr txBox="1"/>
          <p:nvPr userDrawn="1"/>
        </p:nvSpPr>
        <p:spPr>
          <a:xfrm>
            <a:off x="438911" y="319981"/>
            <a:ext cx="95730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1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Get your hands dirty with …</a:t>
            </a:r>
          </a:p>
          <a:p>
            <a:r>
              <a:rPr lang="en-US" sz="5400" b="0" i="0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The Mission!</a:t>
            </a:r>
            <a:endParaRPr lang="en-GB" sz="5400" b="0" i="0" dirty="0">
              <a:solidFill>
                <a:schemeClr val="bg2"/>
              </a:solidFill>
              <a:latin typeface="CiscoSansTT" panose="020B0503020201020303" pitchFamily="34" charset="0"/>
              <a:cs typeface="CiscoSansT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F15EBC-0A3B-384C-A318-FE4463EE5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29342"/>
            <a:ext cx="3212590" cy="3375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CF34CE-2DE1-FF41-896D-B3AE883AA2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" y="5279521"/>
            <a:ext cx="2099977" cy="14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C Miss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5D8A5-BEA8-B048-B62D-A3F9AD8EB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45817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AB9CD6-62A7-0E44-9E9B-0BE96A709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97" y="6159115"/>
            <a:ext cx="3900485" cy="5905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C1B048-465C-4442-B509-10E275175B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" y="5279521"/>
            <a:ext cx="2099977" cy="1430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7E6FD-2281-B941-85E4-12DD2303285B}"/>
              </a:ext>
            </a:extLst>
          </p:cNvPr>
          <p:cNvSpPr txBox="1"/>
          <p:nvPr userDrawn="1"/>
        </p:nvSpPr>
        <p:spPr>
          <a:xfrm>
            <a:off x="438911" y="319981"/>
            <a:ext cx="957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0" i="0" dirty="0">
                <a:solidFill>
                  <a:schemeClr val="bg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Hands-on</a:t>
            </a:r>
            <a:r>
              <a:rPr lang="en-GB" sz="5400" b="0" i="0" baseline="0" dirty="0">
                <a:solidFill>
                  <a:schemeClr val="bg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Exercise …</a:t>
            </a:r>
            <a:endParaRPr lang="en-GB" sz="5400" b="0" i="0" dirty="0">
              <a:solidFill>
                <a:schemeClr val="bg2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15EBC-0A3B-384C-A318-FE4463EE58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19" y="2129385"/>
            <a:ext cx="5430982" cy="36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iss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5D8A5-BEA8-B048-B62D-A3F9AD8EB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45817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AB9CD6-62A7-0E44-9E9B-0BE96A709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97" y="6159115"/>
            <a:ext cx="3900485" cy="5905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9C5C59-6138-724F-B9E0-D0012D741103}"/>
              </a:ext>
            </a:extLst>
          </p:cNvPr>
          <p:cNvSpPr txBox="1"/>
          <p:nvPr userDrawn="1"/>
        </p:nvSpPr>
        <p:spPr>
          <a:xfrm>
            <a:off x="438911" y="319981"/>
            <a:ext cx="95730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1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Get your hands dirty with …</a:t>
            </a:r>
          </a:p>
          <a:p>
            <a:r>
              <a:rPr lang="en-US" sz="5400" b="0" i="0" dirty="0">
                <a:solidFill>
                  <a:schemeClr val="bg2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The Mission!</a:t>
            </a:r>
            <a:endParaRPr lang="en-GB" sz="5400" b="0" i="0" dirty="0">
              <a:solidFill>
                <a:schemeClr val="bg2"/>
              </a:solidFill>
              <a:latin typeface="CiscoSansTT" panose="020B0503020201020303" pitchFamily="34" charset="0"/>
              <a:cs typeface="CiscoSansT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714426-CE39-E844-A586-4769F10EA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29342"/>
            <a:ext cx="3212590" cy="3375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C1B048-465C-4442-B509-10E275175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" y="5279521"/>
            <a:ext cx="2099977" cy="14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8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458127-881D-2B4D-B924-3B8C67D6E8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22752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28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8956B1-285B-7A44-84FF-DDD0EB02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0366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1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1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62C134-35DE-C742-B089-5B4C0F187C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2876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with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  <a:solidFill>
            <a:schemeClr val="tx1"/>
          </a:solidFill>
        </p:spPr>
        <p:txBody>
          <a:bodyPr lIns="0" tIns="45710" rIns="0" bIns="45710">
            <a:noAutofit/>
          </a:bodyPr>
          <a:lstStyle>
            <a:lvl1pPr marL="76199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Arial"/>
              <a:buNone/>
              <a:defRPr sz="1600" b="0" i="0" baseline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32828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385224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537620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690016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Enter Code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F5F602-0B95-6F46-89C7-35DF767131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62049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802FE-1232-5D44-8E62-5E7C8868D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29411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B2CDD9-4477-E04A-AA0C-3D6DD23A4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2959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CE280F-4056-9C43-855A-FF8B5400B9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18119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C39E14-3D1C-2E4E-AD84-F966461FA6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3922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52210-E17C-2D4D-8591-8E6A1E841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2380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C4E7B-9D67-744C-BDAC-98AC0738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18850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B6132D-9830-614A-B785-99A04260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997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FF624-D7F0-774C-8C34-E208C77058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24319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37909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8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7F25C9-3D62-2D4D-8D41-AC7B5812CB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218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DE00B-43B5-C14E-8C2D-B6710C36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14189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2CF12-2596-D14E-9A38-B4E0A099FF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34967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1584ED-D67C-1A4A-85E7-FE238EC9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21877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BE1572-BFF2-BF46-8979-A7726001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627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1841DF-21A7-C346-885D-32563E2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8532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333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640853F4-1BAF-3540-A54F-96D28F764C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607604-F157-3244-B507-58AEB81EE3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7412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75A1BC9F-B5AD-B147-BA51-6B169F6BC9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69496" y="1896533"/>
            <a:ext cx="2778536" cy="26124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D7D4E213-7CF4-6941-B2D0-5FF593988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4091" y="2511863"/>
            <a:ext cx="3196914" cy="199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  <a:p>
            <a:pPr lvl="0"/>
            <a:r>
              <a:rPr lang="en-US" dirty="0"/>
              <a:t>Twitter Handle</a:t>
            </a:r>
            <a:br>
              <a:rPr lang="en-US" dirty="0"/>
            </a:br>
            <a:r>
              <a:rPr lang="en-US" dirty="0"/>
              <a:t>GitHub Link</a:t>
            </a:r>
            <a:br>
              <a:rPr lang="en-US" dirty="0"/>
            </a:br>
            <a:r>
              <a:rPr lang="en-US" dirty="0"/>
              <a:t>Linked In Link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B00F3A-25D3-4F4B-BAFF-D5F7DBFC5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91" y="1550833"/>
            <a:ext cx="3425515" cy="24794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1C284A-AD2A-AD43-8CC9-F51A6C7BC078}"/>
              </a:ext>
            </a:extLst>
          </p:cNvPr>
          <p:cNvSpPr/>
          <p:nvPr userDrawn="1"/>
        </p:nvSpPr>
        <p:spPr>
          <a:xfrm>
            <a:off x="8678810" y="5750931"/>
            <a:ext cx="321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 lvl="0" algn="ctr">
              <a:spcBef>
                <a:spcPts val="600"/>
              </a:spcBef>
            </a:pPr>
            <a:r>
              <a:rPr lang="en-US" sz="2400" b="0" dirty="0" err="1">
                <a:solidFill>
                  <a:srgbClr val="0D3A5C"/>
                </a:solidFill>
                <a:latin typeface="CiscoSans ExtraLight" panose="020B0303020201020303" pitchFamily="34" charset="0"/>
                <a:cs typeface="CiscoSansTT Heavy" panose="020B0503020201020303" pitchFamily="34" charset="0"/>
              </a:rPr>
              <a:t>developer.cisco.com</a:t>
            </a:r>
            <a:endParaRPr lang="en-US" sz="2400" b="0" dirty="0">
              <a:solidFill>
                <a:srgbClr val="0D3A5C"/>
              </a:solidFill>
              <a:latin typeface="CiscoSans ExtraLight" panose="020B0303020201020303" pitchFamily="34" charset="0"/>
              <a:cs typeface="CiscoSansTT Heavy" panose="020B05030202010203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8D641-4E2F-B74D-8F84-F7779A22E4CD}"/>
              </a:ext>
            </a:extLst>
          </p:cNvPr>
          <p:cNvSpPr txBox="1"/>
          <p:nvPr userDrawn="1"/>
        </p:nvSpPr>
        <p:spPr>
          <a:xfrm>
            <a:off x="583688" y="661790"/>
            <a:ext cx="8765541" cy="55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lvl="0"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733" b="0" i="0" u="none" dirty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85"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70"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54"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39" defTabSz="91226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lvl="0"/>
            <a:r>
              <a:rPr lang="en-US" dirty="0"/>
              <a:t>Connect with Us and share Your Story…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196034" y="4616999"/>
            <a:ext cx="4468518" cy="1535973"/>
            <a:chOff x="1196034" y="4810961"/>
            <a:chExt cx="4468518" cy="1535973"/>
          </a:xfrm>
        </p:grpSpPr>
        <p:sp>
          <p:nvSpPr>
            <p:cNvPr id="23" name="Text Placeholder 7">
              <a:extLst>
                <a:ext uri="{FF2B5EF4-FFF2-40B4-BE49-F238E27FC236}">
                  <a16:creationId xmlns:a16="http://schemas.microsoft.com/office/drawing/2014/main" id="{DAAAC206-9A88-3D48-959A-E87754796B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28602" y="4810961"/>
              <a:ext cx="4135950" cy="1418214"/>
            </a:xfrm>
            <a:prstGeom prst="rect">
              <a:avLst/>
            </a:prstGeom>
          </p:spPr>
          <p:txBody>
            <a:bodyPr/>
            <a:lstStyle>
              <a:lvl1pPr marL="226478" indent="-226478" algn="l" defTabSz="912261" rtl="0" eaLnBrk="1" fontAlgn="base" hangingPunct="1">
                <a:lnSpc>
                  <a:spcPct val="95000"/>
                </a:lnSpc>
                <a:spcBef>
                  <a:spcPts val="1433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Arial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ＭＳ Ｐゴシック" charset="0"/>
                  <a:cs typeface="CiscoSans"/>
                </a:defRPr>
              </a:lvl1pPr>
              <a:lvl2pPr marL="478355" indent="-287859" algn="l" defTabSz="912261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 lang="en-US" sz="1867" kern="1200" dirty="0">
                  <a:solidFill>
                    <a:schemeClr val="tx1"/>
                  </a:solidFill>
                  <a:latin typeface="+mn-lt"/>
                  <a:ea typeface="ＭＳ Ｐゴシック" charset="0"/>
                  <a:cs typeface="CiscoSans"/>
                </a:defRPr>
              </a:lvl2pPr>
              <a:lvl3pPr marL="575719" indent="-226478" algn="l" defTabSz="912261" rtl="0" eaLnBrk="1" fontAlgn="base" hangingPunct="1">
                <a:lnSpc>
                  <a:spcPct val="95000"/>
                </a:lnSpc>
                <a:spcBef>
                  <a:spcPts val="833"/>
                </a:spcBef>
                <a:spcAft>
                  <a:spcPct val="0"/>
                </a:spcAft>
                <a:buFont typeface="Arial" charset="0"/>
                <a:buChar char="•"/>
                <a:defRPr lang="en-US" sz="1600" kern="1200" dirty="0">
                  <a:solidFill>
                    <a:schemeClr val="tx1"/>
                  </a:solidFill>
                  <a:latin typeface="+mn-lt"/>
                  <a:ea typeface="ＭＳ Ｐゴシック" charset="0"/>
                  <a:cs typeface="CiscoSans"/>
                </a:defRPr>
              </a:lvl3pPr>
              <a:lvl4pPr marL="670967" indent="-226478" algn="l" defTabSz="912261" rtl="0" eaLnBrk="1" fontAlgn="base" hangingPunct="1">
                <a:lnSpc>
                  <a:spcPct val="95000"/>
                </a:lnSpc>
                <a:spcBef>
                  <a:spcPts val="833"/>
                </a:spcBef>
                <a:spcAft>
                  <a:spcPct val="0"/>
                </a:spcAft>
                <a:buFont typeface="Arial" charset="0"/>
                <a:buChar char="•"/>
                <a:defRPr lang="en-US" sz="1467" kern="1200" dirty="0">
                  <a:solidFill>
                    <a:schemeClr val="tx1"/>
                  </a:solidFill>
                  <a:latin typeface="+mn-lt"/>
                  <a:ea typeface="ＭＳ Ｐゴシック" charset="0"/>
                  <a:cs typeface="CiscoSans"/>
                </a:defRPr>
              </a:lvl4pPr>
              <a:lvl5pPr marL="766214" indent="-226478" algn="l" defTabSz="912261" rtl="0" eaLnBrk="1" fontAlgn="base" hangingPunct="1">
                <a:lnSpc>
                  <a:spcPct val="95000"/>
                </a:lnSpc>
                <a:spcBef>
                  <a:spcPts val="833"/>
                </a:spcBef>
                <a:spcAft>
                  <a:spcPct val="0"/>
                </a:spcAft>
                <a:buFont typeface="Arial" charset="0"/>
                <a:buChar char="•"/>
                <a:defRPr lang="en-US" sz="1467" kern="1200" dirty="0">
                  <a:solidFill>
                    <a:schemeClr val="tx1"/>
                  </a:solidFill>
                  <a:latin typeface="+mn-lt"/>
                  <a:ea typeface="ＭＳ Ｐゴシック" charset="0"/>
                  <a:cs typeface="CiscoSans"/>
                </a:defRPr>
              </a:lvl5pPr>
              <a:lvl6pPr marL="1151779" indent="-228588" algn="l" defTabSz="914346" rtl="0" eaLnBrk="1" latinLnBrk="0" hangingPunct="1">
                <a:spcBef>
                  <a:spcPts val="800"/>
                </a:spcBef>
                <a:buFont typeface="Arial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7761" indent="-228557" algn="l" defTabSz="914346" rtl="0" eaLnBrk="1" latinLnBrk="0" hangingPunct="1">
                <a:spcBef>
                  <a:spcPts val="800"/>
                </a:spcBef>
                <a:buFont typeface="Arial" pitchFamily="34" charset="0"/>
                <a:buChar char="•"/>
                <a:defRPr sz="1067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13" indent="0" algn="l" defTabSz="914346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974" indent="-228588" algn="l" defTabSz="91434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49" indent="0">
                <a:lnSpc>
                  <a:spcPct val="100000"/>
                </a:lnSpc>
                <a:spcBef>
                  <a:spcPts val="600"/>
                </a:spcBef>
                <a:buFont typeface="Arial" charset="0"/>
                <a:buNone/>
              </a:pPr>
              <a:r>
                <a:rPr lang="en-US" sz="2000" b="0" i="0" dirty="0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@</a:t>
              </a:r>
              <a:r>
                <a:rPr lang="en-US" sz="2000" b="0" i="0" dirty="0" err="1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CiscoDevNet</a:t>
              </a:r>
              <a:r>
                <a:rPr lang="en-US" sz="2000" b="0" i="0" dirty="0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  </a:t>
              </a:r>
            </a:p>
            <a:p>
              <a:pPr marL="57149" indent="0">
                <a:lnSpc>
                  <a:spcPct val="100000"/>
                </a:lnSpc>
                <a:spcBef>
                  <a:spcPts val="600"/>
                </a:spcBef>
                <a:buFont typeface="Arial" charset="0"/>
                <a:buNone/>
              </a:pPr>
              <a:r>
                <a:rPr lang="en-US" sz="2000" b="0" i="0" dirty="0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#</a:t>
              </a:r>
              <a:r>
                <a:rPr lang="en-US" sz="2000" b="0" i="0" dirty="0" err="1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DevNetExpress</a:t>
              </a:r>
              <a:endParaRPr lang="en-US" sz="2000" b="0" i="0" dirty="0">
                <a:solidFill>
                  <a:srgbClr val="0D3A5C"/>
                </a:solidFill>
                <a:latin typeface="CiscoSansTT" panose="020B0503020201020303" pitchFamily="34" charset="0"/>
                <a:cs typeface="CiscoSansTT" panose="020B0503020201020303" pitchFamily="34" charset="0"/>
              </a:endParaRPr>
            </a:p>
            <a:p>
              <a:pPr marL="57149" indent="0">
                <a:lnSpc>
                  <a:spcPct val="100000"/>
                </a:lnSpc>
                <a:spcBef>
                  <a:spcPts val="600"/>
                </a:spcBef>
                <a:buFont typeface="Arial" charset="0"/>
                <a:buNone/>
              </a:pPr>
              <a:r>
                <a:rPr lang="en-US" sz="2000" b="0" i="0" dirty="0" err="1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facebook.com</a:t>
              </a:r>
              <a:r>
                <a:rPr lang="en-US" sz="2000" b="0" i="0" dirty="0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/</a:t>
              </a:r>
              <a:r>
                <a:rPr lang="en-US" sz="2000" b="0" i="0" dirty="0" err="1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ciscodevnet</a:t>
              </a:r>
              <a:r>
                <a:rPr lang="en-US" sz="2000" b="0" i="0" dirty="0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/ </a:t>
              </a:r>
            </a:p>
            <a:p>
              <a:pPr marL="57149" indent="0">
                <a:lnSpc>
                  <a:spcPct val="100000"/>
                </a:lnSpc>
                <a:spcBef>
                  <a:spcPts val="600"/>
                </a:spcBef>
                <a:buFont typeface="Arial" charset="0"/>
                <a:buNone/>
              </a:pPr>
              <a:r>
                <a:rPr lang="en-US" sz="2000" b="0" i="0" dirty="0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http://github.com/</a:t>
              </a:r>
              <a:r>
                <a:rPr lang="en-US" sz="2000" b="0" i="0" dirty="0" err="1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CiscoDevNet</a:t>
              </a:r>
              <a:r>
                <a:rPr lang="en-US" sz="2000" b="0" i="0" dirty="0">
                  <a:solidFill>
                    <a:srgbClr val="0D3A5C"/>
                  </a:solidFill>
                  <a:latin typeface="CiscoSansTT" panose="020B0503020201020303" pitchFamily="34" charset="0"/>
                  <a:cs typeface="CiscoSansTT" panose="020B0503020201020303" pitchFamily="34" charset="0"/>
                </a:rPr>
                <a:t> 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5779378-9FE7-1E41-B181-1DD9A65E5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29910" y="5242933"/>
              <a:ext cx="298692" cy="29869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2696BE-37C8-7D49-9753-E9C01221B1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96034" y="5981159"/>
              <a:ext cx="349467" cy="3657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E69E19-8E61-3A49-9770-F85A9B2CF4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6486" y="5668092"/>
              <a:ext cx="233068" cy="2330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5779378-9FE7-1E41-B181-1DD9A65E5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1645" y="4882337"/>
              <a:ext cx="298692" cy="298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9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A1C9D-BAAC-7540-AA74-B04ED364A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1405" y="1413769"/>
            <a:ext cx="4669189" cy="3379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35713-6CF6-4743-9F0B-3B95D9CD4448}"/>
              </a:ext>
            </a:extLst>
          </p:cNvPr>
          <p:cNvSpPr txBox="1"/>
          <p:nvPr userDrawn="1"/>
        </p:nvSpPr>
        <p:spPr>
          <a:xfrm>
            <a:off x="1755230" y="4895286"/>
            <a:ext cx="9124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solidFill>
                  <a:srgbClr val="0D3A5C"/>
                </a:solidFill>
                <a:latin typeface="CiscoSansTT Heavy" panose="020B0503020201020303" pitchFamily="34" charset="0"/>
                <a:cs typeface="CiscoSansTT Heavy" panose="020B0503020201020303" pitchFamily="34" charset="0"/>
              </a:rPr>
              <a:t>@</a:t>
            </a:r>
            <a:r>
              <a:rPr lang="en-US" sz="4000" b="1" i="0" dirty="0" err="1">
                <a:solidFill>
                  <a:srgbClr val="0D3A5C"/>
                </a:solidFill>
                <a:latin typeface="CiscoSansTT Heavy" panose="020B0503020201020303" pitchFamily="34" charset="0"/>
                <a:cs typeface="CiscoSansTT Heavy" panose="020B0503020201020303" pitchFamily="34" charset="0"/>
              </a:rPr>
              <a:t>CiscoDevNet</a:t>
            </a:r>
            <a:r>
              <a:rPr lang="en-US" sz="4000" b="1" i="0" dirty="0">
                <a:solidFill>
                  <a:srgbClr val="0D3A5C"/>
                </a:solidFill>
                <a:latin typeface="CiscoSansTT Heavy" panose="020B0503020201020303" pitchFamily="34" charset="0"/>
                <a:cs typeface="CiscoSansTT Heavy" panose="020B0503020201020303" pitchFamily="34" charset="0"/>
              </a:rPr>
              <a:t>   </a:t>
            </a:r>
            <a:r>
              <a:rPr lang="en-US" sz="4000" b="0" i="0" dirty="0">
                <a:solidFill>
                  <a:srgbClr val="0D3A5C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|</a:t>
            </a:r>
            <a:r>
              <a:rPr lang="en-US" sz="4000" b="1" i="0" dirty="0">
                <a:solidFill>
                  <a:srgbClr val="0D3A5C"/>
                </a:solidFill>
                <a:latin typeface="CiscoSansTT Heavy" panose="020B0503020201020303" pitchFamily="34" charset="0"/>
                <a:cs typeface="CiscoSansTT Heavy" panose="020B0503020201020303" pitchFamily="34" charset="0"/>
              </a:rPr>
              <a:t>  #</a:t>
            </a:r>
            <a:r>
              <a:rPr lang="en-US" sz="4000" b="1" i="0" dirty="0" err="1">
                <a:solidFill>
                  <a:srgbClr val="0D3A5C"/>
                </a:solidFill>
                <a:latin typeface="CiscoSansTT Heavy" panose="020B0503020201020303" pitchFamily="34" charset="0"/>
                <a:cs typeface="CiscoSansTT Heavy" panose="020B0503020201020303" pitchFamily="34" charset="0"/>
              </a:rPr>
              <a:t>DevNetExpress</a:t>
            </a:r>
            <a:endParaRPr lang="en-US" sz="4000" b="1" i="0" dirty="0">
              <a:solidFill>
                <a:srgbClr val="0D3A5C"/>
              </a:solidFill>
              <a:latin typeface="CiscoSansTT Heavy" panose="020B0503020201020303" pitchFamily="34" charset="0"/>
              <a:cs typeface="CiscoSansTT Heavy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1359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870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15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41" Type="http://schemas.openxmlformats.org/officeDocument/2006/relationships/slideLayout" Target="../slideLayouts/slideLayout79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391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368F-36AB-3F44-88E3-815164B0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9BE9-1ABC-7D49-99EC-22FC37DA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CBCF-235F-7946-850A-69131D994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FFFC-59ED-304B-A8D9-26F5DB6426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4CFA-FAE8-6F43-9DAA-B6AAF2DA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499B-96A3-FD44-8FC9-B4101ED38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8A489-C66F-5541-AC3D-BEE05E073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05EC5-0874-7E40-A126-0FC2CA189B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7"/>
          <a:stretch/>
        </p:blipFill>
        <p:spPr>
          <a:xfrm>
            <a:off x="11249002" y="6356350"/>
            <a:ext cx="612183" cy="447035"/>
          </a:xfrm>
          <a:prstGeom prst="rect">
            <a:avLst/>
          </a:prstGeom>
        </p:spPr>
      </p:pic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52B600-252C-F94A-82B0-944597D8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LM-XXXX</a:t>
            </a:r>
          </a:p>
        </p:txBody>
      </p:sp>
    </p:spTree>
    <p:extLst>
      <p:ext uri="{BB962C8B-B14F-4D97-AF65-F5344CB8AC3E}">
        <p14:creationId xmlns:p14="http://schemas.microsoft.com/office/powerpoint/2010/main" val="57291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739" r:id="rId40"/>
    <p:sldLayoutId id="214748374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Keisha Richardson aka Lady 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Collaboration TSA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en-US" dirty="0"/>
              <a:t> High 2020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Consuming REST based APIs</a:t>
            </a:r>
          </a:p>
        </p:txBody>
      </p:sp>
    </p:spTree>
    <p:extLst>
      <p:ext uri="{BB962C8B-B14F-4D97-AF65-F5344CB8AC3E}">
        <p14:creationId xmlns:p14="http://schemas.microsoft.com/office/powerpoint/2010/main" val="25171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A4FDF-B2DC-0641-8462-44F0BD5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HTTPS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EBE7-4CEC-3644-A0D3-7EFF1B27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 + TLS encryption. </a:t>
            </a:r>
          </a:p>
          <a:p>
            <a:r>
              <a:rPr lang="en-US" sz="1800" dirty="0"/>
              <a:t>Prevents Man in the Middle attacks.</a:t>
            </a:r>
          </a:p>
          <a:p>
            <a:r>
              <a:rPr lang="en-US" sz="1800" dirty="0"/>
              <a:t>RSA public and private keys.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1E7373-4601-D140-A2D0-23A131FA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87" y="157084"/>
            <a:ext cx="9404372" cy="43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0A21-6DCC-7E46-8A74-D8E6B9D7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Softcoding vs Hardcoding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07AC-7FBC-FF40-BC16-F87B4598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Softcoding is a technique of obtaining variable values from external resources.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2E62C324-324A-5447-BE5C-8AB8EF6F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63" y="2816387"/>
            <a:ext cx="8178800" cy="14732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1F4D7D95-8D4F-AA48-82FA-931B1968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635500"/>
            <a:ext cx="1016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  <a:cs typeface="CiscoSans" pitchFamily="34" charset="0"/>
              </a:rPr>
              <a:t>Questions?</a:t>
            </a:r>
            <a:endParaRPr altLang="en-US" sz="4267" dirty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1CCF5-B4A6-A748-83CA-612B7A2C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A150C-5FFF-4D79-81F4-D0062D723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90487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9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CC264-AB19-C84C-AE68-448E99F4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91" y="3936983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Pagination</a:t>
            </a:r>
            <a:br>
              <a:rPr lang="en-US" dirty="0"/>
            </a:br>
            <a:r>
              <a:rPr lang="en-US" sz="1800" dirty="0"/>
              <a:t>(payload limiting from server side)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73A1D3-A2A4-1E48-AB9D-157C91168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1223" y="704504"/>
            <a:ext cx="984955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1620-D2CB-B345-825F-0C9C9E9F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969" y="3936983"/>
            <a:ext cx="6502832" cy="2277548"/>
          </a:xfrm>
        </p:spPr>
        <p:txBody>
          <a:bodyPr>
            <a:noAutofit/>
          </a:bodyPr>
          <a:lstStyle/>
          <a:p>
            <a:r>
              <a:rPr lang="en-US" sz="1800" dirty="0"/>
              <a:t>Limits API response payload</a:t>
            </a:r>
          </a:p>
          <a:p>
            <a:r>
              <a:rPr lang="en-US" sz="1800" dirty="0"/>
              <a:t>Prevents degraded performance or possible timeout (code 503)</a:t>
            </a:r>
          </a:p>
          <a:p>
            <a:r>
              <a:rPr lang="en-US" sz="1800" dirty="0"/>
              <a:t>Content-Length header (bytes)</a:t>
            </a:r>
          </a:p>
          <a:p>
            <a:endParaRPr lang="en-US" sz="1800" dirty="0"/>
          </a:p>
          <a:p>
            <a:r>
              <a:rPr lang="en-US" sz="1800" dirty="0"/>
              <a:t>Query params</a:t>
            </a:r>
          </a:p>
          <a:p>
            <a:pPr lvl="1"/>
            <a:r>
              <a:rPr lang="en-US" sz="1800" dirty="0"/>
              <a:t>Limit = max number of items returned in a page</a:t>
            </a:r>
          </a:p>
          <a:p>
            <a:pPr lvl="1"/>
            <a:r>
              <a:rPr lang="en-US" sz="1800" dirty="0"/>
              <a:t>Offset = index of first item in that page </a:t>
            </a:r>
          </a:p>
        </p:txBody>
      </p:sp>
    </p:spTree>
    <p:extLst>
      <p:ext uri="{BB962C8B-B14F-4D97-AF65-F5344CB8AC3E}">
        <p14:creationId xmlns:p14="http://schemas.microsoft.com/office/powerpoint/2010/main" val="29154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AE68-2A62-CF48-AC36-72F13D1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1882-B8EF-2E49-9755-DFADD045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 parameters is the easiest way to add basic filtering to REST APIs.</a:t>
            </a:r>
          </a:p>
          <a:p>
            <a:r>
              <a:rPr lang="en-US" dirty="0"/>
              <a:t>&lt;Field&gt; &lt;Operator&gt; = &lt;Value&gt;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50EE-601A-A64F-80AF-F82BABF5DBB5}"/>
              </a:ext>
            </a:extLst>
          </p:cNvPr>
          <p:cNvSpPr/>
          <p:nvPr/>
        </p:nvSpPr>
        <p:spPr>
          <a:xfrm>
            <a:off x="3236079" y="3429000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Monaco" pitchFamily="2" charset="77"/>
              </a:rPr>
              <a:t>GET /items?state=active&amp;seller_id=1234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A719-74A8-674B-90D6-7ED0DA11A2DF}"/>
              </a:ext>
            </a:extLst>
          </p:cNvPr>
          <p:cNvSpPr/>
          <p:nvPr/>
        </p:nvSpPr>
        <p:spPr>
          <a:xfrm>
            <a:off x="3315431" y="483486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Monaco" pitchFamily="2" charset="77"/>
              </a:rPr>
              <a:t>GET /items?price[gte]=10&amp;price[lte]=100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DDCE-A4F9-D94E-B97D-BCFF9F5C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2D1A-8978-3E4F-82DC-542CDF8C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on the number of requests clients can send, total or per second.</a:t>
            </a:r>
          </a:p>
          <a:p>
            <a:r>
              <a:rPr lang="en-US" dirty="0"/>
              <a:t>Prevents Denial of Service (DoS) attacks.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C9554-3521-674F-A3E8-08CF469C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4" y="3004982"/>
            <a:ext cx="5683765" cy="3306918"/>
          </a:xfrm>
          <a:prstGeom prst="rect">
            <a:avLst/>
          </a:prstGeom>
        </p:spPr>
      </p:pic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4998CC09-5F52-D34D-9782-75D22722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580" y="4001294"/>
            <a:ext cx="4831835" cy="9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2025-8539-2441-A4D2-01B1510A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HTTP Error 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1E793-F505-3145-B00C-CFE2D9BD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5" r="-2" b="4046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A4FDF-B2DC-0641-8462-44F0BD5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HTTP Authentication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EBE7-4CEC-3644-A0D3-7EFF1B27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The client must send another request, this time using the </a:t>
            </a:r>
            <a:r>
              <a:rPr lang="en-US" sz="1700" i="1" dirty="0"/>
              <a:t>Authorization</a:t>
            </a:r>
            <a:r>
              <a:rPr lang="en-US" sz="1700" dirty="0"/>
              <a:t> header with the authentication type and credentials.</a:t>
            </a:r>
          </a:p>
          <a:p>
            <a:r>
              <a:rPr lang="en-US" sz="1700" dirty="0"/>
              <a:t>Basic (Base64-encoded credentials as </a:t>
            </a:r>
            <a:r>
              <a:rPr lang="en-US" sz="1700" dirty="0" err="1"/>
              <a:t>username:password</a:t>
            </a:r>
            <a:r>
              <a:rPr lang="en-US" sz="1700" dirty="0"/>
              <a:t>)</a:t>
            </a:r>
          </a:p>
          <a:p>
            <a:r>
              <a:rPr lang="en-US" sz="1700" dirty="0"/>
              <a:t>API key or token.</a:t>
            </a:r>
          </a:p>
          <a:p>
            <a:r>
              <a:rPr lang="en-US" sz="1700" dirty="0"/>
              <a:t>Bearer (HTTP implementation of custom token authentication)</a:t>
            </a:r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5F728-753B-7540-A498-01050F60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151" y="1883304"/>
            <a:ext cx="7128656" cy="30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6401" y="1430870"/>
            <a:ext cx="11036459" cy="4690532"/>
          </a:xfrm>
        </p:spPr>
        <p:txBody>
          <a:bodyPr/>
          <a:lstStyle/>
          <a:p>
            <a:r>
              <a:rPr lang="en-US" altLang="fr-FR" sz="2400" b="1" dirty="0"/>
              <a:t>None</a:t>
            </a:r>
            <a:r>
              <a:rPr lang="en-US" altLang="fr-FR" sz="2400" dirty="0"/>
              <a:t>: the Web API resource is public, anybody can place call. </a:t>
            </a:r>
          </a:p>
          <a:p>
            <a:r>
              <a:rPr lang="en-US" altLang="fr-FR" sz="2400" b="1" dirty="0"/>
              <a:t>Basic HTTP</a:t>
            </a:r>
            <a:r>
              <a:rPr lang="en-US" altLang="fr-FR" sz="2400" dirty="0"/>
              <a:t>: a username and password are passed to the server in an encoded string. </a:t>
            </a:r>
          </a:p>
          <a:p>
            <a:pPr lvl="1"/>
            <a:r>
              <a:rPr lang="fr-FR" altLang="fr-FR" sz="2000" dirty="0"/>
              <a:t>Authorization: Basic ENCODEDSTRING</a:t>
            </a:r>
            <a:endParaRPr lang="en-US" altLang="fr-FR" sz="2000" dirty="0"/>
          </a:p>
          <a:p>
            <a:r>
              <a:rPr lang="en-US" altLang="fr-FR" sz="2400" b="1" dirty="0"/>
              <a:t>Token</a:t>
            </a:r>
            <a:r>
              <a:rPr lang="en-US" altLang="fr-FR" sz="2400" dirty="0"/>
              <a:t>: a secret generally retrieved from the Web API developer portal. Keyword (such as, a token) is API dependent.</a:t>
            </a:r>
          </a:p>
          <a:p>
            <a:pPr lvl="1"/>
            <a:r>
              <a:rPr lang="en-US" altLang="fr-FR" sz="2000" dirty="0"/>
              <a:t>Authorization: Token aikasf8adf9asd9akasdf0asd</a:t>
            </a:r>
          </a:p>
          <a:p>
            <a:r>
              <a:rPr lang="en-US" altLang="fr-FR" sz="2400" b="1" dirty="0"/>
              <a:t>OAuth</a:t>
            </a:r>
            <a:r>
              <a:rPr lang="en-US" altLang="fr-FR" sz="2400" dirty="0"/>
              <a:t>: Standard framework for a flow to retrieve an access token from an Identity Provider. </a:t>
            </a:r>
          </a:p>
          <a:p>
            <a:pPr lvl="1"/>
            <a:r>
              <a:rPr lang="en-US" altLang="fr-FR" sz="2000" dirty="0"/>
              <a:t>Authorization: Bearer 8a9af9adadf0asdf0adfa0af</a:t>
            </a:r>
          </a:p>
          <a:p>
            <a:r>
              <a:rPr lang="en-US" altLang="fr-FR" sz="2400" dirty="0"/>
              <a:t>Authorization can be short-lived and require refreshing of tokens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Authentication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11135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3564" y="2729456"/>
            <a:ext cx="6957441" cy="144693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/v1/people/me HTTP/1.1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Host: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api.ciscospark.com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Authorization: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Bearer </a:t>
            </a:r>
            <a:r>
              <a:rPr kumimoji="0" lang="en-US" sz="1067" b="0" i="1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&lt;redacted&gt;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Accept: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*/*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Accept-Encoding: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gzip, deflate, sdch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Connection: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keep-alive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User-Agent: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6EBE4A">
                    <a:lumMod val="50000"/>
                  </a:srgb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Mozilla/5.0 (Macintosh; Intel Mac OS X 10_11_4) AppleWebKit/537.36 (KHTML, like Gecko) Chrome/49.0.2623.112 Safari/537.36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90147" y="651547"/>
            <a:ext cx="914400" cy="5757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796605" y="647984"/>
            <a:ext cx="914400" cy="582859"/>
            <a:chOff x="8097454" y="485988"/>
            <a:chExt cx="685800" cy="4371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454" y="504032"/>
              <a:ext cx="685800" cy="419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7886" y="485988"/>
              <a:ext cx="192439" cy="281531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5690147" y="270417"/>
            <a:ext cx="6020859" cy="401627"/>
            <a:chOff x="4267610" y="202812"/>
            <a:chExt cx="4515644" cy="30122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084466" y="504032"/>
              <a:ext cx="3012988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610" y="202812"/>
              <a:ext cx="45156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rPr>
                <a:t>Request:  GET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rPr>
                <a:t> https://api.ciscospark.com/v1/people/me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779288" y="1023358"/>
            <a:ext cx="4017317" cy="339754"/>
            <a:chOff x="5084466" y="767519"/>
            <a:chExt cx="3012988" cy="25481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5084466" y="767519"/>
              <a:ext cx="3012988" cy="0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84466" y="768419"/>
              <a:ext cx="3012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CEB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rPr>
                <a:t>Response:  200 OK + Data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CEB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2452" y="2662173"/>
            <a:ext cx="3911112" cy="1462485"/>
            <a:chOff x="631838" y="1032958"/>
            <a:chExt cx="2933334" cy="1096864"/>
          </a:xfrm>
        </p:grpSpPr>
        <p:sp>
          <p:nvSpPr>
            <p:cNvPr id="20" name="TextBox 19"/>
            <p:cNvSpPr txBox="1"/>
            <p:nvPr/>
          </p:nvSpPr>
          <p:spPr>
            <a:xfrm>
              <a:off x="867479" y="1032958"/>
              <a:ext cx="1297471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rPr>
                <a:t>HTTP Request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838" y="1442482"/>
              <a:ext cx="153311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rPr>
                <a:t>Request Headers</a:t>
              </a:r>
            </a:p>
          </p:txBody>
        </p:sp>
        <p:cxnSp>
          <p:nvCxnSpPr>
            <p:cNvPr id="27" name="Straight Connector 26"/>
            <p:cNvCxnSpPr>
              <a:stCxn id="20" idx="3"/>
            </p:cNvCxnSpPr>
            <p:nvPr/>
          </p:nvCxnSpPr>
          <p:spPr>
            <a:xfrm>
              <a:off x="2164950" y="1175329"/>
              <a:ext cx="1400222" cy="1151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3399403" y="1321475"/>
              <a:ext cx="155721" cy="808347"/>
            </a:xfrm>
            <a:custGeom>
              <a:avLst/>
              <a:gdLst>
                <a:gd name="connsiteX0" fmla="*/ 140677 w 160773"/>
                <a:gd name="connsiteY0" fmla="*/ 0 h 693336"/>
                <a:gd name="connsiteX1" fmla="*/ 0 w 160773"/>
                <a:gd name="connsiteY1" fmla="*/ 10048 h 693336"/>
                <a:gd name="connsiteX2" fmla="*/ 0 w 160773"/>
                <a:gd name="connsiteY2" fmla="*/ 693336 h 693336"/>
                <a:gd name="connsiteX3" fmla="*/ 160773 w 160773"/>
                <a:gd name="connsiteY3" fmla="*/ 693336 h 693336"/>
                <a:gd name="connsiteX0" fmla="*/ 105508 w 160773"/>
                <a:gd name="connsiteY0" fmla="*/ 20793 h 683288"/>
                <a:gd name="connsiteX1" fmla="*/ 0 w 160773"/>
                <a:gd name="connsiteY1" fmla="*/ 0 h 683288"/>
                <a:gd name="connsiteX2" fmla="*/ 0 w 160773"/>
                <a:gd name="connsiteY2" fmla="*/ 683288 h 683288"/>
                <a:gd name="connsiteX3" fmla="*/ 160773 w 160773"/>
                <a:gd name="connsiteY3" fmla="*/ 683288 h 683288"/>
                <a:gd name="connsiteX0" fmla="*/ 105508 w 160773"/>
                <a:gd name="connsiteY0" fmla="*/ 233 h 683288"/>
                <a:gd name="connsiteX1" fmla="*/ 0 w 160773"/>
                <a:gd name="connsiteY1" fmla="*/ 0 h 683288"/>
                <a:gd name="connsiteX2" fmla="*/ 0 w 160773"/>
                <a:gd name="connsiteY2" fmla="*/ 683288 h 683288"/>
                <a:gd name="connsiteX3" fmla="*/ 160773 w 160773"/>
                <a:gd name="connsiteY3" fmla="*/ 683288 h 683288"/>
                <a:gd name="connsiteX0" fmla="*/ 105508 w 105508"/>
                <a:gd name="connsiteY0" fmla="*/ 233 h 693568"/>
                <a:gd name="connsiteX1" fmla="*/ 0 w 105508"/>
                <a:gd name="connsiteY1" fmla="*/ 0 h 693568"/>
                <a:gd name="connsiteX2" fmla="*/ 0 w 105508"/>
                <a:gd name="connsiteY2" fmla="*/ 683288 h 693568"/>
                <a:gd name="connsiteX3" fmla="*/ 95459 w 105508"/>
                <a:gd name="connsiteY3" fmla="*/ 693568 h 693568"/>
                <a:gd name="connsiteX0" fmla="*/ 105508 w 105508"/>
                <a:gd name="connsiteY0" fmla="*/ 233 h 683288"/>
                <a:gd name="connsiteX1" fmla="*/ 0 w 105508"/>
                <a:gd name="connsiteY1" fmla="*/ 0 h 683288"/>
                <a:gd name="connsiteX2" fmla="*/ 0 w 105508"/>
                <a:gd name="connsiteY2" fmla="*/ 683288 h 683288"/>
                <a:gd name="connsiteX3" fmla="*/ 95459 w 105508"/>
                <a:gd name="connsiteY3" fmla="*/ 673009 h 683288"/>
                <a:gd name="connsiteX0" fmla="*/ 105508 w 105508"/>
                <a:gd name="connsiteY0" fmla="*/ 233 h 693570"/>
                <a:gd name="connsiteX1" fmla="*/ 0 w 105508"/>
                <a:gd name="connsiteY1" fmla="*/ 0 h 693570"/>
                <a:gd name="connsiteX2" fmla="*/ 0 w 105508"/>
                <a:gd name="connsiteY2" fmla="*/ 683288 h 693570"/>
                <a:gd name="connsiteX3" fmla="*/ 85411 w 105508"/>
                <a:gd name="connsiteY3" fmla="*/ 693570 h 693570"/>
                <a:gd name="connsiteX0" fmla="*/ 160773 w 160773"/>
                <a:gd name="connsiteY0" fmla="*/ 0 h 775576"/>
                <a:gd name="connsiteX1" fmla="*/ 0 w 160773"/>
                <a:gd name="connsiteY1" fmla="*/ 82006 h 775576"/>
                <a:gd name="connsiteX2" fmla="*/ 0 w 160773"/>
                <a:gd name="connsiteY2" fmla="*/ 765294 h 775576"/>
                <a:gd name="connsiteX3" fmla="*/ 85411 w 160773"/>
                <a:gd name="connsiteY3" fmla="*/ 775576 h 775576"/>
                <a:gd name="connsiteX0" fmla="*/ 160773 w 160773"/>
                <a:gd name="connsiteY0" fmla="*/ 0 h 826976"/>
                <a:gd name="connsiteX1" fmla="*/ 0 w 160773"/>
                <a:gd name="connsiteY1" fmla="*/ 82006 h 826976"/>
                <a:gd name="connsiteX2" fmla="*/ 0 w 160773"/>
                <a:gd name="connsiteY2" fmla="*/ 765294 h 826976"/>
                <a:gd name="connsiteX3" fmla="*/ 160773 w 160773"/>
                <a:gd name="connsiteY3" fmla="*/ 826976 h 826976"/>
                <a:gd name="connsiteX0" fmla="*/ 160773 w 160773"/>
                <a:gd name="connsiteY0" fmla="*/ 0 h 826976"/>
                <a:gd name="connsiteX1" fmla="*/ 0 w 160773"/>
                <a:gd name="connsiteY1" fmla="*/ 82006 h 826976"/>
                <a:gd name="connsiteX2" fmla="*/ 85410 w 160773"/>
                <a:gd name="connsiteY2" fmla="*/ 775575 h 826976"/>
                <a:gd name="connsiteX3" fmla="*/ 160773 w 160773"/>
                <a:gd name="connsiteY3" fmla="*/ 826976 h 826976"/>
                <a:gd name="connsiteX0" fmla="*/ 75363 w 75363"/>
                <a:gd name="connsiteY0" fmla="*/ 0 h 826976"/>
                <a:gd name="connsiteX1" fmla="*/ 0 w 75363"/>
                <a:gd name="connsiteY1" fmla="*/ 112847 h 826976"/>
                <a:gd name="connsiteX2" fmla="*/ 0 w 75363"/>
                <a:gd name="connsiteY2" fmla="*/ 775575 h 826976"/>
                <a:gd name="connsiteX3" fmla="*/ 75363 w 75363"/>
                <a:gd name="connsiteY3" fmla="*/ 826976 h 826976"/>
                <a:gd name="connsiteX0" fmla="*/ 75363 w 75363"/>
                <a:gd name="connsiteY0" fmla="*/ 0 h 826976"/>
                <a:gd name="connsiteX1" fmla="*/ 10048 w 75363"/>
                <a:gd name="connsiteY1" fmla="*/ 51167 h 826976"/>
                <a:gd name="connsiteX2" fmla="*/ 0 w 75363"/>
                <a:gd name="connsiteY2" fmla="*/ 775575 h 826976"/>
                <a:gd name="connsiteX3" fmla="*/ 75363 w 75363"/>
                <a:gd name="connsiteY3" fmla="*/ 826976 h 826976"/>
                <a:gd name="connsiteX0" fmla="*/ 65315 w 65315"/>
                <a:gd name="connsiteY0" fmla="*/ 0 h 826976"/>
                <a:gd name="connsiteX1" fmla="*/ 0 w 65315"/>
                <a:gd name="connsiteY1" fmla="*/ 51167 h 826976"/>
                <a:gd name="connsiteX2" fmla="*/ 5024 w 65315"/>
                <a:gd name="connsiteY2" fmla="*/ 816695 h 826976"/>
                <a:gd name="connsiteX3" fmla="*/ 65315 w 65315"/>
                <a:gd name="connsiteY3" fmla="*/ 826976 h 826976"/>
                <a:gd name="connsiteX0" fmla="*/ 65315 w 65315"/>
                <a:gd name="connsiteY0" fmla="*/ 0 h 826976"/>
                <a:gd name="connsiteX1" fmla="*/ 0 w 65315"/>
                <a:gd name="connsiteY1" fmla="*/ 51167 h 826976"/>
                <a:gd name="connsiteX2" fmla="*/ 5024 w 65315"/>
                <a:gd name="connsiteY2" fmla="*/ 826975 h 826976"/>
                <a:gd name="connsiteX3" fmla="*/ 65315 w 65315"/>
                <a:gd name="connsiteY3" fmla="*/ 826976 h 826976"/>
                <a:gd name="connsiteX0" fmla="*/ 65798 w 65798"/>
                <a:gd name="connsiteY0" fmla="*/ 0 h 826976"/>
                <a:gd name="connsiteX1" fmla="*/ 483 w 65798"/>
                <a:gd name="connsiteY1" fmla="*/ 51167 h 826976"/>
                <a:gd name="connsiteX2" fmla="*/ 483 w 65798"/>
                <a:gd name="connsiteY2" fmla="*/ 806415 h 826976"/>
                <a:gd name="connsiteX3" fmla="*/ 65798 w 65798"/>
                <a:gd name="connsiteY3" fmla="*/ 826976 h 82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98" h="826976">
                  <a:moveTo>
                    <a:pt x="65798" y="0"/>
                  </a:moveTo>
                  <a:lnTo>
                    <a:pt x="483" y="51167"/>
                  </a:lnTo>
                  <a:cubicBezTo>
                    <a:pt x="2158" y="306343"/>
                    <a:pt x="-1192" y="551239"/>
                    <a:pt x="483" y="806415"/>
                  </a:cubicBezTo>
                  <a:lnTo>
                    <a:pt x="65798" y="826976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cxnSp>
          <p:nvCxnSpPr>
            <p:cNvPr id="34" name="Straight Connector 33"/>
            <p:cNvCxnSpPr>
              <a:stCxn id="21" idx="3"/>
            </p:cNvCxnSpPr>
            <p:nvPr/>
          </p:nvCxnSpPr>
          <p:spPr>
            <a:xfrm>
              <a:off x="2164950" y="1584853"/>
              <a:ext cx="1244501" cy="1151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74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lue theme 2015 16x9">
  <a:themeElements>
    <a:clrScheme name="Cisco Dark Template Colors_FINAL">
      <a:dk1>
        <a:srgbClr val="FFFFFF"/>
      </a:dk1>
      <a:lt1>
        <a:srgbClr val="005073"/>
      </a:lt1>
      <a:dk2>
        <a:srgbClr val="00BCEB"/>
      </a:dk2>
      <a:lt2>
        <a:srgbClr val="005073"/>
      </a:lt2>
      <a:accent1>
        <a:srgbClr val="00BCEB"/>
      </a:accent1>
      <a:accent2>
        <a:srgbClr val="6EBE4A"/>
      </a:accent2>
      <a:accent3>
        <a:srgbClr val="CDEBF9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isco Corporate Template 2018 - DevNe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8 - DevNet" id="{EC8FF9A2-13EC-5642-BA01-C30BBBA70B57}" vid="{3076C56B-7129-8940-870D-D31F56EB397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673</Words>
  <Application>Microsoft Macintosh PowerPoint</Application>
  <PresentationFormat>Widescreen</PresentationFormat>
  <Paragraphs>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Ciscolight</vt:lpstr>
      <vt:lpstr>CiscoSans ExtraLight</vt:lpstr>
      <vt:lpstr>CiscoSansTT</vt:lpstr>
      <vt:lpstr>CiscoSansTT ExtraLight</vt:lpstr>
      <vt:lpstr>CiscoSansTT Heavy</vt:lpstr>
      <vt:lpstr>Courier New</vt:lpstr>
      <vt:lpstr>Menlo</vt:lpstr>
      <vt:lpstr>Monaco</vt:lpstr>
      <vt:lpstr>Blue theme 2015 16x9</vt:lpstr>
      <vt:lpstr>Office Theme</vt:lpstr>
      <vt:lpstr>Cisco Corporate Template 2018 - DevNet</vt:lpstr>
      <vt:lpstr>Consuming REST based APIs</vt:lpstr>
      <vt:lpstr>Agenda</vt:lpstr>
      <vt:lpstr>Pagination (payload limiting from server side) </vt:lpstr>
      <vt:lpstr>Filtering</vt:lpstr>
      <vt:lpstr>Rate Limiting</vt:lpstr>
      <vt:lpstr>HTTP Error Codes</vt:lpstr>
      <vt:lpstr>HTTP Authentication </vt:lpstr>
      <vt:lpstr>HTTP Authentication and Security</vt:lpstr>
      <vt:lpstr>Authorization</vt:lpstr>
      <vt:lpstr>HTTPS </vt:lpstr>
      <vt:lpstr>Softcoding vs Hardcoding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REST based APIs</dc:title>
  <dc:creator>Keisha Richardson (keisrich)</dc:creator>
  <cp:lastModifiedBy>Keisha Richardson (keisrich)</cp:lastModifiedBy>
  <cp:revision>15</cp:revision>
  <dcterms:created xsi:type="dcterms:W3CDTF">2020-09-18T20:47:23Z</dcterms:created>
  <dcterms:modified xsi:type="dcterms:W3CDTF">2020-09-24T20:54:44Z</dcterms:modified>
</cp:coreProperties>
</file>