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1" r:id="rId4"/>
    <p:sldId id="290" r:id="rId5"/>
    <p:sldId id="298" r:id="rId6"/>
    <p:sldId id="291" r:id="rId7"/>
    <p:sldId id="299" r:id="rId8"/>
    <p:sldId id="297" r:id="rId9"/>
    <p:sldId id="300" r:id="rId10"/>
    <p:sldId id="295" r:id="rId11"/>
    <p:sldId id="301" r:id="rId12"/>
    <p:sldId id="292" r:id="rId13"/>
    <p:sldId id="302" r:id="rId14"/>
    <p:sldId id="296" r:id="rId15"/>
    <p:sldId id="293" r:id="rId16"/>
    <p:sldId id="289" r:id="rId17"/>
    <p:sldId id="276" r:id="rId18"/>
    <p:sldId id="277" r:id="rId19"/>
    <p:sldId id="278" r:id="rId20"/>
    <p:sldId id="279" r:id="rId21"/>
    <p:sldId id="280" r:id="rId22"/>
    <p:sldId id="281" r:id="rId23"/>
    <p:sldId id="282" r:id="rId24"/>
    <p:sldId id="285" r:id="rId25"/>
    <p:sldId id="303" r:id="rId26"/>
    <p:sldId id="263" r:id="rId27"/>
    <p:sldId id="283" r:id="rId28"/>
    <p:sldId id="264" r:id="rId29"/>
    <p:sldId id="265" r:id="rId30"/>
    <p:sldId id="266" r:id="rId31"/>
    <p:sldId id="284" r:id="rId32"/>
    <p:sldId id="287" r:id="rId33"/>
    <p:sldId id="288" r:id="rId34"/>
    <p:sldId id="267" r:id="rId35"/>
    <p:sldId id="271" r:id="rId36"/>
    <p:sldId id="30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D120A0-CF01-4F8C-BD1C-D335C14F61CB}"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B2C0B-CF88-4280-B4E0-225CA3AEEF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61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120A0-CF01-4F8C-BD1C-D335C14F61CB}"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B2C0B-CF88-4280-B4E0-225CA3AEEFBC}" type="slidenum">
              <a:rPr lang="en-US" smtClean="0"/>
              <a:t>‹#›</a:t>
            </a:fld>
            <a:endParaRPr lang="en-US"/>
          </a:p>
        </p:txBody>
      </p:sp>
    </p:spTree>
    <p:extLst>
      <p:ext uri="{BB962C8B-B14F-4D97-AF65-F5344CB8AC3E}">
        <p14:creationId xmlns:p14="http://schemas.microsoft.com/office/powerpoint/2010/main" val="97444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120A0-CF01-4F8C-BD1C-D335C14F61CB}"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B2C0B-CF88-4280-B4E0-225CA3AEEFBC}" type="slidenum">
              <a:rPr lang="en-US" smtClean="0"/>
              <a:t>‹#›</a:t>
            </a:fld>
            <a:endParaRPr lang="en-US"/>
          </a:p>
        </p:txBody>
      </p:sp>
    </p:spTree>
    <p:extLst>
      <p:ext uri="{BB962C8B-B14F-4D97-AF65-F5344CB8AC3E}">
        <p14:creationId xmlns:p14="http://schemas.microsoft.com/office/powerpoint/2010/main" val="131144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120A0-CF01-4F8C-BD1C-D335C14F61CB}"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B2C0B-CF88-4280-B4E0-225CA3AEEFBC}" type="slidenum">
              <a:rPr lang="en-US" smtClean="0"/>
              <a:t>‹#›</a:t>
            </a:fld>
            <a:endParaRPr lang="en-US"/>
          </a:p>
        </p:txBody>
      </p:sp>
    </p:spTree>
    <p:extLst>
      <p:ext uri="{BB962C8B-B14F-4D97-AF65-F5344CB8AC3E}">
        <p14:creationId xmlns:p14="http://schemas.microsoft.com/office/powerpoint/2010/main" val="421449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D120A0-CF01-4F8C-BD1C-D335C14F61CB}"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B2C0B-CF88-4280-B4E0-225CA3AEEF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23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D120A0-CF01-4F8C-BD1C-D335C14F61CB}"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B2C0B-CF88-4280-B4E0-225CA3AEEFBC}" type="slidenum">
              <a:rPr lang="en-US" smtClean="0"/>
              <a:t>‹#›</a:t>
            </a:fld>
            <a:endParaRPr lang="en-US"/>
          </a:p>
        </p:txBody>
      </p:sp>
    </p:spTree>
    <p:extLst>
      <p:ext uri="{BB962C8B-B14F-4D97-AF65-F5344CB8AC3E}">
        <p14:creationId xmlns:p14="http://schemas.microsoft.com/office/powerpoint/2010/main" val="400361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120A0-CF01-4F8C-BD1C-D335C14F61CB}" type="datetimeFigureOut">
              <a:rPr lang="en-US" smtClean="0"/>
              <a:t>7/12/2018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B2C0B-CF88-4280-B4E0-225CA3AEEFBC}" type="slidenum">
              <a:rPr lang="en-US" smtClean="0"/>
              <a:t>‹#›</a:t>
            </a:fld>
            <a:endParaRPr lang="en-US"/>
          </a:p>
        </p:txBody>
      </p:sp>
    </p:spTree>
    <p:extLst>
      <p:ext uri="{BB962C8B-B14F-4D97-AF65-F5344CB8AC3E}">
        <p14:creationId xmlns:p14="http://schemas.microsoft.com/office/powerpoint/2010/main" val="339522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D120A0-CF01-4F8C-BD1C-D335C14F61CB}" type="datetimeFigureOut">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B2C0B-CF88-4280-B4E0-225CA3AEEFBC}" type="slidenum">
              <a:rPr lang="en-US" smtClean="0"/>
              <a:t>‹#›</a:t>
            </a:fld>
            <a:endParaRPr lang="en-US"/>
          </a:p>
        </p:txBody>
      </p:sp>
    </p:spTree>
    <p:extLst>
      <p:ext uri="{BB962C8B-B14F-4D97-AF65-F5344CB8AC3E}">
        <p14:creationId xmlns:p14="http://schemas.microsoft.com/office/powerpoint/2010/main" val="167914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D120A0-CF01-4F8C-BD1C-D335C14F61CB}" type="datetimeFigureOut">
              <a:rPr lang="en-US" smtClean="0"/>
              <a:t>7/12/2018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1B2C0B-CF88-4280-B4E0-225CA3AEEFBC}" type="slidenum">
              <a:rPr lang="en-US" smtClean="0"/>
              <a:t>‹#›</a:t>
            </a:fld>
            <a:endParaRPr lang="en-US"/>
          </a:p>
        </p:txBody>
      </p:sp>
    </p:spTree>
    <p:extLst>
      <p:ext uri="{BB962C8B-B14F-4D97-AF65-F5344CB8AC3E}">
        <p14:creationId xmlns:p14="http://schemas.microsoft.com/office/powerpoint/2010/main" val="81445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D120A0-CF01-4F8C-BD1C-D335C14F61CB}" type="datetimeFigureOut">
              <a:rPr lang="en-US" smtClean="0"/>
              <a:t>7/12/2018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1B2C0B-CF88-4280-B4E0-225CA3AEEFBC}" type="slidenum">
              <a:rPr lang="en-US" smtClean="0"/>
              <a:t>‹#›</a:t>
            </a:fld>
            <a:endParaRPr lang="en-US"/>
          </a:p>
        </p:txBody>
      </p:sp>
    </p:spTree>
    <p:extLst>
      <p:ext uri="{BB962C8B-B14F-4D97-AF65-F5344CB8AC3E}">
        <p14:creationId xmlns:p14="http://schemas.microsoft.com/office/powerpoint/2010/main" val="55588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D120A0-CF01-4F8C-BD1C-D335C14F61CB}"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B2C0B-CF88-4280-B4E0-225CA3AEEFBC}" type="slidenum">
              <a:rPr lang="en-US" smtClean="0"/>
              <a:t>‹#›</a:t>
            </a:fld>
            <a:endParaRPr lang="en-US"/>
          </a:p>
        </p:txBody>
      </p:sp>
    </p:spTree>
    <p:extLst>
      <p:ext uri="{BB962C8B-B14F-4D97-AF65-F5344CB8AC3E}">
        <p14:creationId xmlns:p14="http://schemas.microsoft.com/office/powerpoint/2010/main" val="35547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D120A0-CF01-4F8C-BD1C-D335C14F61CB}" type="datetimeFigureOut">
              <a:rPr lang="en-US" smtClean="0"/>
              <a:t>7/12/2018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1B2C0B-CF88-4280-B4E0-225CA3AEEFB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313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nature.com/articles/sdata201717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8078-1796-4066-A8D7-D15EEDD522FE}"/>
              </a:ext>
            </a:extLst>
          </p:cNvPr>
          <p:cNvSpPr>
            <a:spLocks noGrp="1"/>
          </p:cNvSpPr>
          <p:nvPr>
            <p:ph type="ctrTitle"/>
          </p:nvPr>
        </p:nvSpPr>
        <p:spPr/>
        <p:txBody>
          <a:bodyPr/>
          <a:lstStyle/>
          <a:p>
            <a:r>
              <a:rPr lang="en-US" dirty="0"/>
              <a:t>Open University Learning Data Analysis</a:t>
            </a:r>
          </a:p>
        </p:txBody>
      </p:sp>
      <p:sp>
        <p:nvSpPr>
          <p:cNvPr id="3" name="Subtitle 2">
            <a:extLst>
              <a:ext uri="{FF2B5EF4-FFF2-40B4-BE49-F238E27FC236}">
                <a16:creationId xmlns:a16="http://schemas.microsoft.com/office/drawing/2014/main" id="{B57AE223-A977-47BC-B6E0-A92B27075ABE}"/>
              </a:ext>
            </a:extLst>
          </p:cNvPr>
          <p:cNvSpPr>
            <a:spLocks noGrp="1"/>
          </p:cNvSpPr>
          <p:nvPr>
            <p:ph type="subTitle" idx="1"/>
          </p:nvPr>
        </p:nvSpPr>
        <p:spPr/>
        <p:txBody>
          <a:bodyPr/>
          <a:lstStyle/>
          <a:p>
            <a:r>
              <a:rPr lang="en-US" dirty="0"/>
              <a:t>Presenter: Alaleh Razmjoo</a:t>
            </a:r>
          </a:p>
          <a:p>
            <a:r>
              <a:rPr lang="en-US" dirty="0"/>
              <a:t>May 2018</a:t>
            </a:r>
          </a:p>
          <a:p>
            <a:endParaRPr lang="en-US" dirty="0"/>
          </a:p>
        </p:txBody>
      </p:sp>
    </p:spTree>
    <p:extLst>
      <p:ext uri="{BB962C8B-B14F-4D97-AF65-F5344CB8AC3E}">
        <p14:creationId xmlns:p14="http://schemas.microsoft.com/office/powerpoint/2010/main" val="109796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EA6D25-3151-46C4-B64D-5216558BA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7350"/>
            <a:ext cx="12192000" cy="6083300"/>
          </a:xfrm>
          <a:prstGeom prst="rect">
            <a:avLst/>
          </a:prstGeom>
        </p:spPr>
      </p:pic>
    </p:spTree>
    <p:extLst>
      <p:ext uri="{BB962C8B-B14F-4D97-AF65-F5344CB8AC3E}">
        <p14:creationId xmlns:p14="http://schemas.microsoft.com/office/powerpoint/2010/main" val="274194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88F4-312A-48EF-97BD-FF55591C6375}"/>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19306481-D740-4A77-A345-DAF9B4F15E26}"/>
              </a:ext>
            </a:extLst>
          </p:cNvPr>
          <p:cNvSpPr>
            <a:spLocks noGrp="1"/>
          </p:cNvSpPr>
          <p:nvPr>
            <p:ph idx="1"/>
          </p:nvPr>
        </p:nvSpPr>
        <p:spPr/>
        <p:txBody>
          <a:bodyPr/>
          <a:lstStyle/>
          <a:p>
            <a:pPr>
              <a:buFont typeface="Wingdings" panose="05000000000000000000" pitchFamily="2" charset="2"/>
              <a:buChar char="v"/>
            </a:pPr>
            <a:r>
              <a:rPr lang="en-US" sz="2400" dirty="0"/>
              <a:t>BBB is very popular with women. This result could help with the course planning such as type of advertisement, coloring, etc. In case that the course material is based toward both genders, it needs to be evaluated why men are not getting attracted to the current version of the course? </a:t>
            </a:r>
          </a:p>
          <a:p>
            <a:pPr marL="0" indent="0">
              <a:buNone/>
            </a:pPr>
            <a:endParaRPr lang="en-US" sz="2400" dirty="0"/>
          </a:p>
          <a:p>
            <a:pPr>
              <a:buFont typeface="Wingdings" panose="05000000000000000000" pitchFamily="2" charset="2"/>
              <a:buChar char="v"/>
            </a:pPr>
            <a:r>
              <a:rPr lang="en-US" sz="2400" dirty="0"/>
              <a:t>FFF is more popular with men. More analysis could be done into the subject of the course to make it more attractive to women, etc. </a:t>
            </a:r>
          </a:p>
          <a:p>
            <a:endParaRPr lang="en-US" dirty="0"/>
          </a:p>
          <a:p>
            <a:endParaRPr lang="en-US" dirty="0"/>
          </a:p>
        </p:txBody>
      </p:sp>
    </p:spTree>
    <p:extLst>
      <p:ext uri="{BB962C8B-B14F-4D97-AF65-F5344CB8AC3E}">
        <p14:creationId xmlns:p14="http://schemas.microsoft.com/office/powerpoint/2010/main" val="223844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6CEA09-999C-4CB5-B03E-077920991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7350"/>
            <a:ext cx="12192000" cy="6083300"/>
          </a:xfrm>
          <a:prstGeom prst="rect">
            <a:avLst/>
          </a:prstGeom>
        </p:spPr>
      </p:pic>
    </p:spTree>
    <p:extLst>
      <p:ext uri="{BB962C8B-B14F-4D97-AF65-F5344CB8AC3E}">
        <p14:creationId xmlns:p14="http://schemas.microsoft.com/office/powerpoint/2010/main" val="263937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F2EA-D9BB-4AC1-8DC4-3D96EF4B83F4}"/>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8CA16BE1-9FCC-435B-A70B-20DCD930C237}"/>
              </a:ext>
            </a:extLst>
          </p:cNvPr>
          <p:cNvSpPr>
            <a:spLocks noGrp="1"/>
          </p:cNvSpPr>
          <p:nvPr>
            <p:ph idx="1"/>
          </p:nvPr>
        </p:nvSpPr>
        <p:spPr/>
        <p:txBody>
          <a:bodyPr>
            <a:normAutofit/>
          </a:bodyPr>
          <a:lstStyle/>
          <a:p>
            <a:pPr>
              <a:buFont typeface="Courier New" panose="02070309020205020404" pitchFamily="49" charset="0"/>
              <a:buChar char="o"/>
            </a:pPr>
            <a:r>
              <a:rPr lang="en-US" sz="2400" dirty="0"/>
              <a:t> Highest locations for each is to be identified, this will help with targeted advertisement through social media channels.</a:t>
            </a:r>
          </a:p>
          <a:p>
            <a:pPr>
              <a:buFont typeface="Courier New" panose="02070309020205020404" pitchFamily="49" charset="0"/>
              <a:buChar char="o"/>
            </a:pPr>
            <a:endParaRPr lang="en-US" sz="2400" dirty="0"/>
          </a:p>
          <a:p>
            <a:pPr>
              <a:buFont typeface="Courier New" panose="02070309020205020404" pitchFamily="49" charset="0"/>
              <a:buChar char="o"/>
            </a:pPr>
            <a:r>
              <a:rPr lang="en-US" sz="2400" dirty="0"/>
              <a:t> Language assistant programs such as real-time translation could be offered to locations with high audience where English is not the primary language(assuming the course is being taught in English)</a:t>
            </a:r>
          </a:p>
        </p:txBody>
      </p:sp>
    </p:spTree>
    <p:extLst>
      <p:ext uri="{BB962C8B-B14F-4D97-AF65-F5344CB8AC3E}">
        <p14:creationId xmlns:p14="http://schemas.microsoft.com/office/powerpoint/2010/main" val="168055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9A6829-6048-4402-86BA-BF433AB05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844"/>
            <a:ext cx="11919284" cy="5947226"/>
          </a:xfrm>
          <a:prstGeom prst="rect">
            <a:avLst/>
          </a:prstGeom>
        </p:spPr>
      </p:pic>
    </p:spTree>
    <p:extLst>
      <p:ext uri="{BB962C8B-B14F-4D97-AF65-F5344CB8AC3E}">
        <p14:creationId xmlns:p14="http://schemas.microsoft.com/office/powerpoint/2010/main" val="241007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5E82-54C2-4C98-B1BB-6382C4B62738}"/>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A99A019B-0605-4B31-B25A-508E26A205E0}"/>
              </a:ext>
            </a:extLst>
          </p:cNvPr>
          <p:cNvSpPr>
            <a:spLocks noGrp="1"/>
          </p:cNvSpPr>
          <p:nvPr>
            <p:ph idx="1"/>
          </p:nvPr>
        </p:nvSpPr>
        <p:spPr/>
        <p:txBody>
          <a:bodyPr/>
          <a:lstStyle/>
          <a:p>
            <a:pPr>
              <a:buFont typeface="Wingdings" panose="05000000000000000000" pitchFamily="2" charset="2"/>
              <a:buChar char="v"/>
            </a:pPr>
            <a:r>
              <a:rPr lang="en-US" sz="2400" dirty="0"/>
              <a:t>Rate of final results could be used as a tool to identify courses with high rate of withdrawal/Failures to better plan for future. </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For instance course CCC and DDD have an alarming level of withdrawal.  More research needs to be done to understand why. </a:t>
            </a:r>
          </a:p>
          <a:p>
            <a:endParaRPr lang="en-US" dirty="0"/>
          </a:p>
        </p:txBody>
      </p:sp>
    </p:spTree>
    <p:extLst>
      <p:ext uri="{BB962C8B-B14F-4D97-AF65-F5344CB8AC3E}">
        <p14:creationId xmlns:p14="http://schemas.microsoft.com/office/powerpoint/2010/main" val="88163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C9DD-2DC7-4B20-8FCC-AF7C81B801E1}"/>
              </a:ext>
            </a:extLst>
          </p:cNvPr>
          <p:cNvSpPr>
            <a:spLocks noGrp="1"/>
          </p:cNvSpPr>
          <p:nvPr>
            <p:ph type="title"/>
          </p:nvPr>
        </p:nvSpPr>
        <p:spPr/>
        <p:txBody>
          <a:bodyPr/>
          <a:lstStyle/>
          <a:p>
            <a:r>
              <a:rPr lang="en-US" dirty="0"/>
              <a:t>VLE analysis</a:t>
            </a:r>
          </a:p>
        </p:txBody>
      </p:sp>
      <p:sp>
        <p:nvSpPr>
          <p:cNvPr id="3" name="Content Placeholder 2">
            <a:extLst>
              <a:ext uri="{FF2B5EF4-FFF2-40B4-BE49-F238E27FC236}">
                <a16:creationId xmlns:a16="http://schemas.microsoft.com/office/drawing/2014/main" id="{78DAE666-19F1-4F24-925C-0DE34C110ACA}"/>
              </a:ext>
            </a:extLst>
          </p:cNvPr>
          <p:cNvSpPr>
            <a:spLocks noGrp="1"/>
          </p:cNvSpPr>
          <p:nvPr>
            <p:ph idx="1"/>
          </p:nvPr>
        </p:nvSpPr>
        <p:spPr/>
        <p:txBody>
          <a:bodyPr>
            <a:normAutofit/>
          </a:bodyPr>
          <a:lstStyle/>
          <a:p>
            <a:r>
              <a:rPr lang="en-US" sz="3200" dirty="0"/>
              <a:t>For comparison purposes, the following graphs show the average sum click on different course grouped by final result. </a:t>
            </a:r>
          </a:p>
        </p:txBody>
      </p:sp>
    </p:spTree>
    <p:extLst>
      <p:ext uri="{BB962C8B-B14F-4D97-AF65-F5344CB8AC3E}">
        <p14:creationId xmlns:p14="http://schemas.microsoft.com/office/powerpoint/2010/main" val="3224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E63-9128-4280-9C57-132B3AB8634E}"/>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93463F7C-9917-42FC-9361-6F73AD4D3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286603"/>
            <a:ext cx="5840963" cy="2913217"/>
          </a:xfrm>
          <a:prstGeom prst="rect">
            <a:avLst/>
          </a:prstGeom>
        </p:spPr>
      </p:pic>
      <p:pic>
        <p:nvPicPr>
          <p:cNvPr id="9" name="Picture 8">
            <a:extLst>
              <a:ext uri="{FF2B5EF4-FFF2-40B4-BE49-F238E27FC236}">
                <a16:creationId xmlns:a16="http://schemas.microsoft.com/office/drawing/2014/main" id="{4E962C2D-207F-4E91-A0CE-8EBEC8223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92" y="3167133"/>
            <a:ext cx="5841488" cy="2913217"/>
          </a:xfrm>
          <a:prstGeom prst="rect">
            <a:avLst/>
          </a:prstGeom>
        </p:spPr>
      </p:pic>
      <p:pic>
        <p:nvPicPr>
          <p:cNvPr id="11" name="Picture 10">
            <a:extLst>
              <a:ext uri="{FF2B5EF4-FFF2-40B4-BE49-F238E27FC236}">
                <a16:creationId xmlns:a16="http://schemas.microsoft.com/office/drawing/2014/main" id="{3C120365-519D-49AC-B2E2-53D1992DB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841" y="3199820"/>
            <a:ext cx="5706602" cy="2847845"/>
          </a:xfrm>
          <a:prstGeom prst="rect">
            <a:avLst/>
          </a:prstGeom>
        </p:spPr>
      </p:pic>
      <p:pic>
        <p:nvPicPr>
          <p:cNvPr id="15" name="Content Placeholder 14">
            <a:extLst>
              <a:ext uri="{FF2B5EF4-FFF2-40B4-BE49-F238E27FC236}">
                <a16:creationId xmlns:a16="http://schemas.microsoft.com/office/drawing/2014/main" id="{9E0FD7DD-AF5C-4253-A716-E223BDF7D6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85517" y="324231"/>
            <a:ext cx="5975324" cy="2981986"/>
          </a:xfrm>
        </p:spPr>
      </p:pic>
    </p:spTree>
    <p:extLst>
      <p:ext uri="{BB962C8B-B14F-4D97-AF65-F5344CB8AC3E}">
        <p14:creationId xmlns:p14="http://schemas.microsoft.com/office/powerpoint/2010/main" val="931055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7CC4-74F5-456F-8E19-D344EA9B0DD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5113091-F7A6-446D-9320-0605E3EA8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5609" y="3200056"/>
            <a:ext cx="5840963" cy="2911485"/>
          </a:xfrm>
        </p:spPr>
      </p:pic>
      <p:pic>
        <p:nvPicPr>
          <p:cNvPr id="7" name="Picture 6">
            <a:extLst>
              <a:ext uri="{FF2B5EF4-FFF2-40B4-BE49-F238E27FC236}">
                <a16:creationId xmlns:a16="http://schemas.microsoft.com/office/drawing/2014/main" id="{F87E310B-8432-49B8-AB0F-324A07284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491"/>
            <a:ext cx="5915609" cy="2948692"/>
          </a:xfrm>
          <a:prstGeom prst="rect">
            <a:avLst/>
          </a:prstGeom>
        </p:spPr>
      </p:pic>
      <p:pic>
        <p:nvPicPr>
          <p:cNvPr id="9" name="Picture 8">
            <a:extLst>
              <a:ext uri="{FF2B5EF4-FFF2-40B4-BE49-F238E27FC236}">
                <a16:creationId xmlns:a16="http://schemas.microsoft.com/office/drawing/2014/main" id="{BC9329FF-A648-42CE-BAC4-AFF1214BAD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00056"/>
            <a:ext cx="6008915" cy="2997337"/>
          </a:xfrm>
          <a:prstGeom prst="rect">
            <a:avLst/>
          </a:prstGeom>
        </p:spPr>
      </p:pic>
      <p:pic>
        <p:nvPicPr>
          <p:cNvPr id="11" name="Picture 10">
            <a:extLst>
              <a:ext uri="{FF2B5EF4-FFF2-40B4-BE49-F238E27FC236}">
                <a16:creationId xmlns:a16="http://schemas.microsoft.com/office/drawing/2014/main" id="{C2A9F51E-3BD8-4FA8-96AC-E7623C460B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5609" y="173730"/>
            <a:ext cx="5840963" cy="2913453"/>
          </a:xfrm>
          <a:prstGeom prst="rect">
            <a:avLst/>
          </a:prstGeom>
        </p:spPr>
      </p:pic>
    </p:spTree>
    <p:extLst>
      <p:ext uri="{BB962C8B-B14F-4D97-AF65-F5344CB8AC3E}">
        <p14:creationId xmlns:p14="http://schemas.microsoft.com/office/powerpoint/2010/main" val="626425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7FD8-643C-4565-8D54-1C9F84DE8B2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D5A9CB1-E5A0-45F5-9279-93BF2649B3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1555" y="3395485"/>
            <a:ext cx="5888903" cy="2937146"/>
          </a:xfrm>
        </p:spPr>
      </p:pic>
      <p:pic>
        <p:nvPicPr>
          <p:cNvPr id="7" name="Picture 6">
            <a:extLst>
              <a:ext uri="{FF2B5EF4-FFF2-40B4-BE49-F238E27FC236}">
                <a16:creationId xmlns:a16="http://schemas.microsoft.com/office/drawing/2014/main" id="{8C811BC5-75A4-4820-B81B-4D694CF84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14" y="286603"/>
            <a:ext cx="6015666" cy="3002232"/>
          </a:xfrm>
          <a:prstGeom prst="rect">
            <a:avLst/>
          </a:prstGeom>
        </p:spPr>
      </p:pic>
      <p:pic>
        <p:nvPicPr>
          <p:cNvPr id="9" name="Picture 8">
            <a:extLst>
              <a:ext uri="{FF2B5EF4-FFF2-40B4-BE49-F238E27FC236}">
                <a16:creationId xmlns:a16="http://schemas.microsoft.com/office/drawing/2014/main" id="{2425381A-5931-4ADE-9599-CDBA52D374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18719"/>
            <a:ext cx="5754458" cy="2870116"/>
          </a:xfrm>
          <a:prstGeom prst="rect">
            <a:avLst/>
          </a:prstGeom>
        </p:spPr>
      </p:pic>
      <p:pic>
        <p:nvPicPr>
          <p:cNvPr id="11" name="Picture 10">
            <a:extLst>
              <a:ext uri="{FF2B5EF4-FFF2-40B4-BE49-F238E27FC236}">
                <a16:creationId xmlns:a16="http://schemas.microsoft.com/office/drawing/2014/main" id="{C90B4211-929E-4AF9-89A7-C0078F34F3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60" y="3395485"/>
            <a:ext cx="5881440" cy="2937146"/>
          </a:xfrm>
          <a:prstGeom prst="rect">
            <a:avLst/>
          </a:prstGeom>
        </p:spPr>
      </p:pic>
    </p:spTree>
    <p:extLst>
      <p:ext uri="{BB962C8B-B14F-4D97-AF65-F5344CB8AC3E}">
        <p14:creationId xmlns:p14="http://schemas.microsoft.com/office/powerpoint/2010/main" val="308153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97C5-5E24-4A70-9BA6-2FCCF5BD4A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C8AB5C81-88F9-40D4-A24B-874869E13EC6}"/>
              </a:ext>
            </a:extLst>
          </p:cNvPr>
          <p:cNvSpPr>
            <a:spLocks noGrp="1"/>
          </p:cNvSpPr>
          <p:nvPr>
            <p:ph idx="1"/>
          </p:nvPr>
        </p:nvSpPr>
        <p:spPr/>
        <p:txBody>
          <a:bodyPr/>
          <a:lstStyle/>
          <a:p>
            <a:r>
              <a:rPr lang="en-US" dirty="0"/>
              <a:t>Use the data provided by the Open University to improve the performance of seven proposed courses</a:t>
            </a:r>
          </a:p>
          <a:p>
            <a:endParaRPr lang="en-US" dirty="0"/>
          </a:p>
          <a:p>
            <a:r>
              <a:rPr lang="en-US" dirty="0"/>
              <a:t>Improvement in performance is defined by the following:</a:t>
            </a:r>
          </a:p>
          <a:p>
            <a:pPr marL="457200" indent="-457200">
              <a:buFont typeface="+mj-lt"/>
              <a:buAutoNum type="arabicPeriod"/>
            </a:pPr>
            <a:r>
              <a:rPr lang="en-US" dirty="0"/>
              <a:t>Predict and reduce the number of withdrawals </a:t>
            </a:r>
          </a:p>
          <a:p>
            <a:pPr marL="457200" indent="-457200">
              <a:buFont typeface="+mj-lt"/>
              <a:buAutoNum type="arabicPeriod"/>
            </a:pPr>
            <a:r>
              <a:rPr lang="en-US" dirty="0"/>
              <a:t>Predict and reduce the number of failures </a:t>
            </a:r>
          </a:p>
          <a:p>
            <a:pPr marL="457200" indent="-457200">
              <a:buFont typeface="+mj-lt"/>
              <a:buAutoNum type="arabicPeriod"/>
            </a:pPr>
            <a:r>
              <a:rPr lang="en-US" dirty="0"/>
              <a:t>Increase the revenue </a:t>
            </a:r>
          </a:p>
          <a:p>
            <a:pPr marL="749808" lvl="1" indent="-457200">
              <a:buFont typeface="+mj-lt"/>
              <a:buAutoNum type="arabicPeriod"/>
            </a:pPr>
            <a:r>
              <a:rPr lang="en-US" dirty="0"/>
              <a:t>Increase in the spending of current students</a:t>
            </a:r>
          </a:p>
          <a:p>
            <a:pPr marL="749808" lvl="1" indent="-457200">
              <a:buFont typeface="+mj-lt"/>
              <a:buAutoNum type="arabicPeriod"/>
            </a:pPr>
            <a:r>
              <a:rPr lang="en-US" dirty="0"/>
              <a:t>Increase in the number of new comers</a:t>
            </a:r>
          </a:p>
          <a:p>
            <a:endParaRPr lang="en-US" dirty="0"/>
          </a:p>
        </p:txBody>
      </p:sp>
    </p:spTree>
    <p:extLst>
      <p:ext uri="{BB962C8B-B14F-4D97-AF65-F5344CB8AC3E}">
        <p14:creationId xmlns:p14="http://schemas.microsoft.com/office/powerpoint/2010/main" val="4209343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B9D0-399A-47A0-A16E-3C1844758F4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0CC2EE4-56FF-4AF3-A6CD-163731E89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04" y="81698"/>
            <a:ext cx="5800829" cy="2894768"/>
          </a:xfrm>
        </p:spPr>
      </p:pic>
      <p:pic>
        <p:nvPicPr>
          <p:cNvPr id="7" name="Picture 6">
            <a:extLst>
              <a:ext uri="{FF2B5EF4-FFF2-40B4-BE49-F238E27FC236}">
                <a16:creationId xmlns:a16="http://schemas.microsoft.com/office/drawing/2014/main" id="{F3DEC329-45D4-46EB-9FB0-83AEE0B9F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3221460"/>
            <a:ext cx="5884520" cy="2934857"/>
          </a:xfrm>
          <a:prstGeom prst="rect">
            <a:avLst/>
          </a:prstGeom>
        </p:spPr>
      </p:pic>
      <p:pic>
        <p:nvPicPr>
          <p:cNvPr id="9" name="Picture 8">
            <a:extLst>
              <a:ext uri="{FF2B5EF4-FFF2-40B4-BE49-F238E27FC236}">
                <a16:creationId xmlns:a16="http://schemas.microsoft.com/office/drawing/2014/main" id="{CEC24634-A890-495F-B814-63B68D7DF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433" y="41608"/>
            <a:ext cx="5884136" cy="2934857"/>
          </a:xfrm>
          <a:prstGeom prst="rect">
            <a:avLst/>
          </a:prstGeom>
        </p:spPr>
      </p:pic>
      <p:pic>
        <p:nvPicPr>
          <p:cNvPr id="11" name="Picture 10">
            <a:extLst>
              <a:ext uri="{FF2B5EF4-FFF2-40B4-BE49-F238E27FC236}">
                <a16:creationId xmlns:a16="http://schemas.microsoft.com/office/drawing/2014/main" id="{77B994BC-D24A-4ED0-96DD-AF981F567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18" y="3151157"/>
            <a:ext cx="6156500" cy="3074469"/>
          </a:xfrm>
          <a:prstGeom prst="rect">
            <a:avLst/>
          </a:prstGeom>
        </p:spPr>
      </p:pic>
    </p:spTree>
    <p:extLst>
      <p:ext uri="{BB962C8B-B14F-4D97-AF65-F5344CB8AC3E}">
        <p14:creationId xmlns:p14="http://schemas.microsoft.com/office/powerpoint/2010/main" val="1019539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4A71-48BD-42E0-85E5-1BA400AD057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DA91D75-0521-4001-8B75-3E614191AE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168" y="589055"/>
            <a:ext cx="5569832" cy="2779730"/>
          </a:xfrm>
        </p:spPr>
      </p:pic>
      <p:pic>
        <p:nvPicPr>
          <p:cNvPr id="7" name="Picture 6">
            <a:extLst>
              <a:ext uri="{FF2B5EF4-FFF2-40B4-BE49-F238E27FC236}">
                <a16:creationId xmlns:a16="http://schemas.microsoft.com/office/drawing/2014/main" id="{5D8BFB7A-0B3C-4D0E-8FEC-C16255A9A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002" y="3530950"/>
            <a:ext cx="5616199" cy="2801141"/>
          </a:xfrm>
          <a:prstGeom prst="rect">
            <a:avLst/>
          </a:prstGeom>
        </p:spPr>
      </p:pic>
      <p:pic>
        <p:nvPicPr>
          <p:cNvPr id="9" name="Picture 8">
            <a:extLst>
              <a:ext uri="{FF2B5EF4-FFF2-40B4-BE49-F238E27FC236}">
                <a16:creationId xmlns:a16="http://schemas.microsoft.com/office/drawing/2014/main" id="{C1EDF33C-CEA7-4315-B952-BD984AD50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002" y="649947"/>
            <a:ext cx="5505359" cy="2745710"/>
          </a:xfrm>
          <a:prstGeom prst="rect">
            <a:avLst/>
          </a:prstGeom>
        </p:spPr>
      </p:pic>
      <p:pic>
        <p:nvPicPr>
          <p:cNvPr id="11" name="Picture 10">
            <a:extLst>
              <a:ext uri="{FF2B5EF4-FFF2-40B4-BE49-F238E27FC236}">
                <a16:creationId xmlns:a16="http://schemas.microsoft.com/office/drawing/2014/main" id="{1CFD321B-16E9-4239-8CDF-11B8CACC76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960" y="3486178"/>
            <a:ext cx="5699040" cy="2845913"/>
          </a:xfrm>
          <a:prstGeom prst="rect">
            <a:avLst/>
          </a:prstGeom>
        </p:spPr>
      </p:pic>
    </p:spTree>
    <p:extLst>
      <p:ext uri="{BB962C8B-B14F-4D97-AF65-F5344CB8AC3E}">
        <p14:creationId xmlns:p14="http://schemas.microsoft.com/office/powerpoint/2010/main" val="1914545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E1CB-47C9-4A97-B93C-C28669F69F6B}"/>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6AA5310C-8A89-4D00-B52A-A6E4DCF97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781" y="3098277"/>
            <a:ext cx="6260219" cy="3122447"/>
          </a:xfrm>
          <a:prstGeom prst="rect">
            <a:avLst/>
          </a:prstGeom>
        </p:spPr>
      </p:pic>
      <p:pic>
        <p:nvPicPr>
          <p:cNvPr id="9" name="Picture 8">
            <a:extLst>
              <a:ext uri="{FF2B5EF4-FFF2-40B4-BE49-F238E27FC236}">
                <a16:creationId xmlns:a16="http://schemas.microsoft.com/office/drawing/2014/main" id="{42C3C672-E9BE-4FE5-84E3-B936457C7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756" y="64143"/>
            <a:ext cx="6256244" cy="3122446"/>
          </a:xfrm>
          <a:prstGeom prst="rect">
            <a:avLst/>
          </a:prstGeom>
        </p:spPr>
      </p:pic>
      <p:pic>
        <p:nvPicPr>
          <p:cNvPr id="11" name="Picture 10">
            <a:extLst>
              <a:ext uri="{FF2B5EF4-FFF2-40B4-BE49-F238E27FC236}">
                <a16:creationId xmlns:a16="http://schemas.microsoft.com/office/drawing/2014/main" id="{32C2D1CF-022D-4F83-B1C4-AC5217472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86589"/>
            <a:ext cx="6256244" cy="3120521"/>
          </a:xfrm>
          <a:prstGeom prst="rect">
            <a:avLst/>
          </a:prstGeom>
        </p:spPr>
      </p:pic>
      <p:pic>
        <p:nvPicPr>
          <p:cNvPr id="5" name="Content Placeholder 4">
            <a:extLst>
              <a:ext uri="{FF2B5EF4-FFF2-40B4-BE49-F238E27FC236}">
                <a16:creationId xmlns:a16="http://schemas.microsoft.com/office/drawing/2014/main" id="{2695759B-0D48-48F8-AA63-917D7A591ED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79" y="64143"/>
            <a:ext cx="6256723" cy="3120521"/>
          </a:xfrm>
        </p:spPr>
      </p:pic>
    </p:spTree>
    <p:extLst>
      <p:ext uri="{BB962C8B-B14F-4D97-AF65-F5344CB8AC3E}">
        <p14:creationId xmlns:p14="http://schemas.microsoft.com/office/powerpoint/2010/main" val="478320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9954-3B43-44DA-B319-78C4D8356B1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EE45C54-1777-4839-A81F-F198D25F0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4741"/>
            <a:ext cx="5930722" cy="2961740"/>
          </a:xfrm>
        </p:spPr>
      </p:pic>
      <p:pic>
        <p:nvPicPr>
          <p:cNvPr id="7" name="Picture 6">
            <a:extLst>
              <a:ext uri="{FF2B5EF4-FFF2-40B4-BE49-F238E27FC236}">
                <a16:creationId xmlns:a16="http://schemas.microsoft.com/office/drawing/2014/main" id="{34BBE877-4C95-4B42-8C02-73E8BA3CA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963" y="3176481"/>
            <a:ext cx="6009135" cy="2998923"/>
          </a:xfrm>
          <a:prstGeom prst="rect">
            <a:avLst/>
          </a:prstGeom>
        </p:spPr>
      </p:pic>
      <p:pic>
        <p:nvPicPr>
          <p:cNvPr id="9" name="Picture 8">
            <a:extLst>
              <a:ext uri="{FF2B5EF4-FFF2-40B4-BE49-F238E27FC236}">
                <a16:creationId xmlns:a16="http://schemas.microsoft.com/office/drawing/2014/main" id="{888A179A-E1DD-4A3F-A7F5-F91E212B4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963" y="286603"/>
            <a:ext cx="6003653" cy="2996278"/>
          </a:xfrm>
          <a:prstGeom prst="rect">
            <a:avLst/>
          </a:prstGeom>
        </p:spPr>
      </p:pic>
      <p:pic>
        <p:nvPicPr>
          <p:cNvPr id="11" name="Picture 10">
            <a:extLst>
              <a:ext uri="{FF2B5EF4-FFF2-40B4-BE49-F238E27FC236}">
                <a16:creationId xmlns:a16="http://schemas.microsoft.com/office/drawing/2014/main" id="{243FC68E-1374-48B1-9688-6A314D30C4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191155"/>
            <a:ext cx="5957569" cy="2969574"/>
          </a:xfrm>
          <a:prstGeom prst="rect">
            <a:avLst/>
          </a:prstGeom>
        </p:spPr>
      </p:pic>
    </p:spTree>
    <p:extLst>
      <p:ext uri="{BB962C8B-B14F-4D97-AF65-F5344CB8AC3E}">
        <p14:creationId xmlns:p14="http://schemas.microsoft.com/office/powerpoint/2010/main" val="101346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8287-27BE-4F6E-8598-81ECFD377775}"/>
              </a:ext>
            </a:extLst>
          </p:cNvPr>
          <p:cNvSpPr>
            <a:spLocks noGrp="1"/>
          </p:cNvSpPr>
          <p:nvPr>
            <p:ph type="title"/>
          </p:nvPr>
        </p:nvSpPr>
        <p:spPr/>
        <p:txBody>
          <a:bodyPr/>
          <a:lstStyle/>
          <a:p>
            <a:r>
              <a:rPr lang="en-US" dirty="0"/>
              <a:t>Key findings from the graphs</a:t>
            </a:r>
          </a:p>
        </p:txBody>
      </p:sp>
      <p:sp>
        <p:nvSpPr>
          <p:cNvPr id="3" name="Content Placeholder 2">
            <a:extLst>
              <a:ext uri="{FF2B5EF4-FFF2-40B4-BE49-F238E27FC236}">
                <a16:creationId xmlns:a16="http://schemas.microsoft.com/office/drawing/2014/main" id="{6D4EABE4-0899-4AB4-999D-91B3D62AA3EC}"/>
              </a:ext>
            </a:extLst>
          </p:cNvPr>
          <p:cNvSpPr>
            <a:spLocks noGrp="1"/>
          </p:cNvSpPr>
          <p:nvPr>
            <p:ph idx="1"/>
          </p:nvPr>
        </p:nvSpPr>
        <p:spPr/>
        <p:txBody>
          <a:bodyPr/>
          <a:lstStyle/>
          <a:p>
            <a:pPr>
              <a:buFont typeface="Arial" panose="020B0604020202020204" pitchFamily="34" charset="0"/>
              <a:buChar char="•"/>
            </a:pPr>
            <a:r>
              <a:rPr lang="en-US" dirty="0"/>
              <a:t>The first look at the graphs shows that there are little difference between the click pattern of students among categories of fail, pass, withdrawn and distinctions.</a:t>
            </a:r>
          </a:p>
          <a:p>
            <a:pPr marL="0" indent="0">
              <a:buNone/>
            </a:pPr>
            <a:endParaRPr lang="en-US" dirty="0"/>
          </a:p>
          <a:p>
            <a:pPr>
              <a:buFont typeface="Arial" panose="020B0604020202020204" pitchFamily="34" charset="0"/>
              <a:buChar char="•"/>
            </a:pPr>
            <a:r>
              <a:rPr lang="en-US" dirty="0"/>
              <a:t>The patterns are different from course to course which is intuitive considering the type of the course being taught and types of VLEs being available.</a:t>
            </a:r>
          </a:p>
          <a:p>
            <a:pPr>
              <a:buFont typeface="Arial" panose="020B0604020202020204" pitchFamily="34" charset="0"/>
              <a:buChar char="•"/>
            </a:pPr>
            <a:r>
              <a:rPr lang="en-US" dirty="0"/>
              <a:t>For instance programming courses will rely more on forum discussions. Art courses rely more visual content</a:t>
            </a:r>
          </a:p>
          <a:p>
            <a:pPr marL="0" indent="0">
              <a:buNone/>
            </a:pPr>
            <a:r>
              <a:rPr lang="en-US" dirty="0"/>
              <a:t>Therefore we should be cautious in comparing courses that are completely different in nature.</a:t>
            </a:r>
          </a:p>
        </p:txBody>
      </p:sp>
    </p:spTree>
    <p:extLst>
      <p:ext uri="{BB962C8B-B14F-4D97-AF65-F5344CB8AC3E}">
        <p14:creationId xmlns:p14="http://schemas.microsoft.com/office/powerpoint/2010/main" val="184203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716558-27DE-4BBA-A183-245523E29B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F36F0-9563-4843-865C-D24DCA265991}"/>
              </a:ext>
            </a:extLst>
          </p:cNvPr>
          <p:cNvSpPr>
            <a:spLocks noGrp="1"/>
          </p:cNvSpPr>
          <p:nvPr>
            <p:ph idx="1"/>
          </p:nvPr>
        </p:nvSpPr>
        <p:spPr/>
        <p:txBody>
          <a:bodyPr>
            <a:normAutofit/>
          </a:bodyPr>
          <a:lstStyle/>
          <a:p>
            <a:pPr algn="ctr"/>
            <a:r>
              <a:rPr lang="en-US" sz="4400" dirty="0"/>
              <a:t>Predictive Analysis</a:t>
            </a:r>
          </a:p>
        </p:txBody>
      </p:sp>
    </p:spTree>
    <p:extLst>
      <p:ext uri="{BB962C8B-B14F-4D97-AF65-F5344CB8AC3E}">
        <p14:creationId xmlns:p14="http://schemas.microsoft.com/office/powerpoint/2010/main" val="2747798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97C5-5E24-4A70-9BA6-2FCCF5BD4AD0}"/>
              </a:ext>
            </a:extLst>
          </p:cNvPr>
          <p:cNvSpPr>
            <a:spLocks noGrp="1"/>
          </p:cNvSpPr>
          <p:nvPr>
            <p:ph type="title"/>
          </p:nvPr>
        </p:nvSpPr>
        <p:spPr/>
        <p:txBody>
          <a:bodyPr/>
          <a:lstStyle/>
          <a:p>
            <a:r>
              <a:rPr lang="en-US" dirty="0"/>
              <a:t>Will a student withdraw from the course?</a:t>
            </a:r>
          </a:p>
        </p:txBody>
      </p:sp>
      <p:sp>
        <p:nvSpPr>
          <p:cNvPr id="3" name="Content Placeholder 2">
            <a:extLst>
              <a:ext uri="{FF2B5EF4-FFF2-40B4-BE49-F238E27FC236}">
                <a16:creationId xmlns:a16="http://schemas.microsoft.com/office/drawing/2014/main" id="{C8AB5C81-88F9-40D4-A24B-874869E13EC6}"/>
              </a:ext>
            </a:extLst>
          </p:cNvPr>
          <p:cNvSpPr>
            <a:spLocks noGrp="1"/>
          </p:cNvSpPr>
          <p:nvPr>
            <p:ph idx="1"/>
          </p:nvPr>
        </p:nvSpPr>
        <p:spPr/>
        <p:txBody>
          <a:bodyPr/>
          <a:lstStyle/>
          <a:p>
            <a:pPr>
              <a:buFont typeface="Wingdings" panose="05000000000000000000" pitchFamily="2" charset="2"/>
              <a:buChar char="v"/>
            </a:pPr>
            <a:r>
              <a:rPr lang="en-US" sz="2400" dirty="0"/>
              <a:t>A predictive classification model is trained to identify the potential students who will eventually withdraw from the course</a:t>
            </a:r>
          </a:p>
          <a:p>
            <a:pPr>
              <a:buFont typeface="Wingdings" panose="05000000000000000000" pitchFamily="2" charset="2"/>
              <a:buChar char="v"/>
            </a:pPr>
            <a:r>
              <a:rPr lang="en-US" sz="2400" dirty="0"/>
              <a:t>Features include the demographic info on the registered students</a:t>
            </a:r>
          </a:p>
          <a:p>
            <a:pPr>
              <a:buFont typeface="Wingdings" panose="05000000000000000000" pitchFamily="2" charset="2"/>
              <a:buChar char="v"/>
            </a:pPr>
            <a:r>
              <a:rPr lang="en-US" sz="2400" dirty="0"/>
              <a:t>Accuracy of the </a:t>
            </a:r>
            <a:r>
              <a:rPr lang="en-US" sz="2400" dirty="0" err="1"/>
              <a:t>XGBClassifier</a:t>
            </a:r>
            <a:r>
              <a:rPr lang="en-US" sz="2400" dirty="0"/>
              <a:t> with 100 estimators is 70%</a:t>
            </a:r>
          </a:p>
          <a:p>
            <a:pPr>
              <a:buFont typeface="Wingdings" panose="05000000000000000000" pitchFamily="2" charset="2"/>
              <a:buChar char="v"/>
            </a:pPr>
            <a:r>
              <a:rPr lang="en-US" sz="2400" dirty="0"/>
              <a:t>Further tuning could potentially improve the accuracy</a:t>
            </a:r>
          </a:p>
          <a:p>
            <a:pPr>
              <a:buFont typeface="Wingdings" panose="05000000000000000000" pitchFamily="2" charset="2"/>
              <a:buChar char="v"/>
            </a:pPr>
            <a:r>
              <a:rPr lang="en-US" sz="2400" dirty="0"/>
              <a:t>Over-sampling/under-sampling may help with the imbalanced data</a:t>
            </a:r>
          </a:p>
          <a:p>
            <a:endParaRPr lang="en-US" dirty="0"/>
          </a:p>
          <a:p>
            <a:endParaRPr lang="en-US" dirty="0"/>
          </a:p>
        </p:txBody>
      </p:sp>
    </p:spTree>
    <p:extLst>
      <p:ext uri="{BB962C8B-B14F-4D97-AF65-F5344CB8AC3E}">
        <p14:creationId xmlns:p14="http://schemas.microsoft.com/office/powerpoint/2010/main" val="314742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1941-0F71-4350-AEDE-7F6DC4913540}"/>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5F227C05-BED1-4C98-861A-A44D5C2D57C9}"/>
              </a:ext>
            </a:extLst>
          </p:cNvPr>
          <p:cNvSpPr>
            <a:spLocks noGrp="1"/>
          </p:cNvSpPr>
          <p:nvPr>
            <p:ph idx="1"/>
          </p:nvPr>
        </p:nvSpPr>
        <p:spPr/>
        <p:txBody>
          <a:bodyPr/>
          <a:lstStyle/>
          <a:p>
            <a:r>
              <a:rPr lang="en-US" dirty="0"/>
              <a:t>Using the predictive model, the identified </a:t>
            </a:r>
            <a:r>
              <a:rPr lang="en-US" dirty="0">
                <a:solidFill>
                  <a:schemeClr val="accent1"/>
                </a:solidFill>
              </a:rPr>
              <a:t>withdrawal</a:t>
            </a:r>
            <a:r>
              <a:rPr lang="en-US" dirty="0"/>
              <a:t> student could be sent incentive packages to motivate them to continue to finish the work:</a:t>
            </a:r>
          </a:p>
          <a:p>
            <a:endParaRPr lang="en-US" dirty="0"/>
          </a:p>
          <a:p>
            <a:pPr>
              <a:buFont typeface="Wingdings" panose="05000000000000000000" pitchFamily="2" charset="2"/>
              <a:buChar char="§"/>
            </a:pPr>
            <a:r>
              <a:rPr lang="en-US" dirty="0"/>
              <a:t> Example 1: could be a discount on future courses which is potentially interesting to the particular student and the current course is a prerequisite</a:t>
            </a:r>
          </a:p>
          <a:p>
            <a:pPr>
              <a:buFont typeface="Wingdings" panose="05000000000000000000" pitchFamily="2" charset="2"/>
              <a:buChar char="§"/>
            </a:pPr>
            <a:r>
              <a:rPr lang="en-US" dirty="0"/>
              <a:t>Example 2: Motivational handouts about the usefulness of the current course and its impact on the career of the student.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42319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97C5-5E24-4A70-9BA6-2FCCF5BD4AD0}"/>
              </a:ext>
            </a:extLst>
          </p:cNvPr>
          <p:cNvSpPr>
            <a:spLocks noGrp="1"/>
          </p:cNvSpPr>
          <p:nvPr>
            <p:ph type="title"/>
          </p:nvPr>
        </p:nvSpPr>
        <p:spPr/>
        <p:txBody>
          <a:bodyPr/>
          <a:lstStyle/>
          <a:p>
            <a:r>
              <a:rPr lang="en-US" dirty="0"/>
              <a:t>Will a student fail the course?</a:t>
            </a:r>
          </a:p>
        </p:txBody>
      </p:sp>
      <p:sp>
        <p:nvSpPr>
          <p:cNvPr id="3" name="Content Placeholder 2">
            <a:extLst>
              <a:ext uri="{FF2B5EF4-FFF2-40B4-BE49-F238E27FC236}">
                <a16:creationId xmlns:a16="http://schemas.microsoft.com/office/drawing/2014/main" id="{C8AB5C81-88F9-40D4-A24B-874869E13EC6}"/>
              </a:ext>
            </a:extLst>
          </p:cNvPr>
          <p:cNvSpPr>
            <a:spLocks noGrp="1"/>
          </p:cNvSpPr>
          <p:nvPr>
            <p:ph idx="1"/>
          </p:nvPr>
        </p:nvSpPr>
        <p:spPr/>
        <p:txBody>
          <a:bodyPr/>
          <a:lstStyle/>
          <a:p>
            <a:r>
              <a:rPr lang="en-US" dirty="0"/>
              <a:t>A predictive classification model is built and trained to identify failures </a:t>
            </a:r>
            <a:r>
              <a:rPr lang="en-US" dirty="0">
                <a:solidFill>
                  <a:schemeClr val="accent1"/>
                </a:solidFill>
              </a:rPr>
              <a:t>before</a:t>
            </a:r>
            <a:r>
              <a:rPr lang="en-US" dirty="0"/>
              <a:t> the semester starts.  </a:t>
            </a:r>
          </a:p>
          <a:p>
            <a:endParaRPr lang="en-US" dirty="0"/>
          </a:p>
          <a:p>
            <a:pPr>
              <a:buFont typeface="Wingdings" panose="05000000000000000000" pitchFamily="2" charset="2"/>
              <a:buChar char="v"/>
            </a:pPr>
            <a:r>
              <a:rPr lang="en-US" dirty="0"/>
              <a:t>The model, a </a:t>
            </a:r>
            <a:r>
              <a:rPr lang="en-US" dirty="0" err="1"/>
              <a:t>XGBClassifier</a:t>
            </a:r>
            <a:r>
              <a:rPr lang="en-US" dirty="0"/>
              <a:t> with 100 estimators, works with accuracy of 78%</a:t>
            </a:r>
          </a:p>
          <a:p>
            <a:pPr>
              <a:buFont typeface="Wingdings" panose="05000000000000000000" pitchFamily="2" charset="2"/>
              <a:buChar char="v"/>
            </a:pPr>
            <a:r>
              <a:rPr lang="en-US" dirty="0"/>
              <a:t>The accuracy could be improved with further tuning of parameters</a:t>
            </a:r>
          </a:p>
          <a:p>
            <a:pPr>
              <a:buFont typeface="Wingdings" panose="05000000000000000000" pitchFamily="2" charset="2"/>
              <a:buChar char="v"/>
            </a:pPr>
            <a:r>
              <a:rPr lang="en-US" dirty="0"/>
              <a:t>Features are the demographic data of students. </a:t>
            </a:r>
          </a:p>
        </p:txBody>
      </p:sp>
    </p:spTree>
    <p:extLst>
      <p:ext uri="{BB962C8B-B14F-4D97-AF65-F5344CB8AC3E}">
        <p14:creationId xmlns:p14="http://schemas.microsoft.com/office/powerpoint/2010/main" val="1867758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97C5-5E24-4A70-9BA6-2FCCF5BD4AD0}"/>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C8AB5C81-88F9-40D4-A24B-874869E13EC6}"/>
              </a:ext>
            </a:extLst>
          </p:cNvPr>
          <p:cNvSpPr>
            <a:spLocks noGrp="1"/>
          </p:cNvSpPr>
          <p:nvPr>
            <p:ph idx="1"/>
          </p:nvPr>
        </p:nvSpPr>
        <p:spPr/>
        <p:txBody>
          <a:bodyPr/>
          <a:lstStyle/>
          <a:p>
            <a:pPr marL="0" indent="0">
              <a:buNone/>
            </a:pPr>
            <a:r>
              <a:rPr lang="en-US" dirty="0"/>
              <a:t>Identification of failures before the start of the semester help to reduce the potential failures by</a:t>
            </a:r>
          </a:p>
          <a:p>
            <a:pPr marL="0" indent="0">
              <a:buNone/>
            </a:pPr>
            <a:endParaRPr lang="en-US" dirty="0"/>
          </a:p>
          <a:p>
            <a:pPr>
              <a:buFont typeface="Wingdings" panose="05000000000000000000" pitchFamily="2" charset="2"/>
              <a:buChar char="v"/>
            </a:pPr>
            <a:r>
              <a:rPr lang="en-US" dirty="0"/>
              <a:t> Sending out motivational packages to identified students</a:t>
            </a:r>
          </a:p>
          <a:p>
            <a:pPr>
              <a:buFont typeface="Wingdings" panose="05000000000000000000" pitchFamily="2" charset="2"/>
              <a:buChar char="v"/>
            </a:pPr>
            <a:r>
              <a:rPr lang="en-US" dirty="0"/>
              <a:t> Sending discount offers for one-on-one tutorial packages to help the students with the course material for two reasons:</a:t>
            </a:r>
          </a:p>
          <a:p>
            <a:pPr marL="0" indent="0">
              <a:buNone/>
            </a:pPr>
            <a:endParaRPr lang="en-US" dirty="0"/>
          </a:p>
          <a:p>
            <a:pPr marL="749808" lvl="1" indent="-457200">
              <a:buFont typeface="+mj-lt"/>
              <a:buAutoNum type="arabicPeriod"/>
            </a:pPr>
            <a:r>
              <a:rPr lang="en-US" dirty="0"/>
              <a:t> Reducing the number of failures</a:t>
            </a:r>
          </a:p>
          <a:p>
            <a:pPr marL="749808" lvl="1" indent="-457200">
              <a:buFont typeface="+mj-lt"/>
              <a:buAutoNum type="arabicPeriod"/>
            </a:pPr>
            <a:r>
              <a:rPr lang="en-US" dirty="0"/>
              <a:t> Bringing in more cash flow</a:t>
            </a:r>
          </a:p>
        </p:txBody>
      </p:sp>
    </p:spTree>
    <p:extLst>
      <p:ext uri="{BB962C8B-B14F-4D97-AF65-F5344CB8AC3E}">
        <p14:creationId xmlns:p14="http://schemas.microsoft.com/office/powerpoint/2010/main" val="215363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97C5-5E24-4A70-9BA6-2FCCF5BD4AD0}"/>
              </a:ext>
            </a:extLst>
          </p:cNvPr>
          <p:cNvSpPr>
            <a:spLocks noGrp="1"/>
          </p:cNvSpPr>
          <p:nvPr>
            <p:ph type="title"/>
          </p:nvPr>
        </p:nvSpPr>
        <p:spPr/>
        <p:txBody>
          <a:bodyPr/>
          <a:lstStyle/>
          <a:p>
            <a:r>
              <a:rPr lang="en-US" dirty="0"/>
              <a:t>Descriptive analysis</a:t>
            </a:r>
          </a:p>
        </p:txBody>
      </p:sp>
      <p:sp>
        <p:nvSpPr>
          <p:cNvPr id="3" name="Content Placeholder 2">
            <a:extLst>
              <a:ext uri="{FF2B5EF4-FFF2-40B4-BE49-F238E27FC236}">
                <a16:creationId xmlns:a16="http://schemas.microsoft.com/office/drawing/2014/main" id="{C8AB5C81-88F9-40D4-A24B-874869E13EC6}"/>
              </a:ext>
            </a:extLst>
          </p:cNvPr>
          <p:cNvSpPr>
            <a:spLocks noGrp="1"/>
          </p:cNvSpPr>
          <p:nvPr>
            <p:ph idx="1"/>
          </p:nvPr>
        </p:nvSpPr>
        <p:spPr/>
        <p:txBody>
          <a:bodyPr/>
          <a:lstStyle/>
          <a:p>
            <a:r>
              <a:rPr lang="en-US" dirty="0"/>
              <a:t>Task:  Getting to know the demographic of registered students</a:t>
            </a:r>
          </a:p>
          <a:p>
            <a:r>
              <a:rPr lang="en-US" dirty="0"/>
              <a:t>Goal: The results could be used for</a:t>
            </a:r>
          </a:p>
          <a:p>
            <a:endParaRPr lang="en-US" dirty="0"/>
          </a:p>
          <a:p>
            <a:pPr marL="457200" indent="-457200">
              <a:buFont typeface="+mj-lt"/>
              <a:buAutoNum type="arabicPeriod"/>
            </a:pPr>
            <a:r>
              <a:rPr lang="en-US" dirty="0"/>
              <a:t>Targeted advertisement </a:t>
            </a:r>
          </a:p>
          <a:p>
            <a:pPr marL="457200" indent="-457200">
              <a:buFont typeface="+mj-lt"/>
              <a:buAutoNum type="arabicPeriod"/>
            </a:pPr>
            <a:r>
              <a:rPr lang="en-US" dirty="0"/>
              <a:t>Better course planning/accommodation </a:t>
            </a:r>
          </a:p>
          <a:p>
            <a:endParaRPr lang="en-US" dirty="0"/>
          </a:p>
          <a:p>
            <a:r>
              <a:rPr lang="en-US" dirty="0"/>
              <a:t> </a:t>
            </a:r>
          </a:p>
        </p:txBody>
      </p:sp>
    </p:spTree>
    <p:extLst>
      <p:ext uri="{BB962C8B-B14F-4D97-AF65-F5344CB8AC3E}">
        <p14:creationId xmlns:p14="http://schemas.microsoft.com/office/powerpoint/2010/main" val="1856787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97C5-5E24-4A70-9BA6-2FCCF5BD4AD0}"/>
              </a:ext>
            </a:extLst>
          </p:cNvPr>
          <p:cNvSpPr>
            <a:spLocks noGrp="1"/>
          </p:cNvSpPr>
          <p:nvPr>
            <p:ph type="title"/>
          </p:nvPr>
        </p:nvSpPr>
        <p:spPr/>
        <p:txBody>
          <a:bodyPr/>
          <a:lstStyle/>
          <a:p>
            <a:r>
              <a:rPr lang="en-US" dirty="0"/>
              <a:t>VLE predictive model</a:t>
            </a:r>
          </a:p>
        </p:txBody>
      </p:sp>
      <p:sp>
        <p:nvSpPr>
          <p:cNvPr id="3" name="Content Placeholder 2">
            <a:extLst>
              <a:ext uri="{FF2B5EF4-FFF2-40B4-BE49-F238E27FC236}">
                <a16:creationId xmlns:a16="http://schemas.microsoft.com/office/drawing/2014/main" id="{C8AB5C81-88F9-40D4-A24B-874869E13EC6}"/>
              </a:ext>
            </a:extLst>
          </p:cNvPr>
          <p:cNvSpPr>
            <a:spLocks noGrp="1"/>
          </p:cNvSpPr>
          <p:nvPr>
            <p:ph idx="1"/>
          </p:nvPr>
        </p:nvSpPr>
        <p:spPr/>
        <p:txBody>
          <a:bodyPr/>
          <a:lstStyle/>
          <a:p>
            <a:r>
              <a:rPr lang="en-US" dirty="0"/>
              <a:t>To see the effect of VLE methods on the performance of students the following model is developed:</a:t>
            </a:r>
          </a:p>
          <a:p>
            <a:endParaRPr lang="en-US" dirty="0"/>
          </a:p>
          <a:p>
            <a:pPr marL="457200" indent="-457200">
              <a:buFont typeface="+mj-lt"/>
              <a:buAutoNum type="arabicPeriod"/>
            </a:pPr>
            <a:r>
              <a:rPr lang="en-US" dirty="0"/>
              <a:t>Average sum click of students on different types of VLE activity in first 50 days of semester is retrieved.</a:t>
            </a:r>
          </a:p>
          <a:p>
            <a:pPr marL="457200" indent="-457200">
              <a:buFont typeface="+mj-lt"/>
              <a:buAutoNum type="arabicPeriod"/>
            </a:pPr>
            <a:r>
              <a:rPr lang="en-US" dirty="0"/>
              <a:t>The new features are added to the demographic features of students.</a:t>
            </a:r>
          </a:p>
          <a:p>
            <a:pPr marL="457200" indent="-457200">
              <a:buFont typeface="+mj-lt"/>
              <a:buAutoNum type="arabicPeriod"/>
            </a:pPr>
            <a:r>
              <a:rPr lang="en-US" dirty="0"/>
              <a:t>A classification model is built and trained to predict</a:t>
            </a:r>
          </a:p>
          <a:p>
            <a:pPr lvl="6">
              <a:buFont typeface="Wingdings" panose="05000000000000000000" pitchFamily="2" charset="2"/>
              <a:buChar char="Ø"/>
            </a:pPr>
            <a:r>
              <a:rPr lang="en-US" sz="2000" dirty="0"/>
              <a:t> Withdrawn vs the rest, </a:t>
            </a:r>
            <a:r>
              <a:rPr lang="en-US" sz="2000" dirty="0" err="1"/>
              <a:t>RandomForest</a:t>
            </a:r>
            <a:r>
              <a:rPr lang="en-US" sz="2000" dirty="0"/>
              <a:t> classifier with 75% accuracy</a:t>
            </a:r>
          </a:p>
          <a:p>
            <a:pPr lvl="6">
              <a:buFont typeface="Wingdings" panose="05000000000000000000" pitchFamily="2" charset="2"/>
              <a:buChar char="Ø"/>
            </a:pPr>
            <a:r>
              <a:rPr lang="en-US" sz="2000" dirty="0"/>
              <a:t> Failure vs the rest, </a:t>
            </a:r>
            <a:r>
              <a:rPr lang="en-US" sz="2000" dirty="0" err="1"/>
              <a:t>RandomForest</a:t>
            </a:r>
            <a:r>
              <a:rPr lang="en-US" sz="2000" dirty="0"/>
              <a:t> classifier with 78% accuracy</a:t>
            </a:r>
          </a:p>
        </p:txBody>
      </p:sp>
    </p:spTree>
    <p:extLst>
      <p:ext uri="{BB962C8B-B14F-4D97-AF65-F5344CB8AC3E}">
        <p14:creationId xmlns:p14="http://schemas.microsoft.com/office/powerpoint/2010/main" val="3583236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7BDB-4AB5-455D-925E-D04D62A3E18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7974A35F-E0E7-4474-B09B-C98E2F32F033}"/>
              </a:ext>
            </a:extLst>
          </p:cNvPr>
          <p:cNvSpPr>
            <a:spLocks noGrp="1"/>
          </p:cNvSpPr>
          <p:nvPr>
            <p:ph idx="1"/>
          </p:nvPr>
        </p:nvSpPr>
        <p:spPr/>
        <p:txBody>
          <a:bodyPr>
            <a:normAutofit/>
          </a:bodyPr>
          <a:lstStyle/>
          <a:p>
            <a:r>
              <a:rPr lang="en-US" dirty="0"/>
              <a:t>The goal of these models is to identify potential failures and withdrawals early in the semester to apply remedies to reduce these numbers and improve the performance (possible remedies as discussed in previous models)</a:t>
            </a:r>
          </a:p>
          <a:p>
            <a:endParaRPr lang="en-US" dirty="0"/>
          </a:p>
          <a:p>
            <a:r>
              <a:rPr lang="en-US" dirty="0"/>
              <a:t>Also, the importance of the classification features (demographic and VLE interactions) are obtained as following:</a:t>
            </a:r>
          </a:p>
          <a:p>
            <a:endParaRPr lang="en-US" dirty="0"/>
          </a:p>
        </p:txBody>
      </p:sp>
    </p:spTree>
    <p:extLst>
      <p:ext uri="{BB962C8B-B14F-4D97-AF65-F5344CB8AC3E}">
        <p14:creationId xmlns:p14="http://schemas.microsoft.com/office/powerpoint/2010/main" val="3281706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9AEFA-5B8C-4CB5-8028-2921F19D5695}"/>
              </a:ext>
            </a:extLst>
          </p:cNvPr>
          <p:cNvSpPr>
            <a:spLocks noGrp="1"/>
          </p:cNvSpPr>
          <p:nvPr>
            <p:ph idx="4294967295"/>
          </p:nvPr>
        </p:nvSpPr>
        <p:spPr>
          <a:xfrm>
            <a:off x="2133600" y="287338"/>
            <a:ext cx="10058400" cy="5581650"/>
          </a:xfrm>
        </p:spPr>
        <p:txBody>
          <a:bodyPr>
            <a:normAutofit fontScale="25000" lnSpcReduction="20000"/>
          </a:bodyPr>
          <a:lstStyle/>
          <a:p>
            <a:pPr marL="914400" indent="-914400">
              <a:lnSpc>
                <a:spcPct val="120000"/>
              </a:lnSpc>
              <a:buFont typeface="+mj-lt"/>
              <a:buAutoNum type="arabicPeriod"/>
            </a:pPr>
            <a:r>
              <a:rPr lang="en-US" sz="4800" dirty="0">
                <a:solidFill>
                  <a:srgbClr val="FF0000"/>
                </a:solidFill>
              </a:rPr>
              <a:t>0.34301921006908082, '</a:t>
            </a:r>
            <a:r>
              <a:rPr lang="en-US" sz="4800" dirty="0" err="1">
                <a:solidFill>
                  <a:srgbClr val="FF0000"/>
                </a:solidFill>
              </a:rPr>
              <a:t>studied_credits</a:t>
            </a:r>
            <a:r>
              <a:rPr lang="en-US" sz="4800" dirty="0">
                <a:solidFill>
                  <a:srgbClr val="FF0000"/>
                </a:solidFill>
              </a:rPr>
              <a:t>’</a:t>
            </a:r>
          </a:p>
          <a:p>
            <a:pPr marL="914400" indent="-914400">
              <a:lnSpc>
                <a:spcPct val="120000"/>
              </a:lnSpc>
              <a:buFont typeface="+mj-lt"/>
              <a:buAutoNum type="arabicPeriod"/>
            </a:pPr>
            <a:r>
              <a:rPr lang="en-US" sz="4800" dirty="0">
                <a:solidFill>
                  <a:srgbClr val="FF0000"/>
                </a:solidFill>
              </a:rPr>
              <a:t>0.24026411728979385, '</a:t>
            </a:r>
            <a:r>
              <a:rPr lang="en-US" sz="4800" dirty="0" err="1">
                <a:solidFill>
                  <a:srgbClr val="FF0000"/>
                </a:solidFill>
              </a:rPr>
              <a:t>code_module</a:t>
            </a:r>
            <a:r>
              <a:rPr lang="en-US" sz="4800" dirty="0">
                <a:solidFill>
                  <a:srgbClr val="FF0000"/>
                </a:solidFill>
              </a:rPr>
              <a:t>’</a:t>
            </a:r>
          </a:p>
          <a:p>
            <a:pPr marL="914400" indent="-914400">
              <a:lnSpc>
                <a:spcPct val="120000"/>
              </a:lnSpc>
              <a:buFont typeface="+mj-lt"/>
              <a:buAutoNum type="arabicPeriod"/>
            </a:pPr>
            <a:r>
              <a:rPr lang="en-US" sz="4800" dirty="0">
                <a:solidFill>
                  <a:srgbClr val="FF0000"/>
                </a:solidFill>
              </a:rPr>
              <a:t>0.10219815353969898, '</a:t>
            </a:r>
            <a:r>
              <a:rPr lang="en-US" sz="4800" dirty="0" err="1">
                <a:solidFill>
                  <a:srgbClr val="FF0000"/>
                </a:solidFill>
              </a:rPr>
              <a:t>forumng</a:t>
            </a:r>
            <a:r>
              <a:rPr lang="en-US" sz="4800" dirty="0">
                <a:solidFill>
                  <a:srgbClr val="FF0000"/>
                </a:solidFill>
              </a:rPr>
              <a:t>’</a:t>
            </a:r>
          </a:p>
          <a:p>
            <a:pPr marL="914400" indent="-914400">
              <a:lnSpc>
                <a:spcPct val="120000"/>
              </a:lnSpc>
              <a:buFont typeface="+mj-lt"/>
              <a:buAutoNum type="arabicPeriod"/>
            </a:pPr>
            <a:r>
              <a:rPr lang="en-US" sz="4800" dirty="0">
                <a:solidFill>
                  <a:srgbClr val="FF0000"/>
                </a:solidFill>
              </a:rPr>
              <a:t>0.075054162302255506, 'homepage’</a:t>
            </a:r>
          </a:p>
          <a:p>
            <a:pPr marL="914400" indent="-914400">
              <a:lnSpc>
                <a:spcPct val="120000"/>
              </a:lnSpc>
              <a:buFont typeface="+mj-lt"/>
              <a:buAutoNum type="arabicPeriod"/>
            </a:pPr>
            <a:r>
              <a:rPr lang="en-US" sz="4800" dirty="0">
                <a:solidFill>
                  <a:schemeClr val="accent1"/>
                </a:solidFill>
              </a:rPr>
              <a:t>0.04874498676710403, '</a:t>
            </a:r>
            <a:r>
              <a:rPr lang="en-US" sz="4800" dirty="0" err="1">
                <a:solidFill>
                  <a:schemeClr val="accent1"/>
                </a:solidFill>
              </a:rPr>
              <a:t>url</a:t>
            </a:r>
            <a:r>
              <a:rPr lang="en-US" sz="4800" dirty="0">
                <a:solidFill>
                  <a:schemeClr val="accent1"/>
                </a:solidFill>
              </a:rPr>
              <a:t>’ </a:t>
            </a:r>
          </a:p>
          <a:p>
            <a:pPr marL="914400" indent="-914400">
              <a:lnSpc>
                <a:spcPct val="120000"/>
              </a:lnSpc>
              <a:buFont typeface="+mj-lt"/>
              <a:buAutoNum type="arabicPeriod"/>
            </a:pPr>
            <a:r>
              <a:rPr lang="en-US" sz="4800" dirty="0"/>
              <a:t>0.037452177945429779, 'disability’</a:t>
            </a:r>
          </a:p>
          <a:p>
            <a:pPr marL="914400" indent="-914400">
              <a:lnSpc>
                <a:spcPct val="120000"/>
              </a:lnSpc>
              <a:buFont typeface="+mj-lt"/>
              <a:buAutoNum type="arabicPeriod"/>
            </a:pPr>
            <a:r>
              <a:rPr lang="en-US" sz="4800" dirty="0"/>
              <a:t>0.033965104216421106, '</a:t>
            </a:r>
            <a:r>
              <a:rPr lang="en-US" sz="4800" dirty="0" err="1"/>
              <a:t>imd_band</a:t>
            </a:r>
            <a:r>
              <a:rPr lang="en-US" sz="4800" dirty="0"/>
              <a:t>’</a:t>
            </a:r>
          </a:p>
          <a:p>
            <a:pPr marL="914400" indent="-914400">
              <a:lnSpc>
                <a:spcPct val="120000"/>
              </a:lnSpc>
              <a:buFont typeface="+mj-lt"/>
              <a:buAutoNum type="arabicPeriod"/>
            </a:pPr>
            <a:r>
              <a:rPr lang="en-US" sz="4800" dirty="0"/>
              <a:t>0.033603810269656746, 'subpage’</a:t>
            </a:r>
          </a:p>
          <a:p>
            <a:pPr marL="914400" indent="-914400">
              <a:lnSpc>
                <a:spcPct val="120000"/>
              </a:lnSpc>
              <a:buFont typeface="+mj-lt"/>
              <a:buAutoNum type="arabicPeriod"/>
            </a:pPr>
            <a:r>
              <a:rPr lang="en-US" sz="4800" dirty="0"/>
              <a:t>0.027801786679941133, '</a:t>
            </a:r>
            <a:r>
              <a:rPr lang="en-US" sz="4800" dirty="0" err="1"/>
              <a:t>oucontent</a:t>
            </a:r>
            <a:r>
              <a:rPr lang="en-US" sz="4800" dirty="0"/>
              <a:t>’</a:t>
            </a:r>
          </a:p>
          <a:p>
            <a:pPr marL="914400" indent="-914400">
              <a:lnSpc>
                <a:spcPct val="120000"/>
              </a:lnSpc>
              <a:buFont typeface="+mj-lt"/>
              <a:buAutoNum type="arabicPeriod"/>
            </a:pPr>
            <a:r>
              <a:rPr lang="en-US" sz="4800" dirty="0"/>
              <a:t>0.027225644633525625, '</a:t>
            </a:r>
            <a:r>
              <a:rPr lang="en-US" sz="4800" dirty="0" err="1"/>
              <a:t>highest_education</a:t>
            </a:r>
            <a:r>
              <a:rPr lang="en-US" sz="4800" dirty="0"/>
              <a:t>’</a:t>
            </a:r>
          </a:p>
          <a:p>
            <a:pPr marL="914400" indent="-914400">
              <a:lnSpc>
                <a:spcPct val="120000"/>
              </a:lnSpc>
              <a:buFont typeface="+mj-lt"/>
              <a:buAutoNum type="arabicPeriod"/>
            </a:pPr>
            <a:r>
              <a:rPr lang="en-US" sz="4800" dirty="0"/>
              <a:t>0.0097191198134190422, 'resource’</a:t>
            </a:r>
          </a:p>
          <a:p>
            <a:pPr marL="914400" indent="-914400">
              <a:lnSpc>
                <a:spcPct val="120000"/>
              </a:lnSpc>
              <a:buFont typeface="+mj-lt"/>
              <a:buAutoNum type="arabicPeriod"/>
            </a:pPr>
            <a:r>
              <a:rPr lang="en-US" sz="4800" dirty="0"/>
              <a:t>0.0084552034597073396, 'gender’ </a:t>
            </a:r>
          </a:p>
          <a:p>
            <a:pPr marL="914400" indent="-914400">
              <a:lnSpc>
                <a:spcPct val="120000"/>
              </a:lnSpc>
              <a:buFont typeface="+mj-lt"/>
              <a:buAutoNum type="arabicPeriod"/>
            </a:pPr>
            <a:r>
              <a:rPr lang="en-US" sz="4800" dirty="0"/>
              <a:t>0.0081079461006127781, '</a:t>
            </a:r>
            <a:r>
              <a:rPr lang="en-US" sz="4800" dirty="0" err="1"/>
              <a:t>num_of_prev_attempts</a:t>
            </a:r>
            <a:r>
              <a:rPr lang="en-US" sz="4800" dirty="0"/>
              <a:t>’</a:t>
            </a:r>
          </a:p>
          <a:p>
            <a:pPr marL="914400" indent="-914400">
              <a:lnSpc>
                <a:spcPct val="120000"/>
              </a:lnSpc>
              <a:buFont typeface="+mj-lt"/>
              <a:buAutoNum type="arabicPeriod"/>
            </a:pPr>
            <a:r>
              <a:rPr lang="en-US" sz="4800" dirty="0"/>
              <a:t>0.0025443011023215871, 'region’</a:t>
            </a:r>
          </a:p>
          <a:p>
            <a:pPr marL="914400" indent="-914400">
              <a:lnSpc>
                <a:spcPct val="120000"/>
              </a:lnSpc>
              <a:buFont typeface="+mj-lt"/>
              <a:buAutoNum type="arabicPeriod"/>
            </a:pPr>
            <a:r>
              <a:rPr lang="en-US" sz="4800" dirty="0"/>
              <a:t>0.0014147908872083643, '</a:t>
            </a:r>
            <a:r>
              <a:rPr lang="en-US" sz="4800" dirty="0" err="1"/>
              <a:t>code_presentation</a:t>
            </a:r>
            <a:r>
              <a:rPr lang="en-US" sz="4800" dirty="0"/>
              <a:t>’</a:t>
            </a:r>
          </a:p>
          <a:p>
            <a:pPr marL="914400" indent="-914400">
              <a:lnSpc>
                <a:spcPct val="120000"/>
              </a:lnSpc>
              <a:buFont typeface="+mj-lt"/>
              <a:buAutoNum type="arabicPeriod"/>
            </a:pPr>
            <a:r>
              <a:rPr lang="en-US" sz="4800" dirty="0"/>
              <a:t>0.0004294849238233319, '</a:t>
            </a:r>
            <a:r>
              <a:rPr lang="en-US" sz="4800" dirty="0" err="1"/>
              <a:t>age_band</a:t>
            </a:r>
            <a:r>
              <a:rPr lang="en-US" sz="4800" dirty="0"/>
              <a:t>'</a:t>
            </a:r>
          </a:p>
          <a:p>
            <a:endParaRPr lang="en-US" dirty="0"/>
          </a:p>
        </p:txBody>
      </p:sp>
      <p:sp>
        <p:nvSpPr>
          <p:cNvPr id="5" name="TextBox 4">
            <a:extLst>
              <a:ext uri="{FF2B5EF4-FFF2-40B4-BE49-F238E27FC236}">
                <a16:creationId xmlns:a16="http://schemas.microsoft.com/office/drawing/2014/main" id="{1683BA81-D77E-44F4-A748-0903E32734AA}"/>
              </a:ext>
            </a:extLst>
          </p:cNvPr>
          <p:cNvSpPr txBox="1"/>
          <p:nvPr/>
        </p:nvSpPr>
        <p:spPr>
          <a:xfrm>
            <a:off x="6885992" y="615820"/>
            <a:ext cx="4189445" cy="1200329"/>
          </a:xfrm>
          <a:prstGeom prst="rect">
            <a:avLst/>
          </a:prstGeom>
          <a:noFill/>
        </p:spPr>
        <p:txBody>
          <a:bodyPr wrap="square" rtlCol="0">
            <a:spAutoFit/>
          </a:bodyPr>
          <a:lstStyle/>
          <a:p>
            <a:r>
              <a:rPr lang="en-US" dirty="0"/>
              <a:t>Feature importance for Withdrawal vs other. Among VLE types, </a:t>
            </a:r>
            <a:r>
              <a:rPr lang="en-US" dirty="0" err="1">
                <a:solidFill>
                  <a:srgbClr val="FF0000"/>
                </a:solidFill>
              </a:rPr>
              <a:t>forumng</a:t>
            </a:r>
            <a:r>
              <a:rPr lang="en-US" dirty="0">
                <a:solidFill>
                  <a:srgbClr val="FF0000"/>
                </a:solidFill>
              </a:rPr>
              <a:t>, homepage </a:t>
            </a:r>
            <a:r>
              <a:rPr lang="en-US" dirty="0"/>
              <a:t>and</a:t>
            </a:r>
            <a:r>
              <a:rPr lang="en-US" dirty="0">
                <a:solidFill>
                  <a:srgbClr val="FF0000"/>
                </a:solidFill>
              </a:rPr>
              <a:t> </a:t>
            </a:r>
            <a:r>
              <a:rPr lang="en-US" dirty="0" err="1">
                <a:solidFill>
                  <a:srgbClr val="FF0000"/>
                </a:solidFill>
              </a:rPr>
              <a:t>url</a:t>
            </a:r>
            <a:r>
              <a:rPr lang="en-US" dirty="0">
                <a:solidFill>
                  <a:srgbClr val="FF0000"/>
                </a:solidFill>
              </a:rPr>
              <a:t> </a:t>
            </a:r>
            <a:r>
              <a:rPr lang="en-US" dirty="0"/>
              <a:t>are the most important ones.</a:t>
            </a:r>
          </a:p>
        </p:txBody>
      </p:sp>
    </p:spTree>
    <p:extLst>
      <p:ext uri="{BB962C8B-B14F-4D97-AF65-F5344CB8AC3E}">
        <p14:creationId xmlns:p14="http://schemas.microsoft.com/office/powerpoint/2010/main" val="3882346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9AEFA-5B8C-4CB5-8028-2921F19D5695}"/>
              </a:ext>
            </a:extLst>
          </p:cNvPr>
          <p:cNvSpPr>
            <a:spLocks noGrp="1"/>
          </p:cNvSpPr>
          <p:nvPr>
            <p:ph idx="4294967295"/>
          </p:nvPr>
        </p:nvSpPr>
        <p:spPr>
          <a:xfrm>
            <a:off x="2133600" y="287338"/>
            <a:ext cx="10058400" cy="5945511"/>
          </a:xfrm>
        </p:spPr>
        <p:txBody>
          <a:bodyPr>
            <a:normAutofit fontScale="62500" lnSpcReduction="20000"/>
          </a:bodyPr>
          <a:lstStyle/>
          <a:p>
            <a:pPr marL="457200" indent="-457200">
              <a:lnSpc>
                <a:spcPct val="120000"/>
              </a:lnSpc>
              <a:buFont typeface="+mj-lt"/>
              <a:buAutoNum type="arabicPeriod"/>
            </a:pPr>
            <a:r>
              <a:rPr lang="en-US" dirty="0">
                <a:solidFill>
                  <a:schemeClr val="accent1"/>
                </a:solidFill>
              </a:rPr>
              <a:t>0.21983294356909908, '</a:t>
            </a:r>
            <a:r>
              <a:rPr lang="en-US" dirty="0" err="1">
                <a:solidFill>
                  <a:schemeClr val="accent1"/>
                </a:solidFill>
              </a:rPr>
              <a:t>highest_education</a:t>
            </a:r>
            <a:r>
              <a:rPr lang="en-US" dirty="0">
                <a:solidFill>
                  <a:schemeClr val="accent1"/>
                </a:solidFill>
              </a:rPr>
              <a:t>’</a:t>
            </a:r>
          </a:p>
          <a:p>
            <a:pPr marL="457200" indent="-457200">
              <a:lnSpc>
                <a:spcPct val="120000"/>
              </a:lnSpc>
              <a:buFont typeface="+mj-lt"/>
              <a:buAutoNum type="arabicPeriod"/>
            </a:pPr>
            <a:r>
              <a:rPr lang="en-US" dirty="0">
                <a:solidFill>
                  <a:schemeClr val="accent1"/>
                </a:solidFill>
              </a:rPr>
              <a:t>0.21490305295714279, '</a:t>
            </a:r>
            <a:r>
              <a:rPr lang="en-US" dirty="0" err="1">
                <a:solidFill>
                  <a:schemeClr val="accent1"/>
                </a:solidFill>
              </a:rPr>
              <a:t>num_of_prev_attempts</a:t>
            </a:r>
            <a:r>
              <a:rPr lang="en-US" dirty="0">
                <a:solidFill>
                  <a:schemeClr val="accent1"/>
                </a:solidFill>
              </a:rPr>
              <a:t>’</a:t>
            </a:r>
          </a:p>
          <a:p>
            <a:pPr marL="457200" indent="-457200">
              <a:lnSpc>
                <a:spcPct val="120000"/>
              </a:lnSpc>
              <a:buFont typeface="+mj-lt"/>
              <a:buAutoNum type="arabicPeriod"/>
            </a:pPr>
            <a:r>
              <a:rPr lang="en-US" dirty="0">
                <a:solidFill>
                  <a:schemeClr val="accent1"/>
                </a:solidFill>
              </a:rPr>
              <a:t>0.12669528704423119, '</a:t>
            </a:r>
            <a:r>
              <a:rPr lang="en-US" dirty="0" err="1">
                <a:solidFill>
                  <a:schemeClr val="accent1"/>
                </a:solidFill>
              </a:rPr>
              <a:t>imd_band</a:t>
            </a:r>
            <a:r>
              <a:rPr lang="en-US" dirty="0">
                <a:solidFill>
                  <a:schemeClr val="accent1"/>
                </a:solidFill>
              </a:rPr>
              <a:t>’</a:t>
            </a:r>
          </a:p>
          <a:p>
            <a:pPr marL="457200" indent="-457200">
              <a:lnSpc>
                <a:spcPct val="120000"/>
              </a:lnSpc>
              <a:buFont typeface="+mj-lt"/>
              <a:buAutoNum type="arabicPeriod"/>
            </a:pPr>
            <a:r>
              <a:rPr lang="en-US" dirty="0">
                <a:solidFill>
                  <a:schemeClr val="accent1"/>
                </a:solidFill>
              </a:rPr>
              <a:t>0.10766521622281239, 'homepage’</a:t>
            </a:r>
          </a:p>
          <a:p>
            <a:pPr marL="457200" indent="-457200">
              <a:lnSpc>
                <a:spcPct val="120000"/>
              </a:lnSpc>
              <a:buFont typeface="+mj-lt"/>
              <a:buAutoNum type="arabicPeriod"/>
            </a:pPr>
            <a:r>
              <a:rPr lang="en-US" dirty="0">
                <a:solidFill>
                  <a:schemeClr val="accent1"/>
                </a:solidFill>
              </a:rPr>
              <a:t>0.062960305515281464, '</a:t>
            </a:r>
            <a:r>
              <a:rPr lang="en-US" dirty="0" err="1">
                <a:solidFill>
                  <a:schemeClr val="accent1"/>
                </a:solidFill>
              </a:rPr>
              <a:t>forumng</a:t>
            </a:r>
            <a:r>
              <a:rPr lang="en-US" dirty="0">
                <a:solidFill>
                  <a:schemeClr val="accent1"/>
                </a:solidFill>
              </a:rPr>
              <a:t>’</a:t>
            </a:r>
          </a:p>
          <a:p>
            <a:pPr marL="457200" indent="-457200">
              <a:lnSpc>
                <a:spcPct val="120000"/>
              </a:lnSpc>
              <a:buFont typeface="+mj-lt"/>
              <a:buAutoNum type="arabicPeriod"/>
            </a:pPr>
            <a:r>
              <a:rPr lang="en-US" dirty="0"/>
              <a:t>0.050806433820104767, '</a:t>
            </a:r>
            <a:r>
              <a:rPr lang="en-US" dirty="0" err="1"/>
              <a:t>oucontent</a:t>
            </a:r>
            <a:r>
              <a:rPr lang="en-US" dirty="0"/>
              <a:t>’</a:t>
            </a:r>
          </a:p>
          <a:p>
            <a:pPr marL="457200" indent="-457200">
              <a:lnSpc>
                <a:spcPct val="120000"/>
              </a:lnSpc>
              <a:buFont typeface="+mj-lt"/>
              <a:buAutoNum type="arabicPeriod"/>
            </a:pPr>
            <a:r>
              <a:rPr lang="en-US" dirty="0"/>
              <a:t>0.041976516015754396, 'subpage’</a:t>
            </a:r>
          </a:p>
          <a:p>
            <a:pPr marL="457200" indent="-457200">
              <a:lnSpc>
                <a:spcPct val="120000"/>
              </a:lnSpc>
              <a:buFont typeface="+mj-lt"/>
              <a:buAutoNum type="arabicPeriod"/>
            </a:pPr>
            <a:r>
              <a:rPr lang="en-US" dirty="0"/>
              <a:t>0.039987071627910833, '</a:t>
            </a:r>
            <a:r>
              <a:rPr lang="en-US" dirty="0" err="1"/>
              <a:t>code_presentation</a:t>
            </a:r>
            <a:r>
              <a:rPr lang="en-US" dirty="0"/>
              <a:t>’</a:t>
            </a:r>
          </a:p>
          <a:p>
            <a:pPr marL="457200" indent="-457200">
              <a:lnSpc>
                <a:spcPct val="120000"/>
              </a:lnSpc>
              <a:buFont typeface="+mj-lt"/>
              <a:buAutoNum type="arabicPeriod"/>
            </a:pPr>
            <a:r>
              <a:rPr lang="en-US" dirty="0"/>
              <a:t>0.03915180571219018, '</a:t>
            </a:r>
            <a:r>
              <a:rPr lang="en-US" dirty="0" err="1"/>
              <a:t>age_band</a:t>
            </a:r>
            <a:r>
              <a:rPr lang="en-US" dirty="0"/>
              <a:t>’</a:t>
            </a:r>
          </a:p>
          <a:p>
            <a:pPr marL="457200" indent="-457200">
              <a:lnSpc>
                <a:spcPct val="120000"/>
              </a:lnSpc>
              <a:buFont typeface="+mj-lt"/>
              <a:buAutoNum type="arabicPeriod"/>
            </a:pPr>
            <a:r>
              <a:rPr lang="en-US" dirty="0"/>
              <a:t>0.032171684016401227, '</a:t>
            </a:r>
            <a:r>
              <a:rPr lang="en-US" dirty="0" err="1"/>
              <a:t>url</a:t>
            </a:r>
            <a:r>
              <a:rPr lang="en-US" dirty="0"/>
              <a:t>’</a:t>
            </a:r>
          </a:p>
          <a:p>
            <a:pPr marL="457200" indent="-457200">
              <a:lnSpc>
                <a:spcPct val="120000"/>
              </a:lnSpc>
              <a:buFont typeface="+mj-lt"/>
              <a:buAutoNum type="arabicPeriod"/>
            </a:pPr>
            <a:r>
              <a:rPr lang="en-US" dirty="0"/>
              <a:t>0.017324356334231485, '</a:t>
            </a:r>
            <a:r>
              <a:rPr lang="en-US" dirty="0" err="1"/>
              <a:t>code_module</a:t>
            </a:r>
            <a:r>
              <a:rPr lang="en-US" dirty="0"/>
              <a:t>’</a:t>
            </a:r>
          </a:p>
          <a:p>
            <a:pPr marL="457200" indent="-457200">
              <a:lnSpc>
                <a:spcPct val="120000"/>
              </a:lnSpc>
              <a:buFont typeface="+mj-lt"/>
              <a:buAutoNum type="arabicPeriod"/>
            </a:pPr>
            <a:r>
              <a:rPr lang="en-US" dirty="0"/>
              <a:t>0.016378539207643386, 'resource’</a:t>
            </a:r>
          </a:p>
          <a:p>
            <a:pPr marL="457200" indent="-457200">
              <a:lnSpc>
                <a:spcPct val="120000"/>
              </a:lnSpc>
              <a:buFont typeface="+mj-lt"/>
              <a:buAutoNum type="arabicPeriod"/>
            </a:pPr>
            <a:r>
              <a:rPr lang="en-US" dirty="0"/>
              <a:t>0.016201901356134966, '</a:t>
            </a:r>
            <a:r>
              <a:rPr lang="en-US" dirty="0" err="1"/>
              <a:t>studied_credits</a:t>
            </a:r>
            <a:r>
              <a:rPr lang="en-US" dirty="0"/>
              <a:t>’</a:t>
            </a:r>
          </a:p>
          <a:p>
            <a:pPr marL="457200" indent="-457200">
              <a:lnSpc>
                <a:spcPct val="120000"/>
              </a:lnSpc>
              <a:buFont typeface="+mj-lt"/>
              <a:buAutoNum type="arabicPeriod"/>
            </a:pPr>
            <a:r>
              <a:rPr lang="en-US" dirty="0"/>
              <a:t>0.012114033467197518, 'region’</a:t>
            </a:r>
          </a:p>
          <a:p>
            <a:pPr marL="457200" indent="-457200">
              <a:lnSpc>
                <a:spcPct val="120000"/>
              </a:lnSpc>
              <a:buFont typeface="+mj-lt"/>
              <a:buAutoNum type="arabicPeriod"/>
            </a:pPr>
            <a:r>
              <a:rPr lang="en-US" dirty="0"/>
              <a:t>0.0016895722403669862, 'gender’ </a:t>
            </a:r>
          </a:p>
          <a:p>
            <a:pPr marL="457200" indent="-457200">
              <a:lnSpc>
                <a:spcPct val="120000"/>
              </a:lnSpc>
              <a:buFont typeface="+mj-lt"/>
              <a:buAutoNum type="arabicPeriod"/>
            </a:pPr>
            <a:r>
              <a:rPr lang="en-US" dirty="0"/>
              <a:t>0.00014128089349726991, 'disability'</a:t>
            </a:r>
          </a:p>
        </p:txBody>
      </p:sp>
      <p:sp>
        <p:nvSpPr>
          <p:cNvPr id="5" name="TextBox 4">
            <a:extLst>
              <a:ext uri="{FF2B5EF4-FFF2-40B4-BE49-F238E27FC236}">
                <a16:creationId xmlns:a16="http://schemas.microsoft.com/office/drawing/2014/main" id="{1683BA81-D77E-44F4-A748-0903E32734AA}"/>
              </a:ext>
            </a:extLst>
          </p:cNvPr>
          <p:cNvSpPr txBox="1"/>
          <p:nvPr/>
        </p:nvSpPr>
        <p:spPr>
          <a:xfrm>
            <a:off x="7856376" y="1586204"/>
            <a:ext cx="4189445" cy="1200329"/>
          </a:xfrm>
          <a:prstGeom prst="rect">
            <a:avLst/>
          </a:prstGeom>
          <a:noFill/>
        </p:spPr>
        <p:txBody>
          <a:bodyPr wrap="square" rtlCol="0">
            <a:spAutoFit/>
          </a:bodyPr>
          <a:lstStyle/>
          <a:p>
            <a:r>
              <a:rPr lang="en-US" dirty="0"/>
              <a:t>Feature importance for Fail vs other. Among VLE types, </a:t>
            </a:r>
            <a:r>
              <a:rPr lang="en-US" dirty="0">
                <a:solidFill>
                  <a:srgbClr val="FF0000"/>
                </a:solidFill>
              </a:rPr>
              <a:t>homepage</a:t>
            </a:r>
            <a:r>
              <a:rPr lang="en-US" dirty="0"/>
              <a:t>,</a:t>
            </a:r>
            <a:r>
              <a:rPr lang="en-US" dirty="0">
                <a:solidFill>
                  <a:srgbClr val="FF0000"/>
                </a:solidFill>
              </a:rPr>
              <a:t> </a:t>
            </a:r>
            <a:r>
              <a:rPr lang="en-US" dirty="0" err="1">
                <a:solidFill>
                  <a:srgbClr val="FF0000"/>
                </a:solidFill>
              </a:rPr>
              <a:t>forumng</a:t>
            </a:r>
            <a:r>
              <a:rPr lang="en-US" dirty="0">
                <a:solidFill>
                  <a:srgbClr val="FF0000"/>
                </a:solidFill>
              </a:rPr>
              <a:t> </a:t>
            </a:r>
            <a:r>
              <a:rPr lang="en-US" dirty="0"/>
              <a:t>and</a:t>
            </a:r>
            <a:r>
              <a:rPr lang="en-US" dirty="0">
                <a:solidFill>
                  <a:srgbClr val="FF0000"/>
                </a:solidFill>
              </a:rPr>
              <a:t> </a:t>
            </a:r>
            <a:r>
              <a:rPr lang="en-US" dirty="0" err="1">
                <a:solidFill>
                  <a:schemeClr val="accent1"/>
                </a:solidFill>
              </a:rPr>
              <a:t>oucontent</a:t>
            </a:r>
            <a:r>
              <a:rPr lang="en-US" dirty="0">
                <a:solidFill>
                  <a:schemeClr val="accent1"/>
                </a:solidFill>
              </a:rPr>
              <a:t> </a:t>
            </a:r>
            <a:r>
              <a:rPr lang="en-US" dirty="0"/>
              <a:t>are the most important ones.</a:t>
            </a:r>
          </a:p>
        </p:txBody>
      </p:sp>
    </p:spTree>
    <p:extLst>
      <p:ext uri="{BB962C8B-B14F-4D97-AF65-F5344CB8AC3E}">
        <p14:creationId xmlns:p14="http://schemas.microsoft.com/office/powerpoint/2010/main" val="503575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97C5-5E24-4A70-9BA6-2FCCF5BD4AD0}"/>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C8AB5C81-88F9-40D4-A24B-874869E13EC6}"/>
              </a:ext>
            </a:extLst>
          </p:cNvPr>
          <p:cNvSpPr>
            <a:spLocks noGrp="1"/>
          </p:cNvSpPr>
          <p:nvPr>
            <p:ph idx="1"/>
          </p:nvPr>
        </p:nvSpPr>
        <p:spPr/>
        <p:txBody>
          <a:bodyPr>
            <a:normAutofit/>
          </a:bodyPr>
          <a:lstStyle/>
          <a:p>
            <a:pPr>
              <a:buFont typeface="Arial" panose="020B0604020202020204" pitchFamily="34" charset="0"/>
              <a:buChar char="•"/>
            </a:pPr>
            <a:r>
              <a:rPr lang="en-US" sz="2400" dirty="0"/>
              <a:t> Identifying the most important VLE activity types could help us with an </a:t>
            </a:r>
            <a:r>
              <a:rPr lang="en-US" sz="2400" dirty="0">
                <a:solidFill>
                  <a:schemeClr val="accent1"/>
                </a:solidFill>
              </a:rPr>
              <a:t>experimental design </a:t>
            </a:r>
            <a:r>
              <a:rPr lang="en-US" sz="2400" dirty="0"/>
              <a:t>to improve the course performances. </a:t>
            </a:r>
          </a:p>
          <a:p>
            <a:pPr>
              <a:buFont typeface="Arial" panose="020B0604020202020204" pitchFamily="34" charset="0"/>
              <a:buChar char="•"/>
            </a:pPr>
            <a:r>
              <a:rPr lang="en-US" sz="2400" dirty="0"/>
              <a:t> The experiment could be randomized block design of influential parameters at different levels which will be tested on samples of students.</a:t>
            </a:r>
          </a:p>
          <a:p>
            <a:pPr>
              <a:buFont typeface="Arial" panose="020B0604020202020204" pitchFamily="34" charset="0"/>
              <a:buChar char="•"/>
            </a:pPr>
            <a:r>
              <a:rPr lang="en-US" sz="2400" dirty="0"/>
              <a:t> The results expressed in failure/ withdrawal, overall score and student evaluation of the course could be used as a base to compare different designs of the courses according to presented VLE activities. </a:t>
            </a:r>
          </a:p>
          <a:p>
            <a:pPr>
              <a:buFont typeface="Arial" panose="020B0604020202020204" pitchFamily="34" charset="0"/>
              <a:buChar char="•"/>
            </a:pPr>
            <a:r>
              <a:rPr lang="en-US" sz="2400" dirty="0"/>
              <a:t> Also, to better evaluate the impact of VLEs on the performance of a course, a </a:t>
            </a:r>
            <a:r>
              <a:rPr lang="en-US" sz="2400" dirty="0">
                <a:solidFill>
                  <a:schemeClr val="accent1"/>
                </a:solidFill>
              </a:rPr>
              <a:t>survey</a:t>
            </a:r>
            <a:r>
              <a:rPr lang="en-US" sz="2400" dirty="0"/>
              <a:t> needs to be conducted on the </a:t>
            </a:r>
            <a:r>
              <a:rPr lang="en-US" sz="2400" dirty="0">
                <a:solidFill>
                  <a:schemeClr val="accent1"/>
                </a:solidFill>
              </a:rPr>
              <a:t>experience of students </a:t>
            </a:r>
            <a:r>
              <a:rPr lang="en-US" sz="2400" dirty="0"/>
              <a:t>with the material.</a:t>
            </a:r>
          </a:p>
        </p:txBody>
      </p:sp>
    </p:spTree>
    <p:extLst>
      <p:ext uri="{BB962C8B-B14F-4D97-AF65-F5344CB8AC3E}">
        <p14:creationId xmlns:p14="http://schemas.microsoft.com/office/powerpoint/2010/main" val="4219794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97C5-5E24-4A70-9BA6-2FCCF5BD4A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8AB5C81-88F9-40D4-A24B-874869E13EC6}"/>
              </a:ext>
            </a:extLst>
          </p:cNvPr>
          <p:cNvSpPr>
            <a:spLocks noGrp="1"/>
          </p:cNvSpPr>
          <p:nvPr>
            <p:ph idx="1"/>
          </p:nvPr>
        </p:nvSpPr>
        <p:spPr/>
        <p:txBody>
          <a:bodyPr/>
          <a:lstStyle/>
          <a:p>
            <a:r>
              <a:rPr lang="en-US" dirty="0"/>
              <a:t>In this research I analyzed the OULAD datasets to better understand the performance of 7 presented courses based on demographic data of students as well as their interactions with the applied VLEs. </a:t>
            </a:r>
          </a:p>
          <a:p>
            <a:endParaRPr lang="en-US" dirty="0"/>
          </a:p>
          <a:p>
            <a:r>
              <a:rPr lang="en-US" dirty="0"/>
              <a:t>Disclaimer: This analysis is not an exhaustive work on the data and there are many more insights to be discovered.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19236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7F39-E140-42B2-9727-A8B4277D0A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DE2D0E7-D23E-4594-A673-83153095083A}"/>
              </a:ext>
            </a:extLst>
          </p:cNvPr>
          <p:cNvSpPr>
            <a:spLocks noGrp="1"/>
          </p:cNvSpPr>
          <p:nvPr>
            <p:ph idx="1"/>
          </p:nvPr>
        </p:nvSpPr>
        <p:spPr/>
        <p:txBody>
          <a:bodyPr/>
          <a:lstStyle/>
          <a:p>
            <a:r>
              <a:rPr lang="en-US" dirty="0" err="1"/>
              <a:t>Kuzilek</a:t>
            </a:r>
            <a:r>
              <a:rPr lang="en-US" dirty="0"/>
              <a:t> J., </a:t>
            </a:r>
            <a:r>
              <a:rPr lang="en-US" dirty="0" err="1"/>
              <a:t>Hlosta</a:t>
            </a:r>
            <a:r>
              <a:rPr lang="en-US" dirty="0"/>
              <a:t> M., </a:t>
            </a:r>
            <a:r>
              <a:rPr lang="en-US" dirty="0" err="1"/>
              <a:t>Zdrahal</a:t>
            </a:r>
            <a:r>
              <a:rPr lang="en-US" dirty="0"/>
              <a:t> Z. </a:t>
            </a:r>
            <a:r>
              <a:rPr lang="en-US" dirty="0">
                <a:hlinkClick r:id="rId2"/>
              </a:rPr>
              <a:t>Open University Learning Analytics dataset </a:t>
            </a:r>
            <a:r>
              <a:rPr lang="en-US" dirty="0"/>
              <a:t>Sci. Data 4:170171 </a:t>
            </a:r>
            <a:r>
              <a:rPr lang="en-US" dirty="0" err="1"/>
              <a:t>doi</a:t>
            </a:r>
            <a:r>
              <a:rPr lang="en-US" dirty="0"/>
              <a:t>: 10.1038/sdata.2017.171 (2017).</a:t>
            </a:r>
          </a:p>
        </p:txBody>
      </p:sp>
    </p:spTree>
    <p:extLst>
      <p:ext uri="{BB962C8B-B14F-4D97-AF65-F5344CB8AC3E}">
        <p14:creationId xmlns:p14="http://schemas.microsoft.com/office/powerpoint/2010/main" val="192852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BC3E6A-AD3B-4060-80F1-C0CF44FB1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251776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468A-533C-4B66-A995-CE950F5EAB01}"/>
              </a:ext>
            </a:extLst>
          </p:cNvPr>
          <p:cNvSpPr>
            <a:spLocks noGrp="1"/>
          </p:cNvSpPr>
          <p:nvPr>
            <p:ph type="title"/>
          </p:nvPr>
        </p:nvSpPr>
        <p:spPr/>
        <p:txBody>
          <a:bodyPr/>
          <a:lstStyle/>
          <a:p>
            <a:r>
              <a:rPr lang="en-US" dirty="0"/>
              <a:t>Insights </a:t>
            </a:r>
          </a:p>
        </p:txBody>
      </p:sp>
      <p:sp>
        <p:nvSpPr>
          <p:cNvPr id="3" name="Content Placeholder 2">
            <a:extLst>
              <a:ext uri="{FF2B5EF4-FFF2-40B4-BE49-F238E27FC236}">
                <a16:creationId xmlns:a16="http://schemas.microsoft.com/office/drawing/2014/main" id="{E47A75F8-7309-4D51-8ED5-B4B223B1BD3E}"/>
              </a:ext>
            </a:extLst>
          </p:cNvPr>
          <p:cNvSpPr>
            <a:spLocks noGrp="1"/>
          </p:cNvSpPr>
          <p:nvPr>
            <p:ph idx="1"/>
          </p:nvPr>
        </p:nvSpPr>
        <p:spPr/>
        <p:txBody>
          <a:bodyPr>
            <a:normAutofit/>
          </a:bodyPr>
          <a:lstStyle/>
          <a:p>
            <a:r>
              <a:rPr lang="en-US" sz="2800" dirty="0"/>
              <a:t>There are 4 courses with high number of withdrawal which needs to be further examined. Even though this graph </a:t>
            </a:r>
            <a:r>
              <a:rPr lang="en-US" sz="2800" dirty="0">
                <a:solidFill>
                  <a:schemeClr val="accent1"/>
                </a:solidFill>
              </a:rPr>
              <a:t>does not </a:t>
            </a:r>
            <a:r>
              <a:rPr lang="en-US" sz="2800" dirty="0"/>
              <a:t>provide a rate for comparisons. </a:t>
            </a:r>
          </a:p>
        </p:txBody>
      </p:sp>
    </p:spTree>
    <p:extLst>
      <p:ext uri="{BB962C8B-B14F-4D97-AF65-F5344CB8AC3E}">
        <p14:creationId xmlns:p14="http://schemas.microsoft.com/office/powerpoint/2010/main" val="120349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A3F495-BBB2-4846-A9A8-11BCCB1F1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11137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01940-AF1A-4F46-A04D-5B7D3B85AC5E}"/>
              </a:ext>
            </a:extLst>
          </p:cNvPr>
          <p:cNvSpPr>
            <a:spLocks noGrp="1"/>
          </p:cNvSpPr>
          <p:nvPr>
            <p:ph type="title"/>
          </p:nvPr>
        </p:nvSpPr>
        <p:spPr/>
        <p:txBody>
          <a:bodyPr/>
          <a:lstStyle/>
          <a:p>
            <a:r>
              <a:rPr lang="en-US" dirty="0"/>
              <a:t>Insights</a:t>
            </a:r>
          </a:p>
        </p:txBody>
      </p:sp>
      <p:sp>
        <p:nvSpPr>
          <p:cNvPr id="5" name="Content Placeholder 4">
            <a:extLst>
              <a:ext uri="{FF2B5EF4-FFF2-40B4-BE49-F238E27FC236}">
                <a16:creationId xmlns:a16="http://schemas.microsoft.com/office/drawing/2014/main" id="{739BB73E-2B55-4655-B390-77B6CA04F2EF}"/>
              </a:ext>
            </a:extLst>
          </p:cNvPr>
          <p:cNvSpPr>
            <a:spLocks noGrp="1"/>
          </p:cNvSpPr>
          <p:nvPr>
            <p:ph idx="1"/>
          </p:nvPr>
        </p:nvSpPr>
        <p:spPr/>
        <p:txBody>
          <a:bodyPr>
            <a:normAutofit/>
          </a:bodyPr>
          <a:lstStyle/>
          <a:p>
            <a:r>
              <a:rPr lang="en-US" sz="2800" dirty="0"/>
              <a:t>Based on the assessment data, AAA students have the lowest score among all the seven courses. </a:t>
            </a:r>
          </a:p>
          <a:p>
            <a:r>
              <a:rPr lang="en-US" sz="2800" dirty="0"/>
              <a:t>However, without a knowledge on the type of the course (e.g. math vs art?) direct comparison of the scores is not recommended.</a:t>
            </a:r>
          </a:p>
        </p:txBody>
      </p:sp>
    </p:spTree>
    <p:extLst>
      <p:ext uri="{BB962C8B-B14F-4D97-AF65-F5344CB8AC3E}">
        <p14:creationId xmlns:p14="http://schemas.microsoft.com/office/powerpoint/2010/main" val="114239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13FB43-BEB0-4297-9146-7BCDD989F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7350"/>
            <a:ext cx="12192000" cy="6083300"/>
          </a:xfrm>
          <a:prstGeom prst="rect">
            <a:avLst/>
          </a:prstGeom>
        </p:spPr>
      </p:pic>
    </p:spTree>
    <p:extLst>
      <p:ext uri="{BB962C8B-B14F-4D97-AF65-F5344CB8AC3E}">
        <p14:creationId xmlns:p14="http://schemas.microsoft.com/office/powerpoint/2010/main" val="152811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2CE6-1136-4CD6-887D-B291FD4A9A67}"/>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3B16203E-8B20-47FE-A320-0557D1A0C472}"/>
              </a:ext>
            </a:extLst>
          </p:cNvPr>
          <p:cNvSpPr>
            <a:spLocks noGrp="1"/>
          </p:cNvSpPr>
          <p:nvPr>
            <p:ph idx="1"/>
          </p:nvPr>
        </p:nvSpPr>
        <p:spPr/>
        <p:txBody>
          <a:bodyPr/>
          <a:lstStyle/>
          <a:p>
            <a:pPr>
              <a:buFont typeface="Arial" panose="020B0604020202020204" pitchFamily="34" charset="0"/>
              <a:buChar char="•"/>
            </a:pPr>
            <a:r>
              <a:rPr lang="en-US" dirty="0"/>
              <a:t> Knowing the audience of each course could help with targeted advertisement. </a:t>
            </a:r>
          </a:p>
          <a:p>
            <a:pPr marL="0" indent="0">
              <a:buNone/>
            </a:pPr>
            <a:endParaRPr lang="en-US" dirty="0"/>
          </a:p>
          <a:p>
            <a:pPr>
              <a:buFont typeface="Arial" panose="020B0604020202020204" pitchFamily="34" charset="0"/>
              <a:buChar char="•"/>
            </a:pPr>
            <a:r>
              <a:rPr lang="en-US" dirty="0"/>
              <a:t> For instance in the courses with very young age group students advertisement on social media sites such as </a:t>
            </a:r>
            <a:r>
              <a:rPr lang="en-US" dirty="0" err="1"/>
              <a:t>SnapChat</a:t>
            </a:r>
            <a:r>
              <a:rPr lang="en-US" dirty="0"/>
              <a:t> results in better outcomes. On the contrary the middle age students respond better to Facebook ads (disclaimer: this is merely my initial speculation, more research needs to be done). </a:t>
            </a:r>
          </a:p>
        </p:txBody>
      </p:sp>
    </p:spTree>
    <p:extLst>
      <p:ext uri="{BB962C8B-B14F-4D97-AF65-F5344CB8AC3E}">
        <p14:creationId xmlns:p14="http://schemas.microsoft.com/office/powerpoint/2010/main" val="3810921913"/>
      </p:ext>
    </p:extLst>
  </p:cSld>
  <p:clrMapOvr>
    <a:masterClrMapping/>
  </p:clrMapOvr>
</p:sld>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FF0000"/>
      </a:accent1>
      <a:accent2>
        <a:srgbClr val="FF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2710</TotalTime>
  <Words>1323</Words>
  <Application>Microsoft Office PowerPoint</Application>
  <PresentationFormat>Widescreen</PresentationFormat>
  <Paragraphs>134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Courier New</vt:lpstr>
      <vt:lpstr>Wingdings</vt:lpstr>
      <vt:lpstr>Retrospect</vt:lpstr>
      <vt:lpstr>Open University Learning Data Analysis</vt:lpstr>
      <vt:lpstr>Goals</vt:lpstr>
      <vt:lpstr>Descriptive analysis</vt:lpstr>
      <vt:lpstr>PowerPoint Presentation</vt:lpstr>
      <vt:lpstr>Insights </vt:lpstr>
      <vt:lpstr>PowerPoint Presentation</vt:lpstr>
      <vt:lpstr>Insights</vt:lpstr>
      <vt:lpstr>PowerPoint Presentation</vt:lpstr>
      <vt:lpstr>Insights</vt:lpstr>
      <vt:lpstr>PowerPoint Presentation</vt:lpstr>
      <vt:lpstr>Insights</vt:lpstr>
      <vt:lpstr>PowerPoint Presentation</vt:lpstr>
      <vt:lpstr>Insights</vt:lpstr>
      <vt:lpstr>PowerPoint Presentation</vt:lpstr>
      <vt:lpstr>Insights</vt:lpstr>
      <vt:lpstr>VLE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findings from the graphs</vt:lpstr>
      <vt:lpstr>PowerPoint Presentation</vt:lpstr>
      <vt:lpstr>Will a student withdraw from the course?</vt:lpstr>
      <vt:lpstr>Suggestions</vt:lpstr>
      <vt:lpstr>Will a student fail the course?</vt:lpstr>
      <vt:lpstr>Suggestions</vt:lpstr>
      <vt:lpstr>VLE predictive model</vt:lpstr>
      <vt:lpstr>Goal</vt:lpstr>
      <vt:lpstr>PowerPoint Presentation</vt:lpstr>
      <vt:lpstr>PowerPoint Presentation</vt:lpstr>
      <vt:lpstr>Suggestions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Alaleh Razmjoo</dc:creator>
  <cp:lastModifiedBy>Alaleh Razmjoo</cp:lastModifiedBy>
  <cp:revision>78</cp:revision>
  <dcterms:created xsi:type="dcterms:W3CDTF">2018-05-02T19:01:52Z</dcterms:created>
  <dcterms:modified xsi:type="dcterms:W3CDTF">2018-07-12T18:08:46Z</dcterms:modified>
</cp:coreProperties>
</file>