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7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67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92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1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83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93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3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0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19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69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7EF8-5718-47FF-B9AA-BD5D6A565C8A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AABF6C-0922-4999-892C-A9DBBB263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33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calligraphic-inscription-thank-you-lettering-vector-monochrome-illustration-white-background-black-text_30707504.htm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C0A98-1691-40C5-B111-2C66453A9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2D63-C746-434E-BFE0-3907A2576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2EB6B-07EF-4EDC-9046-85AD372A1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996"/>
      </p:ext>
    </p:extLst>
  </p:cSld>
  <p:clrMapOvr>
    <a:masterClrMapping/>
  </p:clrMapOvr>
  <p:transition spd="slow" advClick="0" advTm="1000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B2C7-6ADA-4CC1-A729-0F3EAD14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51249"/>
            <a:ext cx="9892145" cy="1360184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tx1"/>
                </a:solidFill>
              </a:rPr>
              <a:t>1. Get the </a:t>
            </a:r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</a:rPr>
              <a:t>count of cities </a:t>
            </a:r>
            <a:r>
              <a:rPr lang="en-US" sz="2800" b="1" i="1" dirty="0">
                <a:solidFill>
                  <a:schemeClr val="tx1"/>
                </a:solidFill>
              </a:rPr>
              <a:t>that have hosted an IPL match</a:t>
            </a:r>
            <a:r>
              <a:rPr lang="en-US" sz="2400" b="1" i="1" dirty="0"/>
              <a:t>.</a:t>
            </a:r>
            <a:endParaRPr lang="en-IN" sz="2400" b="1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AD0D779C-A9A6-49A0-809A-A0895B668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08560"/>
              </p:ext>
            </p:extLst>
          </p:nvPr>
        </p:nvGraphicFramePr>
        <p:xfrm>
          <a:off x="3873731" y="2261062"/>
          <a:ext cx="3358342" cy="1376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8342">
                  <a:extLst>
                    <a:ext uri="{9D8B030D-6E8A-4147-A177-3AD203B41FA5}">
                      <a16:colId xmlns:a16="http://schemas.microsoft.com/office/drawing/2014/main" val="2455840042"/>
                    </a:ext>
                  </a:extLst>
                </a:gridCol>
              </a:tblGrid>
              <a:tr h="675402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1"/>
                          </a:solidFill>
                        </a:rPr>
                        <a:t>CITY_COUNTS</a:t>
                      </a:r>
                      <a:endParaRPr lang="en-IN" sz="3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782615372"/>
                  </a:ext>
                </a:extLst>
              </a:tr>
              <a:tr h="684782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n-IN" sz="4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prst="slop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304874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79080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AA172E-D111-43A8-9AC0-D16A6185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445095" cy="1320800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2. Create table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deliveries_v02 </a:t>
            </a:r>
            <a:r>
              <a:rPr lang="en-US" sz="2000" b="1" i="1" dirty="0">
                <a:solidFill>
                  <a:schemeClr val="tx1"/>
                </a:solidFill>
              </a:rPr>
              <a:t>with all the columns of the table ‘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deliveries</a:t>
            </a:r>
            <a:r>
              <a:rPr lang="en-US" sz="2000" b="1" i="1" dirty="0">
                <a:solidFill>
                  <a:schemeClr val="tx1"/>
                </a:solidFill>
              </a:rPr>
              <a:t>’ and an additional column </a:t>
            </a:r>
            <a:r>
              <a:rPr lang="en-US" sz="2000" b="1" i="1" dirty="0" err="1">
                <a:solidFill>
                  <a:schemeClr val="tx1"/>
                </a:solidFill>
              </a:rPr>
              <a:t>ball_result</a:t>
            </a:r>
            <a:r>
              <a:rPr lang="en-US" sz="2000" b="1" i="1" dirty="0">
                <a:solidFill>
                  <a:schemeClr val="tx1"/>
                </a:solidFill>
              </a:rPr>
              <a:t> containing values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boundary</a:t>
            </a:r>
            <a:r>
              <a:rPr lang="en-US" sz="2000" b="1" i="1" dirty="0">
                <a:solidFill>
                  <a:schemeClr val="tx1"/>
                </a:solidFill>
              </a:rPr>
              <a:t>,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dot</a:t>
            </a:r>
            <a:r>
              <a:rPr lang="en-US" sz="2000" b="1" i="1" dirty="0">
                <a:solidFill>
                  <a:schemeClr val="tx1"/>
                </a:solidFill>
              </a:rPr>
              <a:t> or </a:t>
            </a:r>
            <a:r>
              <a:rPr lang="en-US" sz="2000" b="1" i="1" dirty="0">
                <a:solidFill>
                  <a:schemeClr val="accent1">
                    <a:lumMod val="75000"/>
                  </a:schemeClr>
                </a:solidFill>
              </a:rPr>
              <a:t>other depending </a:t>
            </a:r>
            <a:r>
              <a:rPr lang="en-US" sz="2000" b="1" i="1" dirty="0">
                <a:solidFill>
                  <a:schemeClr val="tx1"/>
                </a:solidFill>
              </a:rPr>
              <a:t>on the </a:t>
            </a:r>
            <a:r>
              <a:rPr lang="en-US" sz="2000" b="1" i="1" dirty="0" err="1">
                <a:solidFill>
                  <a:schemeClr val="tx1"/>
                </a:solidFill>
              </a:rPr>
              <a:t>total_run</a:t>
            </a:r>
            <a:r>
              <a:rPr lang="en-US" sz="2000" b="1" i="1" dirty="0">
                <a:solidFill>
                  <a:schemeClr val="tx1"/>
                </a:solidFill>
              </a:rPr>
              <a:t> (boundary for &gt;= 4, dot for 0 and other for any other number)</a:t>
            </a:r>
            <a:endParaRPr lang="en-IN" sz="2000" b="1" i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2268C-3A99-4DFB-9E6D-92B35790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CREATE TABLE deliveries_v02 AS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*,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CASE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    WHEN </a:t>
            </a:r>
            <a:r>
              <a:rPr lang="en-US" b="1" i="1" dirty="0" err="1">
                <a:solidFill>
                  <a:schemeClr val="tx1"/>
                </a:solidFill>
              </a:rPr>
              <a:t>total_runs</a:t>
            </a:r>
            <a:r>
              <a:rPr lang="en-US" b="1" i="1" dirty="0">
                <a:solidFill>
                  <a:schemeClr val="tx1"/>
                </a:solidFill>
              </a:rPr>
              <a:t> &gt;= 4 THEN 'boundary'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    WHEN </a:t>
            </a:r>
            <a:r>
              <a:rPr lang="en-US" b="1" i="1" dirty="0" err="1">
                <a:solidFill>
                  <a:schemeClr val="tx1"/>
                </a:solidFill>
              </a:rPr>
              <a:t>total_runs</a:t>
            </a:r>
            <a:r>
              <a:rPr lang="en-US" b="1" i="1" dirty="0">
                <a:solidFill>
                  <a:schemeClr val="tx1"/>
                </a:solidFill>
              </a:rPr>
              <a:t> = 0 THEN 'dot'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    ELSE 'other'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END AS </a:t>
            </a:r>
            <a:r>
              <a:rPr lang="en-US" b="1" i="1" dirty="0" err="1">
                <a:solidFill>
                  <a:schemeClr val="tx1"/>
                </a:solidFill>
              </a:rPr>
              <a:t>ball_result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FROM </a:t>
            </a:r>
            <a:r>
              <a:rPr lang="en-US" b="1" i="1" dirty="0" err="1">
                <a:solidFill>
                  <a:schemeClr val="tx1"/>
                </a:solidFill>
              </a:rPr>
              <a:t>ipl_ball</a:t>
            </a:r>
            <a:r>
              <a:rPr lang="en-US" b="1" i="1" dirty="0">
                <a:solidFill>
                  <a:schemeClr val="tx1"/>
                </a:solidFill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991792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868-EF40-4AB6-BC55-9E5DF0CD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Write a query to fetch the total number of boundaries and dot balls from the deliveries_v02 table</a:t>
            </a:r>
            <a:r>
              <a:rPr lang="en-IN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FB319-AC6C-4D26-94F8-FF4EE2404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92442" cy="3880773"/>
          </a:xfrm>
        </p:spPr>
        <p:txBody>
          <a:bodyPr/>
          <a:lstStyle/>
          <a:p>
            <a:r>
              <a:rPr lang="en-US" b="1" i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ball_result</a:t>
            </a:r>
            <a:r>
              <a:rPr lang="en-US" b="1" i="1" dirty="0">
                <a:solidFill>
                  <a:schemeClr val="tx1"/>
                </a:solidFill>
              </a:rPr>
              <a:t>,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COUNT(*) AS </a:t>
            </a:r>
            <a:r>
              <a:rPr lang="en-US" b="1" i="1" dirty="0" err="1">
                <a:solidFill>
                  <a:schemeClr val="tx1"/>
                </a:solidFill>
              </a:rPr>
              <a:t>total_count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FROM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deliveries_v02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WHERE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ball_result</a:t>
            </a:r>
            <a:r>
              <a:rPr lang="en-US" b="1" i="1" dirty="0">
                <a:solidFill>
                  <a:schemeClr val="tx1"/>
                </a:solidFill>
              </a:rPr>
              <a:t> IN ('boundary', 'dot')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GROUP BY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ball_result</a:t>
            </a:r>
            <a:r>
              <a:rPr lang="en-US" b="1" i="1" dirty="0">
                <a:solidFill>
                  <a:schemeClr val="tx1"/>
                </a:solidFill>
              </a:rPr>
              <a:t>;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AA97637-F0FD-4F5C-8FE6-19A12DAA9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09455"/>
              </p:ext>
            </p:extLst>
          </p:nvPr>
        </p:nvGraphicFramePr>
        <p:xfrm>
          <a:off x="5669356" y="2901358"/>
          <a:ext cx="3840404" cy="111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02">
                  <a:extLst>
                    <a:ext uri="{9D8B030D-6E8A-4147-A177-3AD203B41FA5}">
                      <a16:colId xmlns:a16="http://schemas.microsoft.com/office/drawing/2014/main" val="3122057653"/>
                    </a:ext>
                  </a:extLst>
                </a:gridCol>
                <a:gridCol w="1920202">
                  <a:extLst>
                    <a:ext uri="{9D8B030D-6E8A-4147-A177-3AD203B41FA5}">
                      <a16:colId xmlns:a16="http://schemas.microsoft.com/office/drawing/2014/main" val="3433991663"/>
                    </a:ext>
                  </a:extLst>
                </a:gridCol>
              </a:tblGrid>
              <a:tr h="556737"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solidFill>
                            <a:schemeClr val="tx1"/>
                          </a:solidFill>
                        </a:rPr>
                        <a:t>Boundary</a:t>
                      </a:r>
                      <a:endParaRPr lang="en-IN" sz="2400" b="1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31468</a:t>
                      </a:r>
                      <a:endParaRPr lang="en-IN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079894"/>
                  </a:ext>
                </a:extLst>
              </a:tr>
              <a:tr h="556737">
                <a:tc>
                  <a:txBody>
                    <a:bodyPr/>
                    <a:lstStyle/>
                    <a:p>
                      <a:r>
                        <a:rPr lang="en-US" sz="2400" b="1" i="1" dirty="0"/>
                        <a:t>Dot</a:t>
                      </a:r>
                      <a:endParaRPr lang="en-IN" sz="24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67841</a:t>
                      </a:r>
                      <a:endParaRPr lang="en-IN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678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71638B-3831-41F9-B23F-349805CD0F96}"/>
              </a:ext>
            </a:extLst>
          </p:cNvPr>
          <p:cNvSpPr txBox="1"/>
          <p:nvPr/>
        </p:nvSpPr>
        <p:spPr>
          <a:xfrm>
            <a:off x="6733309" y="2294313"/>
            <a:ext cx="1562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Counts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4123323051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5046-074D-4986-B011-420F5E7C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i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Write a query to fetch the total number of boundaries scored by each team from the deliveries_v02 table and order it in descending order of the number of boundaries scored.</a:t>
            </a:r>
            <a:br>
              <a:rPr lang="en-IN" sz="20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b="1" i="1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58559-5C71-47CF-A2E0-2D84CEB8A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26186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i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</a:t>
            </a:r>
            <a:r>
              <a:rPr lang="en-US" sz="1900" b="1" i="1" dirty="0" err="1">
                <a:solidFill>
                  <a:schemeClr val="tx1"/>
                </a:solidFill>
              </a:rPr>
              <a:t>batting_team</a:t>
            </a:r>
            <a:r>
              <a:rPr lang="en-US" sz="1900" b="1" i="1" dirty="0">
                <a:solidFill>
                  <a:schemeClr val="tx1"/>
                </a:solidFill>
              </a:rPr>
              <a:t>,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COUNT(*) AS </a:t>
            </a:r>
            <a:r>
              <a:rPr lang="en-US" sz="1900" b="1" i="1" dirty="0" err="1">
                <a:solidFill>
                  <a:schemeClr val="tx1"/>
                </a:solidFill>
              </a:rPr>
              <a:t>boundary_count</a:t>
            </a:r>
            <a:endParaRPr lang="en-US" sz="1900" b="1" i="1" dirty="0">
              <a:solidFill>
                <a:schemeClr val="tx1"/>
              </a:solidFill>
            </a:endParaRPr>
          </a:p>
          <a:p>
            <a:r>
              <a:rPr lang="en-US" sz="1900" b="1" i="1" dirty="0">
                <a:solidFill>
                  <a:schemeClr val="tx1"/>
                </a:solidFill>
              </a:rPr>
              <a:t>FROM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deliveries_v02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WHERE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</a:t>
            </a:r>
            <a:r>
              <a:rPr lang="en-US" sz="1900" b="1" i="1" dirty="0" err="1">
                <a:solidFill>
                  <a:schemeClr val="tx1"/>
                </a:solidFill>
              </a:rPr>
              <a:t>ball_result</a:t>
            </a:r>
            <a:r>
              <a:rPr lang="en-US" sz="1900" b="1" i="1" dirty="0">
                <a:solidFill>
                  <a:schemeClr val="tx1"/>
                </a:solidFill>
              </a:rPr>
              <a:t> = 'boundary'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GROUP BY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</a:t>
            </a:r>
            <a:r>
              <a:rPr lang="en-US" sz="1900" b="1" i="1" dirty="0" err="1">
                <a:solidFill>
                  <a:schemeClr val="tx1"/>
                </a:solidFill>
              </a:rPr>
              <a:t>batting_team</a:t>
            </a:r>
            <a:endParaRPr lang="en-US" sz="1900" b="1" i="1" dirty="0">
              <a:solidFill>
                <a:schemeClr val="tx1"/>
              </a:solidFill>
            </a:endParaRPr>
          </a:p>
          <a:p>
            <a:r>
              <a:rPr lang="en-US" sz="1900" b="1" i="1" dirty="0">
                <a:solidFill>
                  <a:schemeClr val="tx1"/>
                </a:solidFill>
              </a:rPr>
              <a:t>ORDER BY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</a:t>
            </a:r>
            <a:r>
              <a:rPr lang="en-US" sz="1900" b="1" i="1" dirty="0" err="1">
                <a:solidFill>
                  <a:schemeClr val="tx1"/>
                </a:solidFill>
              </a:rPr>
              <a:t>boundary_count</a:t>
            </a:r>
            <a:r>
              <a:rPr lang="en-US" sz="1900" b="1" i="1" dirty="0">
                <a:solidFill>
                  <a:schemeClr val="tx1"/>
                </a:solidFill>
              </a:rPr>
              <a:t> DESC;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0C2EF-2686-4592-92D1-E3EE1B975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589"/>
            <a:ext cx="3478823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30939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06A7-98FB-4F50-8DE7-FB99B14C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Write a query to fetch the total number of dot balls bowled by each team and order it in descending order of the total number of dot balls bowled.</a:t>
            </a:r>
            <a:b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637AE-2617-4BA8-9919-F355B71D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10797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1900" b="1" i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</a:t>
            </a:r>
            <a:r>
              <a:rPr lang="en-US" sz="1900" b="1" i="1" dirty="0" err="1">
                <a:solidFill>
                  <a:schemeClr val="tx1"/>
                </a:solidFill>
              </a:rPr>
              <a:t>bowling_team</a:t>
            </a:r>
            <a:r>
              <a:rPr lang="en-US" sz="1900" b="1" i="1" dirty="0">
                <a:solidFill>
                  <a:schemeClr val="tx1"/>
                </a:solidFill>
              </a:rPr>
              <a:t>,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COUNT(*) AS </a:t>
            </a:r>
            <a:r>
              <a:rPr lang="en-US" sz="1900" b="1" i="1" dirty="0" err="1">
                <a:solidFill>
                  <a:schemeClr val="tx1"/>
                </a:solidFill>
              </a:rPr>
              <a:t>dot_ball_count</a:t>
            </a:r>
            <a:endParaRPr lang="en-US" sz="1900" b="1" i="1" dirty="0">
              <a:solidFill>
                <a:schemeClr val="tx1"/>
              </a:solidFill>
            </a:endParaRPr>
          </a:p>
          <a:p>
            <a:r>
              <a:rPr lang="en-US" sz="1900" b="1" i="1" dirty="0">
                <a:solidFill>
                  <a:schemeClr val="tx1"/>
                </a:solidFill>
              </a:rPr>
              <a:t>FROM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deliveries_v02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WHERE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</a:t>
            </a:r>
            <a:r>
              <a:rPr lang="en-US" sz="1900" b="1" i="1" dirty="0" err="1">
                <a:solidFill>
                  <a:schemeClr val="tx1"/>
                </a:solidFill>
              </a:rPr>
              <a:t>ball_result</a:t>
            </a:r>
            <a:r>
              <a:rPr lang="en-US" sz="1900" b="1" i="1" dirty="0">
                <a:solidFill>
                  <a:schemeClr val="tx1"/>
                </a:solidFill>
              </a:rPr>
              <a:t> = 'dot'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GROUP BY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</a:t>
            </a:r>
            <a:r>
              <a:rPr lang="en-US" sz="1900" b="1" i="1" dirty="0" err="1">
                <a:solidFill>
                  <a:schemeClr val="tx1"/>
                </a:solidFill>
              </a:rPr>
              <a:t>bowling_team</a:t>
            </a:r>
            <a:endParaRPr lang="en-US" sz="1900" b="1" i="1" dirty="0">
              <a:solidFill>
                <a:schemeClr val="tx1"/>
              </a:solidFill>
            </a:endParaRPr>
          </a:p>
          <a:p>
            <a:r>
              <a:rPr lang="en-US" sz="1900" b="1" i="1" dirty="0">
                <a:solidFill>
                  <a:schemeClr val="tx1"/>
                </a:solidFill>
              </a:rPr>
              <a:t>ORDER BY </a:t>
            </a:r>
          </a:p>
          <a:p>
            <a:r>
              <a:rPr lang="en-US" sz="1900" b="1" i="1" dirty="0">
                <a:solidFill>
                  <a:schemeClr val="tx1"/>
                </a:solidFill>
              </a:rPr>
              <a:t>    </a:t>
            </a:r>
            <a:r>
              <a:rPr lang="en-US" sz="1900" b="1" i="1" dirty="0" err="1">
                <a:solidFill>
                  <a:schemeClr val="tx1"/>
                </a:solidFill>
              </a:rPr>
              <a:t>dot_ball_count</a:t>
            </a:r>
            <a:r>
              <a:rPr lang="en-US" sz="1900" b="1" i="1" dirty="0">
                <a:solidFill>
                  <a:schemeClr val="tx1"/>
                </a:solidFill>
              </a:rPr>
              <a:t> DESC</a:t>
            </a:r>
            <a:r>
              <a:rPr lang="en-US" sz="1900" b="1" i="1" dirty="0"/>
              <a:t>;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F03143-2AFC-4CCF-A6EC-B24887768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998" y="1930400"/>
            <a:ext cx="2896004" cy="3877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89827875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C897-008C-4699-9595-1C747A9D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Write a query to fetch the total number of dismissals by dismissal kinds where dismissal kind is not NA</a:t>
            </a:r>
            <a:br>
              <a:rPr lang="en-IN" sz="1800" dirty="0">
                <a:solidFill>
                  <a:srgbClr val="4848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D629-8259-4327-9BAD-B41E3934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94171" cy="3880773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COALESCE(</a:t>
            </a:r>
            <a:r>
              <a:rPr lang="en-US" b="1" i="1" dirty="0" err="1">
                <a:solidFill>
                  <a:schemeClr val="tx1"/>
                </a:solidFill>
              </a:rPr>
              <a:t>dismissal_kind</a:t>
            </a:r>
            <a:r>
              <a:rPr lang="en-US" b="1" i="1" dirty="0">
                <a:solidFill>
                  <a:schemeClr val="tx1"/>
                </a:solidFill>
              </a:rPr>
              <a:t>, 'Total') AS </a:t>
            </a:r>
            <a:r>
              <a:rPr lang="en-US" b="1" i="1" dirty="0" err="1">
                <a:solidFill>
                  <a:schemeClr val="tx1"/>
                </a:solidFill>
              </a:rPr>
              <a:t>dismissal_kind</a:t>
            </a:r>
            <a:r>
              <a:rPr lang="en-US" b="1" i="1" dirty="0">
                <a:solidFill>
                  <a:schemeClr val="tx1"/>
                </a:solidFill>
              </a:rPr>
              <a:t>,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COUNT(*) AS </a:t>
            </a:r>
            <a:r>
              <a:rPr lang="en-US" b="1" i="1" dirty="0" err="1">
                <a:solidFill>
                  <a:schemeClr val="tx1"/>
                </a:solidFill>
              </a:rPr>
              <a:t>dismissal_count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FROM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deliveries_v02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WHERE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dismissal_kind</a:t>
            </a:r>
            <a:r>
              <a:rPr lang="en-US" b="1" i="1" dirty="0">
                <a:solidFill>
                  <a:schemeClr val="tx1"/>
                </a:solidFill>
              </a:rPr>
              <a:t> IS NOT NULL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AND </a:t>
            </a:r>
            <a:r>
              <a:rPr lang="en-US" b="1" i="1" dirty="0" err="1">
                <a:solidFill>
                  <a:schemeClr val="tx1"/>
                </a:solidFill>
              </a:rPr>
              <a:t>dismissal_kind</a:t>
            </a:r>
            <a:r>
              <a:rPr lang="en-US" b="1" i="1" dirty="0">
                <a:solidFill>
                  <a:schemeClr val="tx1"/>
                </a:solidFill>
              </a:rPr>
              <a:t> != 'NA'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GROUP BY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ROLLUP(</a:t>
            </a:r>
            <a:r>
              <a:rPr lang="en-US" b="1" i="1" dirty="0" err="1">
                <a:solidFill>
                  <a:schemeClr val="tx1"/>
                </a:solidFill>
              </a:rPr>
              <a:t>dismissal_kind</a:t>
            </a:r>
            <a:r>
              <a:rPr lang="en-US" b="1" i="1" dirty="0">
                <a:solidFill>
                  <a:schemeClr val="tx1"/>
                </a:solidFill>
              </a:rPr>
              <a:t>)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ORDER BY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dismissal_count</a:t>
            </a:r>
            <a:r>
              <a:rPr lang="en-US" b="1" i="1" dirty="0">
                <a:solidFill>
                  <a:schemeClr val="tx1"/>
                </a:solidFill>
              </a:rPr>
              <a:t> DESC;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09FC6-8085-42B0-B095-398621CBD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20" y="3175463"/>
            <a:ext cx="2532334" cy="286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07972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CDA0-705C-4927-8058-44C03F13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Write a query to get the top 5 bowlers who conceded maximum extra runs from the deliveries table</a:t>
            </a:r>
            <a:br>
              <a:rPr lang="en-IN" sz="1800" dirty="0">
                <a:solidFill>
                  <a:srgbClr val="4848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8B0E-DF85-4A75-AC0D-F7A99401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92193" cy="3880773"/>
          </a:xfrm>
        </p:spPr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bowler,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SUM(</a:t>
            </a:r>
            <a:r>
              <a:rPr lang="en-US" b="1" i="1" dirty="0" err="1">
                <a:solidFill>
                  <a:schemeClr val="tx1"/>
                </a:solidFill>
              </a:rPr>
              <a:t>extra_runs</a:t>
            </a:r>
            <a:r>
              <a:rPr lang="en-US" b="1" i="1" dirty="0">
                <a:solidFill>
                  <a:schemeClr val="tx1"/>
                </a:solidFill>
              </a:rPr>
              <a:t>) AS </a:t>
            </a:r>
            <a:r>
              <a:rPr lang="en-US" b="1" i="1" dirty="0" err="1">
                <a:solidFill>
                  <a:schemeClr val="tx1"/>
                </a:solidFill>
              </a:rPr>
              <a:t>total_extra_runs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FROM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deliveries_02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GROUP BY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bowler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ORDER BY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total_extra_runs</a:t>
            </a:r>
            <a:r>
              <a:rPr lang="en-US" b="1" i="1" dirty="0">
                <a:solidFill>
                  <a:schemeClr val="tx1"/>
                </a:solidFill>
              </a:rPr>
              <a:t> DESC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LIMIT 5;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D915F-2941-462F-A600-BA488A8EE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7" y="2833148"/>
            <a:ext cx="2600566" cy="18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05290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588B-D672-4BB5-B3A3-205FAA59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5018"/>
            <a:ext cx="8596668" cy="1265382"/>
          </a:xfrm>
        </p:spPr>
        <p:txBody>
          <a:bodyPr>
            <a:normAutofit fontScale="90000"/>
          </a:bodyPr>
          <a:lstStyle/>
          <a:p>
            <a:r>
              <a:rPr lang="en-IN" sz="20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Write a query to </a:t>
            </a:r>
            <a:r>
              <a:rPr lang="en-IN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table named deliveries_v03 </a:t>
            </a:r>
            <a:r>
              <a:rPr lang="en-IN" sz="20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all the columns of deliveries_v02 table and </a:t>
            </a:r>
            <a:r>
              <a:rPr lang="en-IN" sz="2000" b="1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additional column (named venue and </a:t>
            </a:r>
            <a:r>
              <a:rPr lang="en-IN" sz="2000" b="1" i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match_date</a:t>
            </a:r>
            <a:r>
              <a:rPr lang="en-IN" sz="20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of venue and date from table matches</a:t>
            </a:r>
            <a:br>
              <a:rPr lang="en-IN" sz="1800" dirty="0">
                <a:solidFill>
                  <a:srgbClr val="4848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4807-7CE4-4B2B-8464-E6013A88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CREATE TABLE deliveries_v03 AS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d.*,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m.venue</a:t>
            </a:r>
            <a:r>
              <a:rPr lang="en-US" b="1" i="1" dirty="0">
                <a:solidFill>
                  <a:schemeClr val="tx1"/>
                </a:solidFill>
              </a:rPr>
              <a:t>,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m.date</a:t>
            </a:r>
            <a:r>
              <a:rPr lang="en-US" b="1" i="1" dirty="0">
                <a:solidFill>
                  <a:schemeClr val="tx1"/>
                </a:solidFill>
              </a:rPr>
              <a:t> as </a:t>
            </a:r>
            <a:r>
              <a:rPr lang="en-US" b="1" i="1" dirty="0" err="1">
                <a:solidFill>
                  <a:schemeClr val="tx1"/>
                </a:solidFill>
              </a:rPr>
              <a:t>match_date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FROM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deliveries_v02 d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JOIN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matches m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ON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d.id = m.id;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0588865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CA09-A74D-4E8C-87C0-CF4F895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Write a query to fetch the </a:t>
            </a:r>
            <a:r>
              <a:rPr lang="en-IN" sz="1800" b="1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runs scored for each venue </a:t>
            </a:r>
            <a:r>
              <a:rPr lang="en-IN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order it in the descending order of total runs scored.</a:t>
            </a:r>
            <a:br>
              <a:rPr lang="en-IN" sz="1800" dirty="0">
                <a:solidFill>
                  <a:srgbClr val="48484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17CA-CAA0-465D-9F40-8B93B5C8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45531" cy="3880773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m.venue</a:t>
            </a:r>
            <a:r>
              <a:rPr lang="en-US" b="1" i="1" dirty="0">
                <a:solidFill>
                  <a:schemeClr val="tx1"/>
                </a:solidFill>
              </a:rPr>
              <a:t>,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SUM(</a:t>
            </a:r>
            <a:r>
              <a:rPr lang="en-US" b="1" i="1" dirty="0" err="1">
                <a:solidFill>
                  <a:schemeClr val="tx1"/>
                </a:solidFill>
              </a:rPr>
              <a:t>d.total_runs</a:t>
            </a:r>
            <a:r>
              <a:rPr lang="en-US" b="1" i="1" dirty="0">
                <a:solidFill>
                  <a:schemeClr val="tx1"/>
                </a:solidFill>
              </a:rPr>
              <a:t>) AS </a:t>
            </a:r>
            <a:r>
              <a:rPr lang="en-US" b="1" i="1" dirty="0" err="1">
                <a:solidFill>
                  <a:schemeClr val="tx1"/>
                </a:solidFill>
              </a:rPr>
              <a:t>total_runs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FROM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ipl_matches</a:t>
            </a:r>
            <a:r>
              <a:rPr lang="en-US" b="1" i="1" dirty="0">
                <a:solidFill>
                  <a:schemeClr val="tx1"/>
                </a:solidFill>
              </a:rPr>
              <a:t> m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JOIN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ipl_ball</a:t>
            </a:r>
            <a:r>
              <a:rPr lang="en-US" b="1" i="1" dirty="0">
                <a:solidFill>
                  <a:schemeClr val="tx1"/>
                </a:solidFill>
              </a:rPr>
              <a:t> d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ON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m.id = d.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GROUP BY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m.venue</a:t>
            </a:r>
            <a:endParaRPr lang="en-US" b="1" i="1" dirty="0">
              <a:solidFill>
                <a:schemeClr val="tx1"/>
              </a:solidFill>
            </a:endParaRPr>
          </a:p>
          <a:p>
            <a:r>
              <a:rPr lang="en-US" b="1" i="1" dirty="0">
                <a:solidFill>
                  <a:schemeClr val="tx1"/>
                </a:solidFill>
              </a:rPr>
              <a:t>ORDER BY </a:t>
            </a:r>
          </a:p>
          <a:p>
            <a:r>
              <a:rPr lang="en-US" b="1" i="1" dirty="0">
                <a:solidFill>
                  <a:schemeClr val="tx1"/>
                </a:solidFill>
              </a:rPr>
              <a:t>    </a:t>
            </a:r>
            <a:r>
              <a:rPr lang="en-US" b="1" i="1" dirty="0" err="1">
                <a:solidFill>
                  <a:schemeClr val="tx1"/>
                </a:solidFill>
              </a:rPr>
              <a:t>total_runs</a:t>
            </a:r>
            <a:r>
              <a:rPr lang="en-US" b="1" i="1" dirty="0">
                <a:solidFill>
                  <a:schemeClr val="tx1"/>
                </a:solidFill>
              </a:rPr>
              <a:t> DESC;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FBDBC-7570-4BA1-BAE0-72661604D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55" y="1064029"/>
            <a:ext cx="4274513" cy="56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54976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2B29-83FF-4A91-8DB4-B47C6388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Write a query to fetch the year-wise </a:t>
            </a:r>
            <a:r>
              <a:rPr lang="en-IN" sz="1800" b="1" i="1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runs scored at Eden Gardens </a:t>
            </a:r>
            <a:r>
              <a:rPr lang="en-IN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order it in the descending order of total runs scored.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8565-A8B4-4788-A48C-21F91741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8166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2000" b="1" i="1" dirty="0">
                <a:solidFill>
                  <a:schemeClr val="tx1"/>
                </a:solidFill>
              </a:rPr>
              <a:t>SELECT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EXTRACT(YEAR FROM </a:t>
            </a:r>
            <a:r>
              <a:rPr lang="en-US" sz="2000" b="1" i="1" dirty="0" err="1">
                <a:solidFill>
                  <a:schemeClr val="tx1"/>
                </a:solidFill>
              </a:rPr>
              <a:t>m.date</a:t>
            </a:r>
            <a:r>
              <a:rPr lang="en-US" sz="2000" b="1" i="1" dirty="0">
                <a:solidFill>
                  <a:schemeClr val="tx1"/>
                </a:solidFill>
              </a:rPr>
              <a:t>) AS year,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SUM(</a:t>
            </a:r>
            <a:r>
              <a:rPr lang="en-US" sz="2000" b="1" i="1" dirty="0" err="1">
                <a:solidFill>
                  <a:schemeClr val="tx1"/>
                </a:solidFill>
              </a:rPr>
              <a:t>d.total_runs</a:t>
            </a:r>
            <a:r>
              <a:rPr lang="en-US" sz="2000" b="1" i="1" dirty="0">
                <a:solidFill>
                  <a:schemeClr val="tx1"/>
                </a:solidFill>
              </a:rPr>
              <a:t>) AS </a:t>
            </a:r>
            <a:r>
              <a:rPr lang="en-US" sz="2000" b="1" i="1" dirty="0" err="1">
                <a:solidFill>
                  <a:schemeClr val="tx1"/>
                </a:solidFill>
              </a:rPr>
              <a:t>total_runs</a:t>
            </a:r>
            <a:endParaRPr lang="en-US" sz="2000" b="1" i="1" dirty="0">
              <a:solidFill>
                <a:schemeClr val="tx1"/>
              </a:solidFill>
            </a:endParaRPr>
          </a:p>
          <a:p>
            <a:r>
              <a:rPr lang="en-US" sz="2000" b="1" i="1" dirty="0">
                <a:solidFill>
                  <a:schemeClr val="tx1"/>
                </a:solidFill>
              </a:rPr>
              <a:t>FROM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</a:t>
            </a:r>
            <a:r>
              <a:rPr lang="en-US" sz="2000" b="1" i="1" dirty="0" err="1">
                <a:solidFill>
                  <a:schemeClr val="tx1"/>
                </a:solidFill>
              </a:rPr>
              <a:t>ipl_matches</a:t>
            </a:r>
            <a:r>
              <a:rPr lang="en-US" sz="2000" b="1" i="1" dirty="0">
                <a:solidFill>
                  <a:schemeClr val="tx1"/>
                </a:solidFill>
              </a:rPr>
              <a:t> m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JOIN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</a:t>
            </a:r>
            <a:r>
              <a:rPr lang="en-US" sz="2000" b="1" i="1" dirty="0" err="1">
                <a:solidFill>
                  <a:schemeClr val="tx1"/>
                </a:solidFill>
              </a:rPr>
              <a:t>ipl_ball</a:t>
            </a:r>
            <a:r>
              <a:rPr lang="en-US" sz="2000" b="1" i="1" dirty="0">
                <a:solidFill>
                  <a:schemeClr val="tx1"/>
                </a:solidFill>
              </a:rPr>
              <a:t> d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ON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m.id = d.id 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WHERE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</a:t>
            </a:r>
            <a:r>
              <a:rPr lang="en-US" sz="2000" b="1" i="1" dirty="0" err="1">
                <a:solidFill>
                  <a:schemeClr val="tx1"/>
                </a:solidFill>
              </a:rPr>
              <a:t>m.venue</a:t>
            </a:r>
            <a:r>
              <a:rPr lang="en-US" sz="2000" b="1" i="1" dirty="0">
                <a:solidFill>
                  <a:schemeClr val="tx1"/>
                </a:solidFill>
              </a:rPr>
              <a:t> = 'Eden Gardens'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GROUP BY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year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ORDER BY 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</a:t>
            </a:r>
            <a:r>
              <a:rPr lang="en-US" sz="2000" b="1" i="1" dirty="0" err="1">
                <a:solidFill>
                  <a:schemeClr val="tx1"/>
                </a:solidFill>
              </a:rPr>
              <a:t>total_runs</a:t>
            </a:r>
            <a:r>
              <a:rPr lang="en-US" sz="2000" b="1" i="1" dirty="0">
                <a:solidFill>
                  <a:schemeClr val="tx1"/>
                </a:solidFill>
              </a:rPr>
              <a:t> DESC;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20B64-A641-4230-AD20-F584BF4A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72" y="3297779"/>
            <a:ext cx="207022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04367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788B12A-A574-4A20-AB3D-B8DACC06E22F}"/>
              </a:ext>
            </a:extLst>
          </p:cNvPr>
          <p:cNvSpPr/>
          <p:nvPr/>
        </p:nvSpPr>
        <p:spPr>
          <a:xfrm>
            <a:off x="1688123" y="650631"/>
            <a:ext cx="4079631" cy="940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191925-ACC8-45B0-88A6-A565929694DA}"/>
              </a:ext>
            </a:extLst>
          </p:cNvPr>
          <p:cNvSpPr txBox="1"/>
          <p:nvPr/>
        </p:nvSpPr>
        <p:spPr>
          <a:xfrm>
            <a:off x="1685925" y="674762"/>
            <a:ext cx="4073037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i="1" dirty="0"/>
              <a:t>List of 10 batsman with high batting strike rate who have faced at least 500 balls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9C0CBA-4EB2-401A-B2FC-8066CE208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4248" y="24734"/>
            <a:ext cx="2076740" cy="255305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55C665-B3CF-4348-AA14-71565237C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248" y="3160775"/>
            <a:ext cx="5630006" cy="33543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66441E-FFB4-452B-908E-868EDC8319DF}"/>
              </a:ext>
            </a:extLst>
          </p:cNvPr>
          <p:cNvSpPr txBox="1"/>
          <p:nvPr/>
        </p:nvSpPr>
        <p:spPr>
          <a:xfrm>
            <a:off x="1688121" y="2350240"/>
            <a:ext cx="40796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batsman,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ROUND((SUM(</a:t>
            </a:r>
            <a:r>
              <a:rPr lang="en-IN" sz="1800" b="1" dirty="0" err="1">
                <a:effectLst/>
                <a:latin typeface="Calibri" panose="020F0502020204030204" pitchFamily="34" charset="0"/>
              </a:rPr>
              <a:t>batsman_runs</a:t>
            </a:r>
            <a:r>
              <a:rPr lang="en-IN" sz="1800" b="1" dirty="0">
                <a:effectLst/>
                <a:latin typeface="Calibri" panose="020F0502020204030204" pitchFamily="34" charset="0"/>
              </a:rPr>
              <a:t>)*1.0 / COUNT(ball)) * 100,2) AS </a:t>
            </a:r>
            <a:r>
              <a:rPr lang="en-IN" sz="1800" b="1" dirty="0" err="1">
                <a:effectLst/>
                <a:latin typeface="Calibri" panose="020F0502020204030204" pitchFamily="34" charset="0"/>
              </a:rPr>
              <a:t>batsman_sr</a:t>
            </a:r>
            <a:endParaRPr lang="en-IN" sz="18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b="1" dirty="0" err="1">
                <a:effectLst/>
                <a:latin typeface="Calibri" panose="020F0502020204030204" pitchFamily="34" charset="0"/>
              </a:rPr>
              <a:t>ipl_ball</a:t>
            </a:r>
            <a:endParaRPr lang="en-IN" sz="1800" b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</a:rPr>
              <a:t>extra_type</a:t>
            </a:r>
            <a:r>
              <a:rPr lang="en-IN" sz="1800" b="1" dirty="0">
                <a:effectLst/>
                <a:latin typeface="Calibri" panose="020F0502020204030204" pitchFamily="34" charset="0"/>
              </a:rPr>
              <a:t>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COUNT(ball)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 err="1">
                <a:effectLst/>
                <a:latin typeface="Calibri" panose="020F0502020204030204" pitchFamily="34" charset="0"/>
              </a:rPr>
              <a:t>batsman_sr</a:t>
            </a:r>
            <a:r>
              <a:rPr lang="en-IN" sz="1800" b="1" dirty="0"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</a:rPr>
              <a:t>LIMIT 10;</a:t>
            </a:r>
          </a:p>
          <a:p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7472043-F3FB-42B9-AD86-FD88925C304B}"/>
              </a:ext>
            </a:extLst>
          </p:cNvPr>
          <p:cNvSpPr/>
          <p:nvPr/>
        </p:nvSpPr>
        <p:spPr>
          <a:xfrm>
            <a:off x="211015" y="861646"/>
            <a:ext cx="536331" cy="2989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818851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AC519D-7537-4C8B-A56F-9912F84D9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1803" y="546100"/>
            <a:ext cx="7789593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39853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9F5F81BB-A39C-450F-9DA6-A3845A58F888}"/>
              </a:ext>
            </a:extLst>
          </p:cNvPr>
          <p:cNvSpPr/>
          <p:nvPr/>
        </p:nvSpPr>
        <p:spPr>
          <a:xfrm>
            <a:off x="178726" y="533657"/>
            <a:ext cx="587646" cy="41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E006B-A6B2-431F-9B64-85C80F923450}"/>
              </a:ext>
            </a:extLst>
          </p:cNvPr>
          <p:cNvSpPr txBox="1"/>
          <p:nvPr/>
        </p:nvSpPr>
        <p:spPr>
          <a:xfrm>
            <a:off x="861647" y="301255"/>
            <a:ext cx="3761510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/>
              <a:t>List of 10 players with best average who have played more than 2 IPL seasons (or 28 matches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0154D-760B-4887-A953-025D9399F9CF}"/>
              </a:ext>
            </a:extLst>
          </p:cNvPr>
          <p:cNvSpPr txBox="1"/>
          <p:nvPr/>
        </p:nvSpPr>
        <p:spPr>
          <a:xfrm>
            <a:off x="726086" y="2423206"/>
            <a:ext cx="586015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SELECT </a:t>
            </a:r>
          </a:p>
          <a:p>
            <a:r>
              <a:rPr lang="en-US" b="1" dirty="0"/>
              <a:t>	batsman,</a:t>
            </a:r>
          </a:p>
          <a:p>
            <a:r>
              <a:rPr lang="en-US" b="1" dirty="0"/>
              <a:t>	SUM(</a:t>
            </a:r>
            <a:r>
              <a:rPr lang="en-US" b="1" dirty="0" err="1"/>
              <a:t>batsman_runs</a:t>
            </a:r>
            <a:r>
              <a:rPr lang="en-US" b="1" dirty="0"/>
              <a:t>) AS runs,</a:t>
            </a:r>
          </a:p>
          <a:p>
            <a:r>
              <a:rPr lang="en-US" b="1" dirty="0"/>
              <a:t>	ROUND(SUM(</a:t>
            </a:r>
            <a:r>
              <a:rPr lang="en-US" b="1" dirty="0" err="1"/>
              <a:t>batsman_runs</a:t>
            </a:r>
            <a:r>
              <a:rPr lang="en-US" b="1" dirty="0"/>
              <a:t>)*1.0/SUM(</a:t>
            </a:r>
            <a:r>
              <a:rPr lang="en-US" b="1" dirty="0" err="1"/>
              <a:t>is_wicket</a:t>
            </a:r>
            <a:r>
              <a:rPr lang="en-US" b="1" dirty="0"/>
              <a:t>),2) AS 	average</a:t>
            </a:r>
          </a:p>
          <a:p>
            <a:r>
              <a:rPr lang="en-US" b="1" dirty="0"/>
              <a:t>FROM </a:t>
            </a:r>
            <a:r>
              <a:rPr lang="en-US" b="1" dirty="0" err="1"/>
              <a:t>ipl_ball</a:t>
            </a:r>
            <a:endParaRPr lang="en-US" b="1" dirty="0"/>
          </a:p>
          <a:p>
            <a:r>
              <a:rPr lang="en-US" b="1" dirty="0"/>
              <a:t>GROUP BY</a:t>
            </a:r>
          </a:p>
          <a:p>
            <a:r>
              <a:rPr lang="en-US" b="1" dirty="0"/>
              <a:t>	batsman</a:t>
            </a:r>
          </a:p>
          <a:p>
            <a:r>
              <a:rPr lang="en-US" b="1" dirty="0"/>
              <a:t>HAVING</a:t>
            </a:r>
          </a:p>
          <a:p>
            <a:r>
              <a:rPr lang="en-US" b="1" dirty="0"/>
              <a:t>	SUM(</a:t>
            </a:r>
            <a:r>
              <a:rPr lang="en-US" b="1" dirty="0" err="1"/>
              <a:t>is_wicket</a:t>
            </a:r>
            <a:r>
              <a:rPr lang="en-US" b="1" dirty="0"/>
              <a:t>) &gt; 0 AND COUNT(DISTINCT id) &gt; 28</a:t>
            </a:r>
          </a:p>
          <a:p>
            <a:r>
              <a:rPr lang="en-US" b="1" dirty="0"/>
              <a:t>ORDER BY</a:t>
            </a:r>
          </a:p>
          <a:p>
            <a:r>
              <a:rPr lang="en-US" b="1" dirty="0"/>
              <a:t>	average DESC</a:t>
            </a:r>
          </a:p>
          <a:p>
            <a:r>
              <a:rPr lang="en-US" b="1" dirty="0"/>
              <a:t>LIMIT 10;</a:t>
            </a:r>
            <a:endParaRPr lang="en-IN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901FE-F033-4D5F-9B7D-7ED308566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29" y="3429001"/>
            <a:ext cx="4629150" cy="2942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C5728F-F34F-44A4-9837-7A8154A4F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829" y="225414"/>
            <a:ext cx="2638793" cy="26006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2026416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703008-7D7C-4087-810E-AC2F484DD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47" y="84743"/>
            <a:ext cx="2648320" cy="252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A72123-96EC-428F-B5A0-BF89C61A7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67" y="3226039"/>
            <a:ext cx="5286401" cy="27999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4A717D8-F717-48C0-B708-6273C3004930}"/>
              </a:ext>
            </a:extLst>
          </p:cNvPr>
          <p:cNvSpPr/>
          <p:nvPr/>
        </p:nvSpPr>
        <p:spPr>
          <a:xfrm>
            <a:off x="232756" y="432262"/>
            <a:ext cx="515389" cy="3491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C1F3E-8B7E-4C92-AC70-78864D7F793E}"/>
              </a:ext>
            </a:extLst>
          </p:cNvPr>
          <p:cNvSpPr txBox="1"/>
          <p:nvPr/>
        </p:nvSpPr>
        <p:spPr>
          <a:xfrm>
            <a:off x="979563" y="145164"/>
            <a:ext cx="5116437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i="1" dirty="0"/>
              <a:t>List of 10 players who have scored most runs in boundaries and have played more than 2 IPL seasons(more than 28 matches).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1C1D2-80F4-425B-A040-9E4347AB6F1C}"/>
              </a:ext>
            </a:extLst>
          </p:cNvPr>
          <p:cNvSpPr txBox="1"/>
          <p:nvPr/>
        </p:nvSpPr>
        <p:spPr>
          <a:xfrm>
            <a:off x="979563" y="1840257"/>
            <a:ext cx="52927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SELECT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batsman, 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ROUND(SUM(CASE WHEN </a:t>
            </a:r>
            <a:r>
              <a:rPr lang="en-IN" sz="16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in(4,6) THEN </a:t>
            </a:r>
            <a:r>
              <a:rPr lang="en-IN" sz="16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else 0 END)*1.0 / SUM(</a:t>
            </a:r>
            <a:r>
              <a:rPr lang="en-IN" sz="16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batsman_runs</a:t>
            </a: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)*100,2) AS </a:t>
            </a:r>
            <a:r>
              <a:rPr lang="en-IN" sz="16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boundary_percentage</a:t>
            </a:r>
            <a:endParaRPr lang="en-IN" sz="1600" b="1" i="1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FROM </a:t>
            </a:r>
            <a:r>
              <a:rPr lang="en-IN" sz="16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ipl_ball</a:t>
            </a:r>
            <a:endParaRPr lang="en-IN" sz="1600" b="1" i="1" dirty="0"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WHERE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extra_type</a:t>
            </a: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NOT IN ('wides')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batsman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HAVING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COUNT(DISTINCT id) &gt; 28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boundary_percentage</a:t>
            </a: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DESC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932358935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0AF87-62A4-430F-A157-BC4A559FE516}"/>
              </a:ext>
            </a:extLst>
          </p:cNvPr>
          <p:cNvSpPr txBox="1"/>
          <p:nvPr/>
        </p:nvSpPr>
        <p:spPr>
          <a:xfrm>
            <a:off x="1098240" y="499793"/>
            <a:ext cx="455953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b="1" i="1" dirty="0"/>
              <a:t>List of 10 bowlers with best economy who have bowled at least 500 balls in IPL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4D1C731-249A-4205-8937-A892643DDDA3}"/>
              </a:ext>
            </a:extLst>
          </p:cNvPr>
          <p:cNvSpPr/>
          <p:nvPr/>
        </p:nvSpPr>
        <p:spPr>
          <a:xfrm>
            <a:off x="175048" y="735959"/>
            <a:ext cx="616260" cy="450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2C86B-76DC-41E4-9098-9E34F98BCF36}"/>
              </a:ext>
            </a:extLst>
          </p:cNvPr>
          <p:cNvSpPr txBox="1"/>
          <p:nvPr/>
        </p:nvSpPr>
        <p:spPr>
          <a:xfrm>
            <a:off x="1098240" y="2306887"/>
            <a:ext cx="54432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effectLst/>
                <a:latin typeface="Calibri" panose="020F0502020204030204" pitchFamily="34" charset="0"/>
              </a:rPr>
              <a:t>SELECT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effectLst/>
                <a:latin typeface="Calibri" panose="020F0502020204030204" pitchFamily="34" charset="0"/>
              </a:rPr>
              <a:t>	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latin typeface="Calibri" panose="020F0502020204030204" pitchFamily="34" charset="0"/>
              </a:rPr>
              <a:t>	</a:t>
            </a:r>
            <a:r>
              <a:rPr lang="en-IN" sz="1600" b="1" i="1" dirty="0">
                <a:effectLst/>
                <a:latin typeface="Calibri" panose="020F0502020204030204" pitchFamily="34" charset="0"/>
              </a:rPr>
              <a:t>ROUND(SUM(</a:t>
            </a:r>
            <a:r>
              <a:rPr lang="en-IN" sz="1600" b="1" i="1" dirty="0" err="1">
                <a:effectLst/>
                <a:latin typeface="Calibri" panose="020F0502020204030204" pitchFamily="34" charset="0"/>
              </a:rPr>
              <a:t>total_runs</a:t>
            </a:r>
            <a:r>
              <a:rPr lang="en-IN" sz="1600" b="1" i="1" dirty="0">
                <a:effectLst/>
                <a:latin typeface="Calibri" panose="020F0502020204030204" pitchFamily="34" charset="0"/>
              </a:rPr>
              <a:t>)/(COUNT(bowler)/6.0), 2)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latin typeface="Calibri" panose="020F0502020204030204" pitchFamily="34" charset="0"/>
              </a:rPr>
              <a:t>	</a:t>
            </a:r>
            <a:r>
              <a:rPr lang="en-IN" sz="1600" b="1" i="1" dirty="0">
                <a:effectLst/>
                <a:latin typeface="Calibri" panose="020F0502020204030204" pitchFamily="34" charset="0"/>
              </a:rPr>
              <a:t>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effectLst/>
                <a:latin typeface="Calibri" panose="020F0502020204030204" pitchFamily="34" charset="0"/>
              </a:rPr>
              <a:t>FROM </a:t>
            </a:r>
            <a:r>
              <a:rPr lang="en-IN" sz="1600" b="1" i="1" dirty="0" err="1">
                <a:effectLst/>
                <a:latin typeface="Calibri" panose="020F0502020204030204" pitchFamily="34" charset="0"/>
              </a:rPr>
              <a:t>ipl_ball</a:t>
            </a:r>
            <a:endParaRPr lang="en-IN" sz="1600" b="1" i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latin typeface="Calibri" panose="020F0502020204030204" pitchFamily="34" charset="0"/>
              </a:rPr>
              <a:t>	</a:t>
            </a:r>
            <a:r>
              <a:rPr lang="en-IN" sz="1600" b="1" i="1" dirty="0"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latin typeface="Calibri" panose="020F0502020204030204" pitchFamily="34" charset="0"/>
              </a:rPr>
              <a:t>	</a:t>
            </a:r>
            <a:r>
              <a:rPr lang="en-IN" sz="1600" b="1" i="1" dirty="0">
                <a:effectLst/>
                <a:latin typeface="Calibri" panose="020F0502020204030204" pitchFamily="34" charset="0"/>
              </a:rPr>
              <a:t>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latin typeface="Calibri" panose="020F0502020204030204" pitchFamily="34" charset="0"/>
              </a:rPr>
              <a:t>	</a:t>
            </a:r>
            <a:r>
              <a:rPr lang="en-IN" sz="1600" b="1" i="1" dirty="0">
                <a:effectLst/>
                <a:latin typeface="Calibri" panose="020F0502020204030204" pitchFamily="34" charset="0"/>
              </a:rPr>
              <a:t>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i="1" dirty="0">
                <a:effectLst/>
                <a:latin typeface="Calibri" panose="020F0502020204030204" pitchFamily="34" charset="0"/>
              </a:rPr>
              <a:t>LIMIT 10;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F6BD3-F830-423C-A60F-75E53C96C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3719803"/>
            <a:ext cx="5117870" cy="27999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AF784E-2363-4A1C-BBFE-225EC279F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1" y="566088"/>
            <a:ext cx="2210108" cy="2572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6462738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1ABFB-AD47-446B-BEC0-73D6880E8935}"/>
              </a:ext>
            </a:extLst>
          </p:cNvPr>
          <p:cNvSpPr txBox="1"/>
          <p:nvPr/>
        </p:nvSpPr>
        <p:spPr>
          <a:xfrm>
            <a:off x="926868" y="400042"/>
            <a:ext cx="4102331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b="1" i="1" dirty="0"/>
              <a:t>List of 10 bowlers who have the best strike rate and who gave bowled at least 500 balls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A5F468A-0E65-482F-906C-3704BA596692}"/>
              </a:ext>
            </a:extLst>
          </p:cNvPr>
          <p:cNvSpPr/>
          <p:nvPr/>
        </p:nvSpPr>
        <p:spPr>
          <a:xfrm>
            <a:off x="232756" y="532529"/>
            <a:ext cx="498764" cy="381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2142A-0CE9-4248-9422-8D6083F5D347}"/>
              </a:ext>
            </a:extLst>
          </p:cNvPr>
          <p:cNvSpPr txBox="1"/>
          <p:nvPr/>
        </p:nvSpPr>
        <p:spPr>
          <a:xfrm>
            <a:off x="926868" y="2122579"/>
            <a:ext cx="4102331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WITH </a:t>
            </a:r>
            <a:r>
              <a:rPr lang="en-IN" sz="1050" b="1" i="1" dirty="0" err="1">
                <a:effectLst/>
                <a:latin typeface="Calibri" panose="020F0502020204030204" pitchFamily="34" charset="0"/>
              </a:rPr>
              <a:t>ValidDismissals</a:t>
            </a:r>
            <a:r>
              <a:rPr lang="en-IN" sz="1050" b="1" i="1" dirty="0">
                <a:effectLst/>
                <a:latin typeface="Calibri" panose="020F0502020204030204" pitchFamily="34" charset="0"/>
              </a:rPr>
              <a:t> AS 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    </a:t>
            </a:r>
            <a:r>
              <a:rPr lang="en-IN" sz="1050" b="1" i="1" dirty="0" err="1">
                <a:effectLst/>
                <a:latin typeface="Calibri" panose="020F0502020204030204" pitchFamily="34" charset="0"/>
              </a:rPr>
              <a:t>is_wicket</a:t>
            </a:r>
            <a:r>
              <a:rPr lang="en-IN" sz="1050" b="1" i="1" dirty="0">
                <a:effectLst/>
                <a:latin typeface="Calibri" panose="020F0502020204030204" pitchFamily="34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    CASE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        WHEN </a:t>
            </a:r>
            <a:r>
              <a:rPr lang="en-IN" sz="1050" b="1" i="1" dirty="0" err="1">
                <a:effectLst/>
                <a:latin typeface="Calibri" panose="020F0502020204030204" pitchFamily="34" charset="0"/>
              </a:rPr>
              <a:t>dismissal_kind</a:t>
            </a:r>
            <a:r>
              <a:rPr lang="en-IN" sz="1050" b="1" i="1" dirty="0">
                <a:effectLst/>
                <a:latin typeface="Calibri" panose="020F0502020204030204" pitchFamily="34" charset="0"/>
              </a:rPr>
              <a:t> IN ('bowled', 'caught', 'caught and bowled', 'hit wicket', 'lbw', 'stumped')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        THEN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        ELSE 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    END AS </a:t>
            </a:r>
            <a:r>
              <a:rPr lang="en-IN" sz="1050" b="1" i="1" dirty="0" err="1">
                <a:effectLst/>
                <a:latin typeface="Calibri" panose="020F0502020204030204" pitchFamily="34" charset="0"/>
              </a:rPr>
              <a:t>is_valid_dismissal</a:t>
            </a:r>
            <a:endParaRPr lang="en-IN" sz="1050" b="1" i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FROM </a:t>
            </a:r>
            <a:r>
              <a:rPr lang="en-IN" sz="1050" b="1" i="1" dirty="0" err="1">
                <a:effectLst/>
                <a:latin typeface="Calibri" panose="020F0502020204030204" pitchFamily="34" charset="0"/>
              </a:rPr>
              <a:t>ipl_ball</a:t>
            </a:r>
            <a:endParaRPr lang="en-IN" sz="1050" b="1" i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SELECT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bowler,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ROUND(COUNT(bowler) * 1.0 / SUM(</a:t>
            </a:r>
            <a:r>
              <a:rPr lang="en-IN" sz="1050" b="1" i="1" dirty="0" err="1">
                <a:effectLst/>
                <a:latin typeface="Calibri" panose="020F0502020204030204" pitchFamily="34" charset="0"/>
              </a:rPr>
              <a:t>is_valid_dismissal</a:t>
            </a:r>
            <a:r>
              <a:rPr lang="en-IN" sz="1050" b="1" i="1" dirty="0">
                <a:effectLst/>
                <a:latin typeface="Calibri" panose="020F0502020204030204" pitchFamily="34" charset="0"/>
              </a:rPr>
              <a:t>),2) AS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FROM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</a:t>
            </a:r>
            <a:r>
              <a:rPr lang="en-IN" sz="1050" b="1" i="1" dirty="0" err="1">
                <a:effectLst/>
                <a:latin typeface="Calibri" panose="020F0502020204030204" pitchFamily="34" charset="0"/>
              </a:rPr>
              <a:t>ValidDismissals</a:t>
            </a:r>
            <a:endParaRPr lang="en-IN" sz="1050" b="1" i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GROUP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bowler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HAVING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COUNT(bowler) &gt; 500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    economy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050" b="1" i="1" dirty="0">
                <a:effectLst/>
                <a:latin typeface="Calibri" panose="020F0502020204030204" pitchFamily="34" charset="0"/>
              </a:rPr>
              <a:t>LIMIT 10;</a:t>
            </a:r>
            <a:endParaRPr lang="en-IN" sz="1050" b="1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226005-6F8D-4675-83BF-78F5D835C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3326"/>
            <a:ext cx="2652347" cy="2763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4EA6A5-64AC-41F6-9CFB-313E53F29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686175"/>
            <a:ext cx="5751189" cy="3026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98912992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804F1E-0AC7-4029-9ABB-0C4F35390D36}"/>
              </a:ext>
            </a:extLst>
          </p:cNvPr>
          <p:cNvSpPr txBox="1"/>
          <p:nvPr/>
        </p:nvSpPr>
        <p:spPr>
          <a:xfrm>
            <a:off x="713133" y="305097"/>
            <a:ext cx="3401667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i="1" dirty="0"/>
              <a:t>List of 10 allrounders who have the best bowling and batting strike rate and who gave faced at least 500 balls and bowled at least 300 balls</a:t>
            </a:r>
            <a:r>
              <a:rPr lang="en-IN" dirty="0"/>
              <a:t>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37B792E-E9A3-431F-BCCC-C01ECC406FFF}"/>
              </a:ext>
            </a:extLst>
          </p:cNvPr>
          <p:cNvSpPr/>
          <p:nvPr/>
        </p:nvSpPr>
        <p:spPr>
          <a:xfrm>
            <a:off x="150225" y="638561"/>
            <a:ext cx="4191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78702-ED27-4224-A8EA-26EDDC2852A8}"/>
              </a:ext>
            </a:extLst>
          </p:cNvPr>
          <p:cNvSpPr txBox="1"/>
          <p:nvPr/>
        </p:nvSpPr>
        <p:spPr>
          <a:xfrm>
            <a:off x="713133" y="2153542"/>
            <a:ext cx="50006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Calibri" panose="020F0502020204030204" pitchFamily="34" charset="0"/>
              </a:rPr>
              <a:t>SELECT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b="1" i="1" dirty="0" err="1">
                <a:latin typeface="Calibri" panose="020F0502020204030204" pitchFamily="34" charset="0"/>
              </a:rPr>
              <a:t>b</a:t>
            </a:r>
            <a:r>
              <a:rPr lang="en-IN" sz="1800" b="1" i="1" dirty="0" err="1">
                <a:effectLst/>
                <a:latin typeface="Calibri" panose="020F0502020204030204" pitchFamily="34" charset="0"/>
              </a:rPr>
              <a:t>.batsman</a:t>
            </a:r>
            <a:r>
              <a:rPr lang="en-IN" sz="1800" b="1" i="1" dirty="0">
                <a:effectLst/>
                <a:latin typeface="Calibri" panose="020F0502020204030204" pitchFamily="34" charset="0"/>
              </a:rPr>
              <a:t> AS </a:t>
            </a:r>
            <a:r>
              <a:rPr lang="en-IN" b="1" i="1" dirty="0">
                <a:latin typeface="Calibri" panose="020F0502020204030204" pitchFamily="34" charset="0"/>
              </a:rPr>
              <a:t>player</a:t>
            </a:r>
            <a:r>
              <a:rPr lang="en-IN" sz="1800" b="1" i="1" dirty="0"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b="1" i="1" dirty="0" err="1">
                <a:latin typeface="Calibri" panose="020F0502020204030204" pitchFamily="34" charset="0"/>
              </a:rPr>
              <a:t>b</a:t>
            </a:r>
            <a:r>
              <a:rPr lang="en-IN" sz="1800" b="1" i="1" dirty="0" err="1">
                <a:effectLst/>
                <a:latin typeface="Calibri" panose="020F0502020204030204" pitchFamily="34" charset="0"/>
              </a:rPr>
              <a:t>.batsman_sr</a:t>
            </a:r>
            <a:r>
              <a:rPr lang="en-IN" sz="1800" b="1" i="1" dirty="0">
                <a:effectLst/>
                <a:latin typeface="Calibri" panose="020F0502020204030204" pitchFamily="34" charset="0"/>
              </a:rPr>
              <a:t>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b="1" i="1" dirty="0" err="1">
                <a:latin typeface="Calibri" panose="020F0502020204030204" pitchFamily="34" charset="0"/>
              </a:rPr>
              <a:t>e</a:t>
            </a:r>
            <a:r>
              <a:rPr lang="en-IN" sz="1800" b="1" i="1" dirty="0" err="1">
                <a:effectLst/>
                <a:latin typeface="Calibri" panose="020F0502020204030204" pitchFamily="34" charset="0"/>
              </a:rPr>
              <a:t>.bowler_sr</a:t>
            </a:r>
            <a:endParaRPr lang="en-IN" sz="1800" b="1" i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Calibri" panose="020F0502020204030204" pitchFamily="34" charset="0"/>
              </a:rPr>
              <a:t>FROM </a:t>
            </a:r>
            <a:r>
              <a:rPr lang="en-IN" sz="1800" b="1" i="1" dirty="0" err="1">
                <a:effectLst/>
                <a:latin typeface="Calibri" panose="020F0502020204030204" pitchFamily="34" charset="0"/>
              </a:rPr>
              <a:t>batsman_strike_rate</a:t>
            </a:r>
            <a:r>
              <a:rPr lang="en-IN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en-IN" b="1" i="1" dirty="0">
                <a:latin typeface="Calibri" panose="020F0502020204030204" pitchFamily="34" charset="0"/>
              </a:rPr>
              <a:t>b</a:t>
            </a:r>
            <a:endParaRPr lang="en-IN" sz="1800" b="1" i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Calibri" panose="020F0502020204030204" pitchFamily="34" charset="0"/>
              </a:rPr>
              <a:t>JOIN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sz="1800" b="1" i="1" dirty="0" err="1">
                <a:effectLst/>
                <a:latin typeface="Calibri" panose="020F0502020204030204" pitchFamily="34" charset="0"/>
              </a:rPr>
              <a:t>bowlers_strike_rate</a:t>
            </a:r>
            <a:r>
              <a:rPr lang="en-IN" sz="1800" b="1" i="1" dirty="0">
                <a:effectLst/>
                <a:latin typeface="Calibri" panose="020F0502020204030204" pitchFamily="34" charset="0"/>
              </a:rPr>
              <a:t> </a:t>
            </a:r>
            <a:r>
              <a:rPr lang="en-IN" b="1" i="1" dirty="0">
                <a:latin typeface="Calibri" panose="020F0502020204030204" pitchFamily="34" charset="0"/>
              </a:rPr>
              <a:t>e</a:t>
            </a:r>
            <a:r>
              <a:rPr lang="en-IN" sz="1800" b="1" i="1" dirty="0">
                <a:effectLst/>
                <a:latin typeface="Calibri" panose="020F0502020204030204" pitchFamily="34" charset="0"/>
              </a:rPr>
              <a:t> ON </a:t>
            </a:r>
            <a:r>
              <a:rPr lang="en-IN" b="1" i="1" dirty="0" err="1">
                <a:latin typeface="Calibri" panose="020F0502020204030204" pitchFamily="34" charset="0"/>
              </a:rPr>
              <a:t>b</a:t>
            </a:r>
            <a:r>
              <a:rPr lang="en-IN" sz="1800" b="1" i="1" dirty="0" err="1">
                <a:effectLst/>
                <a:latin typeface="Calibri" panose="020F0502020204030204" pitchFamily="34" charset="0"/>
              </a:rPr>
              <a:t>.batsman</a:t>
            </a:r>
            <a:r>
              <a:rPr lang="en-IN" sz="1800" b="1" i="1" dirty="0">
                <a:effectLst/>
                <a:latin typeface="Calibri" panose="020F0502020204030204" pitchFamily="34" charset="0"/>
              </a:rPr>
              <a:t> = </a:t>
            </a:r>
            <a:r>
              <a:rPr lang="en-IN" b="1" i="1" dirty="0" err="1">
                <a:latin typeface="Calibri" panose="020F0502020204030204" pitchFamily="34" charset="0"/>
              </a:rPr>
              <a:t>e</a:t>
            </a:r>
            <a:r>
              <a:rPr lang="en-IN" sz="1800" b="1" i="1" dirty="0" err="1">
                <a:effectLst/>
                <a:latin typeface="Calibri" panose="020F0502020204030204" pitchFamily="34" charset="0"/>
              </a:rPr>
              <a:t>.bowler</a:t>
            </a:r>
            <a:endParaRPr lang="en-IN" sz="1800" b="1" i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Calibri" panose="020F0502020204030204" pitchFamily="34" charset="0"/>
              </a:rPr>
              <a:t>ORDER BY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b="1" i="1" dirty="0" err="1">
                <a:latin typeface="Calibri" panose="020F0502020204030204" pitchFamily="34" charset="0"/>
              </a:rPr>
              <a:t>b</a:t>
            </a:r>
            <a:r>
              <a:rPr lang="en-IN" sz="1800" b="1" i="1" dirty="0" err="1">
                <a:effectLst/>
                <a:latin typeface="Calibri" panose="020F0502020204030204" pitchFamily="34" charset="0"/>
              </a:rPr>
              <a:t>.batsman_sr</a:t>
            </a:r>
            <a:r>
              <a:rPr lang="en-IN" sz="1800" b="1" i="1" dirty="0">
                <a:effectLst/>
                <a:latin typeface="Calibri" panose="020F0502020204030204" pitchFamily="34" charset="0"/>
              </a:rPr>
              <a:t> DESC,</a:t>
            </a: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IN" b="1" i="1" dirty="0" err="1">
                <a:latin typeface="Calibri" panose="020F0502020204030204" pitchFamily="34" charset="0"/>
              </a:rPr>
              <a:t>e</a:t>
            </a:r>
            <a:r>
              <a:rPr lang="en-IN" sz="1800" b="1" i="1" dirty="0" err="1">
                <a:effectLst/>
                <a:latin typeface="Calibri" panose="020F0502020204030204" pitchFamily="34" charset="0"/>
              </a:rPr>
              <a:t>.bowler_sr</a:t>
            </a:r>
            <a:r>
              <a:rPr lang="en-IN" sz="1800" b="1" i="1" dirty="0">
                <a:effectLst/>
                <a:latin typeface="Calibri" panose="020F0502020204030204" pitchFamily="34" charset="0"/>
              </a:rPr>
              <a:t> ASC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i="1" dirty="0">
                <a:effectLst/>
                <a:latin typeface="Calibri" panose="020F0502020204030204" pitchFamily="34" charset="0"/>
              </a:rPr>
              <a:t>LIMIT 10;</a:t>
            </a:r>
            <a:endParaRPr lang="en-IN" b="1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551699-418A-4DF8-A2D2-B8BE1F282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08" y="305096"/>
            <a:ext cx="2615024" cy="2534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D5A314-7351-4A7F-89AE-4359835AB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05096"/>
            <a:ext cx="4871625" cy="28572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50BFC1E-A169-4407-9452-D61F9B3C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695702"/>
            <a:ext cx="4871625" cy="3028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7261914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3C8971-7CF4-445A-8E05-1060E95CAF74}"/>
              </a:ext>
            </a:extLst>
          </p:cNvPr>
          <p:cNvSpPr txBox="1"/>
          <p:nvPr/>
        </p:nvSpPr>
        <p:spPr>
          <a:xfrm>
            <a:off x="2700338" y="262622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latin typeface="Calibri" panose="020F0502020204030204" pitchFamily="34" charset="0"/>
              </a:rPr>
              <a:t>T</a:t>
            </a:r>
            <a:r>
              <a:rPr lang="en-IN" sz="1800" b="1" u="sng" dirty="0">
                <a:effectLst/>
                <a:latin typeface="Calibri" panose="020F0502020204030204" pitchFamily="34" charset="0"/>
              </a:rPr>
              <a:t>he most important criteria for selecting </a:t>
            </a:r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WICKETKEEPERS</a:t>
            </a:r>
            <a:r>
              <a:rPr lang="en-IN" sz="1800" u="sng" dirty="0">
                <a:effectLst/>
                <a:latin typeface="Calibri" panose="020F0502020204030204" pitchFamily="34" charset="0"/>
              </a:rPr>
              <a:t> </a:t>
            </a:r>
            <a:r>
              <a:rPr lang="en-IN" sz="1800" b="1" u="sng" dirty="0">
                <a:effectLst/>
                <a:latin typeface="Calibri" panose="020F0502020204030204" pitchFamily="34" charset="0"/>
              </a:rPr>
              <a:t>in  the IPL.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6F330-D57F-44BD-A5AC-0B3746465B78}"/>
              </a:ext>
            </a:extLst>
          </p:cNvPr>
          <p:cNvSpPr txBox="1"/>
          <p:nvPr/>
        </p:nvSpPr>
        <p:spPr>
          <a:xfrm>
            <a:off x="2700338" y="1397109"/>
            <a:ext cx="61055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</a:rPr>
              <a:t>Batting Ability: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200" i="1" dirty="0">
                <a:effectLst/>
                <a:latin typeface="Calibri" panose="020F0502020204030204" pitchFamily="34" charset="0"/>
              </a:rPr>
              <a:t>Prioritize wicketkeepers who can score quickly and hit boundaries, contributing to the team's run total.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Agility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and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Glovework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IN" sz="1200" i="1" dirty="0">
                <a:effectLst/>
                <a:latin typeface="Calibri" panose="020F0502020204030204" pitchFamily="34" charset="0"/>
              </a:rPr>
              <a:t>Strong wicketkeeping skills are vital. Look for wicketkeepers with quick reflexes, clean catching ability, and accurate stumpings.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200" i="1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Experience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1200" i="1" dirty="0">
                <a:effectLst/>
                <a:latin typeface="Calibri" panose="020F0502020204030204" pitchFamily="34" charset="0"/>
              </a:rPr>
              <a:t> Consider wicketkeepers with T20 experience who can handle pressure situations effectively.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Versatility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1200" i="1" dirty="0">
                <a:effectLst/>
                <a:latin typeface="Calibri" panose="020F0502020204030204" pitchFamily="34" charset="0"/>
              </a:rPr>
              <a:t> Choose wicketkeepers who can adapt to different match scenarios and contribute effectively in various batting positions.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Leadership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and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Communication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1200" i="1" dirty="0">
                <a:effectLst/>
                <a:latin typeface="Calibri" panose="020F0502020204030204" pitchFamily="34" charset="0"/>
              </a:rPr>
              <a:t> Wicketkeepers who can lead the fielding unit and effectively communicate with bowlers and fielders are valuable.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Fielding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1200" i="1" dirty="0">
                <a:effectLst/>
                <a:latin typeface="Calibri" panose="020F0502020204030204" pitchFamily="34" charset="0"/>
              </a:rPr>
              <a:t> Prioritize wicketkeepers with excellent fielding skills, capable of creating run-out opportunities.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i="1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200" i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Consistency</a:t>
            </a:r>
            <a:r>
              <a:rPr lang="en-IN" sz="120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:</a:t>
            </a:r>
            <a:r>
              <a:rPr lang="en-IN" sz="1200" i="1" dirty="0">
                <a:effectLst/>
                <a:latin typeface="Calibri" panose="020F0502020204030204" pitchFamily="34" charset="0"/>
              </a:rPr>
              <a:t> Look for wicketkeepers with a consistent track record, both in batting and wicketkeeping, to ensure stable performance throughout the tournament.</a:t>
            </a:r>
          </a:p>
        </p:txBody>
      </p:sp>
    </p:spTree>
    <p:extLst>
      <p:ext uri="{BB962C8B-B14F-4D97-AF65-F5344CB8AC3E}">
        <p14:creationId xmlns:p14="http://schemas.microsoft.com/office/powerpoint/2010/main" val="1347206583"/>
      </p:ext>
    </p:extLst>
  </p:cSld>
  <p:clrMapOvr>
    <a:masterClrMapping/>
  </p:clrMapOvr>
  <p:transition spd="slow" advClick="0" advTm="1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4113C59-1266-496A-B641-CD830E5E4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4262836086"/>
      </p:ext>
    </p:extLst>
  </p:cSld>
  <p:clrMapOvr>
    <a:masterClrMapping/>
  </p:clrMapOvr>
  <p:transition spd="slow" advClick="0" advTm="1000">
    <p:cover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615</TotalTime>
  <Words>1423</Words>
  <Application>Microsoft Office PowerPoint</Application>
  <PresentationFormat>Widescreen</PresentationFormat>
  <Paragraphs>223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Questions</vt:lpstr>
      <vt:lpstr>1. Get the count of cities that have hosted an IPL match.</vt:lpstr>
      <vt:lpstr>2. Create table deliveries_v02 with all the columns of the table ‘deliveries’ and an additional column ball_result containing values boundary, dot or other depending on the total_run (boundary for &gt;= 4, dot for 0 and other for any other number)</vt:lpstr>
      <vt:lpstr>3. Write a query to fetch the total number of boundaries and dot balls from the deliveries_v02 table. </vt:lpstr>
      <vt:lpstr>4. Write a query to fetch the total number of boundaries scored by each team from the deliveries_v02 table and order it in descending order of the number of boundaries scored. </vt:lpstr>
      <vt:lpstr>5. Write a query to fetch the total number of dot balls bowled by each team and order it in descending order of the total number of dot balls bowled. </vt:lpstr>
      <vt:lpstr>6. Write a query to fetch the total number of dismissals by dismissal kinds where dismissal kind is not NA </vt:lpstr>
      <vt:lpstr>7. Write a query to get the top 5 bowlers who conceded maximum extra runs from the deliveries table </vt:lpstr>
      <vt:lpstr>8. Write a query to create a table named deliveries_v03 with all the columns of deliveries_v02 table and two additional column (named venue and match_date) of venue and date from table matches </vt:lpstr>
      <vt:lpstr>9. Write a query to fetch the total runs scored for each venue and order it in the descending order of total runs scored. </vt:lpstr>
      <vt:lpstr>10. Write a query to fetch the year-wise total runs scored at Eden Gardens and order it in the descending order of total runs scored.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win10</dc:creator>
  <cp:lastModifiedBy>win10</cp:lastModifiedBy>
  <cp:revision>45</cp:revision>
  <dcterms:created xsi:type="dcterms:W3CDTF">2024-08-08T12:48:18Z</dcterms:created>
  <dcterms:modified xsi:type="dcterms:W3CDTF">2024-08-10T11:13:02Z</dcterms:modified>
</cp:coreProperties>
</file>