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8" r:id="rId1"/>
  </p:sldMasterIdLst>
  <p:notesMasterIdLst>
    <p:notesMasterId r:id="rId34"/>
  </p:notesMasterIdLst>
  <p:handoutMasterIdLst>
    <p:handoutMasterId r:id="rId35"/>
  </p:handoutMasterIdLst>
  <p:sldIdLst>
    <p:sldId id="256" r:id="rId2"/>
    <p:sldId id="280" r:id="rId3"/>
    <p:sldId id="269" r:id="rId4"/>
    <p:sldId id="289" r:id="rId5"/>
    <p:sldId id="321" r:id="rId6"/>
    <p:sldId id="344" r:id="rId7"/>
    <p:sldId id="296" r:id="rId8"/>
    <p:sldId id="291" r:id="rId9"/>
    <p:sldId id="335" r:id="rId10"/>
    <p:sldId id="336" r:id="rId11"/>
    <p:sldId id="337" r:id="rId12"/>
    <p:sldId id="338" r:id="rId13"/>
    <p:sldId id="339" r:id="rId14"/>
    <p:sldId id="314" r:id="rId15"/>
    <p:sldId id="340" r:id="rId16"/>
    <p:sldId id="332" r:id="rId17"/>
    <p:sldId id="341" r:id="rId18"/>
    <p:sldId id="342" r:id="rId19"/>
    <p:sldId id="343" r:id="rId20"/>
    <p:sldId id="325" r:id="rId21"/>
    <p:sldId id="333" r:id="rId22"/>
    <p:sldId id="329" r:id="rId23"/>
    <p:sldId id="331" r:id="rId24"/>
    <p:sldId id="334" r:id="rId25"/>
    <p:sldId id="327" r:id="rId26"/>
    <p:sldId id="326" r:id="rId27"/>
    <p:sldId id="330" r:id="rId28"/>
    <p:sldId id="328" r:id="rId29"/>
    <p:sldId id="322" r:id="rId30"/>
    <p:sldId id="323" r:id="rId31"/>
    <p:sldId id="324" r:id="rId32"/>
    <p:sldId id="287"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6" autoAdjust="0"/>
    <p:restoredTop sz="67487" autoAdjust="0"/>
  </p:normalViewPr>
  <p:slideViewPr>
    <p:cSldViewPr snapToGrid="0">
      <p:cViewPr varScale="1">
        <p:scale>
          <a:sx n="63" d="100"/>
          <a:sy n="63" d="100"/>
        </p:scale>
        <p:origin x="728" y="56"/>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diagrams/_rels/data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6FDEC3-9D60-411C-AEC0-5559D6A7D658}"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54BDDB09-611B-46C8-BA40-D4A447085028}">
      <dgm:prSet/>
      <dgm:spPr/>
      <dgm:t>
        <a:bodyPr/>
        <a:lstStyle/>
        <a:p>
          <a:r>
            <a:rPr lang="en-US" b="0" i="0" dirty="0"/>
            <a:t>A mobile robot is a machine controlled by software that use sensors and other technology to identify its surroundings and move around its environment.</a:t>
          </a:r>
          <a:endParaRPr lang="en-US" dirty="0"/>
        </a:p>
      </dgm:t>
    </dgm:pt>
    <dgm:pt modelId="{AF7CF653-A38A-47F4-9FE1-EA2AA5A392EF}" type="parTrans" cxnId="{71300C7A-B5B6-435C-91A7-F11DA2DE9ABC}">
      <dgm:prSet/>
      <dgm:spPr/>
      <dgm:t>
        <a:bodyPr/>
        <a:lstStyle/>
        <a:p>
          <a:endParaRPr lang="en-US"/>
        </a:p>
      </dgm:t>
    </dgm:pt>
    <dgm:pt modelId="{75503D80-4A28-41EA-9116-DAF2E1D236F4}" type="sibTrans" cxnId="{71300C7A-B5B6-435C-91A7-F11DA2DE9ABC}">
      <dgm:prSet/>
      <dgm:spPr/>
      <dgm:t>
        <a:bodyPr/>
        <a:lstStyle/>
        <a:p>
          <a:endParaRPr lang="en-US"/>
        </a:p>
      </dgm:t>
    </dgm:pt>
    <dgm:pt modelId="{1440F97C-E9D2-4F59-9928-4F81848553E1}">
      <dgm:prSet/>
      <dgm:spPr/>
      <dgm:t>
        <a:bodyPr/>
        <a:lstStyle/>
        <a:p>
          <a:r>
            <a:rPr lang="en-US" b="0" i="0" dirty="0"/>
            <a:t>There are applications of the autonomous mobile robot in many fields such as industry, space, defense and transportation etc.</a:t>
          </a:r>
          <a:endParaRPr lang="en-US" i="0" dirty="0"/>
        </a:p>
      </dgm:t>
    </dgm:pt>
    <dgm:pt modelId="{73E2C524-A223-4F4D-A13F-488A00CFDF70}" type="parTrans" cxnId="{B618E171-3F2A-4E13-BC63-17CBE06D7C90}">
      <dgm:prSet/>
      <dgm:spPr/>
      <dgm:t>
        <a:bodyPr/>
        <a:lstStyle/>
        <a:p>
          <a:endParaRPr lang="en-US"/>
        </a:p>
      </dgm:t>
    </dgm:pt>
    <dgm:pt modelId="{F1B2BA6D-3DA0-415C-9BD9-4BCE7E3D3998}" type="sibTrans" cxnId="{B618E171-3F2A-4E13-BC63-17CBE06D7C90}">
      <dgm:prSet/>
      <dgm:spPr/>
      <dgm:t>
        <a:bodyPr/>
        <a:lstStyle/>
        <a:p>
          <a:endParaRPr lang="en-US"/>
        </a:p>
      </dgm:t>
    </dgm:pt>
    <dgm:pt modelId="{5C64903C-D83B-4555-9F4E-07AD8701870A}">
      <dgm:prSet/>
      <dgm:spPr/>
      <dgm:t>
        <a:bodyPr/>
        <a:lstStyle/>
        <a:p>
          <a:r>
            <a:rPr lang="en-US" dirty="0"/>
            <a:t>For the autonomous operation of mobile robots, there are three important aspects : Navigation, Localization, and Mapping.</a:t>
          </a:r>
        </a:p>
      </dgm:t>
    </dgm:pt>
    <dgm:pt modelId="{96724D80-8439-4240-AD07-38458A356076}" type="parTrans" cxnId="{D8B82401-0627-47C2-89B5-EA63AEF1BEC5}">
      <dgm:prSet/>
      <dgm:spPr/>
      <dgm:t>
        <a:bodyPr/>
        <a:lstStyle/>
        <a:p>
          <a:endParaRPr lang="en-US"/>
        </a:p>
      </dgm:t>
    </dgm:pt>
    <dgm:pt modelId="{3B4C3CE2-30D7-4089-A086-457B38A38B5D}" type="sibTrans" cxnId="{D8B82401-0627-47C2-89B5-EA63AEF1BEC5}">
      <dgm:prSet/>
      <dgm:spPr/>
      <dgm:t>
        <a:bodyPr/>
        <a:lstStyle/>
        <a:p>
          <a:endParaRPr lang="en-US"/>
        </a:p>
      </dgm:t>
    </dgm:pt>
    <dgm:pt modelId="{6C5D5031-C1E1-4A8D-BF92-CB6153B75369}" type="pres">
      <dgm:prSet presAssocID="{DF6FDEC3-9D60-411C-AEC0-5559D6A7D658}" presName="linear" presStyleCnt="0">
        <dgm:presLayoutVars>
          <dgm:animLvl val="lvl"/>
          <dgm:resizeHandles val="exact"/>
        </dgm:presLayoutVars>
      </dgm:prSet>
      <dgm:spPr/>
    </dgm:pt>
    <dgm:pt modelId="{5742E828-AA60-4A29-9C9A-D845624CD5F9}" type="pres">
      <dgm:prSet presAssocID="{54BDDB09-611B-46C8-BA40-D4A447085028}" presName="parentText" presStyleLbl="node1" presStyleIdx="0" presStyleCnt="3">
        <dgm:presLayoutVars>
          <dgm:chMax val="0"/>
          <dgm:bulletEnabled val="1"/>
        </dgm:presLayoutVars>
      </dgm:prSet>
      <dgm:spPr/>
    </dgm:pt>
    <dgm:pt modelId="{14F9F827-C520-4CAE-ACF2-9B7551FA0846}" type="pres">
      <dgm:prSet presAssocID="{75503D80-4A28-41EA-9116-DAF2E1D236F4}" presName="spacer" presStyleCnt="0"/>
      <dgm:spPr/>
    </dgm:pt>
    <dgm:pt modelId="{72D61AD4-C3D8-46DD-B7AF-BF4AD7189016}" type="pres">
      <dgm:prSet presAssocID="{1440F97C-E9D2-4F59-9928-4F81848553E1}" presName="parentText" presStyleLbl="node1" presStyleIdx="1" presStyleCnt="3">
        <dgm:presLayoutVars>
          <dgm:chMax val="0"/>
          <dgm:bulletEnabled val="1"/>
        </dgm:presLayoutVars>
      </dgm:prSet>
      <dgm:spPr/>
    </dgm:pt>
    <dgm:pt modelId="{FE4670ED-0AA5-475F-9BC7-BE49DAA821C4}" type="pres">
      <dgm:prSet presAssocID="{F1B2BA6D-3DA0-415C-9BD9-4BCE7E3D3998}" presName="spacer" presStyleCnt="0"/>
      <dgm:spPr/>
    </dgm:pt>
    <dgm:pt modelId="{8C3340A7-2BB0-496E-BB24-8BF7F4389E08}" type="pres">
      <dgm:prSet presAssocID="{5C64903C-D83B-4555-9F4E-07AD8701870A}" presName="parentText" presStyleLbl="node1" presStyleIdx="2" presStyleCnt="3">
        <dgm:presLayoutVars>
          <dgm:chMax val="0"/>
          <dgm:bulletEnabled val="1"/>
        </dgm:presLayoutVars>
      </dgm:prSet>
      <dgm:spPr/>
    </dgm:pt>
  </dgm:ptLst>
  <dgm:cxnLst>
    <dgm:cxn modelId="{99D9BA00-69E3-49D5-8160-37A596FC108F}" type="presOf" srcId="{5C64903C-D83B-4555-9F4E-07AD8701870A}" destId="{8C3340A7-2BB0-496E-BB24-8BF7F4389E08}" srcOrd="0" destOrd="0" presId="urn:microsoft.com/office/officeart/2005/8/layout/vList2"/>
    <dgm:cxn modelId="{D8B82401-0627-47C2-89B5-EA63AEF1BEC5}" srcId="{DF6FDEC3-9D60-411C-AEC0-5559D6A7D658}" destId="{5C64903C-D83B-4555-9F4E-07AD8701870A}" srcOrd="2" destOrd="0" parTransId="{96724D80-8439-4240-AD07-38458A356076}" sibTransId="{3B4C3CE2-30D7-4089-A086-457B38A38B5D}"/>
    <dgm:cxn modelId="{FEDBA41C-070A-40EA-8556-91050B8DD3EF}" type="presOf" srcId="{1440F97C-E9D2-4F59-9928-4F81848553E1}" destId="{72D61AD4-C3D8-46DD-B7AF-BF4AD7189016}" srcOrd="0" destOrd="0" presId="urn:microsoft.com/office/officeart/2005/8/layout/vList2"/>
    <dgm:cxn modelId="{F05C6166-5757-4E3B-8E7F-1CC6AF90E0F2}" type="presOf" srcId="{54BDDB09-611B-46C8-BA40-D4A447085028}" destId="{5742E828-AA60-4A29-9C9A-D845624CD5F9}" srcOrd="0" destOrd="0" presId="urn:microsoft.com/office/officeart/2005/8/layout/vList2"/>
    <dgm:cxn modelId="{B618E171-3F2A-4E13-BC63-17CBE06D7C90}" srcId="{DF6FDEC3-9D60-411C-AEC0-5559D6A7D658}" destId="{1440F97C-E9D2-4F59-9928-4F81848553E1}" srcOrd="1" destOrd="0" parTransId="{73E2C524-A223-4F4D-A13F-488A00CFDF70}" sibTransId="{F1B2BA6D-3DA0-415C-9BD9-4BCE7E3D3998}"/>
    <dgm:cxn modelId="{71300C7A-B5B6-435C-91A7-F11DA2DE9ABC}" srcId="{DF6FDEC3-9D60-411C-AEC0-5559D6A7D658}" destId="{54BDDB09-611B-46C8-BA40-D4A447085028}" srcOrd="0" destOrd="0" parTransId="{AF7CF653-A38A-47F4-9FE1-EA2AA5A392EF}" sibTransId="{75503D80-4A28-41EA-9116-DAF2E1D236F4}"/>
    <dgm:cxn modelId="{ECDF5ECE-1A97-4C0F-B689-E51C2BA58C85}" type="presOf" srcId="{DF6FDEC3-9D60-411C-AEC0-5559D6A7D658}" destId="{6C5D5031-C1E1-4A8D-BF92-CB6153B75369}" srcOrd="0" destOrd="0" presId="urn:microsoft.com/office/officeart/2005/8/layout/vList2"/>
    <dgm:cxn modelId="{2111431D-BADD-4943-BE93-33782873B080}" type="presParOf" srcId="{6C5D5031-C1E1-4A8D-BF92-CB6153B75369}" destId="{5742E828-AA60-4A29-9C9A-D845624CD5F9}" srcOrd="0" destOrd="0" presId="urn:microsoft.com/office/officeart/2005/8/layout/vList2"/>
    <dgm:cxn modelId="{4E1A1F2D-8A5C-4C2D-AC2F-1B75FDA318E0}" type="presParOf" srcId="{6C5D5031-C1E1-4A8D-BF92-CB6153B75369}" destId="{14F9F827-C520-4CAE-ACF2-9B7551FA0846}" srcOrd="1" destOrd="0" presId="urn:microsoft.com/office/officeart/2005/8/layout/vList2"/>
    <dgm:cxn modelId="{AAFC6DB1-2A4F-4C16-9AA9-781B17E39FF8}" type="presParOf" srcId="{6C5D5031-C1E1-4A8D-BF92-CB6153B75369}" destId="{72D61AD4-C3D8-46DD-B7AF-BF4AD7189016}" srcOrd="2" destOrd="0" presId="urn:microsoft.com/office/officeart/2005/8/layout/vList2"/>
    <dgm:cxn modelId="{778D7C1D-15D0-40AB-A05E-8038000346B6}" type="presParOf" srcId="{6C5D5031-C1E1-4A8D-BF92-CB6153B75369}" destId="{FE4670ED-0AA5-475F-9BC7-BE49DAA821C4}" srcOrd="3" destOrd="0" presId="urn:microsoft.com/office/officeart/2005/8/layout/vList2"/>
    <dgm:cxn modelId="{B94371AB-7B0A-4977-8661-DECC36911FA0}" type="presParOf" srcId="{6C5D5031-C1E1-4A8D-BF92-CB6153B75369}" destId="{8C3340A7-2BB0-496E-BB24-8BF7F4389E08}"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331327A-D6D9-4A4B-992B-3C28CD42E050}"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278A8960-46A6-4CD1-935E-D1D426520F67}">
      <dgm:prSet/>
      <dgm:spPr/>
      <dgm:t>
        <a:bodyPr/>
        <a:lstStyle/>
        <a:p>
          <a:r>
            <a:rPr lang="en-US" i="0" dirty="0"/>
            <a:t>Navigation can further be classified into two types: </a:t>
          </a:r>
          <a:endParaRPr lang="en-US" dirty="0"/>
        </a:p>
      </dgm:t>
    </dgm:pt>
    <dgm:pt modelId="{73C4B982-E9C3-4BD9-B0BF-8831EECFBCF1}" type="parTrans" cxnId="{42678F7E-B878-4280-A938-5D69FBFFCD93}">
      <dgm:prSet/>
      <dgm:spPr/>
      <dgm:t>
        <a:bodyPr/>
        <a:lstStyle/>
        <a:p>
          <a:endParaRPr lang="en-US"/>
        </a:p>
      </dgm:t>
    </dgm:pt>
    <dgm:pt modelId="{A8FA0FC2-62F2-48D7-82EF-972C246502AB}" type="sibTrans" cxnId="{42678F7E-B878-4280-A938-5D69FBFFCD93}">
      <dgm:prSet/>
      <dgm:spPr/>
      <dgm:t>
        <a:bodyPr/>
        <a:lstStyle/>
        <a:p>
          <a:endParaRPr lang="en-US"/>
        </a:p>
      </dgm:t>
    </dgm:pt>
    <dgm:pt modelId="{5371F423-D749-4A23-A979-B715B3446195}">
      <dgm:prSet/>
      <dgm:spPr/>
      <dgm:t>
        <a:bodyPr/>
        <a:lstStyle/>
        <a:p>
          <a:r>
            <a:rPr lang="en-US" i="0" dirty="0"/>
            <a:t>Global Navigation</a:t>
          </a:r>
          <a:endParaRPr lang="en-US" dirty="0"/>
        </a:p>
      </dgm:t>
    </dgm:pt>
    <dgm:pt modelId="{196545FC-BCCF-44B4-8B8E-4D87C1156B41}" type="parTrans" cxnId="{47AF0FA2-F115-4D07-B174-BCDBE3B55938}">
      <dgm:prSet/>
      <dgm:spPr/>
      <dgm:t>
        <a:bodyPr/>
        <a:lstStyle/>
        <a:p>
          <a:endParaRPr lang="en-US"/>
        </a:p>
      </dgm:t>
    </dgm:pt>
    <dgm:pt modelId="{4D827EF6-44F9-49CF-A966-81B14D338751}" type="sibTrans" cxnId="{47AF0FA2-F115-4D07-B174-BCDBE3B55938}">
      <dgm:prSet/>
      <dgm:spPr/>
      <dgm:t>
        <a:bodyPr/>
        <a:lstStyle/>
        <a:p>
          <a:endParaRPr lang="en-US"/>
        </a:p>
      </dgm:t>
    </dgm:pt>
    <dgm:pt modelId="{ECB3A1E5-6143-4714-90C9-5EFFA70260D7}">
      <dgm:prSet/>
      <dgm:spPr/>
      <dgm:t>
        <a:bodyPr/>
        <a:lstStyle/>
        <a:p>
          <a:r>
            <a:rPr lang="en-US" dirty="0"/>
            <a:t>Local Navigation</a:t>
          </a:r>
        </a:p>
      </dgm:t>
    </dgm:pt>
    <dgm:pt modelId="{F8A7A6FC-F1B7-4C7C-8360-ECCC3AAAE4E2}" type="parTrans" cxnId="{2960AC03-C6EC-4C0B-801C-378B1AEEC5DC}">
      <dgm:prSet/>
      <dgm:spPr/>
      <dgm:t>
        <a:bodyPr/>
        <a:lstStyle/>
        <a:p>
          <a:endParaRPr lang="en-US"/>
        </a:p>
      </dgm:t>
    </dgm:pt>
    <dgm:pt modelId="{07EC8C62-4B61-4A70-ACC7-11648235E6C4}" type="sibTrans" cxnId="{2960AC03-C6EC-4C0B-801C-378B1AEEC5DC}">
      <dgm:prSet/>
      <dgm:spPr/>
      <dgm:t>
        <a:bodyPr/>
        <a:lstStyle/>
        <a:p>
          <a:endParaRPr lang="en-US"/>
        </a:p>
      </dgm:t>
    </dgm:pt>
    <dgm:pt modelId="{E999F881-CF09-4C06-B469-6511B4AE7FF8}" type="pres">
      <dgm:prSet presAssocID="{C331327A-D6D9-4A4B-992B-3C28CD42E050}" presName="hierChild1" presStyleCnt="0">
        <dgm:presLayoutVars>
          <dgm:chPref val="1"/>
          <dgm:dir/>
          <dgm:animOne val="branch"/>
          <dgm:animLvl val="lvl"/>
          <dgm:resizeHandles/>
        </dgm:presLayoutVars>
      </dgm:prSet>
      <dgm:spPr/>
    </dgm:pt>
    <dgm:pt modelId="{A98DF462-32FA-44A9-9DE6-46D84FF3F2B4}" type="pres">
      <dgm:prSet presAssocID="{278A8960-46A6-4CD1-935E-D1D426520F67}" presName="hierRoot1" presStyleCnt="0"/>
      <dgm:spPr/>
    </dgm:pt>
    <dgm:pt modelId="{1850E5DA-6273-40D5-B2DB-FF4948C986E8}" type="pres">
      <dgm:prSet presAssocID="{278A8960-46A6-4CD1-935E-D1D426520F67}" presName="composite" presStyleCnt="0"/>
      <dgm:spPr/>
    </dgm:pt>
    <dgm:pt modelId="{B730764A-1419-4E12-A0BC-E08284EFA0D2}" type="pres">
      <dgm:prSet presAssocID="{278A8960-46A6-4CD1-935E-D1D426520F67}" presName="background" presStyleLbl="node0" presStyleIdx="0" presStyleCnt="1"/>
      <dgm:spPr/>
    </dgm:pt>
    <dgm:pt modelId="{05124152-C8EB-4D0E-A712-318847139E20}" type="pres">
      <dgm:prSet presAssocID="{278A8960-46A6-4CD1-935E-D1D426520F67}" presName="text" presStyleLbl="fgAcc0" presStyleIdx="0" presStyleCnt="1" custScaleX="156635" custScaleY="77910" custLinFactNeighborY="-9411">
        <dgm:presLayoutVars>
          <dgm:chPref val="3"/>
        </dgm:presLayoutVars>
      </dgm:prSet>
      <dgm:spPr/>
    </dgm:pt>
    <dgm:pt modelId="{52555D98-52A1-4BDC-AFA9-F5BEF713F471}" type="pres">
      <dgm:prSet presAssocID="{278A8960-46A6-4CD1-935E-D1D426520F67}" presName="hierChild2" presStyleCnt="0"/>
      <dgm:spPr/>
    </dgm:pt>
    <dgm:pt modelId="{B67ECABD-F5BE-4362-8D9F-EFBBC2D4BA2D}" type="pres">
      <dgm:prSet presAssocID="{196545FC-BCCF-44B4-8B8E-4D87C1156B41}" presName="Name10" presStyleLbl="parChTrans1D2" presStyleIdx="0" presStyleCnt="2"/>
      <dgm:spPr/>
    </dgm:pt>
    <dgm:pt modelId="{1CB1074C-1CEF-4F98-A728-E74247C26509}" type="pres">
      <dgm:prSet presAssocID="{5371F423-D749-4A23-A979-B715B3446195}" presName="hierRoot2" presStyleCnt="0"/>
      <dgm:spPr/>
    </dgm:pt>
    <dgm:pt modelId="{3B1AC5A5-0813-4DD7-B3CE-073F4EC71ADE}" type="pres">
      <dgm:prSet presAssocID="{5371F423-D749-4A23-A979-B715B3446195}" presName="composite2" presStyleCnt="0"/>
      <dgm:spPr/>
    </dgm:pt>
    <dgm:pt modelId="{CFD99A3F-5131-42D0-9B29-99A91B4D1346}" type="pres">
      <dgm:prSet presAssocID="{5371F423-D749-4A23-A979-B715B3446195}" presName="background2" presStyleLbl="node2" presStyleIdx="0" presStyleCnt="2"/>
      <dgm:spPr/>
    </dgm:pt>
    <dgm:pt modelId="{2F6D52BC-AE95-48B3-B6F7-B1BCE3A245EB}" type="pres">
      <dgm:prSet presAssocID="{5371F423-D749-4A23-A979-B715B3446195}" presName="text2" presStyleLbl="fgAcc2" presStyleIdx="0" presStyleCnt="2" custScaleX="124389">
        <dgm:presLayoutVars>
          <dgm:chPref val="3"/>
        </dgm:presLayoutVars>
      </dgm:prSet>
      <dgm:spPr/>
    </dgm:pt>
    <dgm:pt modelId="{2D2CDA43-B33B-4C8D-A95C-3366AB9CF1DD}" type="pres">
      <dgm:prSet presAssocID="{5371F423-D749-4A23-A979-B715B3446195}" presName="hierChild3" presStyleCnt="0"/>
      <dgm:spPr/>
    </dgm:pt>
    <dgm:pt modelId="{33A278A8-4277-40C0-B58C-45AF7A1F9424}" type="pres">
      <dgm:prSet presAssocID="{F8A7A6FC-F1B7-4C7C-8360-ECCC3AAAE4E2}" presName="Name10" presStyleLbl="parChTrans1D2" presStyleIdx="1" presStyleCnt="2"/>
      <dgm:spPr/>
    </dgm:pt>
    <dgm:pt modelId="{C71B02E5-591A-4FCB-BF15-33436C25111D}" type="pres">
      <dgm:prSet presAssocID="{ECB3A1E5-6143-4714-90C9-5EFFA70260D7}" presName="hierRoot2" presStyleCnt="0"/>
      <dgm:spPr/>
    </dgm:pt>
    <dgm:pt modelId="{4D9B4445-C9F0-4DD1-A5B5-E9C01808FC17}" type="pres">
      <dgm:prSet presAssocID="{ECB3A1E5-6143-4714-90C9-5EFFA70260D7}" presName="composite2" presStyleCnt="0"/>
      <dgm:spPr/>
    </dgm:pt>
    <dgm:pt modelId="{32EA9B0E-4133-4331-A12B-515B06262AF7}" type="pres">
      <dgm:prSet presAssocID="{ECB3A1E5-6143-4714-90C9-5EFFA70260D7}" presName="background2" presStyleLbl="node2" presStyleIdx="1" presStyleCnt="2"/>
      <dgm:spPr/>
    </dgm:pt>
    <dgm:pt modelId="{99BBE62F-F734-4210-9094-354BB6FAB33B}" type="pres">
      <dgm:prSet presAssocID="{ECB3A1E5-6143-4714-90C9-5EFFA70260D7}" presName="text2" presStyleLbl="fgAcc2" presStyleIdx="1" presStyleCnt="2" custScaleX="119831">
        <dgm:presLayoutVars>
          <dgm:chPref val="3"/>
        </dgm:presLayoutVars>
      </dgm:prSet>
      <dgm:spPr/>
    </dgm:pt>
    <dgm:pt modelId="{1E4B90AC-9242-4711-AF70-1233807738A0}" type="pres">
      <dgm:prSet presAssocID="{ECB3A1E5-6143-4714-90C9-5EFFA70260D7}" presName="hierChild3" presStyleCnt="0"/>
      <dgm:spPr/>
    </dgm:pt>
  </dgm:ptLst>
  <dgm:cxnLst>
    <dgm:cxn modelId="{2960AC03-C6EC-4C0B-801C-378B1AEEC5DC}" srcId="{278A8960-46A6-4CD1-935E-D1D426520F67}" destId="{ECB3A1E5-6143-4714-90C9-5EFFA70260D7}" srcOrd="1" destOrd="0" parTransId="{F8A7A6FC-F1B7-4C7C-8360-ECCC3AAAE4E2}" sibTransId="{07EC8C62-4B61-4A70-ACC7-11648235E6C4}"/>
    <dgm:cxn modelId="{C667120E-27FC-4A8F-9E10-863F17B594E4}" type="presOf" srcId="{ECB3A1E5-6143-4714-90C9-5EFFA70260D7}" destId="{99BBE62F-F734-4210-9094-354BB6FAB33B}" srcOrd="0" destOrd="0" presId="urn:microsoft.com/office/officeart/2005/8/layout/hierarchy1"/>
    <dgm:cxn modelId="{F12E4D21-E935-4ADE-BFA2-E0F252FD4390}" type="presOf" srcId="{5371F423-D749-4A23-A979-B715B3446195}" destId="{2F6D52BC-AE95-48B3-B6F7-B1BCE3A245EB}" srcOrd="0" destOrd="0" presId="urn:microsoft.com/office/officeart/2005/8/layout/hierarchy1"/>
    <dgm:cxn modelId="{42678F7E-B878-4280-A938-5D69FBFFCD93}" srcId="{C331327A-D6D9-4A4B-992B-3C28CD42E050}" destId="{278A8960-46A6-4CD1-935E-D1D426520F67}" srcOrd="0" destOrd="0" parTransId="{73C4B982-E9C3-4BD9-B0BF-8831EECFBCF1}" sibTransId="{A8FA0FC2-62F2-48D7-82EF-972C246502AB}"/>
    <dgm:cxn modelId="{13CA3A80-8BC5-4676-9696-FCE223AA640D}" type="presOf" srcId="{C331327A-D6D9-4A4B-992B-3C28CD42E050}" destId="{E999F881-CF09-4C06-B469-6511B4AE7FF8}" srcOrd="0" destOrd="0" presId="urn:microsoft.com/office/officeart/2005/8/layout/hierarchy1"/>
    <dgm:cxn modelId="{31B85690-15C0-4E5A-823C-ABACA7740D4A}" type="presOf" srcId="{196545FC-BCCF-44B4-8B8E-4D87C1156B41}" destId="{B67ECABD-F5BE-4362-8D9F-EFBBC2D4BA2D}" srcOrd="0" destOrd="0" presId="urn:microsoft.com/office/officeart/2005/8/layout/hierarchy1"/>
    <dgm:cxn modelId="{BF01B193-47CF-4955-83D4-B67A6D334B7E}" type="presOf" srcId="{278A8960-46A6-4CD1-935E-D1D426520F67}" destId="{05124152-C8EB-4D0E-A712-318847139E20}" srcOrd="0" destOrd="0" presId="urn:microsoft.com/office/officeart/2005/8/layout/hierarchy1"/>
    <dgm:cxn modelId="{47AF0FA2-F115-4D07-B174-BCDBE3B55938}" srcId="{278A8960-46A6-4CD1-935E-D1D426520F67}" destId="{5371F423-D749-4A23-A979-B715B3446195}" srcOrd="0" destOrd="0" parTransId="{196545FC-BCCF-44B4-8B8E-4D87C1156B41}" sibTransId="{4D827EF6-44F9-49CF-A966-81B14D338751}"/>
    <dgm:cxn modelId="{1C0216C0-4B92-4978-AE51-AC58B58E6BA5}" type="presOf" srcId="{F8A7A6FC-F1B7-4C7C-8360-ECCC3AAAE4E2}" destId="{33A278A8-4277-40C0-B58C-45AF7A1F9424}" srcOrd="0" destOrd="0" presId="urn:microsoft.com/office/officeart/2005/8/layout/hierarchy1"/>
    <dgm:cxn modelId="{21A65C84-4427-464C-9D57-B1FE583DC9BD}" type="presParOf" srcId="{E999F881-CF09-4C06-B469-6511B4AE7FF8}" destId="{A98DF462-32FA-44A9-9DE6-46D84FF3F2B4}" srcOrd="0" destOrd="0" presId="urn:microsoft.com/office/officeart/2005/8/layout/hierarchy1"/>
    <dgm:cxn modelId="{E85AE5B0-13C4-4E75-8AE7-C0885F0F0BA1}" type="presParOf" srcId="{A98DF462-32FA-44A9-9DE6-46D84FF3F2B4}" destId="{1850E5DA-6273-40D5-B2DB-FF4948C986E8}" srcOrd="0" destOrd="0" presId="urn:microsoft.com/office/officeart/2005/8/layout/hierarchy1"/>
    <dgm:cxn modelId="{300B6A66-9DF4-4BBA-9E8F-85A59B404BEA}" type="presParOf" srcId="{1850E5DA-6273-40D5-B2DB-FF4948C986E8}" destId="{B730764A-1419-4E12-A0BC-E08284EFA0D2}" srcOrd="0" destOrd="0" presId="urn:microsoft.com/office/officeart/2005/8/layout/hierarchy1"/>
    <dgm:cxn modelId="{3949D1AB-5CBB-49BF-B8B9-79680098551C}" type="presParOf" srcId="{1850E5DA-6273-40D5-B2DB-FF4948C986E8}" destId="{05124152-C8EB-4D0E-A712-318847139E20}" srcOrd="1" destOrd="0" presId="urn:microsoft.com/office/officeart/2005/8/layout/hierarchy1"/>
    <dgm:cxn modelId="{FD2BDCA1-39BC-41DF-A81D-A1FEA7002064}" type="presParOf" srcId="{A98DF462-32FA-44A9-9DE6-46D84FF3F2B4}" destId="{52555D98-52A1-4BDC-AFA9-F5BEF713F471}" srcOrd="1" destOrd="0" presId="urn:microsoft.com/office/officeart/2005/8/layout/hierarchy1"/>
    <dgm:cxn modelId="{CFF3C212-627D-477E-90EC-9D98B993FA6E}" type="presParOf" srcId="{52555D98-52A1-4BDC-AFA9-F5BEF713F471}" destId="{B67ECABD-F5BE-4362-8D9F-EFBBC2D4BA2D}" srcOrd="0" destOrd="0" presId="urn:microsoft.com/office/officeart/2005/8/layout/hierarchy1"/>
    <dgm:cxn modelId="{F2A4DC95-0FEA-4CFD-888F-B5F7EB113E50}" type="presParOf" srcId="{52555D98-52A1-4BDC-AFA9-F5BEF713F471}" destId="{1CB1074C-1CEF-4F98-A728-E74247C26509}" srcOrd="1" destOrd="0" presId="urn:microsoft.com/office/officeart/2005/8/layout/hierarchy1"/>
    <dgm:cxn modelId="{EA0A0530-8BF3-480D-977D-5FBA02770D4B}" type="presParOf" srcId="{1CB1074C-1CEF-4F98-A728-E74247C26509}" destId="{3B1AC5A5-0813-4DD7-B3CE-073F4EC71ADE}" srcOrd="0" destOrd="0" presId="urn:microsoft.com/office/officeart/2005/8/layout/hierarchy1"/>
    <dgm:cxn modelId="{24E67241-7C25-4DD8-9948-5D4842CC3947}" type="presParOf" srcId="{3B1AC5A5-0813-4DD7-B3CE-073F4EC71ADE}" destId="{CFD99A3F-5131-42D0-9B29-99A91B4D1346}" srcOrd="0" destOrd="0" presId="urn:microsoft.com/office/officeart/2005/8/layout/hierarchy1"/>
    <dgm:cxn modelId="{11603A6A-9C09-445C-8D77-AB492B3E90FF}" type="presParOf" srcId="{3B1AC5A5-0813-4DD7-B3CE-073F4EC71ADE}" destId="{2F6D52BC-AE95-48B3-B6F7-B1BCE3A245EB}" srcOrd="1" destOrd="0" presId="urn:microsoft.com/office/officeart/2005/8/layout/hierarchy1"/>
    <dgm:cxn modelId="{63AF4A07-5E4E-43C1-B0EA-028DDA751F5D}" type="presParOf" srcId="{1CB1074C-1CEF-4F98-A728-E74247C26509}" destId="{2D2CDA43-B33B-4C8D-A95C-3366AB9CF1DD}" srcOrd="1" destOrd="0" presId="urn:microsoft.com/office/officeart/2005/8/layout/hierarchy1"/>
    <dgm:cxn modelId="{2312A804-62EA-47EF-A96E-075969F9495C}" type="presParOf" srcId="{52555D98-52A1-4BDC-AFA9-F5BEF713F471}" destId="{33A278A8-4277-40C0-B58C-45AF7A1F9424}" srcOrd="2" destOrd="0" presId="urn:microsoft.com/office/officeart/2005/8/layout/hierarchy1"/>
    <dgm:cxn modelId="{090D0C5C-02B0-4410-B74B-323329165522}" type="presParOf" srcId="{52555D98-52A1-4BDC-AFA9-F5BEF713F471}" destId="{C71B02E5-591A-4FCB-BF15-33436C25111D}" srcOrd="3" destOrd="0" presId="urn:microsoft.com/office/officeart/2005/8/layout/hierarchy1"/>
    <dgm:cxn modelId="{72A99965-01DE-41B0-979F-AA73F22C23A5}" type="presParOf" srcId="{C71B02E5-591A-4FCB-BF15-33436C25111D}" destId="{4D9B4445-C9F0-4DD1-A5B5-E9C01808FC17}" srcOrd="0" destOrd="0" presId="urn:microsoft.com/office/officeart/2005/8/layout/hierarchy1"/>
    <dgm:cxn modelId="{5A83B4B3-BCE2-44A4-91C2-06F04E508618}" type="presParOf" srcId="{4D9B4445-C9F0-4DD1-A5B5-E9C01808FC17}" destId="{32EA9B0E-4133-4331-A12B-515B06262AF7}" srcOrd="0" destOrd="0" presId="urn:microsoft.com/office/officeart/2005/8/layout/hierarchy1"/>
    <dgm:cxn modelId="{DE19E7B9-9C9A-45A1-956B-FA346315ACD3}" type="presParOf" srcId="{4D9B4445-C9F0-4DD1-A5B5-E9C01808FC17}" destId="{99BBE62F-F734-4210-9094-354BB6FAB33B}" srcOrd="1" destOrd="0" presId="urn:microsoft.com/office/officeart/2005/8/layout/hierarchy1"/>
    <dgm:cxn modelId="{B3155835-B542-4D6C-BFD3-D2AEC7ABEBA5}" type="presParOf" srcId="{C71B02E5-591A-4FCB-BF15-33436C25111D}" destId="{1E4B90AC-9242-4711-AF70-1233807738A0}"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671C533-DA1C-4006-B855-11DED2F44305}" type="doc">
      <dgm:prSet loTypeId="urn:microsoft.com/office/officeart/2005/8/layout/hierarchy1" loCatId="hierarchy" qsTypeId="urn:microsoft.com/office/officeart/2005/8/quickstyle/simple1" qsCatId="simple" csTypeId="urn:microsoft.com/office/officeart/2005/8/colors/accent0_3" csCatId="mainScheme" phldr="1"/>
      <dgm:spPr/>
      <dgm:t>
        <a:bodyPr/>
        <a:lstStyle/>
        <a:p>
          <a:endParaRPr lang="en-US"/>
        </a:p>
      </dgm:t>
    </dgm:pt>
    <dgm:pt modelId="{009B39A4-5D86-44AC-A91C-3BBD8517E2F8}">
      <dgm:prSet/>
      <dgm:spPr/>
      <dgm:t>
        <a:bodyPr/>
        <a:lstStyle/>
        <a:p>
          <a:r>
            <a:rPr lang="en-US" i="0" dirty="0"/>
            <a:t>In </a:t>
          </a:r>
          <a:r>
            <a:rPr lang="en-US" b="1" i="0" dirty="0"/>
            <a:t>Global Navigation, </a:t>
          </a:r>
          <a:r>
            <a:rPr lang="en-US" i="0" dirty="0"/>
            <a:t>the prior knowledge of the environment should be available.</a:t>
          </a:r>
          <a:endParaRPr lang="en-US" dirty="0"/>
        </a:p>
      </dgm:t>
    </dgm:pt>
    <dgm:pt modelId="{9788073C-6BF5-49B6-93A4-DB92EF627BD9}" type="parTrans" cxnId="{79E79351-F388-4271-AA9B-DA5D125FD599}">
      <dgm:prSet/>
      <dgm:spPr/>
      <dgm:t>
        <a:bodyPr/>
        <a:lstStyle/>
        <a:p>
          <a:endParaRPr lang="en-US"/>
        </a:p>
      </dgm:t>
    </dgm:pt>
    <dgm:pt modelId="{613D342B-AF4B-4CE5-A780-40CBCBC20630}" type="sibTrans" cxnId="{79E79351-F388-4271-AA9B-DA5D125FD599}">
      <dgm:prSet/>
      <dgm:spPr/>
      <dgm:t>
        <a:bodyPr/>
        <a:lstStyle/>
        <a:p>
          <a:endParaRPr lang="en-US"/>
        </a:p>
      </dgm:t>
    </dgm:pt>
    <dgm:pt modelId="{5310E237-5E60-483C-92AF-457DE8CFD062}">
      <dgm:prSet/>
      <dgm:spPr/>
      <dgm:t>
        <a:bodyPr/>
        <a:lstStyle/>
        <a:p>
          <a:r>
            <a:rPr lang="en-US" b="0" i="0" dirty="0"/>
            <a:t>In </a:t>
          </a:r>
          <a:r>
            <a:rPr lang="en-US" b="1" i="0" dirty="0"/>
            <a:t>local navigation</a:t>
          </a:r>
          <a:r>
            <a:rPr lang="en-US" b="0" i="0" dirty="0"/>
            <a:t>, the robot can control its motion and orientation autonomously using equipped sensors.</a:t>
          </a:r>
          <a:endParaRPr lang="en-US" dirty="0"/>
        </a:p>
      </dgm:t>
    </dgm:pt>
    <dgm:pt modelId="{4BE8BD7F-9564-484F-8F36-8397C52E6A63}" type="parTrans" cxnId="{092DD2FF-FB64-4D1D-A4DD-D4CBE18B0E24}">
      <dgm:prSet/>
      <dgm:spPr/>
      <dgm:t>
        <a:bodyPr/>
        <a:lstStyle/>
        <a:p>
          <a:endParaRPr lang="en-US"/>
        </a:p>
      </dgm:t>
    </dgm:pt>
    <dgm:pt modelId="{FBEE1128-5E0B-4F44-AAEC-8F508AA84E6A}" type="sibTrans" cxnId="{092DD2FF-FB64-4D1D-A4DD-D4CBE18B0E24}">
      <dgm:prSet/>
      <dgm:spPr/>
      <dgm:t>
        <a:bodyPr/>
        <a:lstStyle/>
        <a:p>
          <a:endParaRPr lang="en-US"/>
        </a:p>
      </dgm:t>
    </dgm:pt>
    <dgm:pt modelId="{08C9C12D-D805-4D69-BF80-79EB91D4FCE1}" type="pres">
      <dgm:prSet presAssocID="{F671C533-DA1C-4006-B855-11DED2F44305}" presName="hierChild1" presStyleCnt="0">
        <dgm:presLayoutVars>
          <dgm:chPref val="1"/>
          <dgm:dir/>
          <dgm:animOne val="branch"/>
          <dgm:animLvl val="lvl"/>
          <dgm:resizeHandles/>
        </dgm:presLayoutVars>
      </dgm:prSet>
      <dgm:spPr/>
    </dgm:pt>
    <dgm:pt modelId="{FFE40161-CB42-4078-9656-7B53BC2D0BE5}" type="pres">
      <dgm:prSet presAssocID="{009B39A4-5D86-44AC-A91C-3BBD8517E2F8}" presName="hierRoot1" presStyleCnt="0"/>
      <dgm:spPr/>
    </dgm:pt>
    <dgm:pt modelId="{7C08B44D-84DC-4600-AAAC-155C3084605F}" type="pres">
      <dgm:prSet presAssocID="{009B39A4-5D86-44AC-A91C-3BBD8517E2F8}" presName="composite" presStyleCnt="0"/>
      <dgm:spPr/>
    </dgm:pt>
    <dgm:pt modelId="{8EEE0E56-9A27-4CB0-A858-5AB814C7F011}" type="pres">
      <dgm:prSet presAssocID="{009B39A4-5D86-44AC-A91C-3BBD8517E2F8}" presName="background" presStyleLbl="node0" presStyleIdx="0" presStyleCnt="2"/>
      <dgm:spPr/>
    </dgm:pt>
    <dgm:pt modelId="{1A95A2C8-21E9-48A1-8FB2-D1DC6997A393}" type="pres">
      <dgm:prSet presAssocID="{009B39A4-5D86-44AC-A91C-3BBD8517E2F8}" presName="text" presStyleLbl="fgAcc0" presStyleIdx="0" presStyleCnt="2">
        <dgm:presLayoutVars>
          <dgm:chPref val="3"/>
        </dgm:presLayoutVars>
      </dgm:prSet>
      <dgm:spPr/>
    </dgm:pt>
    <dgm:pt modelId="{DC93C58D-FD1F-45FF-9784-9CFEECCC88D9}" type="pres">
      <dgm:prSet presAssocID="{009B39A4-5D86-44AC-A91C-3BBD8517E2F8}" presName="hierChild2" presStyleCnt="0"/>
      <dgm:spPr/>
    </dgm:pt>
    <dgm:pt modelId="{9B0D53FE-8B46-4BC5-9CBE-12E05AC9878C}" type="pres">
      <dgm:prSet presAssocID="{5310E237-5E60-483C-92AF-457DE8CFD062}" presName="hierRoot1" presStyleCnt="0"/>
      <dgm:spPr/>
    </dgm:pt>
    <dgm:pt modelId="{531C807B-91F8-42D8-83EE-1D9EC179D933}" type="pres">
      <dgm:prSet presAssocID="{5310E237-5E60-483C-92AF-457DE8CFD062}" presName="composite" presStyleCnt="0"/>
      <dgm:spPr/>
    </dgm:pt>
    <dgm:pt modelId="{7AD764E7-3A7D-4A33-8118-8B577F2368EA}" type="pres">
      <dgm:prSet presAssocID="{5310E237-5E60-483C-92AF-457DE8CFD062}" presName="background" presStyleLbl="node0" presStyleIdx="1" presStyleCnt="2"/>
      <dgm:spPr/>
    </dgm:pt>
    <dgm:pt modelId="{25074323-25B4-422A-8146-70BD7C7F46DF}" type="pres">
      <dgm:prSet presAssocID="{5310E237-5E60-483C-92AF-457DE8CFD062}" presName="text" presStyleLbl="fgAcc0" presStyleIdx="1" presStyleCnt="2">
        <dgm:presLayoutVars>
          <dgm:chPref val="3"/>
        </dgm:presLayoutVars>
      </dgm:prSet>
      <dgm:spPr/>
    </dgm:pt>
    <dgm:pt modelId="{F6516AD0-1B87-4E2E-9096-E8A36E932FC2}" type="pres">
      <dgm:prSet presAssocID="{5310E237-5E60-483C-92AF-457DE8CFD062}" presName="hierChild2" presStyleCnt="0"/>
      <dgm:spPr/>
    </dgm:pt>
  </dgm:ptLst>
  <dgm:cxnLst>
    <dgm:cxn modelId="{79E79351-F388-4271-AA9B-DA5D125FD599}" srcId="{F671C533-DA1C-4006-B855-11DED2F44305}" destId="{009B39A4-5D86-44AC-A91C-3BBD8517E2F8}" srcOrd="0" destOrd="0" parTransId="{9788073C-6BF5-49B6-93A4-DB92EF627BD9}" sibTransId="{613D342B-AF4B-4CE5-A780-40CBCBC20630}"/>
    <dgm:cxn modelId="{23AFF994-5866-4EFA-9975-AA6597AE11B6}" type="presOf" srcId="{F671C533-DA1C-4006-B855-11DED2F44305}" destId="{08C9C12D-D805-4D69-BF80-79EB91D4FCE1}" srcOrd="0" destOrd="0" presId="urn:microsoft.com/office/officeart/2005/8/layout/hierarchy1"/>
    <dgm:cxn modelId="{E48A6C9A-2ED8-4524-A580-09ABB8983955}" type="presOf" srcId="{5310E237-5E60-483C-92AF-457DE8CFD062}" destId="{25074323-25B4-422A-8146-70BD7C7F46DF}" srcOrd="0" destOrd="0" presId="urn:microsoft.com/office/officeart/2005/8/layout/hierarchy1"/>
    <dgm:cxn modelId="{7673A9C4-F5D0-418F-BCCB-BCEF5DE685E5}" type="presOf" srcId="{009B39A4-5D86-44AC-A91C-3BBD8517E2F8}" destId="{1A95A2C8-21E9-48A1-8FB2-D1DC6997A393}" srcOrd="0" destOrd="0" presId="urn:microsoft.com/office/officeart/2005/8/layout/hierarchy1"/>
    <dgm:cxn modelId="{092DD2FF-FB64-4D1D-A4DD-D4CBE18B0E24}" srcId="{F671C533-DA1C-4006-B855-11DED2F44305}" destId="{5310E237-5E60-483C-92AF-457DE8CFD062}" srcOrd="1" destOrd="0" parTransId="{4BE8BD7F-9564-484F-8F36-8397C52E6A63}" sibTransId="{FBEE1128-5E0B-4F44-AAEC-8F508AA84E6A}"/>
    <dgm:cxn modelId="{2BF0ED14-0069-4842-BEA7-E36C0093AA90}" type="presParOf" srcId="{08C9C12D-D805-4D69-BF80-79EB91D4FCE1}" destId="{FFE40161-CB42-4078-9656-7B53BC2D0BE5}" srcOrd="0" destOrd="0" presId="urn:microsoft.com/office/officeart/2005/8/layout/hierarchy1"/>
    <dgm:cxn modelId="{96F3A306-D33E-4C17-BBFA-AC24951FD916}" type="presParOf" srcId="{FFE40161-CB42-4078-9656-7B53BC2D0BE5}" destId="{7C08B44D-84DC-4600-AAAC-155C3084605F}" srcOrd="0" destOrd="0" presId="urn:microsoft.com/office/officeart/2005/8/layout/hierarchy1"/>
    <dgm:cxn modelId="{DF17CEDC-6637-45F2-B80A-271E0F851AAA}" type="presParOf" srcId="{7C08B44D-84DC-4600-AAAC-155C3084605F}" destId="{8EEE0E56-9A27-4CB0-A858-5AB814C7F011}" srcOrd="0" destOrd="0" presId="urn:microsoft.com/office/officeart/2005/8/layout/hierarchy1"/>
    <dgm:cxn modelId="{EF885E3A-D24C-49FF-8EBA-A6B649DCDC3C}" type="presParOf" srcId="{7C08B44D-84DC-4600-AAAC-155C3084605F}" destId="{1A95A2C8-21E9-48A1-8FB2-D1DC6997A393}" srcOrd="1" destOrd="0" presId="urn:microsoft.com/office/officeart/2005/8/layout/hierarchy1"/>
    <dgm:cxn modelId="{A234225F-7E44-43CF-BA41-258D9D14373A}" type="presParOf" srcId="{FFE40161-CB42-4078-9656-7B53BC2D0BE5}" destId="{DC93C58D-FD1F-45FF-9784-9CFEECCC88D9}" srcOrd="1" destOrd="0" presId="urn:microsoft.com/office/officeart/2005/8/layout/hierarchy1"/>
    <dgm:cxn modelId="{2F7E1946-450D-461B-A4BF-F661D901E54C}" type="presParOf" srcId="{08C9C12D-D805-4D69-BF80-79EB91D4FCE1}" destId="{9B0D53FE-8B46-4BC5-9CBE-12E05AC9878C}" srcOrd="1" destOrd="0" presId="urn:microsoft.com/office/officeart/2005/8/layout/hierarchy1"/>
    <dgm:cxn modelId="{EF7BDD0D-F9A5-4436-844F-ABF70C42FA20}" type="presParOf" srcId="{9B0D53FE-8B46-4BC5-9CBE-12E05AC9878C}" destId="{531C807B-91F8-42D8-83EE-1D9EC179D933}" srcOrd="0" destOrd="0" presId="urn:microsoft.com/office/officeart/2005/8/layout/hierarchy1"/>
    <dgm:cxn modelId="{A8D23847-A02D-46E1-AEE1-C16A48549310}" type="presParOf" srcId="{531C807B-91F8-42D8-83EE-1D9EC179D933}" destId="{7AD764E7-3A7D-4A33-8118-8B577F2368EA}" srcOrd="0" destOrd="0" presId="urn:microsoft.com/office/officeart/2005/8/layout/hierarchy1"/>
    <dgm:cxn modelId="{441ACC0D-2209-40AE-9D1C-A00EFDF3956A}" type="presParOf" srcId="{531C807B-91F8-42D8-83EE-1D9EC179D933}" destId="{25074323-25B4-422A-8146-70BD7C7F46DF}" srcOrd="1" destOrd="0" presId="urn:microsoft.com/office/officeart/2005/8/layout/hierarchy1"/>
    <dgm:cxn modelId="{D3B15D7C-91F3-479E-A2AC-E9855BD52AEE}" type="presParOf" srcId="{9B0D53FE-8B46-4BC5-9CBE-12E05AC9878C}" destId="{F6516AD0-1B87-4E2E-9096-E8A36E932FC2}"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671C533-DA1C-4006-B855-11DED2F44305}"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009B39A4-5D86-44AC-A91C-3BBD8517E2F8}">
      <dgm:prSet/>
      <dgm:spPr/>
      <dgm:t>
        <a:bodyPr/>
        <a:lstStyle/>
        <a:p>
          <a:r>
            <a:rPr lang="en-US" i="0" dirty="0"/>
            <a:t>In </a:t>
          </a:r>
          <a:r>
            <a:rPr lang="en-US" b="1" i="0" dirty="0"/>
            <a:t>Localization, </a:t>
          </a:r>
          <a:r>
            <a:rPr lang="en-US" i="0" dirty="0"/>
            <a:t>the robot determines its position(pose) in the environment .</a:t>
          </a:r>
          <a:endParaRPr lang="en-US" dirty="0"/>
        </a:p>
      </dgm:t>
    </dgm:pt>
    <dgm:pt modelId="{9788073C-6BF5-49B6-93A4-DB92EF627BD9}" type="parTrans" cxnId="{79E79351-F388-4271-AA9B-DA5D125FD599}">
      <dgm:prSet/>
      <dgm:spPr/>
      <dgm:t>
        <a:bodyPr/>
        <a:lstStyle/>
        <a:p>
          <a:endParaRPr lang="en-US"/>
        </a:p>
      </dgm:t>
    </dgm:pt>
    <dgm:pt modelId="{613D342B-AF4B-4CE5-A780-40CBCBC20630}" type="sibTrans" cxnId="{79E79351-F388-4271-AA9B-DA5D125FD599}">
      <dgm:prSet/>
      <dgm:spPr/>
      <dgm:t>
        <a:bodyPr/>
        <a:lstStyle/>
        <a:p>
          <a:endParaRPr lang="en-US"/>
        </a:p>
      </dgm:t>
    </dgm:pt>
    <dgm:pt modelId="{5310E237-5E60-483C-92AF-457DE8CFD062}">
      <dgm:prSet/>
      <dgm:spPr/>
      <dgm:t>
        <a:bodyPr/>
        <a:lstStyle/>
        <a:p>
          <a:r>
            <a:rPr lang="en-US" b="0" i="0" dirty="0"/>
            <a:t>In </a:t>
          </a:r>
          <a:r>
            <a:rPr lang="en-US" b="1" i="0" dirty="0"/>
            <a:t>mapping</a:t>
          </a:r>
          <a:r>
            <a:rPr lang="en-US" b="0" i="0" dirty="0"/>
            <a:t>, the robot controls its actions and maps the optimal trajectory.</a:t>
          </a:r>
          <a:endParaRPr lang="en-US" dirty="0"/>
        </a:p>
      </dgm:t>
    </dgm:pt>
    <dgm:pt modelId="{4BE8BD7F-9564-484F-8F36-8397C52E6A63}" type="parTrans" cxnId="{092DD2FF-FB64-4D1D-A4DD-D4CBE18B0E24}">
      <dgm:prSet/>
      <dgm:spPr/>
      <dgm:t>
        <a:bodyPr/>
        <a:lstStyle/>
        <a:p>
          <a:endParaRPr lang="en-US"/>
        </a:p>
      </dgm:t>
    </dgm:pt>
    <dgm:pt modelId="{FBEE1128-5E0B-4F44-AAEC-8F508AA84E6A}" type="sibTrans" cxnId="{092DD2FF-FB64-4D1D-A4DD-D4CBE18B0E24}">
      <dgm:prSet/>
      <dgm:spPr/>
      <dgm:t>
        <a:bodyPr/>
        <a:lstStyle/>
        <a:p>
          <a:endParaRPr lang="en-US"/>
        </a:p>
      </dgm:t>
    </dgm:pt>
    <dgm:pt modelId="{E9437199-C7A8-4F42-AEA9-0D660964D3A8}" type="pres">
      <dgm:prSet presAssocID="{F671C533-DA1C-4006-B855-11DED2F44305}" presName="vert0" presStyleCnt="0">
        <dgm:presLayoutVars>
          <dgm:dir/>
          <dgm:animOne val="branch"/>
          <dgm:animLvl val="lvl"/>
        </dgm:presLayoutVars>
      </dgm:prSet>
      <dgm:spPr/>
    </dgm:pt>
    <dgm:pt modelId="{780D88EB-84E0-4CC9-A809-7A66AB34C00E}" type="pres">
      <dgm:prSet presAssocID="{009B39A4-5D86-44AC-A91C-3BBD8517E2F8}" presName="thickLine" presStyleLbl="alignNode1" presStyleIdx="0" presStyleCnt="2"/>
      <dgm:spPr/>
    </dgm:pt>
    <dgm:pt modelId="{A97DBEA4-62A0-44D9-B336-36F68B482E01}" type="pres">
      <dgm:prSet presAssocID="{009B39A4-5D86-44AC-A91C-3BBD8517E2F8}" presName="horz1" presStyleCnt="0"/>
      <dgm:spPr/>
    </dgm:pt>
    <dgm:pt modelId="{82F84948-1FB7-4E6E-B22C-F8996E090025}" type="pres">
      <dgm:prSet presAssocID="{009B39A4-5D86-44AC-A91C-3BBD8517E2F8}" presName="tx1" presStyleLbl="revTx" presStyleIdx="0" presStyleCnt="2"/>
      <dgm:spPr/>
    </dgm:pt>
    <dgm:pt modelId="{1100C8E1-2765-49A9-8457-9C712DFFFD63}" type="pres">
      <dgm:prSet presAssocID="{009B39A4-5D86-44AC-A91C-3BBD8517E2F8}" presName="vert1" presStyleCnt="0"/>
      <dgm:spPr/>
    </dgm:pt>
    <dgm:pt modelId="{26AFA42D-0667-40B1-A2EF-FDD265D4E896}" type="pres">
      <dgm:prSet presAssocID="{5310E237-5E60-483C-92AF-457DE8CFD062}" presName="thickLine" presStyleLbl="alignNode1" presStyleIdx="1" presStyleCnt="2"/>
      <dgm:spPr/>
    </dgm:pt>
    <dgm:pt modelId="{4FB8AC15-2D90-4E0C-8DCA-DB829437F5B1}" type="pres">
      <dgm:prSet presAssocID="{5310E237-5E60-483C-92AF-457DE8CFD062}" presName="horz1" presStyleCnt="0"/>
      <dgm:spPr/>
    </dgm:pt>
    <dgm:pt modelId="{605258E8-D171-4BA8-8BA6-B2946CEEF815}" type="pres">
      <dgm:prSet presAssocID="{5310E237-5E60-483C-92AF-457DE8CFD062}" presName="tx1" presStyleLbl="revTx" presStyleIdx="1" presStyleCnt="2"/>
      <dgm:spPr/>
    </dgm:pt>
    <dgm:pt modelId="{69B160A7-4C97-4F93-B0B7-677DDF245430}" type="pres">
      <dgm:prSet presAssocID="{5310E237-5E60-483C-92AF-457DE8CFD062}" presName="vert1" presStyleCnt="0"/>
      <dgm:spPr/>
    </dgm:pt>
  </dgm:ptLst>
  <dgm:cxnLst>
    <dgm:cxn modelId="{00D74325-7DB3-4A8F-A50A-125E3A607916}" type="presOf" srcId="{5310E237-5E60-483C-92AF-457DE8CFD062}" destId="{605258E8-D171-4BA8-8BA6-B2946CEEF815}" srcOrd="0" destOrd="0" presId="urn:microsoft.com/office/officeart/2008/layout/LinedList"/>
    <dgm:cxn modelId="{79E79351-F388-4271-AA9B-DA5D125FD599}" srcId="{F671C533-DA1C-4006-B855-11DED2F44305}" destId="{009B39A4-5D86-44AC-A91C-3BBD8517E2F8}" srcOrd="0" destOrd="0" parTransId="{9788073C-6BF5-49B6-93A4-DB92EF627BD9}" sibTransId="{613D342B-AF4B-4CE5-A780-40CBCBC20630}"/>
    <dgm:cxn modelId="{BC7EA393-D30A-406D-9F3F-1CCCDB29FC63}" type="presOf" srcId="{F671C533-DA1C-4006-B855-11DED2F44305}" destId="{E9437199-C7A8-4F42-AEA9-0D660964D3A8}" srcOrd="0" destOrd="0" presId="urn:microsoft.com/office/officeart/2008/layout/LinedList"/>
    <dgm:cxn modelId="{89DC93FF-81BE-4EF0-99DB-D679D352FF52}" type="presOf" srcId="{009B39A4-5D86-44AC-A91C-3BBD8517E2F8}" destId="{82F84948-1FB7-4E6E-B22C-F8996E090025}" srcOrd="0" destOrd="0" presId="urn:microsoft.com/office/officeart/2008/layout/LinedList"/>
    <dgm:cxn modelId="{092DD2FF-FB64-4D1D-A4DD-D4CBE18B0E24}" srcId="{F671C533-DA1C-4006-B855-11DED2F44305}" destId="{5310E237-5E60-483C-92AF-457DE8CFD062}" srcOrd="1" destOrd="0" parTransId="{4BE8BD7F-9564-484F-8F36-8397C52E6A63}" sibTransId="{FBEE1128-5E0B-4F44-AAEC-8F508AA84E6A}"/>
    <dgm:cxn modelId="{A0FF32B9-B0F4-473B-95EC-740B95FC28DB}" type="presParOf" srcId="{E9437199-C7A8-4F42-AEA9-0D660964D3A8}" destId="{780D88EB-84E0-4CC9-A809-7A66AB34C00E}" srcOrd="0" destOrd="0" presId="urn:microsoft.com/office/officeart/2008/layout/LinedList"/>
    <dgm:cxn modelId="{A3032349-DF75-4755-9A62-8C0B50DA3B72}" type="presParOf" srcId="{E9437199-C7A8-4F42-AEA9-0D660964D3A8}" destId="{A97DBEA4-62A0-44D9-B336-36F68B482E01}" srcOrd="1" destOrd="0" presId="urn:microsoft.com/office/officeart/2008/layout/LinedList"/>
    <dgm:cxn modelId="{15B151E2-5592-4355-A757-40CA9C9D0BFF}" type="presParOf" srcId="{A97DBEA4-62A0-44D9-B336-36F68B482E01}" destId="{82F84948-1FB7-4E6E-B22C-F8996E090025}" srcOrd="0" destOrd="0" presId="urn:microsoft.com/office/officeart/2008/layout/LinedList"/>
    <dgm:cxn modelId="{2598F601-CDF3-41A2-96EC-B88FA7F922EF}" type="presParOf" srcId="{A97DBEA4-62A0-44D9-B336-36F68B482E01}" destId="{1100C8E1-2765-49A9-8457-9C712DFFFD63}" srcOrd="1" destOrd="0" presId="urn:microsoft.com/office/officeart/2008/layout/LinedList"/>
    <dgm:cxn modelId="{4DA4E4DA-DCD1-469E-92CE-97215128CB1A}" type="presParOf" srcId="{E9437199-C7A8-4F42-AEA9-0D660964D3A8}" destId="{26AFA42D-0667-40B1-A2EF-FDD265D4E896}" srcOrd="2" destOrd="0" presId="urn:microsoft.com/office/officeart/2008/layout/LinedList"/>
    <dgm:cxn modelId="{2C3908A1-A699-4C6C-AB7B-E23F58D00F16}" type="presParOf" srcId="{E9437199-C7A8-4F42-AEA9-0D660964D3A8}" destId="{4FB8AC15-2D90-4E0C-8DCA-DB829437F5B1}" srcOrd="3" destOrd="0" presId="urn:microsoft.com/office/officeart/2008/layout/LinedList"/>
    <dgm:cxn modelId="{CFE06EB2-5A6B-48E0-A804-5D14BE2E12C4}" type="presParOf" srcId="{4FB8AC15-2D90-4E0C-8DCA-DB829437F5B1}" destId="{605258E8-D171-4BA8-8BA6-B2946CEEF815}" srcOrd="0" destOrd="0" presId="urn:microsoft.com/office/officeart/2008/layout/LinedList"/>
    <dgm:cxn modelId="{62452CF0-72C7-4EB1-AC57-295365FE1530}" type="presParOf" srcId="{4FB8AC15-2D90-4E0C-8DCA-DB829437F5B1}" destId="{69B160A7-4C97-4F93-B0B7-677DDF245430}"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7ABFCE0-F4B0-4C6B-8AF8-486326D48036}"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E54A4B40-4393-4368-8640-1AF1A2B135F4}">
      <dgm:prSet/>
      <dgm:spPr/>
      <dgm:t>
        <a:bodyPr/>
        <a:lstStyle/>
        <a:p>
          <a:r>
            <a:rPr lang="en-US" i="0" dirty="0"/>
            <a:t>Configuring the Robot to generate a map using its on board sensors</a:t>
          </a:r>
          <a:endParaRPr lang="en-US" dirty="0"/>
        </a:p>
      </dgm:t>
    </dgm:pt>
    <dgm:pt modelId="{E92C974E-56E6-4A0E-89CB-B6A856C9F59D}" type="parTrans" cxnId="{4DCA5AEB-46C2-4F24-9049-5D6D7FE07000}">
      <dgm:prSet/>
      <dgm:spPr/>
      <dgm:t>
        <a:bodyPr/>
        <a:lstStyle/>
        <a:p>
          <a:endParaRPr lang="en-US"/>
        </a:p>
      </dgm:t>
    </dgm:pt>
    <dgm:pt modelId="{F1570F77-F0D9-440C-AAC6-5F8A56A05FE1}" type="sibTrans" cxnId="{4DCA5AEB-46C2-4F24-9049-5D6D7FE07000}">
      <dgm:prSet/>
      <dgm:spPr/>
      <dgm:t>
        <a:bodyPr/>
        <a:lstStyle/>
        <a:p>
          <a:endParaRPr lang="en-US"/>
        </a:p>
      </dgm:t>
    </dgm:pt>
    <dgm:pt modelId="{B3AAADB8-116B-405F-BCEF-961F6498FA3C}">
      <dgm:prSet/>
      <dgm:spPr/>
      <dgm:t>
        <a:bodyPr/>
        <a:lstStyle/>
        <a:p>
          <a:r>
            <a:rPr lang="en-US"/>
            <a:t>Compatibility of the Robot with Ros Navigation Stack</a:t>
          </a:r>
        </a:p>
      </dgm:t>
    </dgm:pt>
    <dgm:pt modelId="{BC6D0177-BD70-46BD-9EC0-3AFCFF0EAFA0}" type="parTrans" cxnId="{6F63CE07-EC0A-44BB-90BA-E21D60757CCF}">
      <dgm:prSet/>
      <dgm:spPr/>
      <dgm:t>
        <a:bodyPr/>
        <a:lstStyle/>
        <a:p>
          <a:endParaRPr lang="en-US"/>
        </a:p>
      </dgm:t>
    </dgm:pt>
    <dgm:pt modelId="{1290B357-2495-4317-93EC-4E85A3ADB59E}" type="sibTrans" cxnId="{6F63CE07-EC0A-44BB-90BA-E21D60757CCF}">
      <dgm:prSet/>
      <dgm:spPr/>
      <dgm:t>
        <a:bodyPr/>
        <a:lstStyle/>
        <a:p>
          <a:endParaRPr lang="en-US"/>
        </a:p>
      </dgm:t>
    </dgm:pt>
    <dgm:pt modelId="{607BA29C-3A41-4E11-90C1-DAD85300C013}">
      <dgm:prSet/>
      <dgm:spPr/>
      <dgm:t>
        <a:bodyPr/>
        <a:lstStyle/>
        <a:p>
          <a:r>
            <a:rPr lang="en-US" i="0"/>
            <a:t>Configuring the Robot to navigate autonomously in the mapped environment </a:t>
          </a:r>
          <a:endParaRPr lang="en-US"/>
        </a:p>
      </dgm:t>
    </dgm:pt>
    <dgm:pt modelId="{560912E2-6B89-4756-8FAB-DADAF383A877}" type="parTrans" cxnId="{A6C781EC-4819-4A81-BBB0-37015562AD7B}">
      <dgm:prSet/>
      <dgm:spPr/>
      <dgm:t>
        <a:bodyPr/>
        <a:lstStyle/>
        <a:p>
          <a:endParaRPr lang="en-US"/>
        </a:p>
      </dgm:t>
    </dgm:pt>
    <dgm:pt modelId="{CE04FFAE-B420-45DD-9C58-3DF8B3DD894C}" type="sibTrans" cxnId="{A6C781EC-4819-4A81-BBB0-37015562AD7B}">
      <dgm:prSet/>
      <dgm:spPr/>
      <dgm:t>
        <a:bodyPr/>
        <a:lstStyle/>
        <a:p>
          <a:endParaRPr lang="en-US"/>
        </a:p>
      </dgm:t>
    </dgm:pt>
    <dgm:pt modelId="{DA2FBEEA-F5A7-4DA9-8193-12DD20209460}" type="pres">
      <dgm:prSet presAssocID="{97ABFCE0-F4B0-4C6B-8AF8-486326D48036}" presName="outerComposite" presStyleCnt="0">
        <dgm:presLayoutVars>
          <dgm:chMax val="5"/>
          <dgm:dir/>
          <dgm:resizeHandles val="exact"/>
        </dgm:presLayoutVars>
      </dgm:prSet>
      <dgm:spPr/>
    </dgm:pt>
    <dgm:pt modelId="{02547F53-C356-4D31-BB58-9E2111F5F4EF}" type="pres">
      <dgm:prSet presAssocID="{97ABFCE0-F4B0-4C6B-8AF8-486326D48036}" presName="dummyMaxCanvas" presStyleCnt="0">
        <dgm:presLayoutVars/>
      </dgm:prSet>
      <dgm:spPr/>
    </dgm:pt>
    <dgm:pt modelId="{6873FAA9-542F-423B-BE56-5F4B8A7754AA}" type="pres">
      <dgm:prSet presAssocID="{97ABFCE0-F4B0-4C6B-8AF8-486326D48036}" presName="ThreeNodes_1" presStyleLbl="node1" presStyleIdx="0" presStyleCnt="3">
        <dgm:presLayoutVars>
          <dgm:bulletEnabled val="1"/>
        </dgm:presLayoutVars>
      </dgm:prSet>
      <dgm:spPr/>
    </dgm:pt>
    <dgm:pt modelId="{0AF5ABC3-2BB3-4C98-B45F-227B5A7C9036}" type="pres">
      <dgm:prSet presAssocID="{97ABFCE0-F4B0-4C6B-8AF8-486326D48036}" presName="ThreeNodes_2" presStyleLbl="node1" presStyleIdx="1" presStyleCnt="3">
        <dgm:presLayoutVars>
          <dgm:bulletEnabled val="1"/>
        </dgm:presLayoutVars>
      </dgm:prSet>
      <dgm:spPr/>
    </dgm:pt>
    <dgm:pt modelId="{F24B5C45-3577-465F-9257-DF96BA7BAD43}" type="pres">
      <dgm:prSet presAssocID="{97ABFCE0-F4B0-4C6B-8AF8-486326D48036}" presName="ThreeNodes_3" presStyleLbl="node1" presStyleIdx="2" presStyleCnt="3">
        <dgm:presLayoutVars>
          <dgm:bulletEnabled val="1"/>
        </dgm:presLayoutVars>
      </dgm:prSet>
      <dgm:spPr/>
    </dgm:pt>
    <dgm:pt modelId="{4546F7AD-8AA8-42AC-A756-AA43F41E382C}" type="pres">
      <dgm:prSet presAssocID="{97ABFCE0-F4B0-4C6B-8AF8-486326D48036}" presName="ThreeConn_1-2" presStyleLbl="fgAccFollowNode1" presStyleIdx="0" presStyleCnt="2">
        <dgm:presLayoutVars>
          <dgm:bulletEnabled val="1"/>
        </dgm:presLayoutVars>
      </dgm:prSet>
      <dgm:spPr/>
    </dgm:pt>
    <dgm:pt modelId="{89BFA136-CFFB-4120-9D6E-D56D1556F379}" type="pres">
      <dgm:prSet presAssocID="{97ABFCE0-F4B0-4C6B-8AF8-486326D48036}" presName="ThreeConn_2-3" presStyleLbl="fgAccFollowNode1" presStyleIdx="1" presStyleCnt="2">
        <dgm:presLayoutVars>
          <dgm:bulletEnabled val="1"/>
        </dgm:presLayoutVars>
      </dgm:prSet>
      <dgm:spPr/>
    </dgm:pt>
    <dgm:pt modelId="{0DA797F3-19AA-40BB-A33A-3D77E8108D3B}" type="pres">
      <dgm:prSet presAssocID="{97ABFCE0-F4B0-4C6B-8AF8-486326D48036}" presName="ThreeNodes_1_text" presStyleLbl="node1" presStyleIdx="2" presStyleCnt="3">
        <dgm:presLayoutVars>
          <dgm:bulletEnabled val="1"/>
        </dgm:presLayoutVars>
      </dgm:prSet>
      <dgm:spPr/>
    </dgm:pt>
    <dgm:pt modelId="{90A67C40-E6EF-4943-99F7-9A86993D3549}" type="pres">
      <dgm:prSet presAssocID="{97ABFCE0-F4B0-4C6B-8AF8-486326D48036}" presName="ThreeNodes_2_text" presStyleLbl="node1" presStyleIdx="2" presStyleCnt="3">
        <dgm:presLayoutVars>
          <dgm:bulletEnabled val="1"/>
        </dgm:presLayoutVars>
      </dgm:prSet>
      <dgm:spPr/>
    </dgm:pt>
    <dgm:pt modelId="{9B69D02C-E1C7-4EB1-8301-E3B6CCC7DEC1}" type="pres">
      <dgm:prSet presAssocID="{97ABFCE0-F4B0-4C6B-8AF8-486326D48036}" presName="ThreeNodes_3_text" presStyleLbl="node1" presStyleIdx="2" presStyleCnt="3">
        <dgm:presLayoutVars>
          <dgm:bulletEnabled val="1"/>
        </dgm:presLayoutVars>
      </dgm:prSet>
      <dgm:spPr/>
    </dgm:pt>
  </dgm:ptLst>
  <dgm:cxnLst>
    <dgm:cxn modelId="{6F63CE07-EC0A-44BB-90BA-E21D60757CCF}" srcId="{97ABFCE0-F4B0-4C6B-8AF8-486326D48036}" destId="{B3AAADB8-116B-405F-BCEF-961F6498FA3C}" srcOrd="1" destOrd="0" parTransId="{BC6D0177-BD70-46BD-9EC0-3AFCFF0EAFA0}" sibTransId="{1290B357-2495-4317-93EC-4E85A3ADB59E}"/>
    <dgm:cxn modelId="{076C8D0E-8E4B-46D8-BC4A-270A11F250D1}" type="presOf" srcId="{F1570F77-F0D9-440C-AAC6-5F8A56A05FE1}" destId="{4546F7AD-8AA8-42AC-A756-AA43F41E382C}" srcOrd="0" destOrd="0" presId="urn:microsoft.com/office/officeart/2005/8/layout/vProcess5"/>
    <dgm:cxn modelId="{C77A0E0F-8122-42F9-95B6-F7090B433722}" type="presOf" srcId="{607BA29C-3A41-4E11-90C1-DAD85300C013}" destId="{F24B5C45-3577-465F-9257-DF96BA7BAD43}" srcOrd="0" destOrd="0" presId="urn:microsoft.com/office/officeart/2005/8/layout/vProcess5"/>
    <dgm:cxn modelId="{A5BF6441-4492-489C-B128-747F6C47880B}" type="presOf" srcId="{B3AAADB8-116B-405F-BCEF-961F6498FA3C}" destId="{0AF5ABC3-2BB3-4C98-B45F-227B5A7C9036}" srcOrd="0" destOrd="0" presId="urn:microsoft.com/office/officeart/2005/8/layout/vProcess5"/>
    <dgm:cxn modelId="{5486ED4F-C3B1-4FC1-A6BE-8E5B7716D6CB}" type="presOf" srcId="{607BA29C-3A41-4E11-90C1-DAD85300C013}" destId="{9B69D02C-E1C7-4EB1-8301-E3B6CCC7DEC1}" srcOrd="1" destOrd="0" presId="urn:microsoft.com/office/officeart/2005/8/layout/vProcess5"/>
    <dgm:cxn modelId="{A836F951-ACA4-432E-81C6-508278CDCCEE}" type="presOf" srcId="{1290B357-2495-4317-93EC-4E85A3ADB59E}" destId="{89BFA136-CFFB-4120-9D6E-D56D1556F379}" srcOrd="0" destOrd="0" presId="urn:microsoft.com/office/officeart/2005/8/layout/vProcess5"/>
    <dgm:cxn modelId="{C27E297A-161C-43DF-914E-3F2F01FEA440}" type="presOf" srcId="{E54A4B40-4393-4368-8640-1AF1A2B135F4}" destId="{6873FAA9-542F-423B-BE56-5F4B8A7754AA}" srcOrd="0" destOrd="0" presId="urn:microsoft.com/office/officeart/2005/8/layout/vProcess5"/>
    <dgm:cxn modelId="{CFE47881-A556-41A6-A8C0-FE521676E4F5}" type="presOf" srcId="{B3AAADB8-116B-405F-BCEF-961F6498FA3C}" destId="{90A67C40-E6EF-4943-99F7-9A86993D3549}" srcOrd="1" destOrd="0" presId="urn:microsoft.com/office/officeart/2005/8/layout/vProcess5"/>
    <dgm:cxn modelId="{756BEDA5-A0D2-4AF4-99DE-8351FB9F0EF8}" type="presOf" srcId="{97ABFCE0-F4B0-4C6B-8AF8-486326D48036}" destId="{DA2FBEEA-F5A7-4DA9-8193-12DD20209460}" srcOrd="0" destOrd="0" presId="urn:microsoft.com/office/officeart/2005/8/layout/vProcess5"/>
    <dgm:cxn modelId="{E16CD7CB-39B2-46FD-817C-440DAF03A724}" type="presOf" srcId="{E54A4B40-4393-4368-8640-1AF1A2B135F4}" destId="{0DA797F3-19AA-40BB-A33A-3D77E8108D3B}" srcOrd="1" destOrd="0" presId="urn:microsoft.com/office/officeart/2005/8/layout/vProcess5"/>
    <dgm:cxn modelId="{4DCA5AEB-46C2-4F24-9049-5D6D7FE07000}" srcId="{97ABFCE0-F4B0-4C6B-8AF8-486326D48036}" destId="{E54A4B40-4393-4368-8640-1AF1A2B135F4}" srcOrd="0" destOrd="0" parTransId="{E92C974E-56E6-4A0E-89CB-B6A856C9F59D}" sibTransId="{F1570F77-F0D9-440C-AAC6-5F8A56A05FE1}"/>
    <dgm:cxn modelId="{A6C781EC-4819-4A81-BBB0-37015562AD7B}" srcId="{97ABFCE0-F4B0-4C6B-8AF8-486326D48036}" destId="{607BA29C-3A41-4E11-90C1-DAD85300C013}" srcOrd="2" destOrd="0" parTransId="{560912E2-6B89-4756-8FAB-DADAF383A877}" sibTransId="{CE04FFAE-B420-45DD-9C58-3DF8B3DD894C}"/>
    <dgm:cxn modelId="{83E194F8-CDD1-4862-859B-35F548BB7A16}" type="presParOf" srcId="{DA2FBEEA-F5A7-4DA9-8193-12DD20209460}" destId="{02547F53-C356-4D31-BB58-9E2111F5F4EF}" srcOrd="0" destOrd="0" presId="urn:microsoft.com/office/officeart/2005/8/layout/vProcess5"/>
    <dgm:cxn modelId="{F35D7EFA-1351-40D6-9074-536DCD7A2227}" type="presParOf" srcId="{DA2FBEEA-F5A7-4DA9-8193-12DD20209460}" destId="{6873FAA9-542F-423B-BE56-5F4B8A7754AA}" srcOrd="1" destOrd="0" presId="urn:microsoft.com/office/officeart/2005/8/layout/vProcess5"/>
    <dgm:cxn modelId="{F29DB285-909F-448A-9491-0D37CCC68A80}" type="presParOf" srcId="{DA2FBEEA-F5A7-4DA9-8193-12DD20209460}" destId="{0AF5ABC3-2BB3-4C98-B45F-227B5A7C9036}" srcOrd="2" destOrd="0" presId="urn:microsoft.com/office/officeart/2005/8/layout/vProcess5"/>
    <dgm:cxn modelId="{865CBB51-C2BA-41A0-AD87-73F254CE80CC}" type="presParOf" srcId="{DA2FBEEA-F5A7-4DA9-8193-12DD20209460}" destId="{F24B5C45-3577-465F-9257-DF96BA7BAD43}" srcOrd="3" destOrd="0" presId="urn:microsoft.com/office/officeart/2005/8/layout/vProcess5"/>
    <dgm:cxn modelId="{704B081B-3106-40E6-A7D5-2CF528EE381D}" type="presParOf" srcId="{DA2FBEEA-F5A7-4DA9-8193-12DD20209460}" destId="{4546F7AD-8AA8-42AC-A756-AA43F41E382C}" srcOrd="4" destOrd="0" presId="urn:microsoft.com/office/officeart/2005/8/layout/vProcess5"/>
    <dgm:cxn modelId="{1D36D2B8-1646-4A2E-8E82-082C1A18BD9E}" type="presParOf" srcId="{DA2FBEEA-F5A7-4DA9-8193-12DD20209460}" destId="{89BFA136-CFFB-4120-9D6E-D56D1556F379}" srcOrd="5" destOrd="0" presId="urn:microsoft.com/office/officeart/2005/8/layout/vProcess5"/>
    <dgm:cxn modelId="{B65D92BD-1DB9-45FE-86C3-EE6E236C3964}" type="presParOf" srcId="{DA2FBEEA-F5A7-4DA9-8193-12DD20209460}" destId="{0DA797F3-19AA-40BB-A33A-3D77E8108D3B}" srcOrd="6" destOrd="0" presId="urn:microsoft.com/office/officeart/2005/8/layout/vProcess5"/>
    <dgm:cxn modelId="{67014CE6-ACEA-4691-AB7C-965136A35D68}" type="presParOf" srcId="{DA2FBEEA-F5A7-4DA9-8193-12DD20209460}" destId="{90A67C40-E6EF-4943-99F7-9A86993D3549}" srcOrd="7" destOrd="0" presId="urn:microsoft.com/office/officeart/2005/8/layout/vProcess5"/>
    <dgm:cxn modelId="{08D8840A-66C4-4B02-AF40-9ED38E3D7450}" type="presParOf" srcId="{DA2FBEEA-F5A7-4DA9-8193-12DD20209460}" destId="{9B69D02C-E1C7-4EB1-8301-E3B6CCC7DEC1}"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7ABFCE0-F4B0-4C6B-8AF8-486326D4803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54A4B40-4393-4368-8640-1AF1A2B135F4}">
      <dgm:prSet/>
      <dgm:spPr/>
      <dgm:t>
        <a:bodyPr/>
        <a:lstStyle/>
        <a:p>
          <a:pPr>
            <a:lnSpc>
              <a:spcPct val="100000"/>
            </a:lnSpc>
          </a:pPr>
          <a:r>
            <a:rPr lang="en-US" dirty="0"/>
            <a:t>Configuring the </a:t>
          </a:r>
          <a:r>
            <a:rPr lang="en-US" dirty="0" err="1"/>
            <a:t>Robomaster</a:t>
          </a:r>
          <a:r>
            <a:rPr lang="en-US" dirty="0"/>
            <a:t> (EP-core) and the installed IR sensors to replicate a LIDAR sensor</a:t>
          </a:r>
          <a:r>
            <a:rPr lang="en-US" i="0" dirty="0"/>
            <a:t>.</a:t>
          </a:r>
          <a:endParaRPr lang="en-US" dirty="0"/>
        </a:p>
      </dgm:t>
    </dgm:pt>
    <dgm:pt modelId="{E92C974E-56E6-4A0E-89CB-B6A856C9F59D}" type="parTrans" cxnId="{4DCA5AEB-46C2-4F24-9049-5D6D7FE07000}">
      <dgm:prSet/>
      <dgm:spPr/>
      <dgm:t>
        <a:bodyPr/>
        <a:lstStyle/>
        <a:p>
          <a:endParaRPr lang="en-US"/>
        </a:p>
      </dgm:t>
    </dgm:pt>
    <dgm:pt modelId="{F1570F77-F0D9-440C-AAC6-5F8A56A05FE1}" type="sibTrans" cxnId="{4DCA5AEB-46C2-4F24-9049-5D6D7FE07000}">
      <dgm:prSet/>
      <dgm:spPr/>
      <dgm:t>
        <a:bodyPr/>
        <a:lstStyle/>
        <a:p>
          <a:endParaRPr lang="en-US"/>
        </a:p>
      </dgm:t>
    </dgm:pt>
    <dgm:pt modelId="{B3AAADB8-116B-405F-BCEF-961F6498FA3C}">
      <dgm:prSet/>
      <dgm:spPr/>
      <dgm:t>
        <a:bodyPr/>
        <a:lstStyle/>
        <a:p>
          <a:pPr>
            <a:lnSpc>
              <a:spcPct val="100000"/>
            </a:lnSpc>
          </a:pPr>
          <a:r>
            <a:rPr lang="en-US" dirty="0"/>
            <a:t>Configuring the Robot to implement </a:t>
          </a:r>
          <a:r>
            <a:rPr lang="en-US" b="1" dirty="0" err="1"/>
            <a:t>Gmapping</a:t>
          </a:r>
          <a:r>
            <a:rPr lang="en-US" b="1" dirty="0"/>
            <a:t> algorithm </a:t>
          </a:r>
          <a:r>
            <a:rPr lang="en-US" b="0" dirty="0"/>
            <a:t>by creating:</a:t>
          </a:r>
        </a:p>
        <a:p>
          <a:pPr>
            <a:lnSpc>
              <a:spcPct val="100000"/>
            </a:lnSpc>
          </a:pPr>
          <a:endParaRPr lang="en-US" dirty="0"/>
        </a:p>
      </dgm:t>
    </dgm:pt>
    <dgm:pt modelId="{BC6D0177-BD70-46BD-9EC0-3AFCFF0EAFA0}" type="parTrans" cxnId="{6F63CE07-EC0A-44BB-90BA-E21D60757CCF}">
      <dgm:prSet/>
      <dgm:spPr/>
      <dgm:t>
        <a:bodyPr/>
        <a:lstStyle/>
        <a:p>
          <a:endParaRPr lang="en-US"/>
        </a:p>
      </dgm:t>
    </dgm:pt>
    <dgm:pt modelId="{1290B357-2495-4317-93EC-4E85A3ADB59E}" type="sibTrans" cxnId="{6F63CE07-EC0A-44BB-90BA-E21D60757CCF}">
      <dgm:prSet/>
      <dgm:spPr/>
      <dgm:t>
        <a:bodyPr/>
        <a:lstStyle/>
        <a:p>
          <a:endParaRPr lang="en-US"/>
        </a:p>
      </dgm:t>
    </dgm:pt>
    <dgm:pt modelId="{607BA29C-3A41-4E11-90C1-DAD85300C013}">
      <dgm:prSet/>
      <dgm:spPr/>
      <dgm:t>
        <a:bodyPr/>
        <a:lstStyle/>
        <a:p>
          <a:pPr>
            <a:lnSpc>
              <a:spcPct val="100000"/>
            </a:lnSpc>
          </a:pPr>
          <a:r>
            <a:rPr lang="en-US" dirty="0"/>
            <a:t>Implementing </a:t>
          </a:r>
          <a:r>
            <a:rPr lang="en-US" b="1" dirty="0"/>
            <a:t>ROS navigation stack </a:t>
          </a:r>
          <a:r>
            <a:rPr lang="en-US" dirty="0"/>
            <a:t>to autonomously move the robot from initial position to goal position while avoiding obstacles</a:t>
          </a:r>
          <a:r>
            <a:rPr lang="en-US" i="0" dirty="0"/>
            <a:t>.</a:t>
          </a:r>
          <a:endParaRPr lang="en-US" dirty="0"/>
        </a:p>
      </dgm:t>
    </dgm:pt>
    <dgm:pt modelId="{560912E2-6B89-4756-8FAB-DADAF383A877}" type="parTrans" cxnId="{A6C781EC-4819-4A81-BBB0-37015562AD7B}">
      <dgm:prSet/>
      <dgm:spPr/>
      <dgm:t>
        <a:bodyPr/>
        <a:lstStyle/>
        <a:p>
          <a:endParaRPr lang="en-US"/>
        </a:p>
      </dgm:t>
    </dgm:pt>
    <dgm:pt modelId="{CE04FFAE-B420-45DD-9C58-3DF8B3DD894C}" type="sibTrans" cxnId="{A6C781EC-4819-4A81-BBB0-37015562AD7B}">
      <dgm:prSet/>
      <dgm:spPr/>
      <dgm:t>
        <a:bodyPr/>
        <a:lstStyle/>
        <a:p>
          <a:endParaRPr lang="en-US"/>
        </a:p>
      </dgm:t>
    </dgm:pt>
    <dgm:pt modelId="{0A7B2E70-CF11-466E-BE4C-29B7909AA85A}" type="pres">
      <dgm:prSet presAssocID="{97ABFCE0-F4B0-4C6B-8AF8-486326D48036}" presName="root" presStyleCnt="0">
        <dgm:presLayoutVars>
          <dgm:dir/>
          <dgm:resizeHandles val="exact"/>
        </dgm:presLayoutVars>
      </dgm:prSet>
      <dgm:spPr/>
    </dgm:pt>
    <dgm:pt modelId="{F24EB6A5-5CDA-4126-A4C2-B6EE9F99B397}" type="pres">
      <dgm:prSet presAssocID="{E54A4B40-4393-4368-8640-1AF1A2B135F4}" presName="compNode" presStyleCnt="0"/>
      <dgm:spPr/>
    </dgm:pt>
    <dgm:pt modelId="{F78B763D-03FE-448F-940B-E717E8606AF6}" type="pres">
      <dgm:prSet presAssocID="{E54A4B40-4393-4368-8640-1AF1A2B135F4}" presName="bgRect" presStyleLbl="bgShp" presStyleIdx="0" presStyleCnt="3"/>
      <dgm:spPr/>
    </dgm:pt>
    <dgm:pt modelId="{9E053A6A-A5CA-4A67-B362-878CFFE3F92E}" type="pres">
      <dgm:prSet presAssocID="{E54A4B40-4393-4368-8640-1AF1A2B135F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4F9D48C5-BC1E-4D2E-9B91-2E975EA05DCB}" type="pres">
      <dgm:prSet presAssocID="{E54A4B40-4393-4368-8640-1AF1A2B135F4}" presName="spaceRect" presStyleCnt="0"/>
      <dgm:spPr/>
    </dgm:pt>
    <dgm:pt modelId="{9BFCD83E-E5A3-4B77-9521-EF97D8698CF8}" type="pres">
      <dgm:prSet presAssocID="{E54A4B40-4393-4368-8640-1AF1A2B135F4}" presName="parTx" presStyleLbl="revTx" presStyleIdx="0" presStyleCnt="3">
        <dgm:presLayoutVars>
          <dgm:chMax val="0"/>
          <dgm:chPref val="0"/>
        </dgm:presLayoutVars>
      </dgm:prSet>
      <dgm:spPr/>
    </dgm:pt>
    <dgm:pt modelId="{36A6DABC-1ACD-4713-A8ED-FC7A7984E362}" type="pres">
      <dgm:prSet presAssocID="{F1570F77-F0D9-440C-AAC6-5F8A56A05FE1}" presName="sibTrans" presStyleCnt="0"/>
      <dgm:spPr/>
    </dgm:pt>
    <dgm:pt modelId="{25B4A8FA-9A57-4E01-91B8-51877DE38310}" type="pres">
      <dgm:prSet presAssocID="{B3AAADB8-116B-405F-BCEF-961F6498FA3C}" presName="compNode" presStyleCnt="0"/>
      <dgm:spPr/>
    </dgm:pt>
    <dgm:pt modelId="{9C24C9AF-8A44-4926-A7DB-6F5B1AA53544}" type="pres">
      <dgm:prSet presAssocID="{B3AAADB8-116B-405F-BCEF-961F6498FA3C}" presName="bgRect" presStyleLbl="bgShp" presStyleIdx="1" presStyleCnt="3" custScaleY="175475"/>
      <dgm:spPr/>
    </dgm:pt>
    <dgm:pt modelId="{116AE86D-00F9-44BF-B70E-1573689061E0}" type="pres">
      <dgm:prSet presAssocID="{B3AAADB8-116B-405F-BCEF-961F6498FA3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obot"/>
        </a:ext>
      </dgm:extLst>
    </dgm:pt>
    <dgm:pt modelId="{248704A0-3EB6-46BD-8775-02FB87423A2C}" type="pres">
      <dgm:prSet presAssocID="{B3AAADB8-116B-405F-BCEF-961F6498FA3C}" presName="spaceRect" presStyleCnt="0"/>
      <dgm:spPr/>
    </dgm:pt>
    <dgm:pt modelId="{6D0A4845-F12D-4730-A276-C0B88517FC75}" type="pres">
      <dgm:prSet presAssocID="{B3AAADB8-116B-405F-BCEF-961F6498FA3C}" presName="parTx" presStyleLbl="revTx" presStyleIdx="1" presStyleCnt="3" custScaleY="152454" custLinFactNeighborX="-579" custLinFactNeighborY="-31278">
        <dgm:presLayoutVars>
          <dgm:chMax val="0"/>
          <dgm:chPref val="0"/>
        </dgm:presLayoutVars>
      </dgm:prSet>
      <dgm:spPr/>
    </dgm:pt>
    <dgm:pt modelId="{209E6D22-E0BE-4CA4-A74D-3844019F3FCA}" type="pres">
      <dgm:prSet presAssocID="{1290B357-2495-4317-93EC-4E85A3ADB59E}" presName="sibTrans" presStyleCnt="0"/>
      <dgm:spPr/>
    </dgm:pt>
    <dgm:pt modelId="{BA762D28-CBFF-442C-BEC0-1BEB29E0D11E}" type="pres">
      <dgm:prSet presAssocID="{607BA29C-3A41-4E11-90C1-DAD85300C013}" presName="compNode" presStyleCnt="0"/>
      <dgm:spPr/>
    </dgm:pt>
    <dgm:pt modelId="{161A10F1-157B-4A1D-98C0-B050B495160B}" type="pres">
      <dgm:prSet presAssocID="{607BA29C-3A41-4E11-90C1-DAD85300C013}" presName="bgRect" presStyleLbl="bgShp" presStyleIdx="2" presStyleCnt="3"/>
      <dgm:spPr/>
    </dgm:pt>
    <dgm:pt modelId="{E6783AE4-3BD3-4DD4-ACFD-67DC867967F9}" type="pres">
      <dgm:prSet presAssocID="{607BA29C-3A41-4E11-90C1-DAD85300C01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A3DCFDA9-BFFD-472E-8CD1-DCC338CD47ED}" type="pres">
      <dgm:prSet presAssocID="{607BA29C-3A41-4E11-90C1-DAD85300C013}" presName="spaceRect" presStyleCnt="0"/>
      <dgm:spPr/>
    </dgm:pt>
    <dgm:pt modelId="{93CEB945-95C9-4DF2-A198-595859E4EA67}" type="pres">
      <dgm:prSet presAssocID="{607BA29C-3A41-4E11-90C1-DAD85300C013}" presName="parTx" presStyleLbl="revTx" presStyleIdx="2" presStyleCnt="3">
        <dgm:presLayoutVars>
          <dgm:chMax val="0"/>
          <dgm:chPref val="0"/>
        </dgm:presLayoutVars>
      </dgm:prSet>
      <dgm:spPr/>
    </dgm:pt>
  </dgm:ptLst>
  <dgm:cxnLst>
    <dgm:cxn modelId="{6F63CE07-EC0A-44BB-90BA-E21D60757CCF}" srcId="{97ABFCE0-F4B0-4C6B-8AF8-486326D48036}" destId="{B3AAADB8-116B-405F-BCEF-961F6498FA3C}" srcOrd="1" destOrd="0" parTransId="{BC6D0177-BD70-46BD-9EC0-3AFCFF0EAFA0}" sibTransId="{1290B357-2495-4317-93EC-4E85A3ADB59E}"/>
    <dgm:cxn modelId="{6843AB1D-91A8-49DE-9BC8-001BF77C0242}" type="presOf" srcId="{E54A4B40-4393-4368-8640-1AF1A2B135F4}" destId="{9BFCD83E-E5A3-4B77-9521-EF97D8698CF8}" srcOrd="0" destOrd="0" presId="urn:microsoft.com/office/officeart/2018/2/layout/IconVerticalSolidList"/>
    <dgm:cxn modelId="{3C8E3123-05A5-4FEA-89C1-68A151F44BAB}" type="presOf" srcId="{97ABFCE0-F4B0-4C6B-8AF8-486326D48036}" destId="{0A7B2E70-CF11-466E-BE4C-29B7909AA85A}" srcOrd="0" destOrd="0" presId="urn:microsoft.com/office/officeart/2018/2/layout/IconVerticalSolidList"/>
    <dgm:cxn modelId="{2CFCEB86-5FC2-4613-B243-95FE11E496DD}" type="presOf" srcId="{B3AAADB8-116B-405F-BCEF-961F6498FA3C}" destId="{6D0A4845-F12D-4730-A276-C0B88517FC75}" srcOrd="0" destOrd="0" presId="urn:microsoft.com/office/officeart/2018/2/layout/IconVerticalSolidList"/>
    <dgm:cxn modelId="{CC230FB5-504D-451F-9F2C-568FC1E704FF}" type="presOf" srcId="{607BA29C-3A41-4E11-90C1-DAD85300C013}" destId="{93CEB945-95C9-4DF2-A198-595859E4EA67}" srcOrd="0" destOrd="0" presId="urn:microsoft.com/office/officeart/2018/2/layout/IconVerticalSolidList"/>
    <dgm:cxn modelId="{4DCA5AEB-46C2-4F24-9049-5D6D7FE07000}" srcId="{97ABFCE0-F4B0-4C6B-8AF8-486326D48036}" destId="{E54A4B40-4393-4368-8640-1AF1A2B135F4}" srcOrd="0" destOrd="0" parTransId="{E92C974E-56E6-4A0E-89CB-B6A856C9F59D}" sibTransId="{F1570F77-F0D9-440C-AAC6-5F8A56A05FE1}"/>
    <dgm:cxn modelId="{A6C781EC-4819-4A81-BBB0-37015562AD7B}" srcId="{97ABFCE0-F4B0-4C6B-8AF8-486326D48036}" destId="{607BA29C-3A41-4E11-90C1-DAD85300C013}" srcOrd="2" destOrd="0" parTransId="{560912E2-6B89-4756-8FAB-DADAF383A877}" sibTransId="{CE04FFAE-B420-45DD-9C58-3DF8B3DD894C}"/>
    <dgm:cxn modelId="{62153FA4-EFF0-4EEB-9B89-D7E9915500D0}" type="presParOf" srcId="{0A7B2E70-CF11-466E-BE4C-29B7909AA85A}" destId="{F24EB6A5-5CDA-4126-A4C2-B6EE9F99B397}" srcOrd="0" destOrd="0" presId="urn:microsoft.com/office/officeart/2018/2/layout/IconVerticalSolidList"/>
    <dgm:cxn modelId="{12B887B5-1ACC-4C87-9E72-5F1F525735D9}" type="presParOf" srcId="{F24EB6A5-5CDA-4126-A4C2-B6EE9F99B397}" destId="{F78B763D-03FE-448F-940B-E717E8606AF6}" srcOrd="0" destOrd="0" presId="urn:microsoft.com/office/officeart/2018/2/layout/IconVerticalSolidList"/>
    <dgm:cxn modelId="{5BD1FA2D-7DC9-47F2-A2D0-7E8E11ED654B}" type="presParOf" srcId="{F24EB6A5-5CDA-4126-A4C2-B6EE9F99B397}" destId="{9E053A6A-A5CA-4A67-B362-878CFFE3F92E}" srcOrd="1" destOrd="0" presId="urn:microsoft.com/office/officeart/2018/2/layout/IconVerticalSolidList"/>
    <dgm:cxn modelId="{5DC354AD-23DD-459C-AF3A-B4392D06026F}" type="presParOf" srcId="{F24EB6A5-5CDA-4126-A4C2-B6EE9F99B397}" destId="{4F9D48C5-BC1E-4D2E-9B91-2E975EA05DCB}" srcOrd="2" destOrd="0" presId="urn:microsoft.com/office/officeart/2018/2/layout/IconVerticalSolidList"/>
    <dgm:cxn modelId="{1B1A3877-8AB6-453F-A167-F1DA79E9FF83}" type="presParOf" srcId="{F24EB6A5-5CDA-4126-A4C2-B6EE9F99B397}" destId="{9BFCD83E-E5A3-4B77-9521-EF97D8698CF8}" srcOrd="3" destOrd="0" presId="urn:microsoft.com/office/officeart/2018/2/layout/IconVerticalSolidList"/>
    <dgm:cxn modelId="{CD28875B-6449-4276-AB61-607C02FCDE7B}" type="presParOf" srcId="{0A7B2E70-CF11-466E-BE4C-29B7909AA85A}" destId="{36A6DABC-1ACD-4713-A8ED-FC7A7984E362}" srcOrd="1" destOrd="0" presId="urn:microsoft.com/office/officeart/2018/2/layout/IconVerticalSolidList"/>
    <dgm:cxn modelId="{B249A526-94B9-4274-BDE6-6401EDD0E37C}" type="presParOf" srcId="{0A7B2E70-CF11-466E-BE4C-29B7909AA85A}" destId="{25B4A8FA-9A57-4E01-91B8-51877DE38310}" srcOrd="2" destOrd="0" presId="urn:microsoft.com/office/officeart/2018/2/layout/IconVerticalSolidList"/>
    <dgm:cxn modelId="{F68C89F0-D997-4A87-ACCD-2F2ABFBB3E1A}" type="presParOf" srcId="{25B4A8FA-9A57-4E01-91B8-51877DE38310}" destId="{9C24C9AF-8A44-4926-A7DB-6F5B1AA53544}" srcOrd="0" destOrd="0" presId="urn:microsoft.com/office/officeart/2018/2/layout/IconVerticalSolidList"/>
    <dgm:cxn modelId="{F1792E31-EEEF-40AD-A2AF-ABFBB4353C6C}" type="presParOf" srcId="{25B4A8FA-9A57-4E01-91B8-51877DE38310}" destId="{116AE86D-00F9-44BF-B70E-1573689061E0}" srcOrd="1" destOrd="0" presId="urn:microsoft.com/office/officeart/2018/2/layout/IconVerticalSolidList"/>
    <dgm:cxn modelId="{F372D6D6-9F79-40C2-8048-41DC790AEE38}" type="presParOf" srcId="{25B4A8FA-9A57-4E01-91B8-51877DE38310}" destId="{248704A0-3EB6-46BD-8775-02FB87423A2C}" srcOrd="2" destOrd="0" presId="urn:microsoft.com/office/officeart/2018/2/layout/IconVerticalSolidList"/>
    <dgm:cxn modelId="{6DB974B1-B839-45B2-B327-F2ED8F793846}" type="presParOf" srcId="{25B4A8FA-9A57-4E01-91B8-51877DE38310}" destId="{6D0A4845-F12D-4730-A276-C0B88517FC75}" srcOrd="3" destOrd="0" presId="urn:microsoft.com/office/officeart/2018/2/layout/IconVerticalSolidList"/>
    <dgm:cxn modelId="{F1F141E2-0CFA-4AC8-AAC1-705D02C873E7}" type="presParOf" srcId="{0A7B2E70-CF11-466E-BE4C-29B7909AA85A}" destId="{209E6D22-E0BE-4CA4-A74D-3844019F3FCA}" srcOrd="3" destOrd="0" presId="urn:microsoft.com/office/officeart/2018/2/layout/IconVerticalSolidList"/>
    <dgm:cxn modelId="{B81C98D2-0853-4773-B2E9-11B7414AD841}" type="presParOf" srcId="{0A7B2E70-CF11-466E-BE4C-29B7909AA85A}" destId="{BA762D28-CBFF-442C-BEC0-1BEB29E0D11E}" srcOrd="4" destOrd="0" presId="urn:microsoft.com/office/officeart/2018/2/layout/IconVerticalSolidList"/>
    <dgm:cxn modelId="{91D5C13F-1CE3-4100-82BF-6B0F434D260C}" type="presParOf" srcId="{BA762D28-CBFF-442C-BEC0-1BEB29E0D11E}" destId="{161A10F1-157B-4A1D-98C0-B050B495160B}" srcOrd="0" destOrd="0" presId="urn:microsoft.com/office/officeart/2018/2/layout/IconVerticalSolidList"/>
    <dgm:cxn modelId="{C47A226F-72A6-4C92-9FA2-996A900A1831}" type="presParOf" srcId="{BA762D28-CBFF-442C-BEC0-1BEB29E0D11E}" destId="{E6783AE4-3BD3-4DD4-ACFD-67DC867967F9}" srcOrd="1" destOrd="0" presId="urn:microsoft.com/office/officeart/2018/2/layout/IconVerticalSolidList"/>
    <dgm:cxn modelId="{52A48104-0246-44A7-AB0A-CFD5DF4066A6}" type="presParOf" srcId="{BA762D28-CBFF-442C-BEC0-1BEB29E0D11E}" destId="{A3DCFDA9-BFFD-472E-8CD1-DCC338CD47ED}" srcOrd="2" destOrd="0" presId="urn:microsoft.com/office/officeart/2018/2/layout/IconVerticalSolidList"/>
    <dgm:cxn modelId="{CBE118B3-1350-4C9C-852D-70B566CFC05E}" type="presParOf" srcId="{BA762D28-CBFF-442C-BEC0-1BEB29E0D11E}" destId="{93CEB945-95C9-4DF2-A198-595859E4EA6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4BB0CE9-0E76-40D1-8B09-04D017FFFA33}" type="doc">
      <dgm:prSet loTypeId="urn:microsoft.com/office/officeart/2005/8/layout/hierarchy2" loCatId="hierarchy" qsTypeId="urn:microsoft.com/office/officeart/2005/8/quickstyle/simple1" qsCatId="simple" csTypeId="urn:microsoft.com/office/officeart/2005/8/colors/colorful2" csCatId="colorful" phldr="1"/>
      <dgm:spPr/>
      <dgm:t>
        <a:bodyPr/>
        <a:lstStyle/>
        <a:p>
          <a:endParaRPr lang="en-US"/>
        </a:p>
      </dgm:t>
    </dgm:pt>
    <dgm:pt modelId="{F010534E-CBC4-4FA5-A622-53CF1DDE6AD9}">
      <dgm:prSet custT="1"/>
      <dgm:spPr/>
      <dgm:t>
        <a:bodyPr/>
        <a:lstStyle/>
        <a:p>
          <a:r>
            <a:rPr lang="en-US" sz="2600" b="1" i="0" dirty="0" err="1"/>
            <a:t>Navstack</a:t>
          </a:r>
          <a:r>
            <a:rPr lang="en-US" sz="2600" b="1" i="0" dirty="0"/>
            <a:t> configuration</a:t>
          </a:r>
          <a:endParaRPr lang="en-US" sz="2600" dirty="0"/>
        </a:p>
      </dgm:t>
    </dgm:pt>
    <dgm:pt modelId="{3498F1BF-B04A-4C30-8E1A-C464A34517F7}" type="parTrans" cxnId="{37AEC37C-CB72-47B5-A705-915CD6818415}">
      <dgm:prSet/>
      <dgm:spPr/>
      <dgm:t>
        <a:bodyPr/>
        <a:lstStyle/>
        <a:p>
          <a:endParaRPr lang="en-US"/>
        </a:p>
      </dgm:t>
    </dgm:pt>
    <dgm:pt modelId="{CDC55689-C425-4C4A-84F9-1AE1CA520297}" type="sibTrans" cxnId="{37AEC37C-CB72-47B5-A705-915CD6818415}">
      <dgm:prSet/>
      <dgm:spPr/>
      <dgm:t>
        <a:bodyPr/>
        <a:lstStyle/>
        <a:p>
          <a:endParaRPr lang="en-US"/>
        </a:p>
      </dgm:t>
    </dgm:pt>
    <dgm:pt modelId="{2990C031-8390-4EC6-BA94-F01FEFEBFDC2}">
      <dgm:prSet custT="1"/>
      <dgm:spPr>
        <a:solidFill>
          <a:schemeClr val="bg1">
            <a:lumMod val="85000"/>
          </a:schemeClr>
        </a:solidFill>
      </dgm:spPr>
      <dgm:t>
        <a:bodyPr/>
        <a:lstStyle/>
        <a:p>
          <a:r>
            <a:rPr lang="en-US" sz="1600" dirty="0">
              <a:solidFill>
                <a:schemeClr val="tx1"/>
              </a:solidFill>
            </a:rPr>
            <a:t>It takes information from odometry and goal pose.</a:t>
          </a:r>
        </a:p>
      </dgm:t>
    </dgm:pt>
    <dgm:pt modelId="{D26199D5-77B4-4AC3-B3C8-839D27282305}" type="parTrans" cxnId="{22C1C8A8-2EE1-4C1B-BA6B-2970C180E927}">
      <dgm:prSet/>
      <dgm:spPr/>
      <dgm:t>
        <a:bodyPr/>
        <a:lstStyle/>
        <a:p>
          <a:endParaRPr lang="en-US"/>
        </a:p>
      </dgm:t>
    </dgm:pt>
    <dgm:pt modelId="{DF1293F5-6BC5-4A56-A2B8-76C686CDFDEB}" type="sibTrans" cxnId="{22C1C8A8-2EE1-4C1B-BA6B-2970C180E927}">
      <dgm:prSet/>
      <dgm:spPr/>
      <dgm:t>
        <a:bodyPr/>
        <a:lstStyle/>
        <a:p>
          <a:endParaRPr lang="en-US"/>
        </a:p>
      </dgm:t>
    </dgm:pt>
    <dgm:pt modelId="{465AFC8A-8A87-4569-9826-9D84F3A801B7}">
      <dgm:prSet custT="1"/>
      <dgm:spPr>
        <a:solidFill>
          <a:schemeClr val="tx2">
            <a:lumMod val="75000"/>
          </a:schemeClr>
        </a:solidFill>
      </dgm:spPr>
      <dgm:t>
        <a:bodyPr/>
        <a:lstStyle/>
        <a:p>
          <a:r>
            <a:rPr lang="en-US" sz="1600" dirty="0"/>
            <a:t>It outputs safe-velocity to reach the desired point in the map.</a:t>
          </a:r>
        </a:p>
      </dgm:t>
    </dgm:pt>
    <dgm:pt modelId="{4ED77547-B666-4520-9BDE-F106DE523446}" type="parTrans" cxnId="{519B7761-6476-49C1-92E3-C4F612DDCB64}">
      <dgm:prSet/>
      <dgm:spPr/>
      <dgm:t>
        <a:bodyPr/>
        <a:lstStyle/>
        <a:p>
          <a:endParaRPr lang="en-US"/>
        </a:p>
      </dgm:t>
    </dgm:pt>
    <dgm:pt modelId="{537C10AD-8934-4CCA-A70C-6572F8F95C96}" type="sibTrans" cxnId="{519B7761-6476-49C1-92E3-C4F612DDCB64}">
      <dgm:prSet/>
      <dgm:spPr/>
      <dgm:t>
        <a:bodyPr/>
        <a:lstStyle/>
        <a:p>
          <a:endParaRPr lang="en-US"/>
        </a:p>
      </dgm:t>
    </dgm:pt>
    <dgm:pt modelId="{9213071E-09D9-4DE9-AA79-A016249724FD}">
      <dgm:prSet custT="1"/>
      <dgm:spPr>
        <a:solidFill>
          <a:schemeClr val="accent6">
            <a:lumMod val="75000"/>
          </a:schemeClr>
        </a:solidFill>
      </dgm:spPr>
      <dgm:t>
        <a:bodyPr/>
        <a:lstStyle/>
        <a:p>
          <a:r>
            <a:rPr lang="en-US" sz="1600" dirty="0"/>
            <a:t>The ROS Navigation Stack uses </a:t>
          </a:r>
          <a:r>
            <a:rPr lang="en-US" sz="1600" b="1" dirty="0"/>
            <a:t>two costmaps</a:t>
          </a:r>
          <a:r>
            <a:rPr lang="en-US" sz="1600" dirty="0"/>
            <a:t> to store information about obstacles in the world map. </a:t>
          </a:r>
        </a:p>
      </dgm:t>
    </dgm:pt>
    <dgm:pt modelId="{2C90134B-CD6E-4441-9B1B-2818F427109E}" type="parTrans" cxnId="{5AC251DC-87C5-45AA-B162-6F997AAC21EC}">
      <dgm:prSet/>
      <dgm:spPr/>
      <dgm:t>
        <a:bodyPr/>
        <a:lstStyle/>
        <a:p>
          <a:endParaRPr lang="en-US"/>
        </a:p>
      </dgm:t>
    </dgm:pt>
    <dgm:pt modelId="{D6C37979-D134-4065-9EA2-CEB72A84AC51}" type="sibTrans" cxnId="{5AC251DC-87C5-45AA-B162-6F997AAC21EC}">
      <dgm:prSet/>
      <dgm:spPr/>
      <dgm:t>
        <a:bodyPr/>
        <a:lstStyle/>
        <a:p>
          <a:endParaRPr lang="en-US"/>
        </a:p>
      </dgm:t>
    </dgm:pt>
    <dgm:pt modelId="{B4925AF0-2BAF-4CCF-ADAB-C4E0046A3CB2}">
      <dgm:prSet/>
      <dgm:spPr/>
      <dgm:t>
        <a:bodyPr/>
        <a:lstStyle/>
        <a:p>
          <a:r>
            <a:rPr lang="en-US" b="1" dirty="0"/>
            <a:t>Global costmap:</a:t>
          </a:r>
          <a:r>
            <a:rPr lang="en-US" dirty="0"/>
            <a:t> it is used to generate long term plans over the entire environment.</a:t>
          </a:r>
        </a:p>
      </dgm:t>
    </dgm:pt>
    <dgm:pt modelId="{3F5819BB-F04C-44E0-BA58-67BA062CD3CF}" type="parTrans" cxnId="{96543F4A-B4DB-4FD3-8119-349C484BA958}">
      <dgm:prSet/>
      <dgm:spPr/>
      <dgm:t>
        <a:bodyPr/>
        <a:lstStyle/>
        <a:p>
          <a:endParaRPr lang="en-US"/>
        </a:p>
      </dgm:t>
    </dgm:pt>
    <dgm:pt modelId="{32995764-60ED-4EEB-B76D-8AAF64D7E858}" type="sibTrans" cxnId="{96543F4A-B4DB-4FD3-8119-349C484BA958}">
      <dgm:prSet/>
      <dgm:spPr/>
      <dgm:t>
        <a:bodyPr/>
        <a:lstStyle/>
        <a:p>
          <a:endParaRPr lang="en-US"/>
        </a:p>
      </dgm:t>
    </dgm:pt>
    <dgm:pt modelId="{73D69A2D-7A17-45BE-80C0-1B99A49F8CFC}">
      <dgm:prSet/>
      <dgm:spPr/>
      <dgm:t>
        <a:bodyPr/>
        <a:lstStyle/>
        <a:p>
          <a:r>
            <a:rPr lang="en-US" b="1"/>
            <a:t>Local costmap: </a:t>
          </a:r>
          <a:r>
            <a:rPr lang="en-US"/>
            <a:t>it is used to generate short term plans over the environment. i.e. to avoid obstacles.</a:t>
          </a:r>
        </a:p>
      </dgm:t>
    </dgm:pt>
    <dgm:pt modelId="{3D463334-DF84-4DE4-B716-A088F585222A}" type="parTrans" cxnId="{52E08EA2-4059-4A50-BBCD-5F65A4D66FE5}">
      <dgm:prSet/>
      <dgm:spPr/>
      <dgm:t>
        <a:bodyPr/>
        <a:lstStyle/>
        <a:p>
          <a:endParaRPr lang="en-US"/>
        </a:p>
      </dgm:t>
    </dgm:pt>
    <dgm:pt modelId="{C1051457-D82E-4132-AC1E-06380FDC5F03}" type="sibTrans" cxnId="{52E08EA2-4059-4A50-BBCD-5F65A4D66FE5}">
      <dgm:prSet/>
      <dgm:spPr/>
      <dgm:t>
        <a:bodyPr/>
        <a:lstStyle/>
        <a:p>
          <a:endParaRPr lang="en-US"/>
        </a:p>
      </dgm:t>
    </dgm:pt>
    <dgm:pt modelId="{1C94EFB1-E662-4091-B082-9210EF610041}" type="pres">
      <dgm:prSet presAssocID="{F4BB0CE9-0E76-40D1-8B09-04D017FFFA33}" presName="diagram" presStyleCnt="0">
        <dgm:presLayoutVars>
          <dgm:chPref val="1"/>
          <dgm:dir/>
          <dgm:animOne val="branch"/>
          <dgm:animLvl val="lvl"/>
          <dgm:resizeHandles val="exact"/>
        </dgm:presLayoutVars>
      </dgm:prSet>
      <dgm:spPr/>
    </dgm:pt>
    <dgm:pt modelId="{3784511C-34D7-4114-A125-F04E14D8B419}" type="pres">
      <dgm:prSet presAssocID="{F010534E-CBC4-4FA5-A622-53CF1DDE6AD9}" presName="root1" presStyleCnt="0"/>
      <dgm:spPr/>
    </dgm:pt>
    <dgm:pt modelId="{78D090E9-D28D-42F1-9728-291A6F5EABD5}" type="pres">
      <dgm:prSet presAssocID="{F010534E-CBC4-4FA5-A622-53CF1DDE6AD9}" presName="LevelOneTextNode" presStyleLbl="node0" presStyleIdx="0" presStyleCnt="1" custScaleX="109110" custScaleY="268932">
        <dgm:presLayoutVars>
          <dgm:chPref val="3"/>
        </dgm:presLayoutVars>
      </dgm:prSet>
      <dgm:spPr/>
    </dgm:pt>
    <dgm:pt modelId="{504CEC74-E631-44D4-B5D7-37ACEC6768F6}" type="pres">
      <dgm:prSet presAssocID="{F010534E-CBC4-4FA5-A622-53CF1DDE6AD9}" presName="level2hierChild" presStyleCnt="0"/>
      <dgm:spPr/>
    </dgm:pt>
    <dgm:pt modelId="{F4ED7C6D-8DFA-4434-9CCC-A043EB1C63E1}" type="pres">
      <dgm:prSet presAssocID="{D26199D5-77B4-4AC3-B3C8-839D27282305}" presName="conn2-1" presStyleLbl="parChTrans1D2" presStyleIdx="0" presStyleCnt="3"/>
      <dgm:spPr/>
    </dgm:pt>
    <dgm:pt modelId="{49BDEBCB-11D0-483A-BE42-1C9A83A4E86A}" type="pres">
      <dgm:prSet presAssocID="{D26199D5-77B4-4AC3-B3C8-839D27282305}" presName="connTx" presStyleLbl="parChTrans1D2" presStyleIdx="0" presStyleCnt="3"/>
      <dgm:spPr/>
    </dgm:pt>
    <dgm:pt modelId="{EC9FA43D-6798-43B1-B472-673927860DE5}" type="pres">
      <dgm:prSet presAssocID="{2990C031-8390-4EC6-BA94-F01FEFEBFDC2}" presName="root2" presStyleCnt="0"/>
      <dgm:spPr/>
    </dgm:pt>
    <dgm:pt modelId="{D82DE3EF-C4E9-406A-A510-8EBB5247225F}" type="pres">
      <dgm:prSet presAssocID="{2990C031-8390-4EC6-BA94-F01FEFEBFDC2}" presName="LevelTwoTextNode" presStyleLbl="node2" presStyleIdx="0" presStyleCnt="3">
        <dgm:presLayoutVars>
          <dgm:chPref val="3"/>
        </dgm:presLayoutVars>
      </dgm:prSet>
      <dgm:spPr/>
    </dgm:pt>
    <dgm:pt modelId="{BB4A5FCC-2DED-457A-83F3-2BCCA64A696F}" type="pres">
      <dgm:prSet presAssocID="{2990C031-8390-4EC6-BA94-F01FEFEBFDC2}" presName="level3hierChild" presStyleCnt="0"/>
      <dgm:spPr/>
    </dgm:pt>
    <dgm:pt modelId="{E6D24CA1-9BE8-4445-8216-20D08A028CAB}" type="pres">
      <dgm:prSet presAssocID="{4ED77547-B666-4520-9BDE-F106DE523446}" presName="conn2-1" presStyleLbl="parChTrans1D2" presStyleIdx="1" presStyleCnt="3"/>
      <dgm:spPr/>
    </dgm:pt>
    <dgm:pt modelId="{FCC303A2-076D-49A5-B10B-631E98BE8FA7}" type="pres">
      <dgm:prSet presAssocID="{4ED77547-B666-4520-9BDE-F106DE523446}" presName="connTx" presStyleLbl="parChTrans1D2" presStyleIdx="1" presStyleCnt="3"/>
      <dgm:spPr/>
    </dgm:pt>
    <dgm:pt modelId="{1AE19184-75F1-4A40-9158-1495F48EDE23}" type="pres">
      <dgm:prSet presAssocID="{465AFC8A-8A87-4569-9826-9D84F3A801B7}" presName="root2" presStyleCnt="0"/>
      <dgm:spPr/>
    </dgm:pt>
    <dgm:pt modelId="{1021171C-1A13-4434-9873-FEFC67152658}" type="pres">
      <dgm:prSet presAssocID="{465AFC8A-8A87-4569-9826-9D84F3A801B7}" presName="LevelTwoTextNode" presStyleLbl="node2" presStyleIdx="1" presStyleCnt="3">
        <dgm:presLayoutVars>
          <dgm:chPref val="3"/>
        </dgm:presLayoutVars>
      </dgm:prSet>
      <dgm:spPr/>
    </dgm:pt>
    <dgm:pt modelId="{BDEE9581-D505-4BD5-8FEA-8304FAB8E0A8}" type="pres">
      <dgm:prSet presAssocID="{465AFC8A-8A87-4569-9826-9D84F3A801B7}" presName="level3hierChild" presStyleCnt="0"/>
      <dgm:spPr/>
    </dgm:pt>
    <dgm:pt modelId="{DCABF643-1285-4D8B-9133-06DDEFA98A74}" type="pres">
      <dgm:prSet presAssocID="{2C90134B-CD6E-4441-9B1B-2818F427109E}" presName="conn2-1" presStyleLbl="parChTrans1D2" presStyleIdx="2" presStyleCnt="3"/>
      <dgm:spPr/>
    </dgm:pt>
    <dgm:pt modelId="{0345020C-1BCC-45BC-9AA3-065943F0AFB4}" type="pres">
      <dgm:prSet presAssocID="{2C90134B-CD6E-4441-9B1B-2818F427109E}" presName="connTx" presStyleLbl="parChTrans1D2" presStyleIdx="2" presStyleCnt="3"/>
      <dgm:spPr/>
    </dgm:pt>
    <dgm:pt modelId="{BFFA4A25-EB0B-4FAB-B1C8-431617E55160}" type="pres">
      <dgm:prSet presAssocID="{9213071E-09D9-4DE9-AA79-A016249724FD}" presName="root2" presStyleCnt="0"/>
      <dgm:spPr/>
    </dgm:pt>
    <dgm:pt modelId="{82181DC5-C70C-4111-9C28-4B9C8DB618C9}" type="pres">
      <dgm:prSet presAssocID="{9213071E-09D9-4DE9-AA79-A016249724FD}" presName="LevelTwoTextNode" presStyleLbl="node2" presStyleIdx="2" presStyleCnt="3" custScaleY="164481">
        <dgm:presLayoutVars>
          <dgm:chPref val="3"/>
        </dgm:presLayoutVars>
      </dgm:prSet>
      <dgm:spPr/>
    </dgm:pt>
    <dgm:pt modelId="{8E4B8B30-1837-4D5B-B0C5-FC4898AC6751}" type="pres">
      <dgm:prSet presAssocID="{9213071E-09D9-4DE9-AA79-A016249724FD}" presName="level3hierChild" presStyleCnt="0"/>
      <dgm:spPr/>
    </dgm:pt>
    <dgm:pt modelId="{FD7A9D3B-611A-4C83-AA1E-94556A3FA46B}" type="pres">
      <dgm:prSet presAssocID="{3F5819BB-F04C-44E0-BA58-67BA062CD3CF}" presName="conn2-1" presStyleLbl="parChTrans1D3" presStyleIdx="0" presStyleCnt="2"/>
      <dgm:spPr/>
    </dgm:pt>
    <dgm:pt modelId="{90857761-F2E1-4ACE-B349-FC8D8E773013}" type="pres">
      <dgm:prSet presAssocID="{3F5819BB-F04C-44E0-BA58-67BA062CD3CF}" presName="connTx" presStyleLbl="parChTrans1D3" presStyleIdx="0" presStyleCnt="2"/>
      <dgm:spPr/>
    </dgm:pt>
    <dgm:pt modelId="{00338BD6-E0B0-4CD9-97A8-2F96B0CFBC09}" type="pres">
      <dgm:prSet presAssocID="{B4925AF0-2BAF-4CCF-ADAB-C4E0046A3CB2}" presName="root2" presStyleCnt="0"/>
      <dgm:spPr/>
    </dgm:pt>
    <dgm:pt modelId="{CCB82D73-C99C-4251-A61C-63803CDE7CC8}" type="pres">
      <dgm:prSet presAssocID="{B4925AF0-2BAF-4CCF-ADAB-C4E0046A3CB2}" presName="LevelTwoTextNode" presStyleLbl="node3" presStyleIdx="0" presStyleCnt="2" custScaleX="155569" custScaleY="141407" custLinFactNeighborX="35899" custLinFactNeighborY="-51525">
        <dgm:presLayoutVars>
          <dgm:chPref val="3"/>
        </dgm:presLayoutVars>
      </dgm:prSet>
      <dgm:spPr/>
    </dgm:pt>
    <dgm:pt modelId="{A5C514F0-3493-4D22-A00C-CAF9660CFF3A}" type="pres">
      <dgm:prSet presAssocID="{B4925AF0-2BAF-4CCF-ADAB-C4E0046A3CB2}" presName="level3hierChild" presStyleCnt="0"/>
      <dgm:spPr/>
    </dgm:pt>
    <dgm:pt modelId="{0A8531E4-0CFB-4034-8010-1E6C7DB9F1CB}" type="pres">
      <dgm:prSet presAssocID="{3D463334-DF84-4DE4-B716-A088F585222A}" presName="conn2-1" presStyleLbl="parChTrans1D3" presStyleIdx="1" presStyleCnt="2"/>
      <dgm:spPr/>
    </dgm:pt>
    <dgm:pt modelId="{265A0D20-2EA7-4D3A-A3AD-EC4D1D66E931}" type="pres">
      <dgm:prSet presAssocID="{3D463334-DF84-4DE4-B716-A088F585222A}" presName="connTx" presStyleLbl="parChTrans1D3" presStyleIdx="1" presStyleCnt="2"/>
      <dgm:spPr/>
    </dgm:pt>
    <dgm:pt modelId="{0D3F52E4-3C60-4CE7-B339-1DA8EEE88AA5}" type="pres">
      <dgm:prSet presAssocID="{73D69A2D-7A17-45BE-80C0-1B99A49F8CFC}" presName="root2" presStyleCnt="0"/>
      <dgm:spPr/>
    </dgm:pt>
    <dgm:pt modelId="{6B04D20A-48D6-4141-8CA3-4121F8F84FE0}" type="pres">
      <dgm:prSet presAssocID="{73D69A2D-7A17-45BE-80C0-1B99A49F8CFC}" presName="LevelTwoTextNode" presStyleLbl="node3" presStyleIdx="1" presStyleCnt="2" custScaleX="155098" custScaleY="156494" custLinFactNeighborX="39609" custLinFactNeighborY="-18876">
        <dgm:presLayoutVars>
          <dgm:chPref val="3"/>
        </dgm:presLayoutVars>
      </dgm:prSet>
      <dgm:spPr/>
    </dgm:pt>
    <dgm:pt modelId="{FA9B0C3E-F6C4-4EBB-B2E0-A70D23468C30}" type="pres">
      <dgm:prSet presAssocID="{73D69A2D-7A17-45BE-80C0-1B99A49F8CFC}" presName="level3hierChild" presStyleCnt="0"/>
      <dgm:spPr/>
    </dgm:pt>
  </dgm:ptLst>
  <dgm:cxnLst>
    <dgm:cxn modelId="{A5A97414-13DA-4CE7-B270-BB4B459C596A}" type="presOf" srcId="{9213071E-09D9-4DE9-AA79-A016249724FD}" destId="{82181DC5-C70C-4111-9C28-4B9C8DB618C9}" srcOrd="0" destOrd="0" presId="urn:microsoft.com/office/officeart/2005/8/layout/hierarchy2"/>
    <dgm:cxn modelId="{F9CBD118-A32D-4CE2-8BD7-E6E103FAFEF5}" type="presOf" srcId="{B4925AF0-2BAF-4CCF-ADAB-C4E0046A3CB2}" destId="{CCB82D73-C99C-4251-A61C-63803CDE7CC8}" srcOrd="0" destOrd="0" presId="urn:microsoft.com/office/officeart/2005/8/layout/hierarchy2"/>
    <dgm:cxn modelId="{56CEFB1F-15A9-404C-8300-5AEF6D33A2CE}" type="presOf" srcId="{3D463334-DF84-4DE4-B716-A088F585222A}" destId="{0A8531E4-0CFB-4034-8010-1E6C7DB9F1CB}" srcOrd="0" destOrd="0" presId="urn:microsoft.com/office/officeart/2005/8/layout/hierarchy2"/>
    <dgm:cxn modelId="{0508CA2B-9DBE-4229-8F9D-773EE4A58CDC}" type="presOf" srcId="{D26199D5-77B4-4AC3-B3C8-839D27282305}" destId="{F4ED7C6D-8DFA-4434-9CCC-A043EB1C63E1}" srcOrd="0" destOrd="0" presId="urn:microsoft.com/office/officeart/2005/8/layout/hierarchy2"/>
    <dgm:cxn modelId="{E2C50738-4D71-412E-876B-78AEFE57823A}" type="presOf" srcId="{3D463334-DF84-4DE4-B716-A088F585222A}" destId="{265A0D20-2EA7-4D3A-A3AD-EC4D1D66E931}" srcOrd="1" destOrd="0" presId="urn:microsoft.com/office/officeart/2005/8/layout/hierarchy2"/>
    <dgm:cxn modelId="{519B7761-6476-49C1-92E3-C4F612DDCB64}" srcId="{F010534E-CBC4-4FA5-A622-53CF1DDE6AD9}" destId="{465AFC8A-8A87-4569-9826-9D84F3A801B7}" srcOrd="1" destOrd="0" parTransId="{4ED77547-B666-4520-9BDE-F106DE523446}" sibTransId="{537C10AD-8934-4CCA-A70C-6572F8F95C96}"/>
    <dgm:cxn modelId="{2D6C2B43-0509-4AA9-B813-B3A86F9AF68C}" type="presOf" srcId="{3F5819BB-F04C-44E0-BA58-67BA062CD3CF}" destId="{90857761-F2E1-4ACE-B349-FC8D8E773013}" srcOrd="1" destOrd="0" presId="urn:microsoft.com/office/officeart/2005/8/layout/hierarchy2"/>
    <dgm:cxn modelId="{E30AF943-9B1A-4E2C-87C2-F912C8FCC45D}" type="presOf" srcId="{2990C031-8390-4EC6-BA94-F01FEFEBFDC2}" destId="{D82DE3EF-C4E9-406A-A510-8EBB5247225F}" srcOrd="0" destOrd="0" presId="urn:microsoft.com/office/officeart/2005/8/layout/hierarchy2"/>
    <dgm:cxn modelId="{96543F4A-B4DB-4FD3-8119-349C484BA958}" srcId="{9213071E-09D9-4DE9-AA79-A016249724FD}" destId="{B4925AF0-2BAF-4CCF-ADAB-C4E0046A3CB2}" srcOrd="0" destOrd="0" parTransId="{3F5819BB-F04C-44E0-BA58-67BA062CD3CF}" sibTransId="{32995764-60ED-4EEB-B76D-8AAF64D7E858}"/>
    <dgm:cxn modelId="{B2F7E672-6C7A-43AB-BAB3-2BF5F7E5EF8F}" type="presOf" srcId="{4ED77547-B666-4520-9BDE-F106DE523446}" destId="{E6D24CA1-9BE8-4445-8216-20D08A028CAB}" srcOrd="0" destOrd="0" presId="urn:microsoft.com/office/officeart/2005/8/layout/hierarchy2"/>
    <dgm:cxn modelId="{7F684957-9B95-49E3-9B24-175BC730A0BE}" type="presOf" srcId="{2C90134B-CD6E-4441-9B1B-2818F427109E}" destId="{DCABF643-1285-4D8B-9133-06DDEFA98A74}" srcOrd="0" destOrd="0" presId="urn:microsoft.com/office/officeart/2005/8/layout/hierarchy2"/>
    <dgm:cxn modelId="{31458E57-AEB5-49F7-A20E-404ABBAA23E7}" type="presOf" srcId="{D26199D5-77B4-4AC3-B3C8-839D27282305}" destId="{49BDEBCB-11D0-483A-BE42-1C9A83A4E86A}" srcOrd="1" destOrd="0" presId="urn:microsoft.com/office/officeart/2005/8/layout/hierarchy2"/>
    <dgm:cxn modelId="{4F6BCB59-CAE9-493C-8934-D61D8BF81B54}" type="presOf" srcId="{73D69A2D-7A17-45BE-80C0-1B99A49F8CFC}" destId="{6B04D20A-48D6-4141-8CA3-4121F8F84FE0}" srcOrd="0" destOrd="0" presId="urn:microsoft.com/office/officeart/2005/8/layout/hierarchy2"/>
    <dgm:cxn modelId="{37AEC37C-CB72-47B5-A705-915CD6818415}" srcId="{F4BB0CE9-0E76-40D1-8B09-04D017FFFA33}" destId="{F010534E-CBC4-4FA5-A622-53CF1DDE6AD9}" srcOrd="0" destOrd="0" parTransId="{3498F1BF-B04A-4C30-8E1A-C464A34517F7}" sibTransId="{CDC55689-C425-4C4A-84F9-1AE1CA520297}"/>
    <dgm:cxn modelId="{B43E7983-9073-4C47-8C44-A3FE6E69AB74}" type="presOf" srcId="{F4BB0CE9-0E76-40D1-8B09-04D017FFFA33}" destId="{1C94EFB1-E662-4091-B082-9210EF610041}" srcOrd="0" destOrd="0" presId="urn:microsoft.com/office/officeart/2005/8/layout/hierarchy2"/>
    <dgm:cxn modelId="{13D9A383-D38F-407F-8B66-5FB3A16AF4A9}" type="presOf" srcId="{F010534E-CBC4-4FA5-A622-53CF1DDE6AD9}" destId="{78D090E9-D28D-42F1-9728-291A6F5EABD5}" srcOrd="0" destOrd="0" presId="urn:microsoft.com/office/officeart/2005/8/layout/hierarchy2"/>
    <dgm:cxn modelId="{A08D6888-E48E-44B2-9E32-EC186EA40C16}" type="presOf" srcId="{2C90134B-CD6E-4441-9B1B-2818F427109E}" destId="{0345020C-1BCC-45BC-9AA3-065943F0AFB4}" srcOrd="1" destOrd="0" presId="urn:microsoft.com/office/officeart/2005/8/layout/hierarchy2"/>
    <dgm:cxn modelId="{52E08EA2-4059-4A50-BBCD-5F65A4D66FE5}" srcId="{9213071E-09D9-4DE9-AA79-A016249724FD}" destId="{73D69A2D-7A17-45BE-80C0-1B99A49F8CFC}" srcOrd="1" destOrd="0" parTransId="{3D463334-DF84-4DE4-B716-A088F585222A}" sibTransId="{C1051457-D82E-4132-AC1E-06380FDC5F03}"/>
    <dgm:cxn modelId="{22C1C8A8-2EE1-4C1B-BA6B-2970C180E927}" srcId="{F010534E-CBC4-4FA5-A622-53CF1DDE6AD9}" destId="{2990C031-8390-4EC6-BA94-F01FEFEBFDC2}" srcOrd="0" destOrd="0" parTransId="{D26199D5-77B4-4AC3-B3C8-839D27282305}" sibTransId="{DF1293F5-6BC5-4A56-A2B8-76C686CDFDEB}"/>
    <dgm:cxn modelId="{77E0C2AE-46D7-41FC-8D20-B3BA634E6101}" type="presOf" srcId="{3F5819BB-F04C-44E0-BA58-67BA062CD3CF}" destId="{FD7A9D3B-611A-4C83-AA1E-94556A3FA46B}" srcOrd="0" destOrd="0" presId="urn:microsoft.com/office/officeart/2005/8/layout/hierarchy2"/>
    <dgm:cxn modelId="{5AC251DC-87C5-45AA-B162-6F997AAC21EC}" srcId="{F010534E-CBC4-4FA5-A622-53CF1DDE6AD9}" destId="{9213071E-09D9-4DE9-AA79-A016249724FD}" srcOrd="2" destOrd="0" parTransId="{2C90134B-CD6E-4441-9B1B-2818F427109E}" sibTransId="{D6C37979-D134-4065-9EA2-CEB72A84AC51}"/>
    <dgm:cxn modelId="{48BFC3E8-CB2A-4793-9174-69E2DF69B4F3}" type="presOf" srcId="{465AFC8A-8A87-4569-9826-9D84F3A801B7}" destId="{1021171C-1A13-4434-9873-FEFC67152658}" srcOrd="0" destOrd="0" presId="urn:microsoft.com/office/officeart/2005/8/layout/hierarchy2"/>
    <dgm:cxn modelId="{290911EC-4431-422E-BB8A-3E1E01955970}" type="presOf" srcId="{4ED77547-B666-4520-9BDE-F106DE523446}" destId="{FCC303A2-076D-49A5-B10B-631E98BE8FA7}" srcOrd="1" destOrd="0" presId="urn:microsoft.com/office/officeart/2005/8/layout/hierarchy2"/>
    <dgm:cxn modelId="{9F627886-A2D9-4AB4-8C03-E2F24F18DCC3}" type="presParOf" srcId="{1C94EFB1-E662-4091-B082-9210EF610041}" destId="{3784511C-34D7-4114-A125-F04E14D8B419}" srcOrd="0" destOrd="0" presId="urn:microsoft.com/office/officeart/2005/8/layout/hierarchy2"/>
    <dgm:cxn modelId="{A43D8E6E-33AC-42A2-AAB5-9A7E3AAA4DEB}" type="presParOf" srcId="{3784511C-34D7-4114-A125-F04E14D8B419}" destId="{78D090E9-D28D-42F1-9728-291A6F5EABD5}" srcOrd="0" destOrd="0" presId="urn:microsoft.com/office/officeart/2005/8/layout/hierarchy2"/>
    <dgm:cxn modelId="{421F4C85-CBC1-4E43-AEB6-A8DAD2419AE6}" type="presParOf" srcId="{3784511C-34D7-4114-A125-F04E14D8B419}" destId="{504CEC74-E631-44D4-B5D7-37ACEC6768F6}" srcOrd="1" destOrd="0" presId="urn:microsoft.com/office/officeart/2005/8/layout/hierarchy2"/>
    <dgm:cxn modelId="{1D454605-AE96-422A-AB49-BEC38539A3DE}" type="presParOf" srcId="{504CEC74-E631-44D4-B5D7-37ACEC6768F6}" destId="{F4ED7C6D-8DFA-4434-9CCC-A043EB1C63E1}" srcOrd="0" destOrd="0" presId="urn:microsoft.com/office/officeart/2005/8/layout/hierarchy2"/>
    <dgm:cxn modelId="{39769490-00D0-4D46-B565-AFD2EF01C436}" type="presParOf" srcId="{F4ED7C6D-8DFA-4434-9CCC-A043EB1C63E1}" destId="{49BDEBCB-11D0-483A-BE42-1C9A83A4E86A}" srcOrd="0" destOrd="0" presId="urn:microsoft.com/office/officeart/2005/8/layout/hierarchy2"/>
    <dgm:cxn modelId="{E9145854-AD61-4C75-A647-124680BF8860}" type="presParOf" srcId="{504CEC74-E631-44D4-B5D7-37ACEC6768F6}" destId="{EC9FA43D-6798-43B1-B472-673927860DE5}" srcOrd="1" destOrd="0" presId="urn:microsoft.com/office/officeart/2005/8/layout/hierarchy2"/>
    <dgm:cxn modelId="{AF13A14F-C7B4-45AA-B79D-01C8E6499B72}" type="presParOf" srcId="{EC9FA43D-6798-43B1-B472-673927860DE5}" destId="{D82DE3EF-C4E9-406A-A510-8EBB5247225F}" srcOrd="0" destOrd="0" presId="urn:microsoft.com/office/officeart/2005/8/layout/hierarchy2"/>
    <dgm:cxn modelId="{309A46A3-854D-40DD-BB7E-14B2EAB78C6A}" type="presParOf" srcId="{EC9FA43D-6798-43B1-B472-673927860DE5}" destId="{BB4A5FCC-2DED-457A-83F3-2BCCA64A696F}" srcOrd="1" destOrd="0" presId="urn:microsoft.com/office/officeart/2005/8/layout/hierarchy2"/>
    <dgm:cxn modelId="{2E578630-C298-4978-9538-43B8050D8863}" type="presParOf" srcId="{504CEC74-E631-44D4-B5D7-37ACEC6768F6}" destId="{E6D24CA1-9BE8-4445-8216-20D08A028CAB}" srcOrd="2" destOrd="0" presId="urn:microsoft.com/office/officeart/2005/8/layout/hierarchy2"/>
    <dgm:cxn modelId="{6BFF9131-D523-415E-99BE-16B83DEB01B9}" type="presParOf" srcId="{E6D24CA1-9BE8-4445-8216-20D08A028CAB}" destId="{FCC303A2-076D-49A5-B10B-631E98BE8FA7}" srcOrd="0" destOrd="0" presId="urn:microsoft.com/office/officeart/2005/8/layout/hierarchy2"/>
    <dgm:cxn modelId="{479D2FA1-0354-4364-9129-C1EC310B93C5}" type="presParOf" srcId="{504CEC74-E631-44D4-B5D7-37ACEC6768F6}" destId="{1AE19184-75F1-4A40-9158-1495F48EDE23}" srcOrd="3" destOrd="0" presId="urn:microsoft.com/office/officeart/2005/8/layout/hierarchy2"/>
    <dgm:cxn modelId="{2B6CEDDC-FC52-43D8-8F7A-7699B14B9C10}" type="presParOf" srcId="{1AE19184-75F1-4A40-9158-1495F48EDE23}" destId="{1021171C-1A13-4434-9873-FEFC67152658}" srcOrd="0" destOrd="0" presId="urn:microsoft.com/office/officeart/2005/8/layout/hierarchy2"/>
    <dgm:cxn modelId="{901CF7E2-B451-4D7E-B533-504608493BCD}" type="presParOf" srcId="{1AE19184-75F1-4A40-9158-1495F48EDE23}" destId="{BDEE9581-D505-4BD5-8FEA-8304FAB8E0A8}" srcOrd="1" destOrd="0" presId="urn:microsoft.com/office/officeart/2005/8/layout/hierarchy2"/>
    <dgm:cxn modelId="{072BAF70-931C-48AD-81C2-B9FC23995118}" type="presParOf" srcId="{504CEC74-E631-44D4-B5D7-37ACEC6768F6}" destId="{DCABF643-1285-4D8B-9133-06DDEFA98A74}" srcOrd="4" destOrd="0" presId="urn:microsoft.com/office/officeart/2005/8/layout/hierarchy2"/>
    <dgm:cxn modelId="{C823CB49-2C58-4B11-96AA-5A03C886401E}" type="presParOf" srcId="{DCABF643-1285-4D8B-9133-06DDEFA98A74}" destId="{0345020C-1BCC-45BC-9AA3-065943F0AFB4}" srcOrd="0" destOrd="0" presId="urn:microsoft.com/office/officeart/2005/8/layout/hierarchy2"/>
    <dgm:cxn modelId="{69B596F8-B9FA-4524-939B-06B998F3921F}" type="presParOf" srcId="{504CEC74-E631-44D4-B5D7-37ACEC6768F6}" destId="{BFFA4A25-EB0B-4FAB-B1C8-431617E55160}" srcOrd="5" destOrd="0" presId="urn:microsoft.com/office/officeart/2005/8/layout/hierarchy2"/>
    <dgm:cxn modelId="{CF702195-1BAC-42B2-AFB5-FCAC681C961F}" type="presParOf" srcId="{BFFA4A25-EB0B-4FAB-B1C8-431617E55160}" destId="{82181DC5-C70C-4111-9C28-4B9C8DB618C9}" srcOrd="0" destOrd="0" presId="urn:microsoft.com/office/officeart/2005/8/layout/hierarchy2"/>
    <dgm:cxn modelId="{50D68172-A2A8-4C7A-B206-4B15C5F50146}" type="presParOf" srcId="{BFFA4A25-EB0B-4FAB-B1C8-431617E55160}" destId="{8E4B8B30-1837-4D5B-B0C5-FC4898AC6751}" srcOrd="1" destOrd="0" presId="urn:microsoft.com/office/officeart/2005/8/layout/hierarchy2"/>
    <dgm:cxn modelId="{28C188D8-E86E-4D59-AABF-08F9C213190B}" type="presParOf" srcId="{8E4B8B30-1837-4D5B-B0C5-FC4898AC6751}" destId="{FD7A9D3B-611A-4C83-AA1E-94556A3FA46B}" srcOrd="0" destOrd="0" presId="urn:microsoft.com/office/officeart/2005/8/layout/hierarchy2"/>
    <dgm:cxn modelId="{31D8472C-98B7-4AB6-A14E-823786979BA7}" type="presParOf" srcId="{FD7A9D3B-611A-4C83-AA1E-94556A3FA46B}" destId="{90857761-F2E1-4ACE-B349-FC8D8E773013}" srcOrd="0" destOrd="0" presId="urn:microsoft.com/office/officeart/2005/8/layout/hierarchy2"/>
    <dgm:cxn modelId="{845121F1-8C29-48AF-90CE-DE020E40D42D}" type="presParOf" srcId="{8E4B8B30-1837-4D5B-B0C5-FC4898AC6751}" destId="{00338BD6-E0B0-4CD9-97A8-2F96B0CFBC09}" srcOrd="1" destOrd="0" presId="urn:microsoft.com/office/officeart/2005/8/layout/hierarchy2"/>
    <dgm:cxn modelId="{23A1D5B4-2287-49A8-8E0B-05F54AE8087C}" type="presParOf" srcId="{00338BD6-E0B0-4CD9-97A8-2F96B0CFBC09}" destId="{CCB82D73-C99C-4251-A61C-63803CDE7CC8}" srcOrd="0" destOrd="0" presId="urn:microsoft.com/office/officeart/2005/8/layout/hierarchy2"/>
    <dgm:cxn modelId="{9ABBB520-C84C-4B23-BD3E-D9B4FF285138}" type="presParOf" srcId="{00338BD6-E0B0-4CD9-97A8-2F96B0CFBC09}" destId="{A5C514F0-3493-4D22-A00C-CAF9660CFF3A}" srcOrd="1" destOrd="0" presId="urn:microsoft.com/office/officeart/2005/8/layout/hierarchy2"/>
    <dgm:cxn modelId="{AD6FDFB4-79C4-4BE3-8383-96C314485A7D}" type="presParOf" srcId="{8E4B8B30-1837-4D5B-B0C5-FC4898AC6751}" destId="{0A8531E4-0CFB-4034-8010-1E6C7DB9F1CB}" srcOrd="2" destOrd="0" presId="urn:microsoft.com/office/officeart/2005/8/layout/hierarchy2"/>
    <dgm:cxn modelId="{29BBB281-1E56-43AC-B6D4-D00E6517ABC8}" type="presParOf" srcId="{0A8531E4-0CFB-4034-8010-1E6C7DB9F1CB}" destId="{265A0D20-2EA7-4D3A-A3AD-EC4D1D66E931}" srcOrd="0" destOrd="0" presId="urn:microsoft.com/office/officeart/2005/8/layout/hierarchy2"/>
    <dgm:cxn modelId="{68557136-E4C2-490A-AB18-3A88F969F157}" type="presParOf" srcId="{8E4B8B30-1837-4D5B-B0C5-FC4898AC6751}" destId="{0D3F52E4-3C60-4CE7-B339-1DA8EEE88AA5}" srcOrd="3" destOrd="0" presId="urn:microsoft.com/office/officeart/2005/8/layout/hierarchy2"/>
    <dgm:cxn modelId="{D143E582-DA01-4970-823C-97D72B8FA73B}" type="presParOf" srcId="{0D3F52E4-3C60-4CE7-B339-1DA8EEE88AA5}" destId="{6B04D20A-48D6-4141-8CA3-4121F8F84FE0}" srcOrd="0" destOrd="0" presId="urn:microsoft.com/office/officeart/2005/8/layout/hierarchy2"/>
    <dgm:cxn modelId="{86480C88-4923-40D3-AA35-6C88C166A7B0}" type="presParOf" srcId="{0D3F52E4-3C60-4CE7-B339-1DA8EEE88AA5}" destId="{FA9B0C3E-F6C4-4EBB-B2E0-A70D23468C30}"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42E828-AA60-4A29-9C9A-D845624CD5F9}">
      <dsp:nvSpPr>
        <dsp:cNvPr id="0" name=""/>
        <dsp:cNvSpPr/>
      </dsp:nvSpPr>
      <dsp:spPr>
        <a:xfrm>
          <a:off x="0" y="391840"/>
          <a:ext cx="10058399" cy="954719"/>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dirty="0"/>
            <a:t>A mobile robot is a machine controlled by software that use sensors and other technology to identify its surroundings and move around its environment.</a:t>
          </a:r>
          <a:endParaRPr lang="en-US" sz="2400" kern="1200" dirty="0"/>
        </a:p>
      </dsp:txBody>
      <dsp:txXfrm>
        <a:off x="46606" y="438446"/>
        <a:ext cx="9965187" cy="861507"/>
      </dsp:txXfrm>
    </dsp:sp>
    <dsp:sp modelId="{72D61AD4-C3D8-46DD-B7AF-BF4AD7189016}">
      <dsp:nvSpPr>
        <dsp:cNvPr id="0" name=""/>
        <dsp:cNvSpPr/>
      </dsp:nvSpPr>
      <dsp:spPr>
        <a:xfrm>
          <a:off x="0" y="1415680"/>
          <a:ext cx="10058399" cy="954719"/>
        </a:xfrm>
        <a:prstGeom prst="roundRect">
          <a:avLst/>
        </a:prstGeom>
        <a:solidFill>
          <a:schemeClr val="accent5">
            <a:hueOff val="-10661560"/>
            <a:satOff val="6060"/>
            <a:lumOff val="-500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dirty="0"/>
            <a:t>There are applications of the autonomous mobile robot in many fields such as industry, space, defense and transportation etc.</a:t>
          </a:r>
          <a:endParaRPr lang="en-US" sz="2400" i="0" kern="1200" dirty="0"/>
        </a:p>
      </dsp:txBody>
      <dsp:txXfrm>
        <a:off x="46606" y="1462286"/>
        <a:ext cx="9965187" cy="861507"/>
      </dsp:txXfrm>
    </dsp:sp>
    <dsp:sp modelId="{8C3340A7-2BB0-496E-BB24-8BF7F4389E08}">
      <dsp:nvSpPr>
        <dsp:cNvPr id="0" name=""/>
        <dsp:cNvSpPr/>
      </dsp:nvSpPr>
      <dsp:spPr>
        <a:xfrm>
          <a:off x="0" y="2439520"/>
          <a:ext cx="10058399" cy="954719"/>
        </a:xfrm>
        <a:prstGeom prst="roundRect">
          <a:avLst/>
        </a:prstGeom>
        <a:solidFill>
          <a:schemeClr val="accent5">
            <a:hueOff val="-21323121"/>
            <a:satOff val="12119"/>
            <a:lumOff val="-1000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For the autonomous operation of mobile robots, there are three important aspects : Navigation, Localization, and Mapping.</a:t>
          </a:r>
        </a:p>
      </dsp:txBody>
      <dsp:txXfrm>
        <a:off x="46606" y="2486126"/>
        <a:ext cx="9965187" cy="8615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A278A8-4277-40C0-B58C-45AF7A1F9424}">
      <dsp:nvSpPr>
        <dsp:cNvPr id="0" name=""/>
        <dsp:cNvSpPr/>
      </dsp:nvSpPr>
      <dsp:spPr>
        <a:xfrm>
          <a:off x="3255915" y="917566"/>
          <a:ext cx="1545139" cy="738982"/>
        </a:xfrm>
        <a:custGeom>
          <a:avLst/>
          <a:gdLst/>
          <a:ahLst/>
          <a:cxnLst/>
          <a:rect l="0" t="0" r="0" b="0"/>
          <a:pathLst>
            <a:path>
              <a:moveTo>
                <a:pt x="0" y="0"/>
              </a:moveTo>
              <a:lnTo>
                <a:pt x="0" y="543717"/>
              </a:lnTo>
              <a:lnTo>
                <a:pt x="1545139" y="543717"/>
              </a:lnTo>
              <a:lnTo>
                <a:pt x="1545139" y="738982"/>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7ECABD-F5BE-4362-8D9F-EFBBC2D4BA2D}">
      <dsp:nvSpPr>
        <dsp:cNvPr id="0" name=""/>
        <dsp:cNvSpPr/>
      </dsp:nvSpPr>
      <dsp:spPr>
        <a:xfrm>
          <a:off x="1758812" y="917566"/>
          <a:ext cx="1497102" cy="738982"/>
        </a:xfrm>
        <a:custGeom>
          <a:avLst/>
          <a:gdLst/>
          <a:ahLst/>
          <a:cxnLst/>
          <a:rect l="0" t="0" r="0" b="0"/>
          <a:pathLst>
            <a:path>
              <a:moveTo>
                <a:pt x="1497102" y="0"/>
              </a:moveTo>
              <a:lnTo>
                <a:pt x="1497102" y="543717"/>
              </a:lnTo>
              <a:lnTo>
                <a:pt x="0" y="543717"/>
              </a:lnTo>
              <a:lnTo>
                <a:pt x="0" y="738982"/>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730764A-1419-4E12-A0BC-E08284EFA0D2}">
      <dsp:nvSpPr>
        <dsp:cNvPr id="0" name=""/>
        <dsp:cNvSpPr/>
      </dsp:nvSpPr>
      <dsp:spPr>
        <a:xfrm>
          <a:off x="1605135" y="-125224"/>
          <a:ext cx="3301561" cy="104279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5124152-C8EB-4D0E-A712-318847139E20}">
      <dsp:nvSpPr>
        <dsp:cNvPr id="0" name=""/>
        <dsp:cNvSpPr/>
      </dsp:nvSpPr>
      <dsp:spPr>
        <a:xfrm>
          <a:off x="1839335" y="97266"/>
          <a:ext cx="3301561" cy="104279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i="0" kern="1200" dirty="0"/>
            <a:t>Navigation can further be classified into two types: </a:t>
          </a:r>
          <a:endParaRPr lang="en-US" sz="2300" kern="1200" dirty="0"/>
        </a:p>
      </dsp:txBody>
      <dsp:txXfrm>
        <a:off x="1869877" y="127808"/>
        <a:ext cx="3240477" cy="981707"/>
      </dsp:txXfrm>
    </dsp:sp>
    <dsp:sp modelId="{CFD99A3F-5131-42D0-9B29-99A91B4D1346}">
      <dsp:nvSpPr>
        <dsp:cNvPr id="0" name=""/>
        <dsp:cNvSpPr/>
      </dsp:nvSpPr>
      <dsp:spPr>
        <a:xfrm>
          <a:off x="447873" y="1656549"/>
          <a:ext cx="2621878" cy="133845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6D52BC-AE95-48B3-B6F7-B1BCE3A245EB}">
      <dsp:nvSpPr>
        <dsp:cNvPr id="0" name=""/>
        <dsp:cNvSpPr/>
      </dsp:nvSpPr>
      <dsp:spPr>
        <a:xfrm>
          <a:off x="682074" y="1879039"/>
          <a:ext cx="2621878" cy="133845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i="0" kern="1200" dirty="0"/>
            <a:t>Global Navigation</a:t>
          </a:r>
          <a:endParaRPr lang="en-US" sz="2300" kern="1200" dirty="0"/>
        </a:p>
      </dsp:txBody>
      <dsp:txXfrm>
        <a:off x="721276" y="1918241"/>
        <a:ext cx="2543474" cy="1260052"/>
      </dsp:txXfrm>
    </dsp:sp>
    <dsp:sp modelId="{32EA9B0E-4133-4331-A12B-515B06262AF7}">
      <dsp:nvSpPr>
        <dsp:cNvPr id="0" name=""/>
        <dsp:cNvSpPr/>
      </dsp:nvSpPr>
      <dsp:spPr>
        <a:xfrm>
          <a:off x="3538153" y="1656549"/>
          <a:ext cx="2525804" cy="133845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BBE62F-F734-4210-9094-354BB6FAB33B}">
      <dsp:nvSpPr>
        <dsp:cNvPr id="0" name=""/>
        <dsp:cNvSpPr/>
      </dsp:nvSpPr>
      <dsp:spPr>
        <a:xfrm>
          <a:off x="3772353" y="1879039"/>
          <a:ext cx="2525804" cy="133845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Local Navigation</a:t>
          </a:r>
        </a:p>
      </dsp:txBody>
      <dsp:txXfrm>
        <a:off x="3811555" y="1918241"/>
        <a:ext cx="2447400" cy="12600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EE0E56-9A27-4CB0-A858-5AB814C7F011}">
      <dsp:nvSpPr>
        <dsp:cNvPr id="0" name=""/>
        <dsp:cNvSpPr/>
      </dsp:nvSpPr>
      <dsp:spPr>
        <a:xfrm>
          <a:off x="1227" y="297257"/>
          <a:ext cx="4309690" cy="2736653"/>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A95A2C8-21E9-48A1-8FB2-D1DC6997A393}">
      <dsp:nvSpPr>
        <dsp:cNvPr id="0" name=""/>
        <dsp:cNvSpPr/>
      </dsp:nvSpPr>
      <dsp:spPr>
        <a:xfrm>
          <a:off x="480082" y="752169"/>
          <a:ext cx="4309690" cy="2736653"/>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i="0" kern="1200" dirty="0"/>
            <a:t>In </a:t>
          </a:r>
          <a:r>
            <a:rPr lang="en-US" sz="3200" b="1" i="0" kern="1200" dirty="0"/>
            <a:t>Global Navigation, </a:t>
          </a:r>
          <a:r>
            <a:rPr lang="en-US" sz="3200" i="0" kern="1200" dirty="0"/>
            <a:t>the prior knowledge of the environment should be available.</a:t>
          </a:r>
          <a:endParaRPr lang="en-US" sz="3200" kern="1200" dirty="0"/>
        </a:p>
      </dsp:txBody>
      <dsp:txXfrm>
        <a:off x="560236" y="832323"/>
        <a:ext cx="4149382" cy="2576345"/>
      </dsp:txXfrm>
    </dsp:sp>
    <dsp:sp modelId="{7AD764E7-3A7D-4A33-8118-8B577F2368EA}">
      <dsp:nvSpPr>
        <dsp:cNvPr id="0" name=""/>
        <dsp:cNvSpPr/>
      </dsp:nvSpPr>
      <dsp:spPr>
        <a:xfrm>
          <a:off x="5268627" y="297257"/>
          <a:ext cx="4309690" cy="2736653"/>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5074323-25B4-422A-8146-70BD7C7F46DF}">
      <dsp:nvSpPr>
        <dsp:cNvPr id="0" name=""/>
        <dsp:cNvSpPr/>
      </dsp:nvSpPr>
      <dsp:spPr>
        <a:xfrm>
          <a:off x="5747481" y="752169"/>
          <a:ext cx="4309690" cy="2736653"/>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b="0" i="0" kern="1200" dirty="0"/>
            <a:t>In </a:t>
          </a:r>
          <a:r>
            <a:rPr lang="en-US" sz="3200" b="1" i="0" kern="1200" dirty="0"/>
            <a:t>local navigation</a:t>
          </a:r>
          <a:r>
            <a:rPr lang="en-US" sz="3200" b="0" i="0" kern="1200" dirty="0"/>
            <a:t>, the robot can control its motion and orientation autonomously using equipped sensors.</a:t>
          </a:r>
          <a:endParaRPr lang="en-US" sz="3200" kern="1200" dirty="0"/>
        </a:p>
      </dsp:txBody>
      <dsp:txXfrm>
        <a:off x="5827635" y="832323"/>
        <a:ext cx="4149382" cy="257634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0D88EB-84E0-4CC9-A809-7A66AB34C00E}">
      <dsp:nvSpPr>
        <dsp:cNvPr id="0" name=""/>
        <dsp:cNvSpPr/>
      </dsp:nvSpPr>
      <dsp:spPr>
        <a:xfrm>
          <a:off x="0" y="0"/>
          <a:ext cx="10058399"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2F84948-1FB7-4E6E-B22C-F8996E090025}">
      <dsp:nvSpPr>
        <dsp:cNvPr id="0" name=""/>
        <dsp:cNvSpPr/>
      </dsp:nvSpPr>
      <dsp:spPr>
        <a:xfrm>
          <a:off x="0" y="0"/>
          <a:ext cx="10058399" cy="1893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260" tIns="175260" rIns="175260" bIns="175260" numCol="1" spcCol="1270" anchor="t" anchorCtr="0">
          <a:noAutofit/>
        </a:bodyPr>
        <a:lstStyle/>
        <a:p>
          <a:pPr marL="0" lvl="0" indent="0" algn="l" defTabSz="2044700">
            <a:lnSpc>
              <a:spcPct val="90000"/>
            </a:lnSpc>
            <a:spcBef>
              <a:spcPct val="0"/>
            </a:spcBef>
            <a:spcAft>
              <a:spcPct val="35000"/>
            </a:spcAft>
            <a:buNone/>
          </a:pPr>
          <a:r>
            <a:rPr lang="en-US" sz="4600" i="0" kern="1200" dirty="0"/>
            <a:t>In </a:t>
          </a:r>
          <a:r>
            <a:rPr lang="en-US" sz="4600" b="1" i="0" kern="1200" dirty="0"/>
            <a:t>Localization, </a:t>
          </a:r>
          <a:r>
            <a:rPr lang="en-US" sz="4600" i="0" kern="1200" dirty="0"/>
            <a:t>the robot determines its position(pose) in the environment .</a:t>
          </a:r>
          <a:endParaRPr lang="en-US" sz="4600" kern="1200" dirty="0"/>
        </a:p>
      </dsp:txBody>
      <dsp:txXfrm>
        <a:off x="0" y="0"/>
        <a:ext cx="10058399" cy="1893040"/>
      </dsp:txXfrm>
    </dsp:sp>
    <dsp:sp modelId="{26AFA42D-0667-40B1-A2EF-FDD265D4E896}">
      <dsp:nvSpPr>
        <dsp:cNvPr id="0" name=""/>
        <dsp:cNvSpPr/>
      </dsp:nvSpPr>
      <dsp:spPr>
        <a:xfrm>
          <a:off x="0" y="1893040"/>
          <a:ext cx="10058399" cy="0"/>
        </a:xfrm>
        <a:prstGeom prst="line">
          <a:avLst/>
        </a:prstGeom>
        <a:solidFill>
          <a:schemeClr val="accent2">
            <a:hueOff val="1907789"/>
            <a:satOff val="-43528"/>
            <a:lumOff val="16079"/>
            <a:alphaOff val="0"/>
          </a:schemeClr>
        </a:solidFill>
        <a:ln w="15875" cap="flat" cmpd="sng" algn="ctr">
          <a:solidFill>
            <a:schemeClr val="accent2">
              <a:hueOff val="1907789"/>
              <a:satOff val="-43528"/>
              <a:lumOff val="1607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05258E8-D171-4BA8-8BA6-B2946CEEF815}">
      <dsp:nvSpPr>
        <dsp:cNvPr id="0" name=""/>
        <dsp:cNvSpPr/>
      </dsp:nvSpPr>
      <dsp:spPr>
        <a:xfrm>
          <a:off x="0" y="1893040"/>
          <a:ext cx="10058399" cy="1893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260" tIns="175260" rIns="175260" bIns="175260" numCol="1" spcCol="1270" anchor="t" anchorCtr="0">
          <a:noAutofit/>
        </a:bodyPr>
        <a:lstStyle/>
        <a:p>
          <a:pPr marL="0" lvl="0" indent="0" algn="l" defTabSz="2044700">
            <a:lnSpc>
              <a:spcPct val="90000"/>
            </a:lnSpc>
            <a:spcBef>
              <a:spcPct val="0"/>
            </a:spcBef>
            <a:spcAft>
              <a:spcPct val="35000"/>
            </a:spcAft>
            <a:buNone/>
          </a:pPr>
          <a:r>
            <a:rPr lang="en-US" sz="4600" b="0" i="0" kern="1200" dirty="0"/>
            <a:t>In </a:t>
          </a:r>
          <a:r>
            <a:rPr lang="en-US" sz="4600" b="1" i="0" kern="1200" dirty="0"/>
            <a:t>mapping</a:t>
          </a:r>
          <a:r>
            <a:rPr lang="en-US" sz="4600" b="0" i="0" kern="1200" dirty="0"/>
            <a:t>, the robot controls its actions and maps the optimal trajectory.</a:t>
          </a:r>
          <a:endParaRPr lang="en-US" sz="4600" kern="1200" dirty="0"/>
        </a:p>
      </dsp:txBody>
      <dsp:txXfrm>
        <a:off x="0" y="1893040"/>
        <a:ext cx="10058399" cy="189304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73FAA9-542F-423B-BE56-5F4B8A7754AA}">
      <dsp:nvSpPr>
        <dsp:cNvPr id="0" name=""/>
        <dsp:cNvSpPr/>
      </dsp:nvSpPr>
      <dsp:spPr>
        <a:xfrm>
          <a:off x="0" y="0"/>
          <a:ext cx="5873828" cy="1515427"/>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i="0" kern="1200" dirty="0"/>
            <a:t>Configuring the Robot to generate a map using its on board sensors</a:t>
          </a:r>
          <a:endParaRPr lang="en-US" sz="2800" kern="1200" dirty="0"/>
        </a:p>
      </dsp:txBody>
      <dsp:txXfrm>
        <a:off x="44385" y="44385"/>
        <a:ext cx="4238565" cy="1426657"/>
      </dsp:txXfrm>
    </dsp:sp>
    <dsp:sp modelId="{0AF5ABC3-2BB3-4C98-B45F-227B5A7C9036}">
      <dsp:nvSpPr>
        <dsp:cNvPr id="0" name=""/>
        <dsp:cNvSpPr/>
      </dsp:nvSpPr>
      <dsp:spPr>
        <a:xfrm>
          <a:off x="518279" y="1767998"/>
          <a:ext cx="5873828" cy="1515427"/>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Compatibility of the Robot with Ros Navigation Stack</a:t>
          </a:r>
        </a:p>
      </dsp:txBody>
      <dsp:txXfrm>
        <a:off x="562664" y="1812383"/>
        <a:ext cx="4281752" cy="1426657"/>
      </dsp:txXfrm>
    </dsp:sp>
    <dsp:sp modelId="{F24B5C45-3577-465F-9257-DF96BA7BAD43}">
      <dsp:nvSpPr>
        <dsp:cNvPr id="0" name=""/>
        <dsp:cNvSpPr/>
      </dsp:nvSpPr>
      <dsp:spPr>
        <a:xfrm>
          <a:off x="1036558" y="3535997"/>
          <a:ext cx="5873828" cy="1515427"/>
        </a:xfrm>
        <a:prstGeom prst="roundRect">
          <a:avLst>
            <a:gd name="adj" fmla="val 10000"/>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i="0" kern="1200"/>
            <a:t>Configuring the Robot to navigate autonomously in the mapped environment </a:t>
          </a:r>
          <a:endParaRPr lang="en-US" sz="2800" kern="1200"/>
        </a:p>
      </dsp:txBody>
      <dsp:txXfrm>
        <a:off x="1080943" y="3580382"/>
        <a:ext cx="4281752" cy="1426657"/>
      </dsp:txXfrm>
    </dsp:sp>
    <dsp:sp modelId="{4546F7AD-8AA8-42AC-A756-AA43F41E382C}">
      <dsp:nvSpPr>
        <dsp:cNvPr id="0" name=""/>
        <dsp:cNvSpPr/>
      </dsp:nvSpPr>
      <dsp:spPr>
        <a:xfrm>
          <a:off x="4888801" y="1149199"/>
          <a:ext cx="985027" cy="985027"/>
        </a:xfrm>
        <a:prstGeom prst="downArrow">
          <a:avLst>
            <a:gd name="adj1" fmla="val 55000"/>
            <a:gd name="adj2" fmla="val 45000"/>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5110432" y="1149199"/>
        <a:ext cx="541765" cy="741233"/>
      </dsp:txXfrm>
    </dsp:sp>
    <dsp:sp modelId="{89BFA136-CFFB-4120-9D6E-D56D1556F379}">
      <dsp:nvSpPr>
        <dsp:cNvPr id="0" name=""/>
        <dsp:cNvSpPr/>
      </dsp:nvSpPr>
      <dsp:spPr>
        <a:xfrm>
          <a:off x="5407080" y="2907095"/>
          <a:ext cx="985027" cy="985027"/>
        </a:xfrm>
        <a:prstGeom prst="downArrow">
          <a:avLst>
            <a:gd name="adj1" fmla="val 55000"/>
            <a:gd name="adj2" fmla="val 45000"/>
          </a:avLst>
        </a:prstGeom>
        <a:solidFill>
          <a:schemeClr val="accent3">
            <a:tint val="40000"/>
            <a:alpha val="90000"/>
            <a:hueOff val="0"/>
            <a:satOff val="0"/>
            <a:lumOff val="0"/>
            <a:alphaOff val="0"/>
          </a:schemeClr>
        </a:solidFill>
        <a:ln w="15875"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5628711" y="2907095"/>
        <a:ext cx="541765" cy="74123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8B763D-03FE-448F-940B-E717E8606AF6}">
      <dsp:nvSpPr>
        <dsp:cNvPr id="0" name=""/>
        <dsp:cNvSpPr/>
      </dsp:nvSpPr>
      <dsp:spPr>
        <a:xfrm>
          <a:off x="0" y="858"/>
          <a:ext cx="7592689" cy="13444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053A6A-A5CA-4A67-B362-878CFFE3F92E}">
      <dsp:nvSpPr>
        <dsp:cNvPr id="0" name=""/>
        <dsp:cNvSpPr/>
      </dsp:nvSpPr>
      <dsp:spPr>
        <a:xfrm>
          <a:off x="406702" y="303364"/>
          <a:ext cx="739459" cy="7394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BFCD83E-E5A3-4B77-9521-EF97D8698CF8}">
      <dsp:nvSpPr>
        <dsp:cNvPr id="0" name=""/>
        <dsp:cNvSpPr/>
      </dsp:nvSpPr>
      <dsp:spPr>
        <a:xfrm>
          <a:off x="1552865" y="858"/>
          <a:ext cx="6039823" cy="1344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90" tIns="142290" rIns="142290" bIns="142290" numCol="1" spcCol="1270" anchor="ctr" anchorCtr="0">
          <a:noAutofit/>
        </a:bodyPr>
        <a:lstStyle/>
        <a:p>
          <a:pPr marL="0" lvl="0" indent="0" algn="l" defTabSz="889000">
            <a:lnSpc>
              <a:spcPct val="100000"/>
            </a:lnSpc>
            <a:spcBef>
              <a:spcPct val="0"/>
            </a:spcBef>
            <a:spcAft>
              <a:spcPct val="35000"/>
            </a:spcAft>
            <a:buNone/>
          </a:pPr>
          <a:r>
            <a:rPr lang="en-US" sz="2000" kern="1200" dirty="0"/>
            <a:t>Configuring the </a:t>
          </a:r>
          <a:r>
            <a:rPr lang="en-US" sz="2000" kern="1200" dirty="0" err="1"/>
            <a:t>Robomaster</a:t>
          </a:r>
          <a:r>
            <a:rPr lang="en-US" sz="2000" kern="1200" dirty="0"/>
            <a:t> (EP-core) and the installed IR sensors to replicate a LIDAR sensor</a:t>
          </a:r>
          <a:r>
            <a:rPr lang="en-US" sz="2000" i="0" kern="1200" dirty="0"/>
            <a:t>.</a:t>
          </a:r>
          <a:endParaRPr lang="en-US" sz="2000" kern="1200" dirty="0"/>
        </a:p>
      </dsp:txBody>
      <dsp:txXfrm>
        <a:off x="1552865" y="858"/>
        <a:ext cx="6039823" cy="1344472"/>
      </dsp:txXfrm>
    </dsp:sp>
    <dsp:sp modelId="{9C24C9AF-8A44-4926-A7DB-6F5B1AA53544}">
      <dsp:nvSpPr>
        <dsp:cNvPr id="0" name=""/>
        <dsp:cNvSpPr/>
      </dsp:nvSpPr>
      <dsp:spPr>
        <a:xfrm>
          <a:off x="0" y="1681448"/>
          <a:ext cx="7592689" cy="235921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6AE86D-00F9-44BF-B70E-1573689061E0}">
      <dsp:nvSpPr>
        <dsp:cNvPr id="0" name=""/>
        <dsp:cNvSpPr/>
      </dsp:nvSpPr>
      <dsp:spPr>
        <a:xfrm>
          <a:off x="406702" y="2491324"/>
          <a:ext cx="739459" cy="7394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D0A4845-F12D-4730-A276-C0B88517FC75}">
      <dsp:nvSpPr>
        <dsp:cNvPr id="0" name=""/>
        <dsp:cNvSpPr/>
      </dsp:nvSpPr>
      <dsp:spPr>
        <a:xfrm>
          <a:off x="1517894" y="1415679"/>
          <a:ext cx="6039823" cy="2049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90" tIns="142290" rIns="142290" bIns="142290" numCol="1" spcCol="1270" anchor="ctr" anchorCtr="0">
          <a:noAutofit/>
        </a:bodyPr>
        <a:lstStyle/>
        <a:p>
          <a:pPr marL="0" lvl="0" indent="0" algn="l" defTabSz="889000">
            <a:lnSpc>
              <a:spcPct val="100000"/>
            </a:lnSpc>
            <a:spcBef>
              <a:spcPct val="0"/>
            </a:spcBef>
            <a:spcAft>
              <a:spcPct val="35000"/>
            </a:spcAft>
            <a:buNone/>
          </a:pPr>
          <a:r>
            <a:rPr lang="en-US" sz="2000" kern="1200" dirty="0"/>
            <a:t>Configuring the Robot to implement </a:t>
          </a:r>
          <a:r>
            <a:rPr lang="en-US" sz="2000" b="1" kern="1200" dirty="0" err="1"/>
            <a:t>Gmapping</a:t>
          </a:r>
          <a:r>
            <a:rPr lang="en-US" sz="2000" b="1" kern="1200" dirty="0"/>
            <a:t> algorithm </a:t>
          </a:r>
          <a:r>
            <a:rPr lang="en-US" sz="2000" b="0" kern="1200" dirty="0"/>
            <a:t>by creating:</a:t>
          </a:r>
        </a:p>
        <a:p>
          <a:pPr marL="0" lvl="0" indent="0" algn="l" defTabSz="889000">
            <a:lnSpc>
              <a:spcPct val="100000"/>
            </a:lnSpc>
            <a:spcBef>
              <a:spcPct val="0"/>
            </a:spcBef>
            <a:spcAft>
              <a:spcPct val="35000"/>
            </a:spcAft>
            <a:buNone/>
          </a:pPr>
          <a:endParaRPr lang="en-US" sz="2000" kern="1200" dirty="0"/>
        </a:p>
      </dsp:txBody>
      <dsp:txXfrm>
        <a:off x="1517894" y="1415679"/>
        <a:ext cx="6039823" cy="2049701"/>
      </dsp:txXfrm>
    </dsp:sp>
    <dsp:sp modelId="{161A10F1-157B-4A1D-98C0-B050B495160B}">
      <dsp:nvSpPr>
        <dsp:cNvPr id="0" name=""/>
        <dsp:cNvSpPr/>
      </dsp:nvSpPr>
      <dsp:spPr>
        <a:xfrm>
          <a:off x="0" y="4376778"/>
          <a:ext cx="7592689" cy="13444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783AE4-3BD3-4DD4-ACFD-67DC867967F9}">
      <dsp:nvSpPr>
        <dsp:cNvPr id="0" name=""/>
        <dsp:cNvSpPr/>
      </dsp:nvSpPr>
      <dsp:spPr>
        <a:xfrm>
          <a:off x="406702" y="4679284"/>
          <a:ext cx="739459" cy="73945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3CEB945-95C9-4DF2-A198-595859E4EA67}">
      <dsp:nvSpPr>
        <dsp:cNvPr id="0" name=""/>
        <dsp:cNvSpPr/>
      </dsp:nvSpPr>
      <dsp:spPr>
        <a:xfrm>
          <a:off x="1552865" y="4376778"/>
          <a:ext cx="6039823" cy="1344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90" tIns="142290" rIns="142290" bIns="142290" numCol="1" spcCol="1270" anchor="ctr" anchorCtr="0">
          <a:noAutofit/>
        </a:bodyPr>
        <a:lstStyle/>
        <a:p>
          <a:pPr marL="0" lvl="0" indent="0" algn="l" defTabSz="889000">
            <a:lnSpc>
              <a:spcPct val="100000"/>
            </a:lnSpc>
            <a:spcBef>
              <a:spcPct val="0"/>
            </a:spcBef>
            <a:spcAft>
              <a:spcPct val="35000"/>
            </a:spcAft>
            <a:buNone/>
          </a:pPr>
          <a:r>
            <a:rPr lang="en-US" sz="2000" kern="1200" dirty="0"/>
            <a:t>Implementing </a:t>
          </a:r>
          <a:r>
            <a:rPr lang="en-US" sz="2000" b="1" kern="1200" dirty="0"/>
            <a:t>ROS navigation stack </a:t>
          </a:r>
          <a:r>
            <a:rPr lang="en-US" sz="2000" kern="1200" dirty="0"/>
            <a:t>to autonomously move the robot from initial position to goal position while avoiding obstacles</a:t>
          </a:r>
          <a:r>
            <a:rPr lang="en-US" sz="2000" i="0" kern="1200" dirty="0"/>
            <a:t>.</a:t>
          </a:r>
          <a:endParaRPr lang="en-US" sz="2000" kern="1200" dirty="0"/>
        </a:p>
      </dsp:txBody>
      <dsp:txXfrm>
        <a:off x="1552865" y="4376778"/>
        <a:ext cx="6039823" cy="134447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D090E9-D28D-42F1-9728-291A6F5EABD5}">
      <dsp:nvSpPr>
        <dsp:cNvPr id="0" name=""/>
        <dsp:cNvSpPr/>
      </dsp:nvSpPr>
      <dsp:spPr>
        <a:xfrm>
          <a:off x="1774944" y="607545"/>
          <a:ext cx="2096047" cy="258314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b="1" i="0" kern="1200" dirty="0" err="1"/>
            <a:t>Navstack</a:t>
          </a:r>
          <a:r>
            <a:rPr lang="en-US" sz="2600" b="1" i="0" kern="1200" dirty="0"/>
            <a:t> configuration</a:t>
          </a:r>
          <a:endParaRPr lang="en-US" sz="2600" kern="1200" dirty="0"/>
        </a:p>
      </dsp:txBody>
      <dsp:txXfrm>
        <a:off x="1836335" y="668936"/>
        <a:ext cx="1973265" cy="2460364"/>
      </dsp:txXfrm>
    </dsp:sp>
    <dsp:sp modelId="{F4ED7C6D-8DFA-4434-9CCC-A043EB1C63E1}">
      <dsp:nvSpPr>
        <dsp:cNvPr id="0" name=""/>
        <dsp:cNvSpPr/>
      </dsp:nvSpPr>
      <dsp:spPr>
        <a:xfrm rot="17910990">
          <a:off x="3450427" y="1172817"/>
          <a:ext cx="1609545" cy="38326"/>
        </a:xfrm>
        <a:custGeom>
          <a:avLst/>
          <a:gdLst/>
          <a:ahLst/>
          <a:cxnLst/>
          <a:rect l="0" t="0" r="0" b="0"/>
          <a:pathLst>
            <a:path>
              <a:moveTo>
                <a:pt x="0" y="19163"/>
              </a:moveTo>
              <a:lnTo>
                <a:pt x="1609545" y="19163"/>
              </a:lnTo>
            </a:path>
          </a:pathLst>
        </a:custGeom>
        <a:noFill/>
        <a:ln w="15875"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14961" y="1151742"/>
        <a:ext cx="80477" cy="80477"/>
      </dsp:txXfrm>
    </dsp:sp>
    <dsp:sp modelId="{D82DE3EF-C4E9-406A-A510-8EBB5247225F}">
      <dsp:nvSpPr>
        <dsp:cNvPr id="0" name=""/>
        <dsp:cNvSpPr/>
      </dsp:nvSpPr>
      <dsp:spPr>
        <a:xfrm>
          <a:off x="4639408" y="4583"/>
          <a:ext cx="1921040" cy="960520"/>
        </a:xfrm>
        <a:prstGeom prst="roundRect">
          <a:avLst>
            <a:gd name="adj" fmla="val 10000"/>
          </a:avLst>
        </a:prstGeom>
        <a:solidFill>
          <a:schemeClr val="bg1">
            <a:lumMod val="8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rPr>
            <a:t>It takes information from odometry and goal pose.</a:t>
          </a:r>
        </a:p>
      </dsp:txBody>
      <dsp:txXfrm>
        <a:off x="4667541" y="32716"/>
        <a:ext cx="1864774" cy="904254"/>
      </dsp:txXfrm>
    </dsp:sp>
    <dsp:sp modelId="{E6D24CA1-9BE8-4445-8216-20D08A028CAB}">
      <dsp:nvSpPr>
        <dsp:cNvPr id="0" name=""/>
        <dsp:cNvSpPr/>
      </dsp:nvSpPr>
      <dsp:spPr>
        <a:xfrm rot="20283015">
          <a:off x="3840965" y="1725116"/>
          <a:ext cx="828470" cy="38326"/>
        </a:xfrm>
        <a:custGeom>
          <a:avLst/>
          <a:gdLst/>
          <a:ahLst/>
          <a:cxnLst/>
          <a:rect l="0" t="0" r="0" b="0"/>
          <a:pathLst>
            <a:path>
              <a:moveTo>
                <a:pt x="0" y="19163"/>
              </a:moveTo>
              <a:lnTo>
                <a:pt x="828470" y="19163"/>
              </a:lnTo>
            </a:path>
          </a:pathLst>
        </a:custGeom>
        <a:noFill/>
        <a:ln w="15875"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34488" y="1723568"/>
        <a:ext cx="41423" cy="41423"/>
      </dsp:txXfrm>
    </dsp:sp>
    <dsp:sp modelId="{1021171C-1A13-4434-9873-FEFC67152658}">
      <dsp:nvSpPr>
        <dsp:cNvPr id="0" name=""/>
        <dsp:cNvSpPr/>
      </dsp:nvSpPr>
      <dsp:spPr>
        <a:xfrm>
          <a:off x="4639408" y="1109181"/>
          <a:ext cx="1921040" cy="960520"/>
        </a:xfrm>
        <a:prstGeom prst="roundRect">
          <a:avLst>
            <a:gd name="adj" fmla="val 10000"/>
          </a:avLst>
        </a:prstGeom>
        <a:solidFill>
          <a:schemeClr val="tx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It outputs safe-velocity to reach the desired point in the map.</a:t>
          </a:r>
        </a:p>
      </dsp:txBody>
      <dsp:txXfrm>
        <a:off x="4667541" y="1137314"/>
        <a:ext cx="1864774" cy="904254"/>
      </dsp:txXfrm>
    </dsp:sp>
    <dsp:sp modelId="{DCABF643-1285-4D8B-9133-06DDEFA98A74}">
      <dsp:nvSpPr>
        <dsp:cNvPr id="0" name=""/>
        <dsp:cNvSpPr/>
      </dsp:nvSpPr>
      <dsp:spPr>
        <a:xfrm rot="3310531">
          <a:off x="3582407" y="2432254"/>
          <a:ext cx="1345585" cy="38326"/>
        </a:xfrm>
        <a:custGeom>
          <a:avLst/>
          <a:gdLst/>
          <a:ahLst/>
          <a:cxnLst/>
          <a:rect l="0" t="0" r="0" b="0"/>
          <a:pathLst>
            <a:path>
              <a:moveTo>
                <a:pt x="0" y="19163"/>
              </a:moveTo>
              <a:lnTo>
                <a:pt x="1345585" y="19163"/>
              </a:lnTo>
            </a:path>
          </a:pathLst>
        </a:custGeom>
        <a:noFill/>
        <a:ln w="15875"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21560" y="2417777"/>
        <a:ext cx="67279" cy="67279"/>
      </dsp:txXfrm>
    </dsp:sp>
    <dsp:sp modelId="{82181DC5-C70C-4111-9C28-4B9C8DB618C9}">
      <dsp:nvSpPr>
        <dsp:cNvPr id="0" name=""/>
        <dsp:cNvSpPr/>
      </dsp:nvSpPr>
      <dsp:spPr>
        <a:xfrm>
          <a:off x="4639408" y="2213780"/>
          <a:ext cx="1921040" cy="1579873"/>
        </a:xfrm>
        <a:prstGeom prst="roundRect">
          <a:avLst>
            <a:gd name="adj" fmla="val 10000"/>
          </a:avLst>
        </a:prstGeom>
        <a:solidFill>
          <a:schemeClr val="accent6">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The ROS Navigation Stack uses </a:t>
          </a:r>
          <a:r>
            <a:rPr lang="en-US" sz="1600" b="1" kern="1200" dirty="0"/>
            <a:t>two costmaps</a:t>
          </a:r>
          <a:r>
            <a:rPr lang="en-US" sz="1600" kern="1200" dirty="0"/>
            <a:t> to store information about obstacles in the world map. </a:t>
          </a:r>
        </a:p>
      </dsp:txBody>
      <dsp:txXfrm>
        <a:off x="4685681" y="2260053"/>
        <a:ext cx="1828494" cy="1487327"/>
      </dsp:txXfrm>
    </dsp:sp>
    <dsp:sp modelId="{FD7A9D3B-611A-4C83-AA1E-94556A3FA46B}">
      <dsp:nvSpPr>
        <dsp:cNvPr id="0" name=""/>
        <dsp:cNvSpPr/>
      </dsp:nvSpPr>
      <dsp:spPr>
        <a:xfrm rot="19072604">
          <a:off x="6306567" y="2325290"/>
          <a:ext cx="1965813" cy="38326"/>
        </a:xfrm>
        <a:custGeom>
          <a:avLst/>
          <a:gdLst/>
          <a:ahLst/>
          <a:cxnLst/>
          <a:rect l="0" t="0" r="0" b="0"/>
          <a:pathLst>
            <a:path>
              <a:moveTo>
                <a:pt x="0" y="19163"/>
              </a:moveTo>
              <a:lnTo>
                <a:pt x="1965813" y="19163"/>
              </a:lnTo>
            </a:path>
          </a:pathLst>
        </a:custGeom>
        <a:noFill/>
        <a:ln w="1587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7240329" y="2295308"/>
        <a:ext cx="98290" cy="98290"/>
      </dsp:txXfrm>
    </dsp:sp>
    <dsp:sp modelId="{CCB82D73-C99C-4251-A61C-63803CDE7CC8}">
      <dsp:nvSpPr>
        <dsp:cNvPr id="0" name=""/>
        <dsp:cNvSpPr/>
      </dsp:nvSpPr>
      <dsp:spPr>
        <a:xfrm>
          <a:off x="8018499" y="1006069"/>
          <a:ext cx="2988543" cy="1358242"/>
        </a:xfrm>
        <a:prstGeom prst="roundRect">
          <a:avLst>
            <a:gd name="adj" fmla="val 10000"/>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b="1" kern="1200" dirty="0"/>
            <a:t>Global costmap:</a:t>
          </a:r>
          <a:r>
            <a:rPr lang="en-US" sz="1700" kern="1200" dirty="0"/>
            <a:t> it is used to generate long term plans over the entire environment.</a:t>
          </a:r>
        </a:p>
      </dsp:txBody>
      <dsp:txXfrm>
        <a:off x="8058281" y="1045851"/>
        <a:ext cx="2908979" cy="1278678"/>
      </dsp:txXfrm>
    </dsp:sp>
    <dsp:sp modelId="{0A8531E4-0CFB-4034-8010-1E6C7DB9F1CB}">
      <dsp:nvSpPr>
        <dsp:cNvPr id="0" name=""/>
        <dsp:cNvSpPr/>
      </dsp:nvSpPr>
      <dsp:spPr>
        <a:xfrm rot="1226178">
          <a:off x="6509089" y="3269479"/>
          <a:ext cx="1632040" cy="38326"/>
        </a:xfrm>
        <a:custGeom>
          <a:avLst/>
          <a:gdLst/>
          <a:ahLst/>
          <a:cxnLst/>
          <a:rect l="0" t="0" r="0" b="0"/>
          <a:pathLst>
            <a:path>
              <a:moveTo>
                <a:pt x="0" y="19163"/>
              </a:moveTo>
              <a:lnTo>
                <a:pt x="1632040" y="19163"/>
              </a:lnTo>
            </a:path>
          </a:pathLst>
        </a:custGeom>
        <a:noFill/>
        <a:ln w="1587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284308" y="3247842"/>
        <a:ext cx="81602" cy="81602"/>
      </dsp:txXfrm>
    </dsp:sp>
    <dsp:sp modelId="{6B04D20A-48D6-4141-8CA3-4121F8F84FE0}">
      <dsp:nvSpPr>
        <dsp:cNvPr id="0" name=""/>
        <dsp:cNvSpPr/>
      </dsp:nvSpPr>
      <dsp:spPr>
        <a:xfrm>
          <a:off x="8089770" y="2821991"/>
          <a:ext cx="2979495" cy="1503156"/>
        </a:xfrm>
        <a:prstGeom prst="roundRect">
          <a:avLst>
            <a:gd name="adj" fmla="val 10000"/>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b="1" kern="1200"/>
            <a:t>Local costmap: </a:t>
          </a:r>
          <a:r>
            <a:rPr lang="en-US" sz="1700" kern="1200"/>
            <a:t>it is used to generate short term plans over the environment. i.e. to avoid obstacles.</a:t>
          </a:r>
        </a:p>
      </dsp:txBody>
      <dsp:txXfrm>
        <a:off x="8133796" y="2866017"/>
        <a:ext cx="2891443" cy="141510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5/14/2022</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5/14/2022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38710006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27416181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13</a:t>
            </a:fld>
            <a:endParaRPr lang="en-US" dirty="0"/>
          </a:p>
        </p:txBody>
      </p:sp>
    </p:spTree>
    <p:extLst>
      <p:ext uri="{BB962C8B-B14F-4D97-AF65-F5344CB8AC3E}">
        <p14:creationId xmlns:p14="http://schemas.microsoft.com/office/powerpoint/2010/main" val="4788004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14</a:t>
            </a:fld>
            <a:endParaRPr lang="en-US" dirty="0"/>
          </a:p>
        </p:txBody>
      </p:sp>
    </p:spTree>
    <p:extLst>
      <p:ext uri="{BB962C8B-B14F-4D97-AF65-F5344CB8AC3E}">
        <p14:creationId xmlns:p14="http://schemas.microsoft.com/office/powerpoint/2010/main" val="1824734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15</a:t>
            </a:fld>
            <a:endParaRPr lang="en-US" dirty="0"/>
          </a:p>
        </p:txBody>
      </p:sp>
    </p:spTree>
    <p:extLst>
      <p:ext uri="{BB962C8B-B14F-4D97-AF65-F5344CB8AC3E}">
        <p14:creationId xmlns:p14="http://schemas.microsoft.com/office/powerpoint/2010/main" val="23098354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16</a:t>
            </a:fld>
            <a:endParaRPr lang="en-US" dirty="0"/>
          </a:p>
        </p:txBody>
      </p:sp>
    </p:spTree>
    <p:extLst>
      <p:ext uri="{BB962C8B-B14F-4D97-AF65-F5344CB8AC3E}">
        <p14:creationId xmlns:p14="http://schemas.microsoft.com/office/powerpoint/2010/main" val="6166316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17</a:t>
            </a:fld>
            <a:endParaRPr lang="en-US" dirty="0"/>
          </a:p>
        </p:txBody>
      </p:sp>
    </p:spTree>
    <p:extLst>
      <p:ext uri="{BB962C8B-B14F-4D97-AF65-F5344CB8AC3E}">
        <p14:creationId xmlns:p14="http://schemas.microsoft.com/office/powerpoint/2010/main" val="6674020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18</a:t>
            </a:fld>
            <a:endParaRPr lang="en-US" dirty="0"/>
          </a:p>
        </p:txBody>
      </p:sp>
    </p:spTree>
    <p:extLst>
      <p:ext uri="{BB962C8B-B14F-4D97-AF65-F5344CB8AC3E}">
        <p14:creationId xmlns:p14="http://schemas.microsoft.com/office/powerpoint/2010/main" val="18044846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19</a:t>
            </a:fld>
            <a:endParaRPr lang="en-US" dirty="0"/>
          </a:p>
        </p:txBody>
      </p:sp>
    </p:spTree>
    <p:extLst>
      <p:ext uri="{BB962C8B-B14F-4D97-AF65-F5344CB8AC3E}">
        <p14:creationId xmlns:p14="http://schemas.microsoft.com/office/powerpoint/2010/main" val="8560037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20</a:t>
            </a:fld>
            <a:endParaRPr lang="en-US" dirty="0"/>
          </a:p>
        </p:txBody>
      </p:sp>
    </p:spTree>
    <p:extLst>
      <p:ext uri="{BB962C8B-B14F-4D97-AF65-F5344CB8AC3E}">
        <p14:creationId xmlns:p14="http://schemas.microsoft.com/office/powerpoint/2010/main" val="21449249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21</a:t>
            </a:fld>
            <a:endParaRPr lang="en-US" dirty="0"/>
          </a:p>
        </p:txBody>
      </p:sp>
    </p:spTree>
    <p:extLst>
      <p:ext uri="{BB962C8B-B14F-4D97-AF65-F5344CB8AC3E}">
        <p14:creationId xmlns:p14="http://schemas.microsoft.com/office/powerpoint/2010/main" val="2632357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10218409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22</a:t>
            </a:fld>
            <a:endParaRPr lang="en-US" dirty="0"/>
          </a:p>
        </p:txBody>
      </p:sp>
    </p:spTree>
    <p:extLst>
      <p:ext uri="{BB962C8B-B14F-4D97-AF65-F5344CB8AC3E}">
        <p14:creationId xmlns:p14="http://schemas.microsoft.com/office/powerpoint/2010/main" val="2221533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23</a:t>
            </a:fld>
            <a:endParaRPr lang="en-US" dirty="0"/>
          </a:p>
        </p:txBody>
      </p:sp>
    </p:spTree>
    <p:extLst>
      <p:ext uri="{BB962C8B-B14F-4D97-AF65-F5344CB8AC3E}">
        <p14:creationId xmlns:p14="http://schemas.microsoft.com/office/powerpoint/2010/main" val="22457491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24</a:t>
            </a:fld>
            <a:endParaRPr lang="en-US" dirty="0"/>
          </a:p>
        </p:txBody>
      </p:sp>
    </p:spTree>
    <p:extLst>
      <p:ext uri="{BB962C8B-B14F-4D97-AF65-F5344CB8AC3E}">
        <p14:creationId xmlns:p14="http://schemas.microsoft.com/office/powerpoint/2010/main" val="14509578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25</a:t>
            </a:fld>
            <a:endParaRPr lang="en-US" dirty="0"/>
          </a:p>
        </p:txBody>
      </p:sp>
    </p:spTree>
    <p:extLst>
      <p:ext uri="{BB962C8B-B14F-4D97-AF65-F5344CB8AC3E}">
        <p14:creationId xmlns:p14="http://schemas.microsoft.com/office/powerpoint/2010/main" val="18800735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26</a:t>
            </a:fld>
            <a:endParaRPr lang="en-US" dirty="0"/>
          </a:p>
        </p:txBody>
      </p:sp>
    </p:spTree>
    <p:extLst>
      <p:ext uri="{BB962C8B-B14F-4D97-AF65-F5344CB8AC3E}">
        <p14:creationId xmlns:p14="http://schemas.microsoft.com/office/powerpoint/2010/main" val="18759798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27</a:t>
            </a:fld>
            <a:endParaRPr lang="en-US" dirty="0"/>
          </a:p>
        </p:txBody>
      </p:sp>
    </p:spTree>
    <p:extLst>
      <p:ext uri="{BB962C8B-B14F-4D97-AF65-F5344CB8AC3E}">
        <p14:creationId xmlns:p14="http://schemas.microsoft.com/office/powerpoint/2010/main" val="11174381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28</a:t>
            </a:fld>
            <a:endParaRPr lang="en-US" dirty="0"/>
          </a:p>
        </p:txBody>
      </p:sp>
    </p:spTree>
    <p:extLst>
      <p:ext uri="{BB962C8B-B14F-4D97-AF65-F5344CB8AC3E}">
        <p14:creationId xmlns:p14="http://schemas.microsoft.com/office/powerpoint/2010/main" val="40437666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29</a:t>
            </a:fld>
            <a:endParaRPr lang="en-US" dirty="0"/>
          </a:p>
        </p:txBody>
      </p:sp>
    </p:spTree>
    <p:extLst>
      <p:ext uri="{BB962C8B-B14F-4D97-AF65-F5344CB8AC3E}">
        <p14:creationId xmlns:p14="http://schemas.microsoft.com/office/powerpoint/2010/main" val="29847537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30</a:t>
            </a:fld>
            <a:endParaRPr lang="en-US" dirty="0"/>
          </a:p>
        </p:txBody>
      </p:sp>
    </p:spTree>
    <p:extLst>
      <p:ext uri="{BB962C8B-B14F-4D97-AF65-F5344CB8AC3E}">
        <p14:creationId xmlns:p14="http://schemas.microsoft.com/office/powerpoint/2010/main" val="10864633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31</a:t>
            </a:fld>
            <a:endParaRPr lang="en-US" dirty="0"/>
          </a:p>
        </p:txBody>
      </p:sp>
    </p:spTree>
    <p:extLst>
      <p:ext uri="{BB962C8B-B14F-4D97-AF65-F5344CB8AC3E}">
        <p14:creationId xmlns:p14="http://schemas.microsoft.com/office/powerpoint/2010/main" val="524198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14305379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32</a:t>
            </a:fld>
            <a:endParaRPr lang="en-US" dirty="0"/>
          </a:p>
        </p:txBody>
      </p:sp>
    </p:spTree>
    <p:extLst>
      <p:ext uri="{BB962C8B-B14F-4D97-AF65-F5344CB8AC3E}">
        <p14:creationId xmlns:p14="http://schemas.microsoft.com/office/powerpoint/2010/main" val="3068029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38664233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32741546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4164715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17496448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32946092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40126034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ECF21A4-E71B-4D3A-AF45-E989C23A7BB1}" type="datetimeFigureOut">
              <a:rPr lang="en-US" smtClean="0"/>
              <a:t>5/14/2022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1047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CF21A4-E71B-4D3A-AF45-E989C23A7BB1}" type="datetimeFigureOut">
              <a:rPr lang="en-US" smtClean="0"/>
              <a:t>5/14/2022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745500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CF21A4-E71B-4D3A-AF45-E989C23A7BB1}" type="datetimeFigureOut">
              <a:rPr lang="en-US" smtClean="0"/>
              <a:t>5/14/2022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687886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CF21A4-E71B-4D3A-AF45-E989C23A7BB1}" type="datetimeFigureOut">
              <a:rPr lang="en-US" smtClean="0"/>
              <a:t>5/14/2022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618492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CF21A4-E71B-4D3A-AF45-E989C23A7BB1}" type="datetimeFigureOut">
              <a:rPr lang="en-US" smtClean="0"/>
              <a:t>5/14/2022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7805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CF21A4-E71B-4D3A-AF45-E989C23A7BB1}" type="datetimeFigureOut">
              <a:rPr lang="en-US" smtClean="0"/>
              <a:t>5/14/2022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45134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CF21A4-E71B-4D3A-AF45-E989C23A7BB1}" type="datetimeFigureOut">
              <a:rPr lang="en-US" smtClean="0"/>
              <a:t>5/14/2022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49595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CF21A4-E71B-4D3A-AF45-E989C23A7BB1}" type="datetimeFigureOut">
              <a:rPr lang="en-US" smtClean="0"/>
              <a:t>5/14/2022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276483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ECF21A4-E71B-4D3A-AF45-E989C23A7BB1}" type="datetimeFigureOut">
              <a:rPr lang="en-US" smtClean="0"/>
              <a:t>5/14/2022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117108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ECF21A4-E71B-4D3A-AF45-E989C23A7BB1}" type="datetimeFigureOut">
              <a:rPr lang="en-US" smtClean="0"/>
              <a:t>5/14/2022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1100335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CF21A4-E71B-4D3A-AF45-E989C23A7BB1}" type="datetimeFigureOut">
              <a:rPr lang="en-US" smtClean="0"/>
              <a:t>5/14/2022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227205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ECF21A4-E71B-4D3A-AF45-E989C23A7BB1}" type="datetimeFigureOut">
              <a:rPr lang="en-US" smtClean="0"/>
              <a:t>5/14/2022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6AF1B4E-90EC-4A51-B6E5-B702C054ECB0}"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3526754"/>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Pins pinned on a white surface and connecting a black thread">
            <a:extLst>
              <a:ext uri="{FF2B5EF4-FFF2-40B4-BE49-F238E27FC236}">
                <a16:creationId xmlns:a16="http://schemas.microsoft.com/office/drawing/2014/main" id="{5908DBE3-130E-496D-8E37-C40CAF8233D1}"/>
              </a:ext>
            </a:extLst>
          </p:cNvPr>
          <p:cNvPicPr>
            <a:picLocks noChangeAspect="1"/>
          </p:cNvPicPr>
          <p:nvPr/>
        </p:nvPicPr>
        <p:blipFill rotWithShape="1">
          <a:blip r:embed="rId2">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20000"/>
                    </a14:imgEffect>
                  </a14:imgLayer>
                </a14:imgProps>
              </a:ext>
            </a:extLst>
          </a:blip>
          <a:srcRect t="12695" b="3035"/>
          <a:stretch/>
        </p:blipFill>
        <p:spPr>
          <a:xfrm>
            <a:off x="0" y="95634"/>
            <a:ext cx="12191980" cy="6857990"/>
          </a:xfrm>
          <a:prstGeom prst="rect">
            <a:avLst/>
          </a:prstGeom>
        </p:spPr>
      </p:pic>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1100051" y="380327"/>
            <a:ext cx="10058400" cy="3566160"/>
          </a:xfrm>
        </p:spPr>
        <p:txBody>
          <a:bodyPr>
            <a:normAutofit/>
          </a:bodyPr>
          <a:lstStyle/>
          <a:p>
            <a:pPr marL="0" marR="0">
              <a:spcBef>
                <a:spcPts val="1000"/>
              </a:spcBef>
              <a:spcAft>
                <a:spcPts val="0"/>
              </a:spcAft>
            </a:pPr>
            <a:r>
              <a:rPr lang="en-US" sz="5000" b="1" i="0" dirty="0">
                <a:effectLst/>
                <a:latin typeface="Aharoni" panose="02010803020104030203" pitchFamily="2" charset="-79"/>
                <a:cs typeface="Aharoni" panose="02010803020104030203" pitchFamily="2" charset="-79"/>
              </a:rPr>
              <a:t>Configuring DJI </a:t>
            </a:r>
            <a:r>
              <a:rPr lang="en-US" sz="5000" b="1" i="0" dirty="0" err="1">
                <a:effectLst/>
                <a:latin typeface="Aharoni" panose="02010803020104030203" pitchFamily="2" charset="-79"/>
                <a:cs typeface="Aharoni" panose="02010803020104030203" pitchFamily="2" charset="-79"/>
              </a:rPr>
              <a:t>RoboMaster</a:t>
            </a:r>
            <a:r>
              <a:rPr lang="en-US" sz="5000" b="1" dirty="0">
                <a:latin typeface="Aharoni" panose="02010803020104030203" pitchFamily="2" charset="-79"/>
                <a:cs typeface="Aharoni" panose="02010803020104030203" pitchFamily="2" charset="-79"/>
              </a:rPr>
              <a:t> </a:t>
            </a:r>
            <a:r>
              <a:rPr lang="en-US" sz="5000" b="1" i="0" dirty="0">
                <a:effectLst/>
                <a:latin typeface="Aharoni" panose="02010803020104030203" pitchFamily="2" charset="-79"/>
                <a:cs typeface="Aharoni" panose="02010803020104030203" pitchFamily="2" charset="-79"/>
              </a:rPr>
              <a:t>for ROS Navigation Stack to generate map and navigate autonomously</a:t>
            </a:r>
            <a:endParaRPr lang="en-US" sz="5000" b="1" dirty="0">
              <a:effectLst/>
              <a:latin typeface="Aharoni" panose="02010803020104030203" pitchFamily="2" charset="-79"/>
              <a:ea typeface="Times New Roman" panose="02020603050405020304" pitchFamily="18" charset="0"/>
              <a:cs typeface="Aharoni" panose="02010803020104030203" pitchFamily="2" charset="-79"/>
            </a:endParaRP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1100051" y="4455620"/>
            <a:ext cx="4995949" cy="722870"/>
          </a:xfrm>
        </p:spPr>
        <p:txBody>
          <a:bodyPr>
            <a:normAutofit/>
          </a:bodyPr>
          <a:lstStyle/>
          <a:p>
            <a:r>
              <a:rPr lang="en-US" b="1" dirty="0">
                <a:solidFill>
                  <a:schemeClr val="tx1">
                    <a:lumMod val="85000"/>
                    <a:lumOff val="15000"/>
                  </a:schemeClr>
                </a:solidFill>
                <a:latin typeface="Aharoni" panose="020B0604020202020204" pitchFamily="2" charset="-79"/>
                <a:cs typeface="Aharoni" panose="020B0604020202020204" pitchFamily="2" charset="-79"/>
              </a:rPr>
              <a:t>Mobile Robotics Project</a:t>
            </a:r>
          </a:p>
        </p:txBody>
      </p:sp>
    </p:spTree>
    <p:extLst>
      <p:ext uri="{BB962C8B-B14F-4D97-AF65-F5344CB8AC3E}">
        <p14:creationId xmlns:p14="http://schemas.microsoft.com/office/powerpoint/2010/main" val="322398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6C7C006-27C6-45DF-B3B9-3F471145E83B}"/>
              </a:ext>
            </a:extLst>
          </p:cNvPr>
          <p:cNvSpPr>
            <a:spLocks noGrp="1"/>
          </p:cNvSpPr>
          <p:nvPr>
            <p:ph type="title"/>
          </p:nvPr>
        </p:nvSpPr>
        <p:spPr>
          <a:xfrm>
            <a:off x="5780318" y="785278"/>
            <a:ext cx="6469463" cy="812553"/>
          </a:xfrm>
        </p:spPr>
        <p:txBody>
          <a:bodyPr vert="horz" lIns="91440" tIns="45720" rIns="91440" bIns="45720" rtlCol="0" anchor="b">
            <a:normAutofit/>
          </a:bodyPr>
          <a:lstStyle/>
          <a:p>
            <a:pPr marL="0" marR="0" lvl="0" indent="0" fontAlgn="auto">
              <a:spcAft>
                <a:spcPts val="0"/>
              </a:spcAft>
              <a:buClrTx/>
              <a:buSzTx/>
              <a:tabLst/>
              <a:defRPr/>
            </a:pPr>
            <a:r>
              <a:rPr kumimoji="0" lang="en-US" b="1" i="0" u="none" strike="noStrike" cap="none" normalizeH="0" noProof="0" dirty="0">
                <a:ln>
                  <a:noFill/>
                </a:ln>
                <a:effectLst/>
                <a:uLnTx/>
                <a:uFillTx/>
              </a:rPr>
              <a:t>Configuring </a:t>
            </a:r>
            <a:r>
              <a:rPr kumimoji="0" lang="en-US" b="1" i="0" u="none" strike="noStrike" cap="none" normalizeH="0" noProof="0" dirty="0" err="1">
                <a:ln>
                  <a:noFill/>
                </a:ln>
                <a:effectLst/>
                <a:uLnTx/>
                <a:uFillTx/>
              </a:rPr>
              <a:t>Robomaster</a:t>
            </a:r>
            <a:endParaRPr kumimoji="0" lang="en-US" b="1" i="0" u="none" strike="noStrike" cap="none" normalizeH="0" noProof="0" dirty="0">
              <a:ln>
                <a:noFill/>
              </a:ln>
              <a:effectLst/>
              <a:uLnTx/>
              <a:uFillTx/>
            </a:endParaRPr>
          </a:p>
        </p:txBody>
      </p:sp>
      <p:sp>
        <p:nvSpPr>
          <p:cNvPr id="2" name="TextBox 1">
            <a:extLst>
              <a:ext uri="{FF2B5EF4-FFF2-40B4-BE49-F238E27FC236}">
                <a16:creationId xmlns:a16="http://schemas.microsoft.com/office/drawing/2014/main" id="{BCD80FB7-B6AC-47EA-9468-4DDB4E377B5D}"/>
              </a:ext>
            </a:extLst>
          </p:cNvPr>
          <p:cNvSpPr txBox="1"/>
          <p:nvPr/>
        </p:nvSpPr>
        <p:spPr>
          <a:xfrm>
            <a:off x="7923363" y="2304359"/>
            <a:ext cx="3905222" cy="3416503"/>
          </a:xfrm>
          <a:prstGeom prst="rect">
            <a:avLst/>
          </a:prstGeom>
        </p:spPr>
        <p:txBody>
          <a:bodyPr vert="horz" lIns="0" tIns="45720" rIns="0" bIns="45720" rtlCol="0">
            <a:normAutofit/>
          </a:bodyPr>
          <a:lstStyle/>
          <a:p>
            <a:pPr defTabSz="914400">
              <a:lnSpc>
                <a:spcPct val="90000"/>
              </a:lnSpc>
              <a:spcAft>
                <a:spcPts val="600"/>
              </a:spcAft>
              <a:buClr>
                <a:schemeClr val="accent1"/>
              </a:buClr>
              <a:buFont typeface="Calibri" panose="020F0502020204030204" pitchFamily="34" charset="0"/>
            </a:pPr>
            <a:r>
              <a:rPr lang="en-US" sz="2800" b="1" i="0" dirty="0">
                <a:solidFill>
                  <a:schemeClr val="tx1">
                    <a:lumMod val="75000"/>
                    <a:lumOff val="25000"/>
                  </a:schemeClr>
                </a:solidFill>
              </a:rPr>
              <a:t>Creating /Scan Topic</a:t>
            </a:r>
          </a:p>
          <a:p>
            <a:pPr marL="285750" indent="-285750" defTabSz="914400">
              <a:lnSpc>
                <a:spcPct val="90000"/>
              </a:lnSpc>
              <a:spcAft>
                <a:spcPts val="600"/>
              </a:spcAft>
              <a:buClr>
                <a:schemeClr val="accent1"/>
              </a:buClr>
              <a:buFont typeface="Arial" panose="020B0604020202020204" pitchFamily="34" charset="0"/>
              <a:buChar char="•"/>
            </a:pPr>
            <a:r>
              <a:rPr lang="en-US" sz="2300" dirty="0">
                <a:solidFill>
                  <a:srgbClr val="000000"/>
                </a:solidFill>
                <a:effectLst/>
                <a:latin typeface="Calibri" panose="020F0502020204030204" pitchFamily="34" charset="0"/>
                <a:ea typeface="Calibri" panose="020F0502020204030204" pitchFamily="34" charset="0"/>
              </a:rPr>
              <a:t>The following were the parameters that were included in the </a:t>
            </a:r>
            <a:r>
              <a:rPr lang="en-US" sz="2300" b="1" dirty="0" err="1">
                <a:solidFill>
                  <a:srgbClr val="000000"/>
                </a:solidFill>
                <a:effectLst/>
                <a:latin typeface="Calibri" panose="020F0502020204030204" pitchFamily="34" charset="0"/>
                <a:ea typeface="Calibri" panose="020F0502020204030204" pitchFamily="34" charset="0"/>
              </a:rPr>
              <a:t>LaserScan</a:t>
            </a:r>
            <a:r>
              <a:rPr lang="en-US" sz="2300" b="1" dirty="0">
                <a:solidFill>
                  <a:srgbClr val="000000"/>
                </a:solidFill>
                <a:effectLst/>
                <a:latin typeface="Calibri" panose="020F0502020204030204" pitchFamily="34" charset="0"/>
                <a:ea typeface="Calibri" panose="020F0502020204030204" pitchFamily="34" charset="0"/>
              </a:rPr>
              <a:t> message or /scan topic</a:t>
            </a:r>
            <a:endParaRPr lang="en-US" sz="2300" b="1" i="0" dirty="0">
              <a:solidFill>
                <a:schemeClr val="tx1">
                  <a:lumMod val="75000"/>
                  <a:lumOff val="25000"/>
                </a:schemeClr>
              </a:solidFill>
            </a:endParaRPr>
          </a:p>
        </p:txBody>
      </p:sp>
      <p:pic>
        <p:nvPicPr>
          <p:cNvPr id="4" name="Picture 3">
            <a:extLst>
              <a:ext uri="{FF2B5EF4-FFF2-40B4-BE49-F238E27FC236}">
                <a16:creationId xmlns:a16="http://schemas.microsoft.com/office/drawing/2014/main" id="{2DC2CEFA-3B48-47A5-3F27-636565E04522}"/>
              </a:ext>
            </a:extLst>
          </p:cNvPr>
          <p:cNvPicPr>
            <a:picLocks noChangeAspect="1"/>
          </p:cNvPicPr>
          <p:nvPr/>
        </p:nvPicPr>
        <p:blipFill rotWithShape="1">
          <a:blip r:embed="rId3"/>
          <a:srcRect b="12285"/>
          <a:stretch/>
        </p:blipFill>
        <p:spPr>
          <a:xfrm>
            <a:off x="443201" y="2201969"/>
            <a:ext cx="6633951" cy="2864553"/>
          </a:xfrm>
          <a:prstGeom prst="rect">
            <a:avLst/>
          </a:prstGeom>
        </p:spPr>
      </p:pic>
    </p:spTree>
    <p:extLst>
      <p:ext uri="{BB962C8B-B14F-4D97-AF65-F5344CB8AC3E}">
        <p14:creationId xmlns:p14="http://schemas.microsoft.com/office/powerpoint/2010/main" val="1470858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6C7C006-27C6-45DF-B3B9-3F471145E83B}"/>
              </a:ext>
            </a:extLst>
          </p:cNvPr>
          <p:cNvSpPr>
            <a:spLocks noGrp="1"/>
          </p:cNvSpPr>
          <p:nvPr>
            <p:ph type="title"/>
          </p:nvPr>
        </p:nvSpPr>
        <p:spPr>
          <a:xfrm>
            <a:off x="5495735" y="729295"/>
            <a:ext cx="6469463" cy="812553"/>
          </a:xfrm>
        </p:spPr>
        <p:txBody>
          <a:bodyPr vert="horz" lIns="91440" tIns="45720" rIns="91440" bIns="45720" rtlCol="0" anchor="b">
            <a:normAutofit/>
          </a:bodyPr>
          <a:lstStyle/>
          <a:p>
            <a:pPr marL="0" marR="0" lvl="0" indent="0" fontAlgn="auto">
              <a:spcAft>
                <a:spcPts val="0"/>
              </a:spcAft>
              <a:buClrTx/>
              <a:buSzTx/>
              <a:tabLst/>
              <a:defRPr/>
            </a:pPr>
            <a:r>
              <a:rPr kumimoji="0" lang="en-US" b="1" i="0" u="none" strike="noStrike" cap="none" normalizeH="0" noProof="0" dirty="0">
                <a:ln>
                  <a:noFill/>
                </a:ln>
                <a:effectLst/>
                <a:uLnTx/>
                <a:uFillTx/>
              </a:rPr>
              <a:t>Configuring </a:t>
            </a:r>
            <a:r>
              <a:rPr kumimoji="0" lang="en-US" b="1" i="0" u="none" strike="noStrike" cap="none" normalizeH="0" noProof="0" dirty="0" err="1">
                <a:ln>
                  <a:noFill/>
                </a:ln>
                <a:effectLst/>
                <a:uLnTx/>
                <a:uFillTx/>
              </a:rPr>
              <a:t>Robomaster</a:t>
            </a:r>
            <a:endParaRPr kumimoji="0" lang="en-US" b="1" i="0" u="none" strike="noStrike" cap="none" normalizeH="0" noProof="0" dirty="0">
              <a:ln>
                <a:noFill/>
              </a:ln>
              <a:effectLst/>
              <a:uLnTx/>
              <a:uFillTx/>
            </a:endParaRPr>
          </a:p>
        </p:txBody>
      </p:sp>
      <p:sp>
        <p:nvSpPr>
          <p:cNvPr id="2" name="TextBox 1">
            <a:extLst>
              <a:ext uri="{FF2B5EF4-FFF2-40B4-BE49-F238E27FC236}">
                <a16:creationId xmlns:a16="http://schemas.microsoft.com/office/drawing/2014/main" id="{BCD80FB7-B6AC-47EA-9468-4DDB4E377B5D}"/>
              </a:ext>
            </a:extLst>
          </p:cNvPr>
          <p:cNvSpPr txBox="1"/>
          <p:nvPr/>
        </p:nvSpPr>
        <p:spPr>
          <a:xfrm>
            <a:off x="8368840" y="2849482"/>
            <a:ext cx="3312608" cy="3158713"/>
          </a:xfrm>
          <a:prstGeom prst="rect">
            <a:avLst/>
          </a:prstGeom>
        </p:spPr>
        <p:txBody>
          <a:bodyPr vert="horz" lIns="0" tIns="45720" rIns="0" bIns="45720" rtlCol="0">
            <a:normAutofit/>
          </a:bodyPr>
          <a:lstStyle/>
          <a:p>
            <a:pPr defTabSz="914400">
              <a:lnSpc>
                <a:spcPct val="90000"/>
              </a:lnSpc>
              <a:spcAft>
                <a:spcPts val="600"/>
              </a:spcAft>
              <a:buClr>
                <a:schemeClr val="accent1"/>
              </a:buClr>
              <a:buFont typeface="Calibri" panose="020F0502020204030204" pitchFamily="34" charset="0"/>
            </a:pPr>
            <a:r>
              <a:rPr lang="en-US" sz="2400" b="1" i="0" dirty="0">
                <a:solidFill>
                  <a:schemeClr val="tx1">
                    <a:lumMod val="75000"/>
                    <a:lumOff val="25000"/>
                  </a:schemeClr>
                </a:solidFill>
              </a:rPr>
              <a:t>Implementing Keyboard</a:t>
            </a:r>
          </a:p>
          <a:p>
            <a:pPr marL="285750" indent="-285750" defTabSz="914400">
              <a:lnSpc>
                <a:spcPct val="90000"/>
              </a:lnSpc>
              <a:spcAft>
                <a:spcPts val="600"/>
              </a:spcAft>
              <a:buClr>
                <a:schemeClr val="accent1"/>
              </a:buClr>
              <a:buFont typeface="Arial" panose="020B0604020202020204" pitchFamily="34" charset="0"/>
              <a:buChar char="•"/>
            </a:pPr>
            <a:r>
              <a:rPr lang="en-US" sz="2000" dirty="0">
                <a:solidFill>
                  <a:srgbClr val="000000"/>
                </a:solidFill>
                <a:latin typeface="Calibri" panose="020F0502020204030204" pitchFamily="34" charset="0"/>
                <a:ea typeface="Calibri" panose="020F0502020204030204" pitchFamily="34" charset="0"/>
              </a:rPr>
              <a:t>T</a:t>
            </a:r>
            <a:r>
              <a:rPr lang="en-US" sz="2000" dirty="0">
                <a:solidFill>
                  <a:srgbClr val="000000"/>
                </a:solidFill>
                <a:effectLst/>
                <a:latin typeface="Calibri" panose="020F0502020204030204" pitchFamily="34" charset="0"/>
                <a:ea typeface="Calibri" panose="020F0502020204030204" pitchFamily="34" charset="0"/>
              </a:rPr>
              <a:t>he </a:t>
            </a:r>
            <a:r>
              <a:rPr lang="en-US" sz="2000" dirty="0">
                <a:solidFill>
                  <a:srgbClr val="000000"/>
                </a:solidFill>
                <a:latin typeface="Calibri" panose="020F0502020204030204" pitchFamily="34" charset="0"/>
                <a:ea typeface="Calibri" panose="020F0502020204030204" pitchFamily="34" charset="0"/>
              </a:rPr>
              <a:t>pseudo code that was implemented for </a:t>
            </a:r>
            <a:r>
              <a:rPr lang="en-US" sz="2000" b="1" dirty="0">
                <a:solidFill>
                  <a:srgbClr val="000000"/>
                </a:solidFill>
                <a:latin typeface="Calibri" panose="020F0502020204030204" pitchFamily="34" charset="0"/>
                <a:ea typeface="Calibri" panose="020F0502020204030204" pitchFamily="34" charset="0"/>
              </a:rPr>
              <a:t>the movement </a:t>
            </a:r>
            <a:r>
              <a:rPr lang="en-US" sz="2000" dirty="0">
                <a:solidFill>
                  <a:srgbClr val="000000"/>
                </a:solidFill>
                <a:effectLst/>
                <a:latin typeface="Calibri" panose="020F0502020204030204" pitchFamily="34" charset="0"/>
                <a:ea typeface="Calibri" panose="020F0502020204030204" pitchFamily="34" charset="0"/>
              </a:rPr>
              <a:t>of the Robot using </a:t>
            </a:r>
            <a:r>
              <a:rPr lang="en-US" sz="2000" b="1" dirty="0">
                <a:solidFill>
                  <a:srgbClr val="000000"/>
                </a:solidFill>
                <a:effectLst/>
                <a:latin typeface="Calibri" panose="020F0502020204030204" pitchFamily="34" charset="0"/>
                <a:ea typeface="Calibri" panose="020F0502020204030204" pitchFamily="34" charset="0"/>
              </a:rPr>
              <a:t>keyboard</a:t>
            </a:r>
            <a:endParaRPr lang="en-US" sz="2800" b="1" i="0" dirty="0">
              <a:solidFill>
                <a:schemeClr val="tx1">
                  <a:lumMod val="75000"/>
                  <a:lumOff val="25000"/>
                </a:schemeClr>
              </a:solidFill>
            </a:endParaRPr>
          </a:p>
        </p:txBody>
      </p:sp>
      <p:pic>
        <p:nvPicPr>
          <p:cNvPr id="5" name="Picture 4">
            <a:extLst>
              <a:ext uri="{FF2B5EF4-FFF2-40B4-BE49-F238E27FC236}">
                <a16:creationId xmlns:a16="http://schemas.microsoft.com/office/drawing/2014/main" id="{1DD32B25-43DC-224B-847B-CAF39869344B}"/>
              </a:ext>
            </a:extLst>
          </p:cNvPr>
          <p:cNvPicPr>
            <a:picLocks noChangeAspect="1"/>
          </p:cNvPicPr>
          <p:nvPr/>
        </p:nvPicPr>
        <p:blipFill rotWithShape="1">
          <a:blip r:embed="rId3"/>
          <a:srcRect t="6802" b="7507"/>
          <a:stretch/>
        </p:blipFill>
        <p:spPr>
          <a:xfrm>
            <a:off x="744774" y="2099387"/>
            <a:ext cx="6770424" cy="3844213"/>
          </a:xfrm>
          <a:prstGeom prst="rect">
            <a:avLst/>
          </a:prstGeom>
        </p:spPr>
      </p:pic>
    </p:spTree>
    <p:extLst>
      <p:ext uri="{BB962C8B-B14F-4D97-AF65-F5344CB8AC3E}">
        <p14:creationId xmlns:p14="http://schemas.microsoft.com/office/powerpoint/2010/main" val="2053012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6C7C006-27C6-45DF-B3B9-3F471145E83B}"/>
              </a:ext>
            </a:extLst>
          </p:cNvPr>
          <p:cNvSpPr>
            <a:spLocks noGrp="1"/>
          </p:cNvSpPr>
          <p:nvPr>
            <p:ph type="title"/>
          </p:nvPr>
        </p:nvSpPr>
        <p:spPr>
          <a:xfrm>
            <a:off x="5495735" y="729295"/>
            <a:ext cx="6469463" cy="812553"/>
          </a:xfrm>
        </p:spPr>
        <p:txBody>
          <a:bodyPr vert="horz" lIns="91440" tIns="45720" rIns="91440" bIns="45720" rtlCol="0" anchor="b">
            <a:normAutofit fontScale="90000"/>
          </a:bodyPr>
          <a:lstStyle/>
          <a:p>
            <a:pPr marL="0" marR="0" lvl="0" indent="0" fontAlgn="auto">
              <a:spcAft>
                <a:spcPts val="0"/>
              </a:spcAft>
              <a:buClrTx/>
              <a:buSzTx/>
              <a:tabLst/>
              <a:defRPr/>
            </a:pPr>
            <a:r>
              <a:rPr kumimoji="0" lang="en-US" b="1" i="0" u="none" strike="noStrike" cap="none" normalizeH="0" noProof="0" dirty="0" err="1">
                <a:ln>
                  <a:noFill/>
                </a:ln>
                <a:effectLst/>
                <a:uLnTx/>
                <a:uFillTx/>
              </a:rPr>
              <a:t>Gmapping</a:t>
            </a:r>
            <a:r>
              <a:rPr kumimoji="0" lang="en-US" b="1" i="0" u="none" strike="noStrike" cap="none" normalizeH="0" noProof="0" dirty="0">
                <a:ln>
                  <a:noFill/>
                </a:ln>
                <a:effectLst/>
                <a:uLnTx/>
                <a:uFillTx/>
              </a:rPr>
              <a:t> Implementation</a:t>
            </a:r>
          </a:p>
        </p:txBody>
      </p:sp>
      <p:sp>
        <p:nvSpPr>
          <p:cNvPr id="2" name="TextBox 1">
            <a:extLst>
              <a:ext uri="{FF2B5EF4-FFF2-40B4-BE49-F238E27FC236}">
                <a16:creationId xmlns:a16="http://schemas.microsoft.com/office/drawing/2014/main" id="{BCD80FB7-B6AC-47EA-9468-4DDB4E377B5D}"/>
              </a:ext>
            </a:extLst>
          </p:cNvPr>
          <p:cNvSpPr txBox="1"/>
          <p:nvPr/>
        </p:nvSpPr>
        <p:spPr>
          <a:xfrm>
            <a:off x="7923363" y="2304359"/>
            <a:ext cx="3312608" cy="3158713"/>
          </a:xfrm>
          <a:prstGeom prst="rect">
            <a:avLst/>
          </a:prstGeom>
        </p:spPr>
        <p:txBody>
          <a:bodyPr vert="horz" lIns="0" tIns="45720" rIns="0" bIns="45720" rtlCol="0">
            <a:normAutofit/>
          </a:bodyPr>
          <a:lstStyle/>
          <a:p>
            <a:pPr defTabSz="914400">
              <a:lnSpc>
                <a:spcPct val="90000"/>
              </a:lnSpc>
              <a:spcAft>
                <a:spcPts val="600"/>
              </a:spcAft>
              <a:buClr>
                <a:schemeClr val="accent1"/>
              </a:buClr>
              <a:buFont typeface="Calibri" panose="020F0502020204030204" pitchFamily="34" charset="0"/>
            </a:pPr>
            <a:r>
              <a:rPr lang="en-US" sz="2400" b="1" i="0" dirty="0" err="1">
                <a:solidFill>
                  <a:schemeClr val="tx1">
                    <a:lumMod val="75000"/>
                    <a:lumOff val="25000"/>
                  </a:schemeClr>
                </a:solidFill>
              </a:rPr>
              <a:t>Gmapping</a:t>
            </a:r>
            <a:r>
              <a:rPr lang="en-US" sz="2400" b="1" i="0" dirty="0">
                <a:solidFill>
                  <a:schemeClr val="tx1">
                    <a:lumMod val="75000"/>
                    <a:lumOff val="25000"/>
                  </a:schemeClr>
                </a:solidFill>
              </a:rPr>
              <a:t> configuration</a:t>
            </a:r>
          </a:p>
          <a:p>
            <a:pPr marL="285750" indent="-285750" defTabSz="914400">
              <a:lnSpc>
                <a:spcPct val="90000"/>
              </a:lnSpc>
              <a:spcAft>
                <a:spcPts val="600"/>
              </a:spcAft>
              <a:buClr>
                <a:schemeClr val="accent1"/>
              </a:buClr>
              <a:buFont typeface="Arial" panose="020B0604020202020204" pitchFamily="34" charset="0"/>
              <a:buChar char="•"/>
            </a:pPr>
            <a:r>
              <a:rPr lang="en-US" sz="1800" dirty="0">
                <a:solidFill>
                  <a:srgbClr val="000000"/>
                </a:solidFill>
                <a:effectLst/>
                <a:latin typeface="Calibri" panose="020F0502020204030204" pitchFamily="34" charset="0"/>
                <a:ea typeface="Calibri" panose="020F0502020204030204" pitchFamily="34" charset="0"/>
              </a:rPr>
              <a:t>The </a:t>
            </a:r>
            <a:r>
              <a:rPr lang="en-US" sz="1800" dirty="0" err="1">
                <a:solidFill>
                  <a:srgbClr val="000000"/>
                </a:solidFill>
                <a:effectLst/>
                <a:latin typeface="Calibri" panose="020F0502020204030204" pitchFamily="34" charset="0"/>
                <a:ea typeface="Calibri" panose="020F0502020204030204" pitchFamily="34" charset="0"/>
              </a:rPr>
              <a:t>gmapping</a:t>
            </a:r>
            <a:r>
              <a:rPr lang="en-US" sz="1800" dirty="0">
                <a:solidFill>
                  <a:srgbClr val="000000"/>
                </a:solidFill>
                <a:effectLst/>
                <a:latin typeface="Calibri" panose="020F0502020204030204" pitchFamily="34" charset="0"/>
                <a:ea typeface="Calibri" panose="020F0502020204030204" pitchFamily="34" charset="0"/>
              </a:rPr>
              <a:t> algorithm requires </a:t>
            </a:r>
            <a:r>
              <a:rPr lang="en-US" sz="1800" b="1" dirty="0">
                <a:solidFill>
                  <a:srgbClr val="000000"/>
                </a:solidFill>
                <a:effectLst/>
                <a:latin typeface="Calibri" panose="020F0502020204030204" pitchFamily="34" charset="0"/>
                <a:ea typeface="Calibri" panose="020F0502020204030204" pitchFamily="34" charset="0"/>
              </a:rPr>
              <a:t>scan data </a:t>
            </a:r>
            <a:r>
              <a:rPr lang="en-US" sz="1800" dirty="0">
                <a:solidFill>
                  <a:srgbClr val="000000"/>
                </a:solidFill>
                <a:effectLst/>
                <a:latin typeface="Calibri" panose="020F0502020204030204" pitchFamily="34" charset="0"/>
                <a:ea typeface="Calibri" panose="020F0502020204030204" pitchFamily="34" charset="0"/>
              </a:rPr>
              <a:t>and </a:t>
            </a:r>
            <a:r>
              <a:rPr lang="en-US" sz="1800" b="1" dirty="0">
                <a:solidFill>
                  <a:srgbClr val="000000"/>
                </a:solidFill>
                <a:effectLst/>
                <a:latin typeface="Calibri" panose="020F0502020204030204" pitchFamily="34" charset="0"/>
                <a:ea typeface="Calibri" panose="020F0502020204030204" pitchFamily="34" charset="0"/>
              </a:rPr>
              <a:t>transformation</a:t>
            </a:r>
            <a:r>
              <a:rPr lang="en-US" sz="1800" dirty="0">
                <a:solidFill>
                  <a:srgbClr val="000000"/>
                </a:solidFill>
                <a:effectLst/>
                <a:latin typeface="Calibri" panose="020F0502020204030204" pitchFamily="34" charset="0"/>
                <a:ea typeface="Calibri" panose="020F0502020204030204" pitchFamily="34" charset="0"/>
              </a:rPr>
              <a:t> </a:t>
            </a:r>
            <a:r>
              <a:rPr lang="en-US" sz="1800" b="1" dirty="0">
                <a:solidFill>
                  <a:srgbClr val="000000"/>
                </a:solidFill>
                <a:effectLst/>
                <a:latin typeface="Calibri" panose="020F0502020204030204" pitchFamily="34" charset="0"/>
                <a:ea typeface="Calibri" panose="020F0502020204030204" pitchFamily="34" charset="0"/>
              </a:rPr>
              <a:t>data</a:t>
            </a:r>
            <a:r>
              <a:rPr lang="en-US" sz="1800" dirty="0">
                <a:solidFill>
                  <a:srgbClr val="000000"/>
                </a:solidFill>
                <a:effectLst/>
                <a:latin typeface="Calibri" panose="020F0502020204030204" pitchFamily="34" charset="0"/>
                <a:ea typeface="Calibri" panose="020F0502020204030204" pitchFamily="34" charset="0"/>
              </a:rPr>
              <a:t> as input</a:t>
            </a:r>
          </a:p>
          <a:p>
            <a:pPr marL="285750" indent="-285750" defTabSz="914400">
              <a:lnSpc>
                <a:spcPct val="90000"/>
              </a:lnSpc>
              <a:spcAft>
                <a:spcPts val="600"/>
              </a:spcAft>
              <a:buClr>
                <a:schemeClr val="accent1"/>
              </a:buClr>
              <a:buFont typeface="Arial" panose="020B0604020202020204" pitchFamily="34" charset="0"/>
              <a:buChar char="•"/>
            </a:pPr>
            <a:r>
              <a:rPr lang="en-US" dirty="0">
                <a:solidFill>
                  <a:srgbClr val="000000"/>
                </a:solidFill>
                <a:latin typeface="Calibri" panose="020F0502020204030204" pitchFamily="34" charset="0"/>
                <a:ea typeface="Calibri" panose="020F0502020204030204" pitchFamily="34" charset="0"/>
              </a:rPr>
              <a:t>To perform transformations, two different type of transformations were used:</a:t>
            </a:r>
          </a:p>
          <a:p>
            <a:pPr marL="742950" lvl="1" indent="-285750" defTabSz="914400">
              <a:lnSpc>
                <a:spcPct val="90000"/>
              </a:lnSpc>
              <a:spcAft>
                <a:spcPts val="600"/>
              </a:spcAft>
              <a:buClr>
                <a:schemeClr val="accent1"/>
              </a:buClr>
              <a:buFont typeface="Wingdings" panose="05000000000000000000" pitchFamily="2" charset="2"/>
              <a:buChar char="Ø"/>
            </a:pPr>
            <a:r>
              <a:rPr lang="en-US" dirty="0">
                <a:solidFill>
                  <a:srgbClr val="000000"/>
                </a:solidFill>
                <a:effectLst/>
                <a:latin typeface="Calibri" panose="020F0502020204030204" pitchFamily="34" charset="0"/>
                <a:ea typeface="Calibri" panose="020F0502020204030204" pitchFamily="34" charset="0"/>
              </a:rPr>
              <a:t>Tf2</a:t>
            </a:r>
          </a:p>
          <a:p>
            <a:pPr marL="742950" lvl="1" indent="-285750" defTabSz="914400">
              <a:lnSpc>
                <a:spcPct val="90000"/>
              </a:lnSpc>
              <a:spcAft>
                <a:spcPts val="600"/>
              </a:spcAft>
              <a:buClr>
                <a:schemeClr val="accent1"/>
              </a:buClr>
              <a:buFont typeface="Wingdings" panose="05000000000000000000" pitchFamily="2" charset="2"/>
              <a:buChar char="Ø"/>
            </a:pPr>
            <a:r>
              <a:rPr lang="en-US" dirty="0">
                <a:solidFill>
                  <a:srgbClr val="000000"/>
                </a:solidFill>
                <a:latin typeface="Calibri" panose="020F0502020204030204" pitchFamily="34" charset="0"/>
                <a:ea typeface="Calibri" panose="020F0502020204030204" pitchFamily="34" charset="0"/>
              </a:rPr>
              <a:t>Tf2_static</a:t>
            </a:r>
            <a:r>
              <a:rPr lang="en-US" dirty="0">
                <a:solidFill>
                  <a:srgbClr val="000000"/>
                </a:solidFill>
                <a:effectLst/>
                <a:latin typeface="Calibri" panose="020F0502020204030204" pitchFamily="34" charset="0"/>
                <a:ea typeface="Calibri" panose="020F0502020204030204" pitchFamily="34" charset="0"/>
              </a:rPr>
              <a:t> </a:t>
            </a:r>
            <a:endParaRPr lang="en-US" sz="2400" b="1" i="0" dirty="0">
              <a:solidFill>
                <a:schemeClr val="tx1">
                  <a:lumMod val="75000"/>
                  <a:lumOff val="25000"/>
                </a:schemeClr>
              </a:solidFill>
            </a:endParaRPr>
          </a:p>
        </p:txBody>
      </p:sp>
      <p:pic>
        <p:nvPicPr>
          <p:cNvPr id="4" name="Picture 3">
            <a:extLst>
              <a:ext uri="{FF2B5EF4-FFF2-40B4-BE49-F238E27FC236}">
                <a16:creationId xmlns:a16="http://schemas.microsoft.com/office/drawing/2014/main" id="{47875B7C-332A-97AC-5F0C-46576C57057C}"/>
              </a:ext>
            </a:extLst>
          </p:cNvPr>
          <p:cNvPicPr>
            <a:picLocks noChangeAspect="1"/>
          </p:cNvPicPr>
          <p:nvPr/>
        </p:nvPicPr>
        <p:blipFill rotWithShape="1">
          <a:blip r:embed="rId3"/>
          <a:srcRect l="2258" t="15041" b="12743"/>
          <a:stretch/>
        </p:blipFill>
        <p:spPr>
          <a:xfrm>
            <a:off x="727938" y="2465461"/>
            <a:ext cx="6469463" cy="2836507"/>
          </a:xfrm>
          <a:prstGeom prst="rect">
            <a:avLst/>
          </a:prstGeom>
        </p:spPr>
      </p:pic>
    </p:spTree>
    <p:extLst>
      <p:ext uri="{BB962C8B-B14F-4D97-AF65-F5344CB8AC3E}">
        <p14:creationId xmlns:p14="http://schemas.microsoft.com/office/powerpoint/2010/main" val="59323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BD20AD3-D6B4-7B9F-352F-B8EF2CBFDABD}"/>
              </a:ext>
            </a:extLst>
          </p:cNvPr>
          <p:cNvPicPr>
            <a:picLocks noChangeAspect="1"/>
          </p:cNvPicPr>
          <p:nvPr/>
        </p:nvPicPr>
        <p:blipFill rotWithShape="1">
          <a:blip r:embed="rId3"/>
          <a:srcRect l="5550" t="11464" r="2743" b="6044"/>
          <a:stretch/>
        </p:blipFill>
        <p:spPr>
          <a:xfrm>
            <a:off x="226802" y="1378857"/>
            <a:ext cx="8742438" cy="4480074"/>
          </a:xfrm>
          <a:prstGeom prst="rect">
            <a:avLst/>
          </a:prstGeom>
        </p:spPr>
      </p:pic>
      <p:sp>
        <p:nvSpPr>
          <p:cNvPr id="6" name="Title 1">
            <a:extLst>
              <a:ext uri="{FF2B5EF4-FFF2-40B4-BE49-F238E27FC236}">
                <a16:creationId xmlns:a16="http://schemas.microsoft.com/office/drawing/2014/main" id="{96C7C006-27C6-45DF-B3B9-3F471145E83B}"/>
              </a:ext>
            </a:extLst>
          </p:cNvPr>
          <p:cNvSpPr>
            <a:spLocks noGrp="1"/>
          </p:cNvSpPr>
          <p:nvPr>
            <p:ph type="title"/>
          </p:nvPr>
        </p:nvSpPr>
        <p:spPr>
          <a:xfrm>
            <a:off x="5495735" y="729295"/>
            <a:ext cx="6469463" cy="812553"/>
          </a:xfrm>
        </p:spPr>
        <p:txBody>
          <a:bodyPr vert="horz" lIns="91440" tIns="45720" rIns="91440" bIns="45720" rtlCol="0" anchor="b">
            <a:normAutofit fontScale="90000"/>
          </a:bodyPr>
          <a:lstStyle/>
          <a:p>
            <a:pPr marL="0" marR="0" lvl="0" indent="0" fontAlgn="auto">
              <a:spcAft>
                <a:spcPts val="0"/>
              </a:spcAft>
              <a:buClrTx/>
              <a:buSzTx/>
              <a:tabLst/>
              <a:defRPr/>
            </a:pPr>
            <a:r>
              <a:rPr kumimoji="0" lang="en-US" b="1" i="0" u="none" strike="noStrike" cap="none" normalizeH="0" noProof="0" dirty="0" err="1">
                <a:ln>
                  <a:noFill/>
                </a:ln>
                <a:effectLst/>
                <a:uLnTx/>
                <a:uFillTx/>
              </a:rPr>
              <a:t>Gmapping</a:t>
            </a:r>
            <a:r>
              <a:rPr kumimoji="0" lang="en-US" b="1" i="0" u="none" strike="noStrike" cap="none" normalizeH="0" noProof="0" dirty="0">
                <a:ln>
                  <a:noFill/>
                </a:ln>
                <a:effectLst/>
                <a:uLnTx/>
                <a:uFillTx/>
              </a:rPr>
              <a:t> Implementation</a:t>
            </a:r>
          </a:p>
        </p:txBody>
      </p:sp>
      <p:sp>
        <p:nvSpPr>
          <p:cNvPr id="2" name="TextBox 1">
            <a:extLst>
              <a:ext uri="{FF2B5EF4-FFF2-40B4-BE49-F238E27FC236}">
                <a16:creationId xmlns:a16="http://schemas.microsoft.com/office/drawing/2014/main" id="{BCD80FB7-B6AC-47EA-9468-4DDB4E377B5D}"/>
              </a:ext>
            </a:extLst>
          </p:cNvPr>
          <p:cNvSpPr txBox="1"/>
          <p:nvPr/>
        </p:nvSpPr>
        <p:spPr>
          <a:xfrm>
            <a:off x="8387820" y="2367254"/>
            <a:ext cx="3312608" cy="3158713"/>
          </a:xfrm>
          <a:prstGeom prst="rect">
            <a:avLst/>
          </a:prstGeom>
        </p:spPr>
        <p:txBody>
          <a:bodyPr vert="horz" lIns="0" tIns="45720" rIns="0" bIns="45720" rtlCol="0">
            <a:normAutofit/>
          </a:bodyPr>
          <a:lstStyle/>
          <a:p>
            <a:pPr defTabSz="914400">
              <a:lnSpc>
                <a:spcPct val="90000"/>
              </a:lnSpc>
              <a:spcAft>
                <a:spcPts val="600"/>
              </a:spcAft>
              <a:buClr>
                <a:schemeClr val="accent1"/>
              </a:buClr>
              <a:buFont typeface="Calibri" panose="020F0502020204030204" pitchFamily="34" charset="0"/>
            </a:pPr>
            <a:r>
              <a:rPr lang="en-US" sz="2400" b="1" i="0" dirty="0">
                <a:solidFill>
                  <a:schemeClr val="tx1">
                    <a:lumMod val="75000"/>
                    <a:lumOff val="25000"/>
                  </a:schemeClr>
                </a:solidFill>
              </a:rPr>
              <a:t>Transformation of frames </a:t>
            </a:r>
          </a:p>
          <a:p>
            <a:pPr marL="285750" indent="-285750" defTabSz="914400">
              <a:lnSpc>
                <a:spcPct val="90000"/>
              </a:lnSpc>
              <a:spcAft>
                <a:spcPts val="600"/>
              </a:spcAft>
              <a:buClr>
                <a:schemeClr val="accent1"/>
              </a:buClr>
              <a:buFont typeface="Arial" panose="020B0604020202020204" pitchFamily="34" charset="0"/>
              <a:buChar char="•"/>
            </a:pPr>
            <a:r>
              <a:rPr lang="en-US" sz="1800" dirty="0">
                <a:solidFill>
                  <a:srgbClr val="000000"/>
                </a:solidFill>
                <a:effectLst/>
                <a:latin typeface="Calibri" panose="020F0502020204030204" pitchFamily="34" charset="0"/>
                <a:ea typeface="Calibri" panose="020F0502020204030204" pitchFamily="34" charset="0"/>
              </a:rPr>
              <a:t>There are total 7 frames </a:t>
            </a:r>
          </a:p>
        </p:txBody>
      </p:sp>
    </p:spTree>
    <p:extLst>
      <p:ext uri="{BB962C8B-B14F-4D97-AF65-F5344CB8AC3E}">
        <p14:creationId xmlns:p14="http://schemas.microsoft.com/office/powerpoint/2010/main" val="3395141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D80FB7-B6AC-47EA-9468-4DDB4E377B5D}"/>
              </a:ext>
            </a:extLst>
          </p:cNvPr>
          <p:cNvSpPr txBox="1"/>
          <p:nvPr/>
        </p:nvSpPr>
        <p:spPr>
          <a:xfrm>
            <a:off x="4523829" y="5118017"/>
            <a:ext cx="4107986" cy="657934"/>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4000" b="1" u="sng" spc="-50" dirty="0" err="1">
                <a:solidFill>
                  <a:schemeClr val="tx1">
                    <a:lumMod val="85000"/>
                    <a:lumOff val="15000"/>
                  </a:schemeClr>
                </a:solidFill>
                <a:latin typeface="+mj-lt"/>
                <a:ea typeface="+mj-ea"/>
                <a:cs typeface="+mj-cs"/>
              </a:rPr>
              <a:t>Rqt</a:t>
            </a:r>
            <a:r>
              <a:rPr lang="en-US" sz="4000" b="1" u="sng" spc="-50" dirty="0">
                <a:solidFill>
                  <a:schemeClr val="tx1">
                    <a:lumMod val="85000"/>
                    <a:lumOff val="15000"/>
                  </a:schemeClr>
                </a:solidFill>
                <a:latin typeface="+mj-lt"/>
                <a:ea typeface="+mj-ea"/>
                <a:cs typeface="+mj-cs"/>
              </a:rPr>
              <a:t> tree Diagram</a:t>
            </a:r>
            <a:endParaRPr lang="en-US" sz="4000" b="1" i="0" u="sng" spc="-50" dirty="0">
              <a:solidFill>
                <a:schemeClr val="tx1">
                  <a:lumMod val="85000"/>
                  <a:lumOff val="15000"/>
                </a:schemeClr>
              </a:solidFill>
              <a:latin typeface="+mj-lt"/>
              <a:ea typeface="+mj-ea"/>
              <a:cs typeface="+mj-cs"/>
            </a:endParaRPr>
          </a:p>
        </p:txBody>
      </p:sp>
      <p:pic>
        <p:nvPicPr>
          <p:cNvPr id="7" name="Picture 6" descr="Diagram&#10;&#10;Description automatically generated">
            <a:extLst>
              <a:ext uri="{FF2B5EF4-FFF2-40B4-BE49-F238E27FC236}">
                <a16:creationId xmlns:a16="http://schemas.microsoft.com/office/drawing/2014/main" id="{5804E2C0-669F-20F8-1F8A-6AF3C634F86A}"/>
              </a:ext>
            </a:extLst>
          </p:cNvPr>
          <p:cNvPicPr>
            <a:picLocks noChangeAspect="1"/>
          </p:cNvPicPr>
          <p:nvPr/>
        </p:nvPicPr>
        <p:blipFill rotWithShape="1">
          <a:blip r:embed="rId3">
            <a:extLst>
              <a:ext uri="{28A0092B-C50C-407E-A947-70E740481C1C}">
                <a14:useLocalDpi xmlns:a14="http://schemas.microsoft.com/office/drawing/2010/main" val="0"/>
              </a:ext>
            </a:extLst>
          </a:blip>
          <a:srcRect t="21722" b="11282"/>
          <a:stretch/>
        </p:blipFill>
        <p:spPr>
          <a:xfrm>
            <a:off x="88752" y="1047958"/>
            <a:ext cx="11924005" cy="3495013"/>
          </a:xfrm>
          <a:prstGeom prst="rect">
            <a:avLst/>
          </a:prstGeom>
        </p:spPr>
      </p:pic>
    </p:spTree>
    <p:extLst>
      <p:ext uri="{BB962C8B-B14F-4D97-AF65-F5344CB8AC3E}">
        <p14:creationId xmlns:p14="http://schemas.microsoft.com/office/powerpoint/2010/main" val="14990126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6C7C006-27C6-45DF-B3B9-3F471145E83B}"/>
              </a:ext>
            </a:extLst>
          </p:cNvPr>
          <p:cNvSpPr>
            <a:spLocks noGrp="1"/>
          </p:cNvSpPr>
          <p:nvPr>
            <p:ph type="title"/>
          </p:nvPr>
        </p:nvSpPr>
        <p:spPr>
          <a:xfrm>
            <a:off x="3181743" y="43495"/>
            <a:ext cx="6469463" cy="812553"/>
          </a:xfrm>
        </p:spPr>
        <p:txBody>
          <a:bodyPr vert="horz" lIns="91440" tIns="45720" rIns="91440" bIns="45720" rtlCol="0" anchor="b">
            <a:normAutofit/>
          </a:bodyPr>
          <a:lstStyle/>
          <a:p>
            <a:pPr marL="0" marR="0" lvl="0" indent="0" fontAlgn="auto">
              <a:spcAft>
                <a:spcPts val="0"/>
              </a:spcAft>
              <a:buClrTx/>
              <a:buSzTx/>
              <a:tabLst/>
              <a:defRPr/>
            </a:pPr>
            <a:r>
              <a:rPr kumimoji="0" lang="en-US" b="1" i="0" u="none" strike="noStrike" cap="none" normalizeH="0" noProof="0" dirty="0" err="1">
                <a:ln>
                  <a:noFill/>
                </a:ln>
                <a:effectLst/>
                <a:uLnTx/>
                <a:uFillTx/>
              </a:rPr>
              <a:t>Gmapping</a:t>
            </a:r>
            <a:r>
              <a:rPr kumimoji="0" lang="en-US" b="1" i="0" u="none" strike="noStrike" cap="none" normalizeH="0" noProof="0" dirty="0">
                <a:ln>
                  <a:noFill/>
                </a:ln>
                <a:effectLst/>
                <a:uLnTx/>
                <a:uFillTx/>
              </a:rPr>
              <a:t> parameters</a:t>
            </a:r>
          </a:p>
        </p:txBody>
      </p:sp>
      <p:sp>
        <p:nvSpPr>
          <p:cNvPr id="2" name="TextBox 1">
            <a:extLst>
              <a:ext uri="{FF2B5EF4-FFF2-40B4-BE49-F238E27FC236}">
                <a16:creationId xmlns:a16="http://schemas.microsoft.com/office/drawing/2014/main" id="{BCD80FB7-B6AC-47EA-9468-4DDB4E377B5D}"/>
              </a:ext>
            </a:extLst>
          </p:cNvPr>
          <p:cNvSpPr txBox="1"/>
          <p:nvPr/>
        </p:nvSpPr>
        <p:spPr>
          <a:xfrm>
            <a:off x="1237920" y="993407"/>
            <a:ext cx="9716160" cy="681437"/>
          </a:xfrm>
          <a:prstGeom prst="rect">
            <a:avLst/>
          </a:prstGeom>
        </p:spPr>
        <p:txBody>
          <a:bodyPr vert="horz" lIns="0" tIns="45720" rIns="0" bIns="45720" rtlCol="0">
            <a:normAutofit/>
          </a:bodyPr>
          <a:lstStyle/>
          <a:p>
            <a:pPr defTabSz="914400">
              <a:lnSpc>
                <a:spcPct val="90000"/>
              </a:lnSpc>
              <a:spcAft>
                <a:spcPts val="600"/>
              </a:spcAft>
              <a:buClr>
                <a:schemeClr val="accent1"/>
              </a:buClr>
              <a:buFont typeface="Calibri" panose="020F0502020204030204" pitchFamily="34" charset="0"/>
            </a:pPr>
            <a:r>
              <a:rPr lang="en-US" sz="2400" b="1" dirty="0">
                <a:solidFill>
                  <a:schemeClr val="tx1">
                    <a:lumMod val="75000"/>
                    <a:lumOff val="25000"/>
                  </a:schemeClr>
                </a:solidFill>
              </a:rPr>
              <a:t>Following are the different parameters of the </a:t>
            </a:r>
            <a:r>
              <a:rPr lang="en-US" sz="2400" b="1" dirty="0" err="1">
                <a:solidFill>
                  <a:schemeClr val="tx1">
                    <a:lumMod val="75000"/>
                    <a:lumOff val="25000"/>
                  </a:schemeClr>
                </a:solidFill>
              </a:rPr>
              <a:t>gmapping</a:t>
            </a:r>
            <a:r>
              <a:rPr lang="en-US" sz="2400" b="1" dirty="0">
                <a:solidFill>
                  <a:schemeClr val="tx1">
                    <a:lumMod val="75000"/>
                    <a:lumOff val="25000"/>
                  </a:schemeClr>
                </a:solidFill>
              </a:rPr>
              <a:t> algorithm</a:t>
            </a:r>
            <a:r>
              <a:rPr lang="en-US" sz="2400" b="1" i="0" dirty="0">
                <a:solidFill>
                  <a:schemeClr val="tx1">
                    <a:lumMod val="75000"/>
                    <a:lumOff val="25000"/>
                  </a:schemeClr>
                </a:solidFill>
              </a:rPr>
              <a:t>:</a:t>
            </a:r>
          </a:p>
        </p:txBody>
      </p:sp>
      <p:pic>
        <p:nvPicPr>
          <p:cNvPr id="4" name="Picture 3">
            <a:extLst>
              <a:ext uri="{FF2B5EF4-FFF2-40B4-BE49-F238E27FC236}">
                <a16:creationId xmlns:a16="http://schemas.microsoft.com/office/drawing/2014/main" id="{DC780BCE-1022-C45B-41E1-8617B4865178}"/>
              </a:ext>
            </a:extLst>
          </p:cNvPr>
          <p:cNvPicPr>
            <a:picLocks noChangeAspect="1"/>
          </p:cNvPicPr>
          <p:nvPr/>
        </p:nvPicPr>
        <p:blipFill>
          <a:blip r:embed="rId3"/>
          <a:stretch>
            <a:fillRect/>
          </a:stretch>
        </p:blipFill>
        <p:spPr>
          <a:xfrm>
            <a:off x="1115007" y="1998381"/>
            <a:ext cx="7893699" cy="4199603"/>
          </a:xfrm>
          <a:prstGeom prst="rect">
            <a:avLst/>
          </a:prstGeom>
        </p:spPr>
      </p:pic>
    </p:spTree>
    <p:extLst>
      <p:ext uri="{BB962C8B-B14F-4D97-AF65-F5344CB8AC3E}">
        <p14:creationId xmlns:p14="http://schemas.microsoft.com/office/powerpoint/2010/main" val="3410389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6C7C006-27C6-45DF-B3B9-3F471145E83B}"/>
              </a:ext>
            </a:extLst>
          </p:cNvPr>
          <p:cNvSpPr>
            <a:spLocks noGrp="1"/>
          </p:cNvSpPr>
          <p:nvPr>
            <p:ph type="title"/>
          </p:nvPr>
        </p:nvSpPr>
        <p:spPr>
          <a:xfrm>
            <a:off x="492370" y="516835"/>
            <a:ext cx="3084844" cy="2103875"/>
          </a:xfrm>
        </p:spPr>
        <p:txBody>
          <a:bodyPr vert="horz" lIns="91440" tIns="45720" rIns="91440" bIns="45720" rtlCol="0" anchor="b">
            <a:normAutofit/>
          </a:bodyPr>
          <a:lstStyle/>
          <a:p>
            <a:pPr marL="0" marR="0" lvl="0" indent="0" fontAlgn="auto">
              <a:spcAft>
                <a:spcPts val="0"/>
              </a:spcAft>
              <a:buClrTx/>
              <a:buSzTx/>
              <a:tabLst/>
              <a:defRPr/>
            </a:pPr>
            <a:r>
              <a:rPr kumimoji="0" lang="en-US" sz="3600" b="1" i="0" u="none" strike="noStrike" cap="none" normalizeH="0" noProof="0">
                <a:ln>
                  <a:noFill/>
                </a:ln>
                <a:solidFill>
                  <a:srgbClr val="FFFFFF"/>
                </a:solidFill>
                <a:effectLst/>
                <a:uLnTx/>
                <a:uFillTx/>
              </a:rPr>
              <a:t>Gmapping</a:t>
            </a:r>
            <a:r>
              <a:rPr kumimoji="0" lang="en-US" sz="3600" b="1" i="0" u="none" strike="noStrike" cap="none" normalizeH="0" noProof="0" dirty="0">
                <a:ln>
                  <a:noFill/>
                </a:ln>
                <a:solidFill>
                  <a:srgbClr val="FFFFFF"/>
                </a:solidFill>
                <a:effectLst/>
                <a:uLnTx/>
                <a:uFillTx/>
              </a:rPr>
              <a:t> parameters </a:t>
            </a:r>
            <a:endParaRPr kumimoji="0" lang="en-US" sz="3600" b="0" i="0" u="none" strike="noStrike" cap="none" normalizeH="0" noProof="0" dirty="0">
              <a:ln>
                <a:noFill/>
              </a:ln>
              <a:solidFill>
                <a:srgbClr val="FFFFFF"/>
              </a:solidFill>
              <a:effectLst/>
              <a:uLnTx/>
              <a:uFillTx/>
            </a:endParaRPr>
          </a:p>
        </p:txBody>
      </p:sp>
      <p:sp>
        <p:nvSpPr>
          <p:cNvPr id="2" name="TextBox 1">
            <a:extLst>
              <a:ext uri="{FF2B5EF4-FFF2-40B4-BE49-F238E27FC236}">
                <a16:creationId xmlns:a16="http://schemas.microsoft.com/office/drawing/2014/main" id="{BCD80FB7-B6AC-47EA-9468-4DDB4E377B5D}"/>
              </a:ext>
            </a:extLst>
          </p:cNvPr>
          <p:cNvSpPr txBox="1"/>
          <p:nvPr/>
        </p:nvSpPr>
        <p:spPr>
          <a:xfrm>
            <a:off x="492371" y="2653800"/>
            <a:ext cx="3084844" cy="3335519"/>
          </a:xfrm>
          <a:prstGeom prst="rect">
            <a:avLst/>
          </a:prstGeom>
        </p:spPr>
        <p:txBody>
          <a:bodyPr vert="horz" lIns="0" tIns="45720" rIns="0" bIns="45720" rtlCol="0">
            <a:normAutofit/>
          </a:bodyPr>
          <a:lstStyle/>
          <a:p>
            <a:pPr defTabSz="914400">
              <a:lnSpc>
                <a:spcPct val="90000"/>
              </a:lnSpc>
              <a:spcAft>
                <a:spcPts val="600"/>
              </a:spcAft>
              <a:buClr>
                <a:schemeClr val="accent1"/>
              </a:buClr>
              <a:buFont typeface="Calibri" panose="020F0502020204030204" pitchFamily="34" charset="0"/>
            </a:pPr>
            <a:r>
              <a:rPr lang="en-US" sz="1500">
                <a:solidFill>
                  <a:srgbClr val="FFFFFF"/>
                </a:solidFill>
              </a:rPr>
              <a:t>Setting gmapping parameter values in a launch file as :</a:t>
            </a:r>
            <a:endParaRPr lang="en-US" sz="1500" i="0">
              <a:solidFill>
                <a:srgbClr val="FFFFFF"/>
              </a:solidFill>
            </a:endParaRPr>
          </a:p>
        </p:txBody>
      </p:sp>
      <p:pic>
        <p:nvPicPr>
          <p:cNvPr id="8" name="Picture 7">
            <a:extLst>
              <a:ext uri="{FF2B5EF4-FFF2-40B4-BE49-F238E27FC236}">
                <a16:creationId xmlns:a16="http://schemas.microsoft.com/office/drawing/2014/main" id="{05198708-0691-42B4-863C-3D13002D98BC}"/>
              </a:ext>
            </a:extLst>
          </p:cNvPr>
          <p:cNvPicPr>
            <a:picLocks noChangeAspect="1"/>
          </p:cNvPicPr>
          <p:nvPr/>
        </p:nvPicPr>
        <p:blipFill rotWithShape="1">
          <a:blip r:embed="rId3">
            <a:extLst>
              <a:ext uri="{28A0092B-C50C-407E-A947-70E740481C1C}">
                <a14:useLocalDpi xmlns:a14="http://schemas.microsoft.com/office/drawing/2010/main" val="0"/>
              </a:ext>
            </a:extLst>
          </a:blip>
          <a:srcRect t="18715"/>
          <a:stretch/>
        </p:blipFill>
        <p:spPr>
          <a:xfrm>
            <a:off x="492370" y="1791477"/>
            <a:ext cx="6743520" cy="4316663"/>
          </a:xfrm>
          <a:prstGeom prst="rect">
            <a:avLst/>
          </a:prstGeom>
        </p:spPr>
      </p:pic>
      <p:pic>
        <p:nvPicPr>
          <p:cNvPr id="9" name="Picture 8" descr="Text&#10;&#10;Description automatically generated">
            <a:extLst>
              <a:ext uri="{FF2B5EF4-FFF2-40B4-BE49-F238E27FC236}">
                <a16:creationId xmlns:a16="http://schemas.microsoft.com/office/drawing/2014/main" id="{05100EF6-5268-640A-3F86-749EE700BFF8}"/>
              </a:ext>
            </a:extLst>
          </p:cNvPr>
          <p:cNvPicPr>
            <a:picLocks noChangeAspect="1"/>
          </p:cNvPicPr>
          <p:nvPr/>
        </p:nvPicPr>
        <p:blipFill rotWithShape="1">
          <a:blip r:embed="rId4">
            <a:extLst>
              <a:ext uri="{28A0092B-C50C-407E-A947-70E740481C1C}">
                <a14:useLocalDpi xmlns:a14="http://schemas.microsoft.com/office/drawing/2010/main" val="0"/>
              </a:ext>
            </a:extLst>
          </a:blip>
          <a:srcRect l="145" t="1" r="-145" b="22450"/>
          <a:stretch/>
        </p:blipFill>
        <p:spPr>
          <a:xfrm>
            <a:off x="5924176" y="2506910"/>
            <a:ext cx="5828972" cy="3119061"/>
          </a:xfrm>
          <a:prstGeom prst="rect">
            <a:avLst/>
          </a:prstGeom>
        </p:spPr>
      </p:pic>
      <p:sp>
        <p:nvSpPr>
          <p:cNvPr id="3" name="TextBox 2">
            <a:extLst>
              <a:ext uri="{FF2B5EF4-FFF2-40B4-BE49-F238E27FC236}">
                <a16:creationId xmlns:a16="http://schemas.microsoft.com/office/drawing/2014/main" id="{724D4FAF-7CCC-D1CC-FD9D-993E24CFF90B}"/>
              </a:ext>
            </a:extLst>
          </p:cNvPr>
          <p:cNvSpPr txBox="1"/>
          <p:nvPr/>
        </p:nvSpPr>
        <p:spPr>
          <a:xfrm>
            <a:off x="660776" y="291999"/>
            <a:ext cx="5334000" cy="584775"/>
          </a:xfrm>
          <a:prstGeom prst="rect">
            <a:avLst/>
          </a:prstGeom>
          <a:noFill/>
        </p:spPr>
        <p:txBody>
          <a:bodyPr wrap="square" rtlCol="0">
            <a:spAutoFit/>
          </a:bodyPr>
          <a:lstStyle/>
          <a:p>
            <a:r>
              <a:rPr lang="en-US" sz="3200" b="1" dirty="0" err="1"/>
              <a:t>Gmapping</a:t>
            </a:r>
            <a:r>
              <a:rPr lang="en-US" sz="3200" b="1" dirty="0"/>
              <a:t> parameters</a:t>
            </a:r>
          </a:p>
        </p:txBody>
      </p:sp>
      <p:sp>
        <p:nvSpPr>
          <p:cNvPr id="11" name="TextBox 10">
            <a:extLst>
              <a:ext uri="{FF2B5EF4-FFF2-40B4-BE49-F238E27FC236}">
                <a16:creationId xmlns:a16="http://schemas.microsoft.com/office/drawing/2014/main" id="{56037478-E31F-011D-F9B2-D48A97CAB2FD}"/>
              </a:ext>
            </a:extLst>
          </p:cNvPr>
          <p:cNvSpPr txBox="1"/>
          <p:nvPr/>
        </p:nvSpPr>
        <p:spPr>
          <a:xfrm>
            <a:off x="780720" y="968589"/>
            <a:ext cx="9716160" cy="681437"/>
          </a:xfrm>
          <a:prstGeom prst="rect">
            <a:avLst/>
          </a:prstGeom>
        </p:spPr>
        <p:txBody>
          <a:bodyPr vert="horz" lIns="0" tIns="45720" rIns="0" bIns="45720" rtlCol="0">
            <a:normAutofit fontScale="92500"/>
          </a:bodyPr>
          <a:lstStyle/>
          <a:p>
            <a:pPr defTabSz="914400">
              <a:lnSpc>
                <a:spcPct val="90000"/>
              </a:lnSpc>
              <a:spcAft>
                <a:spcPts val="600"/>
              </a:spcAft>
              <a:buClr>
                <a:schemeClr val="accent1"/>
              </a:buClr>
              <a:buFont typeface="Calibri" panose="020F0502020204030204" pitchFamily="34" charset="0"/>
            </a:pPr>
            <a:r>
              <a:rPr lang="en-US" sz="2400" b="1" dirty="0">
                <a:solidFill>
                  <a:schemeClr val="tx1">
                    <a:lumMod val="75000"/>
                    <a:lumOff val="25000"/>
                  </a:schemeClr>
                </a:solidFill>
              </a:rPr>
              <a:t>Following are the different parameters set in launch file of </a:t>
            </a:r>
            <a:r>
              <a:rPr lang="en-US" sz="2400" b="1" dirty="0" err="1">
                <a:solidFill>
                  <a:schemeClr val="tx1">
                    <a:lumMod val="75000"/>
                    <a:lumOff val="25000"/>
                  </a:schemeClr>
                </a:solidFill>
              </a:rPr>
              <a:t>gmapping</a:t>
            </a:r>
            <a:r>
              <a:rPr lang="en-US" sz="2400" b="1" dirty="0">
                <a:solidFill>
                  <a:schemeClr val="tx1">
                    <a:lumMod val="75000"/>
                    <a:lumOff val="25000"/>
                  </a:schemeClr>
                </a:solidFill>
              </a:rPr>
              <a:t> algorithm</a:t>
            </a:r>
            <a:r>
              <a:rPr lang="en-US" sz="2400" b="1" i="0" dirty="0">
                <a:solidFill>
                  <a:schemeClr val="tx1">
                    <a:lumMod val="75000"/>
                    <a:lumOff val="25000"/>
                  </a:schemeClr>
                </a:solidFill>
              </a:rPr>
              <a:t>:</a:t>
            </a:r>
          </a:p>
        </p:txBody>
      </p:sp>
    </p:spTree>
    <p:extLst>
      <p:ext uri="{BB962C8B-B14F-4D97-AF65-F5344CB8AC3E}">
        <p14:creationId xmlns:p14="http://schemas.microsoft.com/office/powerpoint/2010/main" val="646414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6C7C006-27C6-45DF-B3B9-3F471145E83B}"/>
              </a:ext>
            </a:extLst>
          </p:cNvPr>
          <p:cNvSpPr>
            <a:spLocks noGrp="1"/>
          </p:cNvSpPr>
          <p:nvPr>
            <p:ph type="title"/>
          </p:nvPr>
        </p:nvSpPr>
        <p:spPr/>
        <p:txBody>
          <a:bodyPr vert="horz" lIns="91440" tIns="45720" rIns="91440" bIns="45720" rtlCol="0" anchor="b">
            <a:normAutofit/>
          </a:bodyPr>
          <a:lstStyle/>
          <a:p>
            <a:pPr marL="0" marR="0" lvl="0" indent="0" fontAlgn="auto">
              <a:spcAft>
                <a:spcPts val="0"/>
              </a:spcAft>
              <a:buClrTx/>
              <a:buSzTx/>
              <a:tabLst/>
              <a:defRPr/>
            </a:pPr>
            <a:r>
              <a:rPr kumimoji="0" lang="en-US" b="1" i="0" u="none" strike="noStrike" cap="none" normalizeH="0" noProof="0">
                <a:ln>
                  <a:noFill/>
                </a:ln>
                <a:effectLst/>
                <a:uLnTx/>
                <a:uFillTx/>
              </a:rPr>
              <a:t>Navstack</a:t>
            </a:r>
            <a:r>
              <a:rPr kumimoji="0" lang="en-US" b="1" i="0" u="none" strike="noStrike" cap="none" normalizeH="0" noProof="0" dirty="0">
                <a:ln>
                  <a:noFill/>
                </a:ln>
                <a:effectLst/>
                <a:uLnTx/>
                <a:uFillTx/>
              </a:rPr>
              <a:t> Implementation</a:t>
            </a:r>
          </a:p>
        </p:txBody>
      </p:sp>
      <p:graphicFrame>
        <p:nvGraphicFramePr>
          <p:cNvPr id="8" name="TextBox 1">
            <a:extLst>
              <a:ext uri="{FF2B5EF4-FFF2-40B4-BE49-F238E27FC236}">
                <a16:creationId xmlns:a16="http://schemas.microsoft.com/office/drawing/2014/main" id="{8630332E-407B-DF90-4DED-861FB816DF2D}"/>
              </a:ext>
            </a:extLst>
          </p:cNvPr>
          <p:cNvGraphicFramePr/>
          <p:nvPr>
            <p:extLst>
              <p:ext uri="{D42A27DB-BD31-4B8C-83A1-F6EECF244321}">
                <p14:modId xmlns:p14="http://schemas.microsoft.com/office/powerpoint/2010/main" val="2915728797"/>
              </p:ext>
            </p:extLst>
          </p:nvPr>
        </p:nvGraphicFramePr>
        <p:xfrm>
          <a:off x="-355162" y="1937969"/>
          <a:ext cx="12092354" cy="45110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646828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6C7C006-27C6-45DF-B3B9-3F471145E83B}"/>
              </a:ext>
            </a:extLst>
          </p:cNvPr>
          <p:cNvSpPr>
            <a:spLocks noGrp="1"/>
          </p:cNvSpPr>
          <p:nvPr>
            <p:ph type="title"/>
          </p:nvPr>
        </p:nvSpPr>
        <p:spPr>
          <a:xfrm>
            <a:off x="2295335" y="223145"/>
            <a:ext cx="6469463" cy="812553"/>
          </a:xfrm>
        </p:spPr>
        <p:txBody>
          <a:bodyPr vert="horz" lIns="91440" tIns="45720" rIns="91440" bIns="45720" rtlCol="0" anchor="b">
            <a:normAutofit/>
          </a:bodyPr>
          <a:lstStyle/>
          <a:p>
            <a:pPr marL="0" marR="0" lvl="0" indent="0" fontAlgn="auto">
              <a:spcAft>
                <a:spcPts val="0"/>
              </a:spcAft>
              <a:buClrTx/>
              <a:buSzTx/>
              <a:tabLst/>
              <a:defRPr/>
            </a:pPr>
            <a:r>
              <a:rPr kumimoji="0" lang="en-US" b="1" i="0" u="none" strike="noStrike" cap="none" normalizeH="0" noProof="0" dirty="0" err="1">
                <a:ln>
                  <a:noFill/>
                </a:ln>
                <a:effectLst/>
                <a:uLnTx/>
                <a:uFillTx/>
              </a:rPr>
              <a:t>Navstack</a:t>
            </a:r>
            <a:r>
              <a:rPr kumimoji="0" lang="en-US" b="1" i="0" u="none" strike="noStrike" cap="none" normalizeH="0" noProof="0" dirty="0">
                <a:ln>
                  <a:noFill/>
                </a:ln>
                <a:effectLst/>
                <a:uLnTx/>
                <a:uFillTx/>
              </a:rPr>
              <a:t> Implementation</a:t>
            </a:r>
          </a:p>
        </p:txBody>
      </p:sp>
      <p:sp>
        <p:nvSpPr>
          <p:cNvPr id="2" name="TextBox 1">
            <a:extLst>
              <a:ext uri="{FF2B5EF4-FFF2-40B4-BE49-F238E27FC236}">
                <a16:creationId xmlns:a16="http://schemas.microsoft.com/office/drawing/2014/main" id="{BCD80FB7-B6AC-47EA-9468-4DDB4E377B5D}"/>
              </a:ext>
            </a:extLst>
          </p:cNvPr>
          <p:cNvSpPr txBox="1"/>
          <p:nvPr/>
        </p:nvSpPr>
        <p:spPr>
          <a:xfrm>
            <a:off x="942392" y="1945433"/>
            <a:ext cx="7422502" cy="3876869"/>
          </a:xfrm>
          <a:prstGeom prst="rect">
            <a:avLst/>
          </a:prstGeom>
        </p:spPr>
        <p:txBody>
          <a:bodyPr vert="horz" lIns="0" tIns="45720" rIns="0" bIns="45720" rtlCol="0">
            <a:normAutofit/>
          </a:bodyPr>
          <a:lstStyle/>
          <a:p>
            <a:pPr marL="342900" indent="-342900" defTabSz="914400">
              <a:lnSpc>
                <a:spcPct val="90000"/>
              </a:lnSpc>
              <a:spcAft>
                <a:spcPts val="600"/>
              </a:spcAft>
              <a:buClr>
                <a:schemeClr val="accent1"/>
              </a:buClr>
              <a:buFont typeface="Arial" panose="020B0604020202020204" pitchFamily="34" charset="0"/>
              <a:buChar char="•"/>
            </a:pPr>
            <a:r>
              <a:rPr lang="en-US" sz="2400" b="1" dirty="0">
                <a:effectLst/>
                <a:latin typeface="+mn-lt"/>
                <a:ea typeface="Calibri" panose="020F0502020204030204" pitchFamily="34" charset="0"/>
              </a:rPr>
              <a:t>Dynamic Window Approach (DWA) algorithm working:</a:t>
            </a:r>
            <a:endParaRPr lang="en-US" sz="2400" dirty="0">
              <a:solidFill>
                <a:srgbClr val="000000"/>
              </a:solidFill>
              <a:ea typeface="Calibri" panose="020F0502020204030204" pitchFamily="34" charset="0"/>
            </a:endParaRPr>
          </a:p>
          <a:p>
            <a:pPr marL="800100" lvl="1" indent="-342900">
              <a:lnSpc>
                <a:spcPct val="107000"/>
              </a:lnSpc>
              <a:buFont typeface="+mj-lt"/>
              <a:buAutoNum type="arabicPeriod"/>
            </a:pPr>
            <a:r>
              <a:rPr lang="en-US" dirty="0">
                <a:effectLst/>
                <a:latin typeface="Calibri" panose="020F0502020204030204" pitchFamily="34" charset="0"/>
                <a:ea typeface="Calibri" panose="020F0502020204030204" pitchFamily="34" charset="0"/>
                <a:cs typeface="Calibri" panose="020F0502020204030204" pitchFamily="34" charset="0"/>
              </a:rPr>
              <a:t>Discretely sample in the robot's control space (</a:t>
            </a:r>
            <a:r>
              <a:rPr lang="en-US" dirty="0" err="1">
                <a:effectLst/>
                <a:latin typeface="Calibri" panose="020F0502020204030204" pitchFamily="34" charset="0"/>
                <a:ea typeface="Calibri" panose="020F0502020204030204" pitchFamily="34" charset="0"/>
                <a:cs typeface="Calibri" panose="020F0502020204030204" pitchFamily="34" charset="0"/>
              </a:rPr>
              <a:t>dx,dy,dtheta</a:t>
            </a:r>
            <a:r>
              <a:rPr lang="en-US" dirty="0">
                <a:effectLst/>
                <a:latin typeface="Calibri" panose="020F0502020204030204" pitchFamily="34" charset="0"/>
                <a:ea typeface="Calibri" panose="020F0502020204030204" pitchFamily="34" charset="0"/>
                <a:cs typeface="Calibri" panose="020F0502020204030204" pitchFamily="34" charset="0"/>
              </a:rPr>
              <a:t>)</a:t>
            </a:r>
          </a:p>
          <a:p>
            <a:pPr marL="800100" lvl="1" indent="-342900">
              <a:lnSpc>
                <a:spcPct val="107000"/>
              </a:lnSpc>
              <a:buFont typeface="+mj-lt"/>
              <a:buAutoNum type="arabicPeriod"/>
            </a:pPr>
            <a:r>
              <a:rPr lang="en-US" dirty="0">
                <a:effectLst/>
                <a:latin typeface="Calibri" panose="020F0502020204030204" pitchFamily="34" charset="0"/>
                <a:ea typeface="Calibri" panose="020F0502020204030204" pitchFamily="34" charset="0"/>
                <a:cs typeface="Calibri" panose="020F0502020204030204" pitchFamily="34" charset="0"/>
              </a:rPr>
              <a:t>For each sampled velocity, perform forward simulation to predict what would happen for some (short) period of time.</a:t>
            </a:r>
          </a:p>
          <a:p>
            <a:pPr marL="800100" lvl="1" indent="-342900">
              <a:lnSpc>
                <a:spcPct val="107000"/>
              </a:lnSpc>
              <a:buFont typeface="+mj-lt"/>
              <a:buAutoNum type="arabicPeriod"/>
            </a:pPr>
            <a:r>
              <a:rPr lang="en-US" dirty="0">
                <a:effectLst/>
                <a:latin typeface="Calibri" panose="020F0502020204030204" pitchFamily="34" charset="0"/>
                <a:ea typeface="Calibri" panose="020F0502020204030204" pitchFamily="34" charset="0"/>
                <a:cs typeface="Calibri" panose="020F0502020204030204" pitchFamily="34" charset="0"/>
              </a:rPr>
              <a:t>Evaluate (score) each trajectory resulting from the forward simulation, </a:t>
            </a:r>
          </a:p>
          <a:p>
            <a:pPr marL="800100" lvl="1" indent="-342900">
              <a:lnSpc>
                <a:spcPct val="107000"/>
              </a:lnSpc>
              <a:buFont typeface="+mj-lt"/>
              <a:buAutoNum type="arabicPeriod"/>
            </a:pPr>
            <a:r>
              <a:rPr lang="en-US" dirty="0">
                <a:effectLst/>
                <a:latin typeface="Calibri" panose="020F0502020204030204" pitchFamily="34" charset="0"/>
                <a:ea typeface="Calibri" panose="020F0502020204030204" pitchFamily="34" charset="0"/>
                <a:cs typeface="Calibri" panose="020F0502020204030204" pitchFamily="34" charset="0"/>
              </a:rPr>
              <a:t>Pick the highest-scoring trajectory and send the associated velocity to the mobile base.</a:t>
            </a:r>
          </a:p>
          <a:p>
            <a:pPr marL="800100" lvl="1" indent="-342900">
              <a:lnSpc>
                <a:spcPct val="107000"/>
              </a:lnSpc>
              <a:spcAft>
                <a:spcPts val="800"/>
              </a:spcAft>
              <a:buFont typeface="+mj-lt"/>
              <a:buAutoNum type="arabicPeriod"/>
            </a:pPr>
            <a:r>
              <a:rPr lang="en-US" dirty="0">
                <a:effectLst/>
                <a:latin typeface="Calibri" panose="020F0502020204030204" pitchFamily="34" charset="0"/>
                <a:ea typeface="Calibri" panose="020F0502020204030204" pitchFamily="34" charset="0"/>
                <a:cs typeface="Calibri" panose="020F0502020204030204" pitchFamily="34" charset="0"/>
              </a:rPr>
              <a:t>Rinse and repeat.</a:t>
            </a:r>
          </a:p>
          <a:p>
            <a:pPr marL="285750" indent="-285750" defTabSz="914400">
              <a:lnSpc>
                <a:spcPct val="90000"/>
              </a:lnSpc>
              <a:spcAft>
                <a:spcPts val="600"/>
              </a:spcAft>
              <a:buClr>
                <a:schemeClr val="accent1"/>
              </a:buClr>
              <a:buFont typeface="Arial" panose="020B0604020202020204" pitchFamily="34" charset="0"/>
              <a:buChar char="•"/>
            </a:pPr>
            <a:endParaRPr lang="en-US" dirty="0">
              <a:solidFill>
                <a:srgbClr val="000000"/>
              </a:solidFill>
              <a:latin typeface="Calibri" panose="020F0502020204030204" pitchFamily="34" charset="0"/>
              <a:ea typeface="Calibri" panose="020F0502020204030204" pitchFamily="34" charset="0"/>
            </a:endParaRPr>
          </a:p>
          <a:p>
            <a:pPr marL="285750" indent="-285750" defTabSz="914400">
              <a:lnSpc>
                <a:spcPct val="90000"/>
              </a:lnSpc>
              <a:spcAft>
                <a:spcPts val="600"/>
              </a:spcAft>
              <a:buClr>
                <a:schemeClr val="accent1"/>
              </a:buClr>
              <a:buFont typeface="Arial" panose="020B0604020202020204" pitchFamily="34" charset="0"/>
              <a:buChar char="•"/>
            </a:pPr>
            <a:endParaRPr lang="en-US" sz="2400" b="1" i="0" dirty="0">
              <a:solidFill>
                <a:schemeClr val="tx1">
                  <a:lumMod val="75000"/>
                  <a:lumOff val="25000"/>
                </a:schemeClr>
              </a:solidFill>
            </a:endParaRPr>
          </a:p>
        </p:txBody>
      </p:sp>
      <p:sp>
        <p:nvSpPr>
          <p:cNvPr id="4" name="Title 1">
            <a:extLst>
              <a:ext uri="{FF2B5EF4-FFF2-40B4-BE49-F238E27FC236}">
                <a16:creationId xmlns:a16="http://schemas.microsoft.com/office/drawing/2014/main" id="{5450C845-AD26-6D42-F02B-5531BD04D623}"/>
              </a:ext>
            </a:extLst>
          </p:cNvPr>
          <p:cNvSpPr txBox="1">
            <a:spLocks/>
          </p:cNvSpPr>
          <p:nvPr/>
        </p:nvSpPr>
        <p:spPr>
          <a:xfrm>
            <a:off x="942392" y="1208315"/>
            <a:ext cx="9929322" cy="373224"/>
          </a:xfrm>
          <a:prstGeom prst="rect">
            <a:avLst/>
          </a:prstGeom>
        </p:spPr>
        <p:txBody>
          <a:bodyPr vert="horz" lIns="91440" tIns="45720" rIns="91440" bIns="45720" rtlCol="0" anchor="b">
            <a:normAutofit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defRPr/>
            </a:pPr>
            <a:r>
              <a:rPr lang="en-US" sz="2300" dirty="0" err="1">
                <a:latin typeface="+mn-lt"/>
              </a:rPr>
              <a:t>Navstack</a:t>
            </a:r>
            <a:r>
              <a:rPr lang="en-US" sz="2300" dirty="0">
                <a:latin typeface="+mn-lt"/>
              </a:rPr>
              <a:t> works on the principle of </a:t>
            </a:r>
            <a:r>
              <a:rPr lang="en-US" sz="2300" dirty="0">
                <a:effectLst/>
                <a:latin typeface="+mn-lt"/>
                <a:ea typeface="Calibri" panose="020F0502020204030204" pitchFamily="34" charset="0"/>
              </a:rPr>
              <a:t>Dynamic Window Approach (DWA) algorithm </a:t>
            </a:r>
            <a:endParaRPr lang="en-US" sz="2300" dirty="0">
              <a:latin typeface="+mn-lt"/>
            </a:endParaRPr>
          </a:p>
        </p:txBody>
      </p:sp>
    </p:spTree>
    <p:extLst>
      <p:ext uri="{BB962C8B-B14F-4D97-AF65-F5344CB8AC3E}">
        <p14:creationId xmlns:p14="http://schemas.microsoft.com/office/powerpoint/2010/main" val="31200659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6C7C006-27C6-45DF-B3B9-3F471145E83B}"/>
              </a:ext>
            </a:extLst>
          </p:cNvPr>
          <p:cNvSpPr>
            <a:spLocks noGrp="1"/>
          </p:cNvSpPr>
          <p:nvPr>
            <p:ph type="title"/>
          </p:nvPr>
        </p:nvSpPr>
        <p:spPr>
          <a:xfrm>
            <a:off x="2295335" y="223145"/>
            <a:ext cx="6469463" cy="812553"/>
          </a:xfrm>
        </p:spPr>
        <p:txBody>
          <a:bodyPr vert="horz" lIns="91440" tIns="45720" rIns="91440" bIns="45720" rtlCol="0" anchor="b">
            <a:normAutofit/>
          </a:bodyPr>
          <a:lstStyle/>
          <a:p>
            <a:pPr marL="0" marR="0" lvl="0" indent="0" fontAlgn="auto">
              <a:spcAft>
                <a:spcPts val="0"/>
              </a:spcAft>
              <a:buClrTx/>
              <a:buSzTx/>
              <a:tabLst/>
              <a:defRPr/>
            </a:pPr>
            <a:r>
              <a:rPr kumimoji="0" lang="en-US" b="1" i="0" u="none" strike="noStrike" cap="none" normalizeH="0" noProof="0" dirty="0" err="1">
                <a:ln>
                  <a:noFill/>
                </a:ln>
                <a:effectLst/>
                <a:uLnTx/>
                <a:uFillTx/>
              </a:rPr>
              <a:t>Navstack</a:t>
            </a:r>
            <a:r>
              <a:rPr kumimoji="0" lang="en-US" b="1" i="0" u="none" strike="noStrike" cap="none" normalizeH="0" noProof="0" dirty="0">
                <a:ln>
                  <a:noFill/>
                </a:ln>
                <a:effectLst/>
                <a:uLnTx/>
                <a:uFillTx/>
              </a:rPr>
              <a:t> Implementation</a:t>
            </a:r>
          </a:p>
        </p:txBody>
      </p:sp>
      <p:sp>
        <p:nvSpPr>
          <p:cNvPr id="2" name="TextBox 1">
            <a:extLst>
              <a:ext uri="{FF2B5EF4-FFF2-40B4-BE49-F238E27FC236}">
                <a16:creationId xmlns:a16="http://schemas.microsoft.com/office/drawing/2014/main" id="{BCD80FB7-B6AC-47EA-9468-4DDB4E377B5D}"/>
              </a:ext>
            </a:extLst>
          </p:cNvPr>
          <p:cNvSpPr txBox="1"/>
          <p:nvPr/>
        </p:nvSpPr>
        <p:spPr>
          <a:xfrm>
            <a:off x="942391" y="1945434"/>
            <a:ext cx="9367935" cy="3629608"/>
          </a:xfrm>
          <a:prstGeom prst="rect">
            <a:avLst/>
          </a:prstGeom>
        </p:spPr>
        <p:txBody>
          <a:bodyPr vert="horz" lIns="0" tIns="45720" rIns="0" bIns="45720" rtlCol="0">
            <a:normAutofit/>
          </a:bodyPr>
          <a:lstStyle/>
          <a:p>
            <a:pPr marL="0" marR="0">
              <a:lnSpc>
                <a:spcPct val="107000"/>
              </a:lnSpc>
              <a:spcBef>
                <a:spcPts val="0"/>
              </a:spcBef>
              <a:spcAft>
                <a:spcPts val="800"/>
              </a:spcAft>
            </a:pP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T</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he </a:t>
            </a: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move base node </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is responsible for planning a </a:t>
            </a: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collision-free path </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from a starting location to a goal location for a mobile robot.</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285750" marR="0" indent="-285750">
              <a:lnSpc>
                <a:spcPct val="107000"/>
              </a:lnSpc>
              <a:spcBef>
                <a:spcPts val="0"/>
              </a:spcBef>
              <a:spcAft>
                <a:spcPts val="800"/>
              </a:spcAft>
              <a:buFont typeface="Arial" panose="020B0604020202020204" pitchFamily="34" charset="0"/>
              <a:buChar char="•"/>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move-base node </a:t>
            </a: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subscribes</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to the following topics:</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lvl="1">
              <a:lnSpc>
                <a:spcPct val="107000"/>
              </a:lnSpc>
              <a:spcAft>
                <a:spcPts val="800"/>
              </a:spcAft>
            </a:pPr>
            <a:r>
              <a:rPr lang="en-US"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r>
              <a:rPr lang="en-US"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move_base_simple</a:t>
            </a:r>
            <a:r>
              <a:rPr lang="en-US"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/goal :</a:t>
            </a:r>
            <a:r>
              <a:rPr lang="en-US"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Goal position and orientation </a:t>
            </a:r>
          </a:p>
          <a:p>
            <a:pPr marL="285750" indent="-285750">
              <a:lnSpc>
                <a:spcPct val="107000"/>
              </a:lnSpc>
              <a:spcAft>
                <a:spcPts val="800"/>
              </a:spcAft>
              <a:buFont typeface="Arial" panose="020B0604020202020204" pitchFamily="34" charset="0"/>
              <a:buChar char="•"/>
            </a:pPr>
            <a:r>
              <a:rPr lang="en-US"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publisher will </a:t>
            </a:r>
            <a:r>
              <a:rPr lang="en-US"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publish </a:t>
            </a:r>
            <a:r>
              <a:rPr lang="en-US"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to the topic:</a:t>
            </a:r>
            <a:endParaRPr lang="en-US" dirty="0">
              <a:effectLst/>
              <a:latin typeface="Calibri" panose="020F0502020204030204" pitchFamily="34" charset="0"/>
              <a:ea typeface="Calibri" panose="020F0502020204030204" pitchFamily="34" charset="0"/>
              <a:cs typeface="Calibri" panose="020F0502020204030204" pitchFamily="34" charset="0"/>
            </a:endParaRPr>
          </a:p>
          <a:p>
            <a:pPr lvl="1">
              <a:lnSpc>
                <a:spcPct val="107000"/>
              </a:lnSpc>
              <a:spcAft>
                <a:spcPts val="800"/>
              </a:spcAft>
            </a:pPr>
            <a:r>
              <a:rPr lang="en-US"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r>
              <a:rPr lang="en-US"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cmd_vel</a:t>
            </a:r>
            <a:r>
              <a:rPr lang="en-US"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 Linear and angular velocity command</a:t>
            </a:r>
            <a:endParaRPr lang="en-US" dirty="0">
              <a:solidFill>
                <a:srgbClr val="000000"/>
              </a:solidFill>
              <a:latin typeface="Calibri" panose="020F0502020204030204" pitchFamily="34" charset="0"/>
              <a:ea typeface="Calibri" panose="020F0502020204030204" pitchFamily="34" charset="0"/>
            </a:endParaRPr>
          </a:p>
          <a:p>
            <a:pPr marL="285750" indent="-285750" defTabSz="914400">
              <a:lnSpc>
                <a:spcPct val="90000"/>
              </a:lnSpc>
              <a:spcAft>
                <a:spcPts val="600"/>
              </a:spcAft>
              <a:buClr>
                <a:schemeClr val="accent1"/>
              </a:buClr>
              <a:buFont typeface="Arial" panose="020B0604020202020204" pitchFamily="34" charset="0"/>
              <a:buChar char="•"/>
            </a:pPr>
            <a:endParaRPr lang="en-US" sz="2400" b="1" i="0" dirty="0">
              <a:solidFill>
                <a:schemeClr val="tx1">
                  <a:lumMod val="75000"/>
                  <a:lumOff val="25000"/>
                </a:schemeClr>
              </a:solidFill>
            </a:endParaRPr>
          </a:p>
        </p:txBody>
      </p:sp>
      <p:sp>
        <p:nvSpPr>
          <p:cNvPr id="4" name="Title 1">
            <a:extLst>
              <a:ext uri="{FF2B5EF4-FFF2-40B4-BE49-F238E27FC236}">
                <a16:creationId xmlns:a16="http://schemas.microsoft.com/office/drawing/2014/main" id="{5450C845-AD26-6D42-F02B-5531BD04D623}"/>
              </a:ext>
            </a:extLst>
          </p:cNvPr>
          <p:cNvSpPr txBox="1">
            <a:spLocks/>
          </p:cNvSpPr>
          <p:nvPr/>
        </p:nvSpPr>
        <p:spPr>
          <a:xfrm>
            <a:off x="942392" y="1208315"/>
            <a:ext cx="9929322" cy="373224"/>
          </a:xfrm>
          <a:prstGeom prst="rect">
            <a:avLst/>
          </a:prstGeom>
        </p:spPr>
        <p:txBody>
          <a:bodyPr vert="horz" lIns="91440" tIns="45720" rIns="91440" bIns="45720" rtlCol="0" anchor="b">
            <a:normAutofit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defRPr/>
            </a:pPr>
            <a:r>
              <a:rPr lang="en-US" sz="2300" b="1" dirty="0">
                <a:latin typeface="+mn-lt"/>
              </a:rPr>
              <a:t>Move base node working</a:t>
            </a:r>
          </a:p>
        </p:txBody>
      </p:sp>
    </p:spTree>
    <p:extLst>
      <p:ext uri="{BB962C8B-B14F-4D97-AF65-F5344CB8AC3E}">
        <p14:creationId xmlns:p14="http://schemas.microsoft.com/office/powerpoint/2010/main" val="4034934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1264E-356B-4B26-969E-310E81C38C52}"/>
              </a:ext>
            </a:extLst>
          </p:cNvPr>
          <p:cNvSpPr>
            <a:spLocks noGrp="1"/>
          </p:cNvSpPr>
          <p:nvPr>
            <p:ph type="ctrTitle"/>
          </p:nvPr>
        </p:nvSpPr>
        <p:spPr>
          <a:xfrm>
            <a:off x="4974771" y="634946"/>
            <a:ext cx="6574972" cy="1450757"/>
          </a:xfrm>
        </p:spPr>
        <p:txBody>
          <a:bodyPr vert="horz" lIns="91440" tIns="45720" rIns="91440" bIns="45720" rtlCol="0" anchor="b">
            <a:normAutofit/>
          </a:bodyPr>
          <a:lstStyle/>
          <a:p>
            <a:r>
              <a:rPr lang="en-US" sz="4800" b="1">
                <a:solidFill>
                  <a:schemeClr val="tx1">
                    <a:lumMod val="75000"/>
                    <a:lumOff val="25000"/>
                  </a:schemeClr>
                </a:solidFill>
              </a:rPr>
              <a:t>Presented by</a:t>
            </a:r>
          </a:p>
        </p:txBody>
      </p:sp>
      <p:sp>
        <p:nvSpPr>
          <p:cNvPr id="3" name="Content Placeholder 2">
            <a:extLst>
              <a:ext uri="{FF2B5EF4-FFF2-40B4-BE49-F238E27FC236}">
                <a16:creationId xmlns:a16="http://schemas.microsoft.com/office/drawing/2014/main" id="{E78C6F48-C84C-4ADE-BA48-CAA36A544307}"/>
              </a:ext>
            </a:extLst>
          </p:cNvPr>
          <p:cNvSpPr>
            <a:spLocks noGrp="1"/>
          </p:cNvSpPr>
          <p:nvPr>
            <p:ph type="subTitle" idx="1"/>
          </p:nvPr>
        </p:nvSpPr>
        <p:spPr>
          <a:xfrm>
            <a:off x="4974769" y="2198914"/>
            <a:ext cx="6574973" cy="3670180"/>
          </a:xfrm>
        </p:spPr>
        <p:txBody>
          <a:bodyPr vert="horz" lIns="0" tIns="45720" rIns="0" bIns="45720" rtlCol="0">
            <a:normAutofit/>
          </a:bodyPr>
          <a:lstStyle/>
          <a:p>
            <a:pPr marL="283464" indent="-283464">
              <a:spcBef>
                <a:spcPts val="900"/>
              </a:spcBef>
              <a:buFont typeface="Calibri" panose="020F0502020204030204" pitchFamily="34" charset="0"/>
              <a:buChar char="§"/>
            </a:pPr>
            <a:r>
              <a:rPr lang="en-US" b="1">
                <a:solidFill>
                  <a:schemeClr val="tx1">
                    <a:lumMod val="75000"/>
                    <a:lumOff val="25000"/>
                  </a:schemeClr>
                </a:solidFill>
                <a:latin typeface="+mn-lt"/>
              </a:rPr>
              <a:t>Syed Muhammad Khalid |20060015</a:t>
            </a:r>
          </a:p>
          <a:p>
            <a:pPr marL="283464" indent="-283464">
              <a:spcBef>
                <a:spcPts val="900"/>
              </a:spcBef>
              <a:buFont typeface="Calibri" panose="020F0502020204030204" pitchFamily="34" charset="0"/>
              <a:buChar char="§"/>
            </a:pPr>
            <a:r>
              <a:rPr lang="en-US" b="1">
                <a:solidFill>
                  <a:schemeClr val="tx1">
                    <a:lumMod val="75000"/>
                    <a:lumOff val="25000"/>
                  </a:schemeClr>
                </a:solidFill>
                <a:latin typeface="+mn-lt"/>
              </a:rPr>
              <a:t>Syed Muhammad Alam | 21060007</a:t>
            </a:r>
          </a:p>
          <a:p>
            <a:pPr marL="283464" indent="-283464">
              <a:spcBef>
                <a:spcPts val="900"/>
              </a:spcBef>
              <a:buFont typeface="Calibri" panose="020F0502020204030204" pitchFamily="34" charset="0"/>
              <a:buChar char="§"/>
            </a:pPr>
            <a:r>
              <a:rPr lang="en-US" b="1">
                <a:solidFill>
                  <a:schemeClr val="tx1">
                    <a:lumMod val="75000"/>
                    <a:lumOff val="25000"/>
                  </a:schemeClr>
                </a:solidFill>
                <a:latin typeface="+mn-lt"/>
              </a:rPr>
              <a:t>Syed Meharullah |21060009</a:t>
            </a:r>
          </a:p>
          <a:p>
            <a:pPr marL="283464" indent="-283464">
              <a:spcBef>
                <a:spcPts val="900"/>
              </a:spcBef>
            </a:pPr>
            <a:endParaRPr lang="en-US" dirty="0">
              <a:solidFill>
                <a:schemeClr val="tx1">
                  <a:lumMod val="75000"/>
                  <a:lumOff val="25000"/>
                </a:schemeClr>
              </a:solidFill>
              <a:latin typeface="+mn-lt"/>
            </a:endParaRPr>
          </a:p>
        </p:txBody>
      </p:sp>
      <p:pic>
        <p:nvPicPr>
          <p:cNvPr id="27" name="Picture 26" descr="One in a crowd">
            <a:extLst>
              <a:ext uri="{FF2B5EF4-FFF2-40B4-BE49-F238E27FC236}">
                <a16:creationId xmlns:a16="http://schemas.microsoft.com/office/drawing/2014/main" id="{DE3BEC28-5559-4F1D-B5C6-A069560580D0}"/>
              </a:ext>
            </a:extLst>
          </p:cNvPr>
          <p:cNvPicPr>
            <a:picLocks noChangeAspect="1"/>
          </p:cNvPicPr>
          <p:nvPr/>
        </p:nvPicPr>
        <p:blipFill rotWithShape="1">
          <a:blip r:embed="rId2"/>
          <a:srcRect l="26122" r="17410" b="2"/>
          <a:stretch/>
        </p:blipFill>
        <p:spPr>
          <a:xfrm>
            <a:off x="633999" y="640081"/>
            <a:ext cx="4001315" cy="5314406"/>
          </a:xfrm>
          <a:prstGeom prst="rect">
            <a:avLst/>
          </a:prstGeom>
        </p:spPr>
      </p:pic>
    </p:spTree>
    <p:extLst>
      <p:ext uri="{BB962C8B-B14F-4D97-AF65-F5344CB8AC3E}">
        <p14:creationId xmlns:p14="http://schemas.microsoft.com/office/powerpoint/2010/main" val="29617158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6C7C006-27C6-45DF-B3B9-3F471145E83B}"/>
              </a:ext>
            </a:extLst>
          </p:cNvPr>
          <p:cNvSpPr>
            <a:spLocks noGrp="1"/>
          </p:cNvSpPr>
          <p:nvPr>
            <p:ph type="title"/>
          </p:nvPr>
        </p:nvSpPr>
        <p:spPr>
          <a:xfrm>
            <a:off x="3709429" y="233523"/>
            <a:ext cx="8565744" cy="812553"/>
          </a:xfrm>
        </p:spPr>
        <p:txBody>
          <a:bodyPr vert="horz" lIns="91440" tIns="45720" rIns="91440" bIns="45720" rtlCol="0" anchor="b">
            <a:normAutofit fontScale="90000"/>
          </a:bodyPr>
          <a:lstStyle/>
          <a:p>
            <a:pPr marL="0" marR="0" lvl="0" indent="0" fontAlgn="auto">
              <a:spcAft>
                <a:spcPts val="0"/>
              </a:spcAft>
              <a:buClrTx/>
              <a:buSzTx/>
              <a:tabLst/>
              <a:defRPr/>
            </a:pPr>
            <a:r>
              <a:rPr kumimoji="0" lang="en-US" b="1" i="0" u="none" strike="noStrike" cap="none" normalizeH="0" noProof="0" dirty="0" err="1">
                <a:ln>
                  <a:noFill/>
                </a:ln>
                <a:effectLst/>
                <a:uLnTx/>
                <a:uFillTx/>
              </a:rPr>
              <a:t>Rviz</a:t>
            </a:r>
            <a:r>
              <a:rPr lang="en-US" b="1" dirty="0"/>
              <a:t> visualization of Sensor Readings</a:t>
            </a:r>
            <a:endParaRPr kumimoji="0" lang="en-US" b="1" i="0" u="none" strike="noStrike" cap="none" normalizeH="0" noProof="0" dirty="0">
              <a:ln>
                <a:noFill/>
              </a:ln>
              <a:effectLst/>
              <a:uLnTx/>
              <a:uFillTx/>
            </a:endParaRPr>
          </a:p>
        </p:txBody>
      </p:sp>
      <p:pic>
        <p:nvPicPr>
          <p:cNvPr id="10" name="Picture 9" descr="A jet flying in the sky&#10;&#10;Description automatically generated with low confidence">
            <a:extLst>
              <a:ext uri="{FF2B5EF4-FFF2-40B4-BE49-F238E27FC236}">
                <a16:creationId xmlns:a16="http://schemas.microsoft.com/office/drawing/2014/main" id="{EFAA55EC-E46D-B1D2-21AE-A5C045E9230D}"/>
              </a:ext>
            </a:extLst>
          </p:cNvPr>
          <p:cNvPicPr>
            <a:picLocks noChangeAspect="1"/>
          </p:cNvPicPr>
          <p:nvPr/>
        </p:nvPicPr>
        <p:blipFill rotWithShape="1">
          <a:blip r:embed="rId3">
            <a:extLst>
              <a:ext uri="{28A0092B-C50C-407E-A947-70E740481C1C}">
                <a14:useLocalDpi xmlns:a14="http://schemas.microsoft.com/office/drawing/2010/main" val="0"/>
              </a:ext>
            </a:extLst>
          </a:blip>
          <a:srcRect l="29411" t="26634" r="11089" b="13517"/>
          <a:stretch/>
        </p:blipFill>
        <p:spPr>
          <a:xfrm rot="16200000">
            <a:off x="1416641" y="1477679"/>
            <a:ext cx="3900353" cy="4140658"/>
          </a:xfrm>
          <a:prstGeom prst="rect">
            <a:avLst/>
          </a:prstGeom>
        </p:spPr>
      </p:pic>
      <p:sp>
        <p:nvSpPr>
          <p:cNvPr id="2" name="TextBox 1">
            <a:extLst>
              <a:ext uri="{FF2B5EF4-FFF2-40B4-BE49-F238E27FC236}">
                <a16:creationId xmlns:a16="http://schemas.microsoft.com/office/drawing/2014/main" id="{BCD80FB7-B6AC-47EA-9468-4DDB4E377B5D}"/>
              </a:ext>
            </a:extLst>
          </p:cNvPr>
          <p:cNvSpPr txBox="1"/>
          <p:nvPr/>
        </p:nvSpPr>
        <p:spPr>
          <a:xfrm>
            <a:off x="7349530" y="1847160"/>
            <a:ext cx="3312608" cy="643994"/>
          </a:xfrm>
          <a:prstGeom prst="rect">
            <a:avLst/>
          </a:prstGeom>
        </p:spPr>
        <p:txBody>
          <a:bodyPr vert="horz" lIns="0" tIns="45720" rIns="0" bIns="45720" rtlCol="0">
            <a:normAutofit/>
          </a:bodyPr>
          <a:lstStyle/>
          <a:p>
            <a:pPr defTabSz="914400">
              <a:lnSpc>
                <a:spcPct val="90000"/>
              </a:lnSpc>
              <a:spcAft>
                <a:spcPts val="600"/>
              </a:spcAft>
              <a:buClr>
                <a:schemeClr val="accent1"/>
              </a:buClr>
              <a:buFont typeface="Calibri" panose="020F0502020204030204" pitchFamily="34" charset="0"/>
            </a:pPr>
            <a:r>
              <a:rPr lang="en-US" sz="2400" b="1" dirty="0">
                <a:solidFill>
                  <a:schemeClr val="tx1">
                    <a:lumMod val="75000"/>
                    <a:lumOff val="25000"/>
                  </a:schemeClr>
                </a:solidFill>
              </a:rPr>
              <a:t>Outputs of 3 IR Sensors</a:t>
            </a:r>
            <a:endParaRPr lang="en-US" sz="2400" b="1" i="0" dirty="0">
              <a:solidFill>
                <a:schemeClr val="tx1">
                  <a:lumMod val="75000"/>
                  <a:lumOff val="25000"/>
                </a:schemeClr>
              </a:solidFill>
            </a:endParaRPr>
          </a:p>
        </p:txBody>
      </p:sp>
      <p:cxnSp>
        <p:nvCxnSpPr>
          <p:cNvPr id="12" name="Straight Arrow Connector 11">
            <a:extLst>
              <a:ext uri="{FF2B5EF4-FFF2-40B4-BE49-F238E27FC236}">
                <a16:creationId xmlns:a16="http://schemas.microsoft.com/office/drawing/2014/main" id="{ED16EF1F-A9C1-FD16-1202-25FDFA87F541}"/>
              </a:ext>
            </a:extLst>
          </p:cNvPr>
          <p:cNvCxnSpPr>
            <a:cxnSpLocks/>
          </p:cNvCxnSpPr>
          <p:nvPr/>
        </p:nvCxnSpPr>
        <p:spPr>
          <a:xfrm>
            <a:off x="676469" y="3079102"/>
            <a:ext cx="21636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C22A6D4-6477-C9F5-9F41-70B162EFEFE9}"/>
              </a:ext>
            </a:extLst>
          </p:cNvPr>
          <p:cNvSpPr txBox="1"/>
          <p:nvPr/>
        </p:nvSpPr>
        <p:spPr>
          <a:xfrm>
            <a:off x="168039" y="2365863"/>
            <a:ext cx="1016860" cy="646331"/>
          </a:xfrm>
          <a:prstGeom prst="rect">
            <a:avLst/>
          </a:prstGeom>
          <a:noFill/>
        </p:spPr>
        <p:txBody>
          <a:bodyPr wrap="square" rtlCol="0">
            <a:spAutoFit/>
          </a:bodyPr>
          <a:lstStyle/>
          <a:p>
            <a:r>
              <a:rPr lang="en-US" dirty="0"/>
              <a:t>Front IR Sensor</a:t>
            </a:r>
          </a:p>
        </p:txBody>
      </p:sp>
      <p:cxnSp>
        <p:nvCxnSpPr>
          <p:cNvPr id="20" name="Straight Arrow Connector 19">
            <a:extLst>
              <a:ext uri="{FF2B5EF4-FFF2-40B4-BE49-F238E27FC236}">
                <a16:creationId xmlns:a16="http://schemas.microsoft.com/office/drawing/2014/main" id="{C6332670-35EC-B5ED-525D-4F33FCA4BD23}"/>
              </a:ext>
            </a:extLst>
          </p:cNvPr>
          <p:cNvCxnSpPr>
            <a:cxnSpLocks/>
          </p:cNvCxnSpPr>
          <p:nvPr/>
        </p:nvCxnSpPr>
        <p:spPr>
          <a:xfrm>
            <a:off x="676469" y="4677747"/>
            <a:ext cx="165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C2FC796-4FBC-36AB-28CF-614B8B7C8982}"/>
              </a:ext>
            </a:extLst>
          </p:cNvPr>
          <p:cNvSpPr txBox="1"/>
          <p:nvPr/>
        </p:nvSpPr>
        <p:spPr>
          <a:xfrm>
            <a:off x="144714" y="4731726"/>
            <a:ext cx="1016860" cy="646331"/>
          </a:xfrm>
          <a:prstGeom prst="rect">
            <a:avLst/>
          </a:prstGeom>
          <a:noFill/>
        </p:spPr>
        <p:txBody>
          <a:bodyPr wrap="square" rtlCol="0">
            <a:spAutoFit/>
          </a:bodyPr>
          <a:lstStyle/>
          <a:p>
            <a:r>
              <a:rPr lang="en-US" dirty="0"/>
              <a:t>Left IR Sensor</a:t>
            </a:r>
          </a:p>
        </p:txBody>
      </p:sp>
      <p:cxnSp>
        <p:nvCxnSpPr>
          <p:cNvPr id="23" name="Straight Arrow Connector 22">
            <a:extLst>
              <a:ext uri="{FF2B5EF4-FFF2-40B4-BE49-F238E27FC236}">
                <a16:creationId xmlns:a16="http://schemas.microsoft.com/office/drawing/2014/main" id="{25A7490F-C2DE-5B82-6C5C-94C21218D7A4}"/>
              </a:ext>
            </a:extLst>
          </p:cNvPr>
          <p:cNvCxnSpPr>
            <a:cxnSpLocks/>
          </p:cNvCxnSpPr>
          <p:nvPr/>
        </p:nvCxnSpPr>
        <p:spPr>
          <a:xfrm flipH="1">
            <a:off x="4595327" y="3548008"/>
            <a:ext cx="14044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6E644654-97F8-F922-9C60-05B237945AAE}"/>
              </a:ext>
            </a:extLst>
          </p:cNvPr>
          <p:cNvSpPr txBox="1"/>
          <p:nvPr/>
        </p:nvSpPr>
        <p:spPr>
          <a:xfrm>
            <a:off x="5780318" y="3563678"/>
            <a:ext cx="1016860" cy="646331"/>
          </a:xfrm>
          <a:prstGeom prst="rect">
            <a:avLst/>
          </a:prstGeom>
          <a:noFill/>
        </p:spPr>
        <p:txBody>
          <a:bodyPr wrap="square" rtlCol="0">
            <a:spAutoFit/>
          </a:bodyPr>
          <a:lstStyle/>
          <a:p>
            <a:r>
              <a:rPr lang="en-US" dirty="0"/>
              <a:t>Right IR Sensor</a:t>
            </a:r>
          </a:p>
        </p:txBody>
      </p:sp>
      <p:cxnSp>
        <p:nvCxnSpPr>
          <p:cNvPr id="27" name="Straight Arrow Connector 26">
            <a:extLst>
              <a:ext uri="{FF2B5EF4-FFF2-40B4-BE49-F238E27FC236}">
                <a16:creationId xmlns:a16="http://schemas.microsoft.com/office/drawing/2014/main" id="{75BC5A0A-CB09-9D03-36E7-2F71C376A225}"/>
              </a:ext>
            </a:extLst>
          </p:cNvPr>
          <p:cNvCxnSpPr>
            <a:cxnSpLocks/>
          </p:cNvCxnSpPr>
          <p:nvPr/>
        </p:nvCxnSpPr>
        <p:spPr>
          <a:xfrm flipH="1" flipV="1">
            <a:off x="3684037" y="4124951"/>
            <a:ext cx="2861387" cy="1314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7AE80194-EFAB-D3EE-017F-96372B6B3F3E}"/>
              </a:ext>
            </a:extLst>
          </p:cNvPr>
          <p:cNvSpPr txBox="1"/>
          <p:nvPr/>
        </p:nvSpPr>
        <p:spPr>
          <a:xfrm>
            <a:off x="6610230" y="5313519"/>
            <a:ext cx="1945941" cy="369332"/>
          </a:xfrm>
          <a:prstGeom prst="rect">
            <a:avLst/>
          </a:prstGeom>
          <a:noFill/>
        </p:spPr>
        <p:txBody>
          <a:bodyPr wrap="square" rtlCol="0">
            <a:spAutoFit/>
          </a:bodyPr>
          <a:lstStyle/>
          <a:p>
            <a:r>
              <a:rPr lang="en-US" dirty="0"/>
              <a:t>Robot’s location</a:t>
            </a:r>
          </a:p>
        </p:txBody>
      </p:sp>
    </p:spTree>
    <p:extLst>
      <p:ext uri="{BB962C8B-B14F-4D97-AF65-F5344CB8AC3E}">
        <p14:creationId xmlns:p14="http://schemas.microsoft.com/office/powerpoint/2010/main" val="20035756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71AED2F2-5DD1-3CA2-53E0-0E28A65DD1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4261647" y="489384"/>
            <a:ext cx="3019381" cy="7021541"/>
          </a:xfrm>
          <a:prstGeom prst="rect">
            <a:avLst/>
          </a:prstGeom>
        </p:spPr>
      </p:pic>
      <p:sp>
        <p:nvSpPr>
          <p:cNvPr id="6" name="Title 1">
            <a:extLst>
              <a:ext uri="{FF2B5EF4-FFF2-40B4-BE49-F238E27FC236}">
                <a16:creationId xmlns:a16="http://schemas.microsoft.com/office/drawing/2014/main" id="{96C7C006-27C6-45DF-B3B9-3F471145E83B}"/>
              </a:ext>
            </a:extLst>
          </p:cNvPr>
          <p:cNvSpPr>
            <a:spLocks noGrp="1"/>
          </p:cNvSpPr>
          <p:nvPr>
            <p:ph type="title"/>
          </p:nvPr>
        </p:nvSpPr>
        <p:spPr>
          <a:xfrm>
            <a:off x="653144" y="239449"/>
            <a:ext cx="9185987" cy="812553"/>
          </a:xfrm>
        </p:spPr>
        <p:txBody>
          <a:bodyPr vert="horz" lIns="91440" tIns="45720" rIns="91440" bIns="45720" rtlCol="0" anchor="b">
            <a:normAutofit/>
          </a:bodyPr>
          <a:lstStyle/>
          <a:p>
            <a:pPr marL="0" marR="0" lvl="0" indent="0" fontAlgn="auto">
              <a:spcAft>
                <a:spcPts val="0"/>
              </a:spcAft>
              <a:buClrTx/>
              <a:buSzTx/>
              <a:tabLst/>
              <a:defRPr/>
            </a:pPr>
            <a:r>
              <a:rPr kumimoji="0" lang="en-US" b="1" i="0" u="none" strike="noStrike" cap="none" normalizeH="0" noProof="0" dirty="0" err="1">
                <a:ln>
                  <a:noFill/>
                </a:ln>
                <a:effectLst/>
                <a:uLnTx/>
                <a:uFillTx/>
              </a:rPr>
              <a:t>Rviz</a:t>
            </a:r>
            <a:r>
              <a:rPr lang="en-US" b="1" dirty="0"/>
              <a:t> visualization of Sensor Readings</a:t>
            </a:r>
            <a:endParaRPr kumimoji="0" lang="en-US" b="1" i="0" u="none" strike="noStrike" cap="none" normalizeH="0" noProof="0" dirty="0">
              <a:ln>
                <a:noFill/>
              </a:ln>
              <a:effectLst/>
              <a:uLnTx/>
              <a:uFillTx/>
            </a:endParaRPr>
          </a:p>
        </p:txBody>
      </p:sp>
      <p:sp>
        <p:nvSpPr>
          <p:cNvPr id="2" name="TextBox 1">
            <a:extLst>
              <a:ext uri="{FF2B5EF4-FFF2-40B4-BE49-F238E27FC236}">
                <a16:creationId xmlns:a16="http://schemas.microsoft.com/office/drawing/2014/main" id="{BCD80FB7-B6AC-47EA-9468-4DDB4E377B5D}"/>
              </a:ext>
            </a:extLst>
          </p:cNvPr>
          <p:cNvSpPr txBox="1"/>
          <p:nvPr/>
        </p:nvSpPr>
        <p:spPr>
          <a:xfrm>
            <a:off x="802192" y="973791"/>
            <a:ext cx="3101593" cy="450564"/>
          </a:xfrm>
          <a:prstGeom prst="rect">
            <a:avLst/>
          </a:prstGeom>
        </p:spPr>
        <p:txBody>
          <a:bodyPr vert="horz" lIns="0" tIns="45720" rIns="0" bIns="45720" rtlCol="0">
            <a:normAutofit/>
          </a:bodyPr>
          <a:lstStyle/>
          <a:p>
            <a:pPr defTabSz="914400">
              <a:lnSpc>
                <a:spcPct val="90000"/>
              </a:lnSpc>
              <a:spcAft>
                <a:spcPts val="600"/>
              </a:spcAft>
              <a:buClr>
                <a:schemeClr val="accent1"/>
              </a:buClr>
              <a:buFont typeface="Calibri" panose="020F0502020204030204" pitchFamily="34" charset="0"/>
            </a:pPr>
            <a:r>
              <a:rPr lang="en-US" sz="2400" dirty="0">
                <a:solidFill>
                  <a:schemeClr val="tx1">
                    <a:lumMod val="75000"/>
                    <a:lumOff val="25000"/>
                  </a:schemeClr>
                </a:solidFill>
              </a:rPr>
              <a:t>Outputs of 3 IR Sensors</a:t>
            </a:r>
            <a:endParaRPr lang="en-US" sz="2400" i="0" dirty="0">
              <a:solidFill>
                <a:schemeClr val="tx1">
                  <a:lumMod val="75000"/>
                  <a:lumOff val="25000"/>
                </a:schemeClr>
              </a:solidFill>
            </a:endParaRPr>
          </a:p>
        </p:txBody>
      </p:sp>
      <p:cxnSp>
        <p:nvCxnSpPr>
          <p:cNvPr id="12" name="Straight Arrow Connector 11">
            <a:extLst>
              <a:ext uri="{FF2B5EF4-FFF2-40B4-BE49-F238E27FC236}">
                <a16:creationId xmlns:a16="http://schemas.microsoft.com/office/drawing/2014/main" id="{ED16EF1F-A9C1-FD16-1202-25FDFA87F541}"/>
              </a:ext>
            </a:extLst>
          </p:cNvPr>
          <p:cNvCxnSpPr>
            <a:cxnSpLocks/>
          </p:cNvCxnSpPr>
          <p:nvPr/>
        </p:nvCxnSpPr>
        <p:spPr>
          <a:xfrm>
            <a:off x="8367525" y="2365863"/>
            <a:ext cx="0" cy="1497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C22A6D4-6477-C9F5-9F41-70B162EFEFE9}"/>
              </a:ext>
            </a:extLst>
          </p:cNvPr>
          <p:cNvSpPr txBox="1"/>
          <p:nvPr/>
        </p:nvSpPr>
        <p:spPr>
          <a:xfrm>
            <a:off x="7532914" y="1844132"/>
            <a:ext cx="1016860" cy="646331"/>
          </a:xfrm>
          <a:prstGeom prst="rect">
            <a:avLst/>
          </a:prstGeom>
          <a:noFill/>
        </p:spPr>
        <p:txBody>
          <a:bodyPr wrap="square" rtlCol="0">
            <a:spAutoFit/>
          </a:bodyPr>
          <a:lstStyle/>
          <a:p>
            <a:r>
              <a:rPr lang="en-US" dirty="0"/>
              <a:t>Front IR Sensor</a:t>
            </a:r>
          </a:p>
        </p:txBody>
      </p:sp>
      <p:cxnSp>
        <p:nvCxnSpPr>
          <p:cNvPr id="20" name="Straight Arrow Connector 19">
            <a:extLst>
              <a:ext uri="{FF2B5EF4-FFF2-40B4-BE49-F238E27FC236}">
                <a16:creationId xmlns:a16="http://schemas.microsoft.com/office/drawing/2014/main" id="{C6332670-35EC-B5ED-525D-4F33FCA4BD23}"/>
              </a:ext>
            </a:extLst>
          </p:cNvPr>
          <p:cNvCxnSpPr>
            <a:cxnSpLocks/>
          </p:cNvCxnSpPr>
          <p:nvPr/>
        </p:nvCxnSpPr>
        <p:spPr>
          <a:xfrm>
            <a:off x="1379854" y="3863750"/>
            <a:ext cx="19846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C2FC796-4FBC-36AB-28CF-614B8B7C8982}"/>
              </a:ext>
            </a:extLst>
          </p:cNvPr>
          <p:cNvSpPr txBox="1"/>
          <p:nvPr/>
        </p:nvSpPr>
        <p:spPr>
          <a:xfrm>
            <a:off x="412219" y="3560744"/>
            <a:ext cx="1016860" cy="646331"/>
          </a:xfrm>
          <a:prstGeom prst="rect">
            <a:avLst/>
          </a:prstGeom>
          <a:noFill/>
        </p:spPr>
        <p:txBody>
          <a:bodyPr wrap="square" rtlCol="0">
            <a:spAutoFit/>
          </a:bodyPr>
          <a:lstStyle/>
          <a:p>
            <a:r>
              <a:rPr lang="en-US" dirty="0"/>
              <a:t>Left IR Sensor</a:t>
            </a:r>
          </a:p>
        </p:txBody>
      </p:sp>
      <p:cxnSp>
        <p:nvCxnSpPr>
          <p:cNvPr id="23" name="Straight Arrow Connector 22">
            <a:extLst>
              <a:ext uri="{FF2B5EF4-FFF2-40B4-BE49-F238E27FC236}">
                <a16:creationId xmlns:a16="http://schemas.microsoft.com/office/drawing/2014/main" id="{25A7490F-C2DE-5B82-6C5C-94C21218D7A4}"/>
              </a:ext>
            </a:extLst>
          </p:cNvPr>
          <p:cNvCxnSpPr>
            <a:cxnSpLocks/>
          </p:cNvCxnSpPr>
          <p:nvPr/>
        </p:nvCxnSpPr>
        <p:spPr>
          <a:xfrm flipH="1">
            <a:off x="9211605" y="4737901"/>
            <a:ext cx="16439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6E644654-97F8-F922-9C60-05B237945AAE}"/>
              </a:ext>
            </a:extLst>
          </p:cNvPr>
          <p:cNvSpPr txBox="1"/>
          <p:nvPr/>
        </p:nvSpPr>
        <p:spPr>
          <a:xfrm>
            <a:off x="10963521" y="4414735"/>
            <a:ext cx="1016860" cy="646331"/>
          </a:xfrm>
          <a:prstGeom prst="rect">
            <a:avLst/>
          </a:prstGeom>
          <a:noFill/>
        </p:spPr>
        <p:txBody>
          <a:bodyPr wrap="square" rtlCol="0">
            <a:spAutoFit/>
          </a:bodyPr>
          <a:lstStyle/>
          <a:p>
            <a:r>
              <a:rPr lang="en-US" dirty="0"/>
              <a:t>Right IR Sensor</a:t>
            </a:r>
          </a:p>
        </p:txBody>
      </p:sp>
    </p:spTree>
    <p:extLst>
      <p:ext uri="{BB962C8B-B14F-4D97-AF65-F5344CB8AC3E}">
        <p14:creationId xmlns:p14="http://schemas.microsoft.com/office/powerpoint/2010/main" val="18524032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10;&#10;Description automatically generated with medium confidence">
            <a:extLst>
              <a:ext uri="{FF2B5EF4-FFF2-40B4-BE49-F238E27FC236}">
                <a16:creationId xmlns:a16="http://schemas.microsoft.com/office/drawing/2014/main" id="{26C7F42B-5EE9-52D9-38DD-57205E85E2B8}"/>
              </a:ext>
            </a:extLst>
          </p:cNvPr>
          <p:cNvPicPr>
            <a:picLocks noChangeAspect="1"/>
          </p:cNvPicPr>
          <p:nvPr/>
        </p:nvPicPr>
        <p:blipFill rotWithShape="1">
          <a:blip r:embed="rId3">
            <a:extLst>
              <a:ext uri="{28A0092B-C50C-407E-A947-70E740481C1C}">
                <a14:useLocalDpi xmlns:a14="http://schemas.microsoft.com/office/drawing/2010/main" val="0"/>
              </a:ext>
            </a:extLst>
          </a:blip>
          <a:srcRect l="26128" t="20952" r="44031" b="34762"/>
          <a:stretch/>
        </p:blipFill>
        <p:spPr>
          <a:xfrm>
            <a:off x="1516008" y="1921684"/>
            <a:ext cx="3895534" cy="3848243"/>
          </a:xfrm>
          <a:prstGeom prst="rect">
            <a:avLst/>
          </a:prstGeom>
        </p:spPr>
      </p:pic>
      <p:sp>
        <p:nvSpPr>
          <p:cNvPr id="6" name="Title 1">
            <a:extLst>
              <a:ext uri="{FF2B5EF4-FFF2-40B4-BE49-F238E27FC236}">
                <a16:creationId xmlns:a16="http://schemas.microsoft.com/office/drawing/2014/main" id="{96C7C006-27C6-45DF-B3B9-3F471145E83B}"/>
              </a:ext>
            </a:extLst>
          </p:cNvPr>
          <p:cNvSpPr>
            <a:spLocks noGrp="1"/>
          </p:cNvSpPr>
          <p:nvPr>
            <p:ph type="title"/>
          </p:nvPr>
        </p:nvSpPr>
        <p:spPr>
          <a:xfrm>
            <a:off x="5570375" y="653143"/>
            <a:ext cx="6657307" cy="947367"/>
          </a:xfrm>
        </p:spPr>
        <p:txBody>
          <a:bodyPr vert="horz" lIns="91440" tIns="45720" rIns="91440" bIns="45720" rtlCol="0" anchor="b">
            <a:normAutofit/>
          </a:bodyPr>
          <a:lstStyle/>
          <a:p>
            <a:pPr marL="0" marR="0" lvl="0" indent="0" fontAlgn="auto">
              <a:spcAft>
                <a:spcPts val="0"/>
              </a:spcAft>
              <a:buClrTx/>
              <a:buSzTx/>
              <a:tabLst/>
              <a:defRPr/>
            </a:pPr>
            <a:r>
              <a:rPr lang="en-US" dirty="0" err="1"/>
              <a:t>Rviz</a:t>
            </a:r>
            <a:r>
              <a:rPr lang="en-US" dirty="0"/>
              <a:t> </a:t>
            </a:r>
            <a:r>
              <a:rPr kumimoji="0" lang="en-US" b="0" i="0" u="none" strike="noStrike" cap="none" normalizeH="0" noProof="0" dirty="0">
                <a:ln>
                  <a:noFill/>
                </a:ln>
                <a:effectLst/>
                <a:uLnTx/>
                <a:uFillTx/>
              </a:rPr>
              <a:t>results</a:t>
            </a:r>
          </a:p>
        </p:txBody>
      </p:sp>
      <p:sp>
        <p:nvSpPr>
          <p:cNvPr id="2" name="TextBox 1">
            <a:extLst>
              <a:ext uri="{FF2B5EF4-FFF2-40B4-BE49-F238E27FC236}">
                <a16:creationId xmlns:a16="http://schemas.microsoft.com/office/drawing/2014/main" id="{BCD80FB7-B6AC-47EA-9468-4DDB4E377B5D}"/>
              </a:ext>
            </a:extLst>
          </p:cNvPr>
          <p:cNvSpPr txBox="1"/>
          <p:nvPr/>
        </p:nvSpPr>
        <p:spPr>
          <a:xfrm>
            <a:off x="7064828" y="1974980"/>
            <a:ext cx="3539413" cy="797625"/>
          </a:xfrm>
          <a:prstGeom prst="rect">
            <a:avLst/>
          </a:prstGeom>
        </p:spPr>
        <p:txBody>
          <a:bodyPr vert="horz" lIns="0" tIns="45720" rIns="0" bIns="45720" rtlCol="0">
            <a:normAutofit/>
          </a:bodyPr>
          <a:lstStyle/>
          <a:p>
            <a:pPr defTabSz="914400">
              <a:lnSpc>
                <a:spcPct val="90000"/>
              </a:lnSpc>
              <a:spcAft>
                <a:spcPts val="600"/>
              </a:spcAft>
              <a:buClr>
                <a:schemeClr val="accent1"/>
              </a:buClr>
              <a:buFont typeface="Calibri" panose="020F0502020204030204" pitchFamily="34" charset="0"/>
            </a:pPr>
            <a:r>
              <a:rPr lang="en-US" sz="2800" b="1" dirty="0">
                <a:solidFill>
                  <a:schemeClr val="tx1">
                    <a:lumMod val="75000"/>
                    <a:lumOff val="25000"/>
                  </a:schemeClr>
                </a:solidFill>
              </a:rPr>
              <a:t>Outputs of 3 IR Sensors</a:t>
            </a:r>
            <a:endParaRPr lang="en-US" sz="2800" b="1" i="0" dirty="0">
              <a:solidFill>
                <a:schemeClr val="tx1">
                  <a:lumMod val="75000"/>
                  <a:lumOff val="25000"/>
                </a:schemeClr>
              </a:solidFill>
            </a:endParaRPr>
          </a:p>
        </p:txBody>
      </p:sp>
      <p:cxnSp>
        <p:nvCxnSpPr>
          <p:cNvPr id="12" name="Straight Arrow Connector 11">
            <a:extLst>
              <a:ext uri="{FF2B5EF4-FFF2-40B4-BE49-F238E27FC236}">
                <a16:creationId xmlns:a16="http://schemas.microsoft.com/office/drawing/2014/main" id="{ED16EF1F-A9C1-FD16-1202-25FDFA87F541}"/>
              </a:ext>
            </a:extLst>
          </p:cNvPr>
          <p:cNvCxnSpPr>
            <a:cxnSpLocks/>
          </p:cNvCxnSpPr>
          <p:nvPr/>
        </p:nvCxnSpPr>
        <p:spPr>
          <a:xfrm>
            <a:off x="998375" y="2575467"/>
            <a:ext cx="21636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C22A6D4-6477-C9F5-9F41-70B162EFEFE9}"/>
              </a:ext>
            </a:extLst>
          </p:cNvPr>
          <p:cNvSpPr txBox="1"/>
          <p:nvPr/>
        </p:nvSpPr>
        <p:spPr>
          <a:xfrm>
            <a:off x="168039" y="2126274"/>
            <a:ext cx="1016860" cy="646331"/>
          </a:xfrm>
          <a:prstGeom prst="rect">
            <a:avLst/>
          </a:prstGeom>
          <a:noFill/>
        </p:spPr>
        <p:txBody>
          <a:bodyPr wrap="square" rtlCol="0">
            <a:spAutoFit/>
          </a:bodyPr>
          <a:lstStyle/>
          <a:p>
            <a:r>
              <a:rPr lang="en-US" dirty="0"/>
              <a:t>Front IR Sensor</a:t>
            </a:r>
          </a:p>
        </p:txBody>
      </p:sp>
      <p:cxnSp>
        <p:nvCxnSpPr>
          <p:cNvPr id="20" name="Straight Arrow Connector 19">
            <a:extLst>
              <a:ext uri="{FF2B5EF4-FFF2-40B4-BE49-F238E27FC236}">
                <a16:creationId xmlns:a16="http://schemas.microsoft.com/office/drawing/2014/main" id="{C6332670-35EC-B5ED-525D-4F33FCA4BD23}"/>
              </a:ext>
            </a:extLst>
          </p:cNvPr>
          <p:cNvCxnSpPr>
            <a:cxnSpLocks/>
          </p:cNvCxnSpPr>
          <p:nvPr/>
        </p:nvCxnSpPr>
        <p:spPr>
          <a:xfrm>
            <a:off x="1252590" y="5054891"/>
            <a:ext cx="1655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C2FC796-4FBC-36AB-28CF-614B8B7C8982}"/>
              </a:ext>
            </a:extLst>
          </p:cNvPr>
          <p:cNvSpPr txBox="1"/>
          <p:nvPr/>
        </p:nvSpPr>
        <p:spPr>
          <a:xfrm>
            <a:off x="367439" y="4731725"/>
            <a:ext cx="1016860" cy="646331"/>
          </a:xfrm>
          <a:prstGeom prst="rect">
            <a:avLst/>
          </a:prstGeom>
          <a:noFill/>
        </p:spPr>
        <p:txBody>
          <a:bodyPr wrap="square" rtlCol="0">
            <a:spAutoFit/>
          </a:bodyPr>
          <a:lstStyle/>
          <a:p>
            <a:r>
              <a:rPr lang="en-US" dirty="0"/>
              <a:t>Left IR Sensor</a:t>
            </a:r>
          </a:p>
        </p:txBody>
      </p:sp>
      <p:cxnSp>
        <p:nvCxnSpPr>
          <p:cNvPr id="23" name="Straight Arrow Connector 22">
            <a:extLst>
              <a:ext uri="{FF2B5EF4-FFF2-40B4-BE49-F238E27FC236}">
                <a16:creationId xmlns:a16="http://schemas.microsoft.com/office/drawing/2014/main" id="{25A7490F-C2DE-5B82-6C5C-94C21218D7A4}"/>
              </a:ext>
            </a:extLst>
          </p:cNvPr>
          <p:cNvCxnSpPr>
            <a:cxnSpLocks/>
          </p:cNvCxnSpPr>
          <p:nvPr/>
        </p:nvCxnSpPr>
        <p:spPr>
          <a:xfrm flipH="1">
            <a:off x="3615613" y="5043269"/>
            <a:ext cx="22533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6E644654-97F8-F922-9C60-05B237945AAE}"/>
              </a:ext>
            </a:extLst>
          </p:cNvPr>
          <p:cNvSpPr txBox="1"/>
          <p:nvPr/>
        </p:nvSpPr>
        <p:spPr>
          <a:xfrm>
            <a:off x="5903254" y="4720103"/>
            <a:ext cx="1016860" cy="646331"/>
          </a:xfrm>
          <a:prstGeom prst="rect">
            <a:avLst/>
          </a:prstGeom>
          <a:noFill/>
        </p:spPr>
        <p:txBody>
          <a:bodyPr wrap="square" rtlCol="0">
            <a:spAutoFit/>
          </a:bodyPr>
          <a:lstStyle/>
          <a:p>
            <a:r>
              <a:rPr lang="en-US" dirty="0"/>
              <a:t>Right IR Sensor</a:t>
            </a:r>
          </a:p>
        </p:txBody>
      </p:sp>
    </p:spTree>
    <p:extLst>
      <p:ext uri="{BB962C8B-B14F-4D97-AF65-F5344CB8AC3E}">
        <p14:creationId xmlns:p14="http://schemas.microsoft.com/office/powerpoint/2010/main" val="36431258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6C7C006-27C6-45DF-B3B9-3F471145E83B}"/>
              </a:ext>
            </a:extLst>
          </p:cNvPr>
          <p:cNvSpPr>
            <a:spLocks noGrp="1"/>
          </p:cNvSpPr>
          <p:nvPr>
            <p:ph type="title"/>
          </p:nvPr>
        </p:nvSpPr>
        <p:spPr>
          <a:xfrm>
            <a:off x="7759839" y="371177"/>
            <a:ext cx="3690257" cy="1450757"/>
          </a:xfrm>
        </p:spPr>
        <p:txBody>
          <a:bodyPr vert="horz" lIns="91440" tIns="45720" rIns="91440" bIns="45720" rtlCol="0" anchor="b">
            <a:normAutofit/>
          </a:bodyPr>
          <a:lstStyle/>
          <a:p>
            <a:pPr marL="0" marR="0" lvl="0" indent="0" fontAlgn="auto">
              <a:spcAft>
                <a:spcPts val="0"/>
              </a:spcAft>
              <a:buClrTx/>
              <a:buSzTx/>
              <a:tabLst/>
              <a:defRPr/>
            </a:pPr>
            <a:r>
              <a:rPr kumimoji="0" lang="en-US" b="0" i="0" u="none" strike="noStrike" cap="none" normalizeH="0" noProof="0" dirty="0" err="1">
                <a:ln>
                  <a:noFill/>
                </a:ln>
                <a:effectLst/>
                <a:uLnTx/>
                <a:uFillTx/>
              </a:rPr>
              <a:t>Rviz</a:t>
            </a:r>
            <a:r>
              <a:rPr kumimoji="0" lang="en-US" b="0" i="0" u="none" strike="noStrike" cap="none" normalizeH="0" noProof="0" dirty="0">
                <a:ln>
                  <a:noFill/>
                </a:ln>
                <a:effectLst/>
                <a:uLnTx/>
                <a:uFillTx/>
              </a:rPr>
              <a:t> Output results</a:t>
            </a:r>
          </a:p>
        </p:txBody>
      </p:sp>
      <p:pic>
        <p:nvPicPr>
          <p:cNvPr id="4" name="Picture 3" descr="A screenshot of a computer&#10;&#10;Description automatically generated with medium confidence">
            <a:extLst>
              <a:ext uri="{FF2B5EF4-FFF2-40B4-BE49-F238E27FC236}">
                <a16:creationId xmlns:a16="http://schemas.microsoft.com/office/drawing/2014/main" id="{68F1A42C-9D2B-3B05-87BA-D3F06A4F4E9B}"/>
              </a:ext>
            </a:extLst>
          </p:cNvPr>
          <p:cNvPicPr>
            <a:picLocks noChangeAspect="1"/>
          </p:cNvPicPr>
          <p:nvPr/>
        </p:nvPicPr>
        <p:blipFill rotWithShape="1">
          <a:blip r:embed="rId3">
            <a:extLst>
              <a:ext uri="{28A0092B-C50C-407E-A947-70E740481C1C}">
                <a14:useLocalDpi xmlns:a14="http://schemas.microsoft.com/office/drawing/2010/main" val="0"/>
              </a:ext>
            </a:extLst>
          </a:blip>
          <a:srcRect l="24278" t="7726" r="19039" b="4679"/>
          <a:stretch/>
        </p:blipFill>
        <p:spPr>
          <a:xfrm>
            <a:off x="683982" y="640081"/>
            <a:ext cx="6809835" cy="5314406"/>
          </a:xfrm>
          <a:prstGeom prst="rect">
            <a:avLst/>
          </a:prstGeom>
        </p:spPr>
      </p:pic>
      <p:sp>
        <p:nvSpPr>
          <p:cNvPr id="2" name="TextBox 1">
            <a:extLst>
              <a:ext uri="{FF2B5EF4-FFF2-40B4-BE49-F238E27FC236}">
                <a16:creationId xmlns:a16="http://schemas.microsoft.com/office/drawing/2014/main" id="{BCD80FB7-B6AC-47EA-9468-4DDB4E377B5D}"/>
              </a:ext>
            </a:extLst>
          </p:cNvPr>
          <p:cNvSpPr txBox="1"/>
          <p:nvPr/>
        </p:nvSpPr>
        <p:spPr>
          <a:xfrm>
            <a:off x="7859485" y="2198914"/>
            <a:ext cx="3590611" cy="884255"/>
          </a:xfrm>
          <a:prstGeom prst="rect">
            <a:avLst/>
          </a:prstGeom>
        </p:spPr>
        <p:txBody>
          <a:bodyPr vert="horz" lIns="0" tIns="45720" rIns="0" bIns="45720" rtlCol="0">
            <a:normAutofit/>
          </a:bodyPr>
          <a:lstStyle/>
          <a:p>
            <a:pPr defTabSz="914400">
              <a:lnSpc>
                <a:spcPct val="90000"/>
              </a:lnSpc>
              <a:spcAft>
                <a:spcPts val="600"/>
              </a:spcAft>
              <a:buClr>
                <a:schemeClr val="accent1"/>
              </a:buClr>
              <a:buFont typeface="Calibri" panose="020F0502020204030204" pitchFamily="34" charset="0"/>
            </a:pPr>
            <a:r>
              <a:rPr lang="en-US" b="1" dirty="0">
                <a:solidFill>
                  <a:schemeClr val="tx1">
                    <a:lumMod val="75000"/>
                    <a:lumOff val="25000"/>
                  </a:schemeClr>
                </a:solidFill>
              </a:rPr>
              <a:t>Initially IR sensors readings after some rotations</a:t>
            </a:r>
            <a:endParaRPr lang="en-US" b="1" i="0" dirty="0">
              <a:solidFill>
                <a:schemeClr val="tx1">
                  <a:lumMod val="75000"/>
                  <a:lumOff val="25000"/>
                </a:schemeClr>
              </a:solidFill>
            </a:endParaRPr>
          </a:p>
        </p:txBody>
      </p:sp>
    </p:spTree>
    <p:extLst>
      <p:ext uri="{BB962C8B-B14F-4D97-AF65-F5344CB8AC3E}">
        <p14:creationId xmlns:p14="http://schemas.microsoft.com/office/powerpoint/2010/main" val="15143485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6C7C006-27C6-45DF-B3B9-3F471145E83B}"/>
              </a:ext>
            </a:extLst>
          </p:cNvPr>
          <p:cNvSpPr>
            <a:spLocks noGrp="1"/>
          </p:cNvSpPr>
          <p:nvPr>
            <p:ph type="title"/>
          </p:nvPr>
        </p:nvSpPr>
        <p:spPr>
          <a:xfrm>
            <a:off x="1363418" y="607605"/>
            <a:ext cx="4424757" cy="965540"/>
          </a:xfrm>
        </p:spPr>
        <p:txBody>
          <a:bodyPr vert="horz" lIns="91440" tIns="45720" rIns="91440" bIns="45720" rtlCol="0">
            <a:normAutofit/>
          </a:bodyPr>
          <a:lstStyle/>
          <a:p>
            <a:pPr marL="0" marR="0" lvl="0" indent="0" fontAlgn="auto">
              <a:spcAft>
                <a:spcPts val="0"/>
              </a:spcAft>
              <a:buClrTx/>
              <a:buSzTx/>
              <a:tabLst/>
              <a:defRPr/>
            </a:pPr>
            <a:r>
              <a:rPr lang="en-US" sz="4400" b="1" dirty="0" err="1">
                <a:solidFill>
                  <a:schemeClr val="tx1"/>
                </a:solidFill>
              </a:rPr>
              <a:t>Rviz</a:t>
            </a:r>
            <a:r>
              <a:rPr lang="en-US" sz="4400" b="1" dirty="0">
                <a:solidFill>
                  <a:schemeClr val="tx1"/>
                </a:solidFill>
              </a:rPr>
              <a:t> </a:t>
            </a:r>
            <a:r>
              <a:rPr kumimoji="0" lang="en-US" sz="4400" b="1" i="0" u="none" strike="noStrike" cap="none" normalizeH="0" noProof="0" dirty="0">
                <a:ln>
                  <a:noFill/>
                </a:ln>
                <a:solidFill>
                  <a:schemeClr val="tx1"/>
                </a:solidFill>
                <a:effectLst/>
                <a:uLnTx/>
                <a:uFillTx/>
              </a:rPr>
              <a:t>results</a:t>
            </a:r>
          </a:p>
        </p:txBody>
      </p:sp>
      <p:sp>
        <p:nvSpPr>
          <p:cNvPr id="2" name="TextBox 1">
            <a:extLst>
              <a:ext uri="{FF2B5EF4-FFF2-40B4-BE49-F238E27FC236}">
                <a16:creationId xmlns:a16="http://schemas.microsoft.com/office/drawing/2014/main" id="{BCD80FB7-B6AC-47EA-9468-4DDB4E377B5D}"/>
              </a:ext>
            </a:extLst>
          </p:cNvPr>
          <p:cNvSpPr txBox="1"/>
          <p:nvPr/>
        </p:nvSpPr>
        <p:spPr>
          <a:xfrm>
            <a:off x="561091" y="2387879"/>
            <a:ext cx="3343770" cy="1041121"/>
          </a:xfrm>
          <a:prstGeom prst="rect">
            <a:avLst/>
          </a:prstGeom>
        </p:spPr>
        <p:txBody>
          <a:bodyPr vert="horz" lIns="0" tIns="45720" rIns="0" bIns="45720" rtlCol="0">
            <a:normAutofit/>
          </a:bodyPr>
          <a:lstStyle/>
          <a:p>
            <a:pPr defTabSz="914400">
              <a:spcAft>
                <a:spcPts val="600"/>
              </a:spcAft>
              <a:buClr>
                <a:schemeClr val="accent1"/>
              </a:buClr>
              <a:buFont typeface="Calibri" panose="020F0502020204030204" pitchFamily="34" charset="0"/>
            </a:pPr>
            <a:r>
              <a:rPr lang="en-US" sz="2800" b="1" i="0" dirty="0"/>
              <a:t>Map of the Arena</a:t>
            </a:r>
          </a:p>
        </p:txBody>
      </p:sp>
      <p:pic>
        <p:nvPicPr>
          <p:cNvPr id="4" name="Picture 3">
            <a:extLst>
              <a:ext uri="{FF2B5EF4-FFF2-40B4-BE49-F238E27FC236}">
                <a16:creationId xmlns:a16="http://schemas.microsoft.com/office/drawing/2014/main" id="{26C7F42B-5EE9-52D9-38DD-57205E85E2B8}"/>
              </a:ext>
            </a:extLst>
          </p:cNvPr>
          <p:cNvPicPr>
            <a:picLocks noChangeAspect="1"/>
          </p:cNvPicPr>
          <p:nvPr/>
        </p:nvPicPr>
        <p:blipFill rotWithShape="1">
          <a:blip r:embed="rId3">
            <a:extLst>
              <a:ext uri="{28A0092B-C50C-407E-A947-70E740481C1C}">
                <a14:useLocalDpi xmlns:a14="http://schemas.microsoft.com/office/drawing/2010/main" val="0"/>
              </a:ext>
            </a:extLst>
          </a:blip>
          <a:srcRect t="1112" r="-1" b="-1"/>
          <a:stretch/>
        </p:blipFill>
        <p:spPr>
          <a:xfrm>
            <a:off x="4418045" y="271521"/>
            <a:ext cx="6976391" cy="5898486"/>
          </a:xfrm>
          <a:prstGeom prst="rect">
            <a:avLst/>
          </a:prstGeom>
        </p:spPr>
      </p:pic>
    </p:spTree>
    <p:extLst>
      <p:ext uri="{BB962C8B-B14F-4D97-AF65-F5344CB8AC3E}">
        <p14:creationId xmlns:p14="http://schemas.microsoft.com/office/powerpoint/2010/main" val="30684662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6C7C006-27C6-45DF-B3B9-3F471145E83B}"/>
              </a:ext>
            </a:extLst>
          </p:cNvPr>
          <p:cNvSpPr>
            <a:spLocks noGrp="1"/>
          </p:cNvSpPr>
          <p:nvPr>
            <p:ph type="title"/>
          </p:nvPr>
        </p:nvSpPr>
        <p:spPr>
          <a:xfrm>
            <a:off x="1101874" y="416787"/>
            <a:ext cx="3856987" cy="515994"/>
          </a:xfrm>
        </p:spPr>
        <p:txBody>
          <a:bodyPr vert="horz" lIns="91440" tIns="45720" rIns="91440" bIns="45720" rtlCol="0" anchor="t">
            <a:normAutofit fontScale="90000"/>
          </a:bodyPr>
          <a:lstStyle/>
          <a:p>
            <a:pPr marL="0" marR="0" lvl="0" indent="0" defTabSz="914400" eaLnBrk="1" fontAlgn="auto" latinLnBrk="0" hangingPunct="1">
              <a:spcBef>
                <a:spcPts val="0"/>
              </a:spcBef>
              <a:spcAft>
                <a:spcPts val="0"/>
              </a:spcAft>
              <a:buClrTx/>
              <a:buSzTx/>
              <a:buFontTx/>
              <a:buNone/>
              <a:tabLst/>
              <a:defRPr/>
            </a:pPr>
            <a:r>
              <a:rPr kumimoji="0" lang="en-US" sz="3600" b="0" i="0" u="none" strike="noStrike" kern="0" cap="none" spc="0" normalizeH="0" baseline="0" noProof="0" dirty="0">
                <a:ln>
                  <a:noFill/>
                </a:ln>
                <a:effectLst/>
                <a:uLnTx/>
                <a:uFillTx/>
                <a:latin typeface="Arial Rounded MT Bold" panose="020F0704030504030204" pitchFamily="34" charset="0"/>
              </a:rPr>
              <a:t>Output results</a:t>
            </a:r>
          </a:p>
        </p:txBody>
      </p:sp>
      <p:sp>
        <p:nvSpPr>
          <p:cNvPr id="2" name="TextBox 1">
            <a:extLst>
              <a:ext uri="{FF2B5EF4-FFF2-40B4-BE49-F238E27FC236}">
                <a16:creationId xmlns:a16="http://schemas.microsoft.com/office/drawing/2014/main" id="{BCD80FB7-B6AC-47EA-9468-4DDB4E377B5D}"/>
              </a:ext>
            </a:extLst>
          </p:cNvPr>
          <p:cNvSpPr txBox="1"/>
          <p:nvPr/>
        </p:nvSpPr>
        <p:spPr>
          <a:xfrm>
            <a:off x="486627" y="2518984"/>
            <a:ext cx="2995126" cy="523220"/>
          </a:xfrm>
          <a:prstGeom prst="rect">
            <a:avLst/>
          </a:prstGeom>
          <a:noFill/>
        </p:spPr>
        <p:txBody>
          <a:bodyPr wrap="square" rtlCol="0">
            <a:spAutoFit/>
          </a:bodyPr>
          <a:lstStyle/>
          <a:p>
            <a:r>
              <a:rPr lang="en-US" sz="2800" b="1" dirty="0" err="1"/>
              <a:t>Navstack</a:t>
            </a:r>
            <a:r>
              <a:rPr lang="en-US" sz="2800" b="1" dirty="0"/>
              <a:t> running</a:t>
            </a:r>
            <a:endParaRPr lang="en-US" sz="2800" b="1" i="0" dirty="0">
              <a:solidFill>
                <a:schemeClr val="tx1"/>
              </a:solidFill>
            </a:endParaRPr>
          </a:p>
        </p:txBody>
      </p:sp>
      <p:pic>
        <p:nvPicPr>
          <p:cNvPr id="8" name="Picture 7" descr="Graphical user interface, text&#10;&#10;Description automatically generated">
            <a:extLst>
              <a:ext uri="{FF2B5EF4-FFF2-40B4-BE49-F238E27FC236}">
                <a16:creationId xmlns:a16="http://schemas.microsoft.com/office/drawing/2014/main" id="{14CBC420-5CAE-33E0-326B-1D48A9022059}"/>
              </a:ext>
            </a:extLst>
          </p:cNvPr>
          <p:cNvPicPr>
            <a:picLocks noChangeAspect="1"/>
          </p:cNvPicPr>
          <p:nvPr/>
        </p:nvPicPr>
        <p:blipFill rotWithShape="1">
          <a:blip r:embed="rId3">
            <a:extLst>
              <a:ext uri="{28A0092B-C50C-407E-A947-70E740481C1C}">
                <a14:useLocalDpi xmlns:a14="http://schemas.microsoft.com/office/drawing/2010/main" val="0"/>
              </a:ext>
            </a:extLst>
          </a:blip>
          <a:srcRect l="2711" t="18588" r="3024" b="4343"/>
          <a:stretch/>
        </p:blipFill>
        <p:spPr>
          <a:xfrm>
            <a:off x="3481753" y="1078523"/>
            <a:ext cx="8305419" cy="4958861"/>
          </a:xfrm>
          <a:prstGeom prst="rect">
            <a:avLst/>
          </a:prstGeom>
        </p:spPr>
      </p:pic>
    </p:spTree>
    <p:extLst>
      <p:ext uri="{BB962C8B-B14F-4D97-AF65-F5344CB8AC3E}">
        <p14:creationId xmlns:p14="http://schemas.microsoft.com/office/powerpoint/2010/main" val="4642374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6C7C006-27C6-45DF-B3B9-3F471145E83B}"/>
              </a:ext>
            </a:extLst>
          </p:cNvPr>
          <p:cNvSpPr>
            <a:spLocks noGrp="1"/>
          </p:cNvSpPr>
          <p:nvPr>
            <p:ph type="title"/>
          </p:nvPr>
        </p:nvSpPr>
        <p:spPr>
          <a:xfrm>
            <a:off x="1101874" y="416787"/>
            <a:ext cx="3856987" cy="515994"/>
          </a:xfrm>
        </p:spPr>
        <p:txBody>
          <a:bodyPr vert="horz" lIns="91440" tIns="45720" rIns="91440" bIns="45720" rtlCol="0" anchor="t">
            <a:normAutofit fontScale="90000"/>
          </a:bodyPr>
          <a:lstStyle/>
          <a:p>
            <a:pPr marL="0" marR="0" lvl="0" indent="0" defTabSz="914400" eaLnBrk="1" fontAlgn="auto" latinLnBrk="0" hangingPunct="1">
              <a:spcBef>
                <a:spcPts val="0"/>
              </a:spcBef>
              <a:spcAft>
                <a:spcPts val="0"/>
              </a:spcAft>
              <a:buClrTx/>
              <a:buSzTx/>
              <a:buFontTx/>
              <a:buNone/>
              <a:tabLst/>
              <a:defRPr/>
            </a:pPr>
            <a:r>
              <a:rPr kumimoji="0" lang="en-US" sz="3600" b="0" i="0" u="none" strike="noStrike" kern="0" cap="none" spc="0" normalizeH="0" baseline="0" noProof="0">
                <a:ln>
                  <a:noFill/>
                </a:ln>
                <a:effectLst/>
                <a:uLnTx/>
                <a:uFillTx/>
                <a:latin typeface="Arial Rounded MT Bold" panose="020F0704030504030204" pitchFamily="34" charset="0"/>
              </a:rPr>
              <a:t>Output results</a:t>
            </a:r>
            <a:endParaRPr kumimoji="0" lang="en-US" sz="3600" b="0" i="0" u="none" strike="noStrike" kern="0" cap="none" spc="0" normalizeH="0" baseline="0" noProof="0" dirty="0">
              <a:ln>
                <a:noFill/>
              </a:ln>
              <a:effectLst/>
              <a:uLnTx/>
              <a:uFillTx/>
              <a:latin typeface="Arial Rounded MT Bold" panose="020F0704030504030204" pitchFamily="34" charset="0"/>
            </a:endParaRPr>
          </a:p>
        </p:txBody>
      </p:sp>
      <p:sp>
        <p:nvSpPr>
          <p:cNvPr id="2" name="TextBox 1">
            <a:extLst>
              <a:ext uri="{FF2B5EF4-FFF2-40B4-BE49-F238E27FC236}">
                <a16:creationId xmlns:a16="http://schemas.microsoft.com/office/drawing/2014/main" id="{BCD80FB7-B6AC-47EA-9468-4DDB4E377B5D}"/>
              </a:ext>
            </a:extLst>
          </p:cNvPr>
          <p:cNvSpPr txBox="1"/>
          <p:nvPr/>
        </p:nvSpPr>
        <p:spPr>
          <a:xfrm>
            <a:off x="2378005" y="974768"/>
            <a:ext cx="4721035" cy="461665"/>
          </a:xfrm>
          <a:prstGeom prst="rect">
            <a:avLst/>
          </a:prstGeom>
          <a:noFill/>
        </p:spPr>
        <p:txBody>
          <a:bodyPr wrap="square" rtlCol="0">
            <a:spAutoFit/>
          </a:bodyPr>
          <a:lstStyle/>
          <a:p>
            <a:r>
              <a:rPr lang="en-US" sz="2400" b="1" dirty="0"/>
              <a:t>Pose array of </a:t>
            </a:r>
            <a:r>
              <a:rPr lang="en-US" sz="2400" b="1" dirty="0" err="1"/>
              <a:t>Navstack</a:t>
            </a:r>
            <a:r>
              <a:rPr lang="en-US" sz="2400" b="1" dirty="0"/>
              <a:t> on </a:t>
            </a:r>
            <a:r>
              <a:rPr lang="en-US" sz="2400" b="1" dirty="0" err="1"/>
              <a:t>Rviz</a:t>
            </a:r>
            <a:endParaRPr lang="en-US" sz="2400" b="1" i="0" dirty="0">
              <a:solidFill>
                <a:schemeClr val="tx1"/>
              </a:solidFill>
            </a:endParaRPr>
          </a:p>
        </p:txBody>
      </p:sp>
      <p:pic>
        <p:nvPicPr>
          <p:cNvPr id="8" name="Picture 7" descr="Graphical user interface, website&#10;&#10;Description automatically generated">
            <a:extLst>
              <a:ext uri="{FF2B5EF4-FFF2-40B4-BE49-F238E27FC236}">
                <a16:creationId xmlns:a16="http://schemas.microsoft.com/office/drawing/2014/main" id="{1A4EFE58-C78C-AA17-6F7E-656F40DEA5B4}"/>
              </a:ext>
            </a:extLst>
          </p:cNvPr>
          <p:cNvPicPr>
            <a:picLocks noChangeAspect="1"/>
          </p:cNvPicPr>
          <p:nvPr/>
        </p:nvPicPr>
        <p:blipFill rotWithShape="1">
          <a:blip r:embed="rId3">
            <a:extLst>
              <a:ext uri="{28A0092B-C50C-407E-A947-70E740481C1C}">
                <a14:useLocalDpi xmlns:a14="http://schemas.microsoft.com/office/drawing/2010/main" val="0"/>
              </a:ext>
            </a:extLst>
          </a:blip>
          <a:srcRect l="44175" t="25926" r="2953" b="24723"/>
          <a:stretch/>
        </p:blipFill>
        <p:spPr>
          <a:xfrm>
            <a:off x="1435717" y="1840045"/>
            <a:ext cx="9133707" cy="4126522"/>
          </a:xfrm>
          <a:prstGeom prst="rect">
            <a:avLst/>
          </a:prstGeom>
        </p:spPr>
      </p:pic>
    </p:spTree>
    <p:extLst>
      <p:ext uri="{BB962C8B-B14F-4D97-AF65-F5344CB8AC3E}">
        <p14:creationId xmlns:p14="http://schemas.microsoft.com/office/powerpoint/2010/main" val="32665036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6C7C006-27C6-45DF-B3B9-3F471145E83B}"/>
              </a:ext>
            </a:extLst>
          </p:cNvPr>
          <p:cNvSpPr>
            <a:spLocks noGrp="1"/>
          </p:cNvSpPr>
          <p:nvPr>
            <p:ph type="title"/>
          </p:nvPr>
        </p:nvSpPr>
        <p:spPr>
          <a:xfrm>
            <a:off x="1101874" y="416787"/>
            <a:ext cx="3856987" cy="515994"/>
          </a:xfrm>
        </p:spPr>
        <p:txBody>
          <a:bodyPr vert="horz" lIns="91440" tIns="45720" rIns="91440" bIns="45720" rtlCol="0" anchor="t">
            <a:normAutofit fontScale="90000"/>
          </a:bodyPr>
          <a:lstStyle/>
          <a:p>
            <a:pPr marL="0" marR="0" lvl="0" indent="0" defTabSz="914400" eaLnBrk="1" fontAlgn="auto" latinLnBrk="0" hangingPunct="1">
              <a:spcBef>
                <a:spcPts val="0"/>
              </a:spcBef>
              <a:spcAft>
                <a:spcPts val="0"/>
              </a:spcAft>
              <a:buClrTx/>
              <a:buSzTx/>
              <a:buFontTx/>
              <a:buNone/>
              <a:tabLst/>
              <a:defRPr/>
            </a:pPr>
            <a:r>
              <a:rPr kumimoji="0" lang="en-US" sz="3600" b="0" i="0" u="none" strike="noStrike" kern="0" cap="none" spc="0" normalizeH="0" baseline="0" noProof="0">
                <a:ln>
                  <a:noFill/>
                </a:ln>
                <a:effectLst/>
                <a:uLnTx/>
                <a:uFillTx/>
                <a:latin typeface="Arial Rounded MT Bold" panose="020F0704030504030204" pitchFamily="34" charset="0"/>
              </a:rPr>
              <a:t>Output results</a:t>
            </a:r>
            <a:endParaRPr kumimoji="0" lang="en-US" sz="3600" b="0" i="0" u="none" strike="noStrike" kern="0" cap="none" spc="0" normalizeH="0" baseline="0" noProof="0" dirty="0">
              <a:ln>
                <a:noFill/>
              </a:ln>
              <a:effectLst/>
              <a:uLnTx/>
              <a:uFillTx/>
              <a:latin typeface="Arial Rounded MT Bold" panose="020F0704030504030204" pitchFamily="34" charset="0"/>
            </a:endParaRPr>
          </a:p>
        </p:txBody>
      </p:sp>
      <p:sp>
        <p:nvSpPr>
          <p:cNvPr id="2" name="TextBox 1">
            <a:extLst>
              <a:ext uri="{FF2B5EF4-FFF2-40B4-BE49-F238E27FC236}">
                <a16:creationId xmlns:a16="http://schemas.microsoft.com/office/drawing/2014/main" id="{BCD80FB7-B6AC-47EA-9468-4DDB4E377B5D}"/>
              </a:ext>
            </a:extLst>
          </p:cNvPr>
          <p:cNvSpPr txBox="1"/>
          <p:nvPr/>
        </p:nvSpPr>
        <p:spPr>
          <a:xfrm>
            <a:off x="1374965" y="932781"/>
            <a:ext cx="1977835" cy="400110"/>
          </a:xfrm>
          <a:prstGeom prst="rect">
            <a:avLst/>
          </a:prstGeom>
          <a:noFill/>
        </p:spPr>
        <p:txBody>
          <a:bodyPr wrap="square" rtlCol="0">
            <a:spAutoFit/>
          </a:bodyPr>
          <a:lstStyle/>
          <a:p>
            <a:r>
              <a:rPr lang="en-US" sz="2000" b="1" dirty="0"/>
              <a:t>Local Navigation</a:t>
            </a:r>
            <a:endParaRPr lang="en-US" sz="2000" b="1" i="0" dirty="0">
              <a:solidFill>
                <a:schemeClr val="tx1"/>
              </a:solidFill>
            </a:endParaRPr>
          </a:p>
        </p:txBody>
      </p:sp>
      <p:pic>
        <p:nvPicPr>
          <p:cNvPr id="5" name="Picture 4" descr="A picture containing engineering drawing&#10;&#10;Description automatically generated">
            <a:extLst>
              <a:ext uri="{FF2B5EF4-FFF2-40B4-BE49-F238E27FC236}">
                <a16:creationId xmlns:a16="http://schemas.microsoft.com/office/drawing/2014/main" id="{EAFDBB05-0A02-C3AE-938E-4B2B263721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5121" y="991307"/>
            <a:ext cx="7724648" cy="5139862"/>
          </a:xfrm>
          <a:prstGeom prst="rect">
            <a:avLst/>
          </a:prstGeom>
        </p:spPr>
      </p:pic>
    </p:spTree>
    <p:extLst>
      <p:ext uri="{BB962C8B-B14F-4D97-AF65-F5344CB8AC3E}">
        <p14:creationId xmlns:p14="http://schemas.microsoft.com/office/powerpoint/2010/main" val="12958378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35A52B12-0826-4A26-ABA2-386F721113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DD0DA68-F652-496F-B8B5-9A66255CA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itle 1">
            <a:extLst>
              <a:ext uri="{FF2B5EF4-FFF2-40B4-BE49-F238E27FC236}">
                <a16:creationId xmlns:a16="http://schemas.microsoft.com/office/drawing/2014/main" id="{96C7C006-27C6-45DF-B3B9-3F471145E83B}"/>
              </a:ext>
            </a:extLst>
          </p:cNvPr>
          <p:cNvSpPr>
            <a:spLocks noGrp="1"/>
          </p:cNvSpPr>
          <p:nvPr>
            <p:ph type="title"/>
          </p:nvPr>
        </p:nvSpPr>
        <p:spPr>
          <a:xfrm>
            <a:off x="492369" y="516835"/>
            <a:ext cx="3305907" cy="1153703"/>
          </a:xfrm>
        </p:spPr>
        <p:txBody>
          <a:bodyPr vert="horz" lIns="91440" tIns="45720" rIns="91440" bIns="45720" rtlCol="0" anchor="b">
            <a:normAutofit/>
          </a:bodyPr>
          <a:lstStyle/>
          <a:p>
            <a:pPr marL="0" marR="0" lvl="0" indent="0" fontAlgn="auto">
              <a:spcAft>
                <a:spcPts val="0"/>
              </a:spcAft>
              <a:buClrTx/>
              <a:buSzTx/>
              <a:tabLst/>
              <a:defRPr/>
            </a:pPr>
            <a:r>
              <a:rPr kumimoji="0" lang="en-US" sz="4000" b="0" i="0" u="none" strike="noStrike" cap="none" normalizeH="0" noProof="0">
                <a:ln>
                  <a:noFill/>
                </a:ln>
                <a:solidFill>
                  <a:srgbClr val="FFFFFF"/>
                </a:solidFill>
                <a:effectLst/>
                <a:uLnTx/>
                <a:uFillTx/>
              </a:rPr>
              <a:t>Output results</a:t>
            </a:r>
          </a:p>
        </p:txBody>
      </p:sp>
      <p:sp>
        <p:nvSpPr>
          <p:cNvPr id="11" name="TextBox 10">
            <a:extLst>
              <a:ext uri="{FF2B5EF4-FFF2-40B4-BE49-F238E27FC236}">
                <a16:creationId xmlns:a16="http://schemas.microsoft.com/office/drawing/2014/main" id="{9353F2CC-AA18-4FCA-95DB-F556431E7617}"/>
              </a:ext>
            </a:extLst>
          </p:cNvPr>
          <p:cNvSpPr txBox="1"/>
          <p:nvPr/>
        </p:nvSpPr>
        <p:spPr>
          <a:xfrm>
            <a:off x="961294" y="2595185"/>
            <a:ext cx="3494428" cy="2199554"/>
          </a:xfrm>
          <a:prstGeom prst="rect">
            <a:avLst/>
          </a:prstGeom>
        </p:spPr>
        <p:txBody>
          <a:bodyPr vert="horz" lIns="0" tIns="45720" rIns="0" bIns="45720" rtlCol="0">
            <a:normAutofit/>
          </a:bodyPr>
          <a:lstStyle/>
          <a:p>
            <a:pPr defTabSz="914400">
              <a:lnSpc>
                <a:spcPct val="90000"/>
              </a:lnSpc>
              <a:spcAft>
                <a:spcPts val="600"/>
              </a:spcAft>
              <a:buClr>
                <a:schemeClr val="accent1"/>
              </a:buClr>
              <a:buFont typeface="Calibri" panose="020F0502020204030204" pitchFamily="34" charset="0"/>
            </a:pPr>
            <a:r>
              <a:rPr lang="en-US" sz="3200" dirty="0" err="1">
                <a:solidFill>
                  <a:srgbClr val="FFFFFF"/>
                </a:solidFill>
              </a:rPr>
              <a:t>Navstack</a:t>
            </a:r>
            <a:r>
              <a:rPr lang="en-US" sz="3200" dirty="0">
                <a:solidFill>
                  <a:srgbClr val="FFFFFF"/>
                </a:solidFill>
              </a:rPr>
              <a:t> result(changing Velocities)</a:t>
            </a:r>
          </a:p>
        </p:txBody>
      </p:sp>
      <p:sp>
        <p:nvSpPr>
          <p:cNvPr id="31" name="Rectangle 30">
            <a:extLst>
              <a:ext uri="{FF2B5EF4-FFF2-40B4-BE49-F238E27FC236}">
                <a16:creationId xmlns:a16="http://schemas.microsoft.com/office/drawing/2014/main" id="{DDF50AF6-4E23-4BD9-92C7-45A3E16E41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descr="Text&#10;&#10;Description automatically generated">
            <a:extLst>
              <a:ext uri="{FF2B5EF4-FFF2-40B4-BE49-F238E27FC236}">
                <a16:creationId xmlns:a16="http://schemas.microsoft.com/office/drawing/2014/main" id="{41474FEC-D324-E97B-6D1B-8486AD038C38}"/>
              </a:ext>
            </a:extLst>
          </p:cNvPr>
          <p:cNvPicPr>
            <a:picLocks noChangeAspect="1"/>
          </p:cNvPicPr>
          <p:nvPr/>
        </p:nvPicPr>
        <p:blipFill rotWithShape="1">
          <a:blip r:embed="rId3">
            <a:extLst>
              <a:ext uri="{28A0092B-C50C-407E-A947-70E740481C1C}">
                <a14:useLocalDpi xmlns:a14="http://schemas.microsoft.com/office/drawing/2010/main" val="0"/>
              </a:ext>
            </a:extLst>
          </a:blip>
          <a:srcRect l="5190" t="10939" r="44895" b="10022"/>
          <a:stretch/>
        </p:blipFill>
        <p:spPr>
          <a:xfrm>
            <a:off x="5081954" y="0"/>
            <a:ext cx="5395991" cy="6835518"/>
          </a:xfrm>
          <a:prstGeom prst="rect">
            <a:avLst/>
          </a:prstGeom>
        </p:spPr>
      </p:pic>
    </p:spTree>
    <p:extLst>
      <p:ext uri="{BB962C8B-B14F-4D97-AF65-F5344CB8AC3E}">
        <p14:creationId xmlns:p14="http://schemas.microsoft.com/office/powerpoint/2010/main" val="118886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6C7C006-27C6-45DF-B3B9-3F471145E83B}"/>
              </a:ext>
            </a:extLst>
          </p:cNvPr>
          <p:cNvSpPr>
            <a:spLocks noGrp="1"/>
          </p:cNvSpPr>
          <p:nvPr>
            <p:ph type="title"/>
          </p:nvPr>
        </p:nvSpPr>
        <p:spPr>
          <a:xfrm>
            <a:off x="1101874" y="416787"/>
            <a:ext cx="3856987" cy="515994"/>
          </a:xfrm>
        </p:spPr>
        <p:txBody>
          <a:bodyPr vert="horz" lIns="91440" tIns="45720" rIns="91440" bIns="45720" rtlCol="0" anchor="t">
            <a:normAutofit fontScale="90000"/>
          </a:bodyPr>
          <a:lstStyle/>
          <a:p>
            <a:pPr marL="0" marR="0" lvl="0" indent="0" defTabSz="914400" eaLnBrk="1" fontAlgn="auto" latinLnBrk="0" hangingPunct="1">
              <a:spcBef>
                <a:spcPts val="0"/>
              </a:spcBef>
              <a:spcAft>
                <a:spcPts val="0"/>
              </a:spcAft>
              <a:buClrTx/>
              <a:buSzTx/>
              <a:buFontTx/>
              <a:buNone/>
              <a:tabLst/>
              <a:defRPr/>
            </a:pPr>
            <a:r>
              <a:rPr kumimoji="0" lang="en-US" sz="3600" b="0" i="0" u="none" strike="noStrike" kern="0" cap="none" spc="0" normalizeH="0" baseline="0" noProof="0">
                <a:ln>
                  <a:noFill/>
                </a:ln>
                <a:effectLst/>
                <a:uLnTx/>
                <a:uFillTx/>
                <a:latin typeface="Arial Rounded MT Bold" panose="020F0704030504030204" pitchFamily="34" charset="0"/>
              </a:rPr>
              <a:t>Output results</a:t>
            </a:r>
            <a:endParaRPr kumimoji="0" lang="en-US" sz="3600" b="0" i="0" u="none" strike="noStrike" kern="0" cap="none" spc="0" normalizeH="0" baseline="0" noProof="0" dirty="0">
              <a:ln>
                <a:noFill/>
              </a:ln>
              <a:effectLst/>
              <a:uLnTx/>
              <a:uFillTx/>
              <a:latin typeface="Arial Rounded MT Bold" panose="020F0704030504030204" pitchFamily="34" charset="0"/>
            </a:endParaRPr>
          </a:p>
        </p:txBody>
      </p:sp>
      <p:sp>
        <p:nvSpPr>
          <p:cNvPr id="2" name="TextBox 1">
            <a:extLst>
              <a:ext uri="{FF2B5EF4-FFF2-40B4-BE49-F238E27FC236}">
                <a16:creationId xmlns:a16="http://schemas.microsoft.com/office/drawing/2014/main" id="{BCD80FB7-B6AC-47EA-9468-4DDB4E377B5D}"/>
              </a:ext>
            </a:extLst>
          </p:cNvPr>
          <p:cNvSpPr txBox="1"/>
          <p:nvPr/>
        </p:nvSpPr>
        <p:spPr>
          <a:xfrm>
            <a:off x="1374965" y="932781"/>
            <a:ext cx="1977835" cy="400110"/>
          </a:xfrm>
          <a:prstGeom prst="rect">
            <a:avLst/>
          </a:prstGeom>
          <a:noFill/>
        </p:spPr>
        <p:txBody>
          <a:bodyPr wrap="square" rtlCol="0">
            <a:spAutoFit/>
          </a:bodyPr>
          <a:lstStyle/>
          <a:p>
            <a:r>
              <a:rPr lang="en-US" sz="2000" b="1" dirty="0"/>
              <a:t>Local cost map</a:t>
            </a:r>
            <a:endParaRPr lang="en-US" sz="2000" b="1" i="0" dirty="0">
              <a:solidFill>
                <a:schemeClr val="tx1"/>
              </a:solidFill>
            </a:endParaRPr>
          </a:p>
        </p:txBody>
      </p:sp>
      <p:pic>
        <p:nvPicPr>
          <p:cNvPr id="4" name="Picture 3" descr="Graphical user interface, website&#10;&#10;Description automatically generated">
            <a:extLst>
              <a:ext uri="{FF2B5EF4-FFF2-40B4-BE49-F238E27FC236}">
                <a16:creationId xmlns:a16="http://schemas.microsoft.com/office/drawing/2014/main" id="{1A6ADD55-1A52-83B1-81B1-96DF1B5AD674}"/>
              </a:ext>
            </a:extLst>
          </p:cNvPr>
          <p:cNvPicPr>
            <a:picLocks noChangeAspect="1"/>
          </p:cNvPicPr>
          <p:nvPr/>
        </p:nvPicPr>
        <p:blipFill rotWithShape="1">
          <a:blip r:embed="rId3">
            <a:extLst>
              <a:ext uri="{28A0092B-C50C-407E-A947-70E740481C1C}">
                <a14:useLocalDpi xmlns:a14="http://schemas.microsoft.com/office/drawing/2010/main" val="0"/>
              </a:ext>
            </a:extLst>
          </a:blip>
          <a:srcRect l="31630" t="19279" r="25844" b="19064"/>
          <a:stretch/>
        </p:blipFill>
        <p:spPr>
          <a:xfrm>
            <a:off x="4086683" y="1132836"/>
            <a:ext cx="7185056" cy="4909045"/>
          </a:xfrm>
          <a:prstGeom prst="rect">
            <a:avLst/>
          </a:prstGeom>
        </p:spPr>
      </p:pic>
    </p:spTree>
    <p:extLst>
      <p:ext uri="{BB962C8B-B14F-4D97-AF65-F5344CB8AC3E}">
        <p14:creationId xmlns:p14="http://schemas.microsoft.com/office/powerpoint/2010/main" val="390260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BD0A42-B011-4DBF-B5CD-6718A97E3C70}"/>
              </a:ext>
            </a:extLst>
          </p:cNvPr>
          <p:cNvSpPr>
            <a:spLocks noGrp="1"/>
          </p:cNvSpPr>
          <p:nvPr>
            <p:ph type="title" idx="4294967295"/>
          </p:nvPr>
        </p:nvSpPr>
        <p:spPr>
          <a:xfrm>
            <a:off x="2133600" y="287338"/>
            <a:ext cx="10058400" cy="1449387"/>
          </a:xfrm>
        </p:spPr>
        <p:txBody>
          <a:bodyPr vert="horz" lIns="91440" tIns="45720" rIns="91440" bIns="45720" rtlCol="0" anchor="b">
            <a:normAutofit/>
          </a:bodyPr>
          <a:lstStyle/>
          <a:p>
            <a:r>
              <a:rPr lang="en-US"/>
              <a:t>Introduction</a:t>
            </a:r>
          </a:p>
        </p:txBody>
      </p:sp>
      <p:graphicFrame>
        <p:nvGraphicFramePr>
          <p:cNvPr id="11" name="TextBox 8">
            <a:extLst>
              <a:ext uri="{FF2B5EF4-FFF2-40B4-BE49-F238E27FC236}">
                <a16:creationId xmlns:a16="http://schemas.microsoft.com/office/drawing/2014/main" id="{9A071BC5-060A-4F8C-B05A-01AB025377B8}"/>
              </a:ext>
            </a:extLst>
          </p:cNvPr>
          <p:cNvGraphicFramePr/>
          <p:nvPr>
            <p:extLst>
              <p:ext uri="{D42A27DB-BD31-4B8C-83A1-F6EECF244321}">
                <p14:modId xmlns:p14="http://schemas.microsoft.com/office/powerpoint/2010/main" val="2818917822"/>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275809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6C7C006-27C6-45DF-B3B9-3F471145E83B}"/>
              </a:ext>
            </a:extLst>
          </p:cNvPr>
          <p:cNvSpPr>
            <a:spLocks noGrp="1"/>
          </p:cNvSpPr>
          <p:nvPr>
            <p:ph type="title"/>
          </p:nvPr>
        </p:nvSpPr>
        <p:spPr>
          <a:xfrm>
            <a:off x="840617" y="1065264"/>
            <a:ext cx="3856987" cy="515994"/>
          </a:xfrm>
        </p:spPr>
        <p:txBody>
          <a:bodyPr vert="horz" lIns="91440" tIns="45720" rIns="91440" bIns="45720" rtlCol="0" anchor="t">
            <a:normAutofit fontScale="90000"/>
          </a:bodyPr>
          <a:lstStyle/>
          <a:p>
            <a:pPr marL="0" marR="0" lvl="0" indent="0" defTabSz="914400" eaLnBrk="1" fontAlgn="auto" latinLnBrk="0" hangingPunct="1">
              <a:spcBef>
                <a:spcPts val="0"/>
              </a:spcBef>
              <a:spcAft>
                <a:spcPts val="0"/>
              </a:spcAft>
              <a:buClrTx/>
              <a:buSzTx/>
              <a:buFontTx/>
              <a:buNone/>
              <a:tabLst/>
              <a:defRPr/>
            </a:pPr>
            <a:r>
              <a:rPr kumimoji="0" lang="en-US" sz="3600" b="0" i="0" u="none" strike="noStrike" kern="0" cap="none" spc="0" normalizeH="0" baseline="0" noProof="0" dirty="0">
                <a:ln>
                  <a:noFill/>
                </a:ln>
                <a:effectLst/>
                <a:uLnTx/>
                <a:uFillTx/>
                <a:latin typeface="Arial Rounded MT Bold" panose="020F0704030504030204" pitchFamily="34" charset="0"/>
              </a:rPr>
              <a:t>Output results</a:t>
            </a:r>
          </a:p>
        </p:txBody>
      </p:sp>
      <p:sp>
        <p:nvSpPr>
          <p:cNvPr id="2" name="TextBox 1">
            <a:extLst>
              <a:ext uri="{FF2B5EF4-FFF2-40B4-BE49-F238E27FC236}">
                <a16:creationId xmlns:a16="http://schemas.microsoft.com/office/drawing/2014/main" id="{BCD80FB7-B6AC-47EA-9468-4DDB4E377B5D}"/>
              </a:ext>
            </a:extLst>
          </p:cNvPr>
          <p:cNvSpPr txBox="1"/>
          <p:nvPr/>
        </p:nvSpPr>
        <p:spPr>
          <a:xfrm>
            <a:off x="550506" y="2714928"/>
            <a:ext cx="2971799" cy="1569660"/>
          </a:xfrm>
          <a:prstGeom prst="rect">
            <a:avLst/>
          </a:prstGeom>
          <a:noFill/>
        </p:spPr>
        <p:txBody>
          <a:bodyPr wrap="square" rtlCol="0">
            <a:spAutoFit/>
          </a:bodyPr>
          <a:lstStyle/>
          <a:p>
            <a:r>
              <a:rPr lang="en-US" sz="2400" b="1" dirty="0"/>
              <a:t>Odometry for initial and goal position with path planning on </a:t>
            </a:r>
            <a:r>
              <a:rPr lang="en-US" sz="2400" b="1" dirty="0" err="1"/>
              <a:t>Rviz</a:t>
            </a:r>
            <a:endParaRPr lang="en-US" sz="2400" b="1" i="0" dirty="0">
              <a:solidFill>
                <a:schemeClr val="tx1"/>
              </a:solidFill>
            </a:endParaRPr>
          </a:p>
        </p:txBody>
      </p:sp>
      <p:pic>
        <p:nvPicPr>
          <p:cNvPr id="5" name="Picture 4" descr="Graphical user interface, website&#10;&#10;Description automatically generated">
            <a:extLst>
              <a:ext uri="{FF2B5EF4-FFF2-40B4-BE49-F238E27FC236}">
                <a16:creationId xmlns:a16="http://schemas.microsoft.com/office/drawing/2014/main" id="{E8C1C9CF-D89A-EC8A-6ABF-E7F1B93D796E}"/>
              </a:ext>
            </a:extLst>
          </p:cNvPr>
          <p:cNvPicPr>
            <a:picLocks noChangeAspect="1"/>
          </p:cNvPicPr>
          <p:nvPr/>
        </p:nvPicPr>
        <p:blipFill rotWithShape="1">
          <a:blip r:embed="rId3">
            <a:extLst>
              <a:ext uri="{28A0092B-C50C-407E-A947-70E740481C1C}">
                <a14:useLocalDpi xmlns:a14="http://schemas.microsoft.com/office/drawing/2010/main" val="0"/>
              </a:ext>
            </a:extLst>
          </a:blip>
          <a:srcRect l="31726" t="18769" r="25635" b="19582"/>
          <a:stretch/>
        </p:blipFill>
        <p:spPr>
          <a:xfrm>
            <a:off x="4026877" y="674784"/>
            <a:ext cx="7918939" cy="5395319"/>
          </a:xfrm>
          <a:prstGeom prst="rect">
            <a:avLst/>
          </a:prstGeom>
        </p:spPr>
      </p:pic>
    </p:spTree>
    <p:extLst>
      <p:ext uri="{BB962C8B-B14F-4D97-AF65-F5344CB8AC3E}">
        <p14:creationId xmlns:p14="http://schemas.microsoft.com/office/powerpoint/2010/main" val="14055552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6C7C006-27C6-45DF-B3B9-3F471145E83B}"/>
              </a:ext>
            </a:extLst>
          </p:cNvPr>
          <p:cNvSpPr>
            <a:spLocks noGrp="1"/>
          </p:cNvSpPr>
          <p:nvPr>
            <p:ph type="title"/>
          </p:nvPr>
        </p:nvSpPr>
        <p:spPr>
          <a:xfrm>
            <a:off x="821955" y="1107252"/>
            <a:ext cx="3856987" cy="515994"/>
          </a:xfrm>
        </p:spPr>
        <p:txBody>
          <a:bodyPr vert="horz" lIns="91440" tIns="45720" rIns="91440" bIns="45720" rtlCol="0" anchor="t">
            <a:normAutofit fontScale="90000"/>
          </a:bodyPr>
          <a:lstStyle/>
          <a:p>
            <a:pPr marL="0" marR="0" lvl="0" indent="0" defTabSz="914400" eaLnBrk="1" fontAlgn="auto" latinLnBrk="0" hangingPunct="1">
              <a:spcBef>
                <a:spcPts val="0"/>
              </a:spcBef>
              <a:spcAft>
                <a:spcPts val="0"/>
              </a:spcAft>
              <a:buClrTx/>
              <a:buSzTx/>
              <a:buFontTx/>
              <a:buNone/>
              <a:tabLst/>
              <a:defRPr/>
            </a:pPr>
            <a:r>
              <a:rPr kumimoji="0" lang="en-US" sz="3600" b="0" i="0" u="none" strike="noStrike" kern="0" cap="none" spc="0" normalizeH="0" baseline="0" noProof="0" dirty="0">
                <a:ln>
                  <a:noFill/>
                </a:ln>
                <a:effectLst/>
                <a:uLnTx/>
                <a:uFillTx/>
                <a:latin typeface="Arial Rounded MT Bold" panose="020F0704030504030204" pitchFamily="34" charset="0"/>
              </a:rPr>
              <a:t>Output results</a:t>
            </a:r>
          </a:p>
        </p:txBody>
      </p:sp>
      <p:sp>
        <p:nvSpPr>
          <p:cNvPr id="2" name="TextBox 1">
            <a:extLst>
              <a:ext uri="{FF2B5EF4-FFF2-40B4-BE49-F238E27FC236}">
                <a16:creationId xmlns:a16="http://schemas.microsoft.com/office/drawing/2014/main" id="{BCD80FB7-B6AC-47EA-9468-4DDB4E377B5D}"/>
              </a:ext>
            </a:extLst>
          </p:cNvPr>
          <p:cNvSpPr txBox="1"/>
          <p:nvPr/>
        </p:nvSpPr>
        <p:spPr>
          <a:xfrm>
            <a:off x="889773" y="2388356"/>
            <a:ext cx="1977835" cy="400110"/>
          </a:xfrm>
          <a:prstGeom prst="rect">
            <a:avLst/>
          </a:prstGeom>
          <a:noFill/>
        </p:spPr>
        <p:txBody>
          <a:bodyPr wrap="square" rtlCol="0">
            <a:spAutoFit/>
          </a:bodyPr>
          <a:lstStyle/>
          <a:p>
            <a:r>
              <a:rPr lang="en-US" sz="2000" b="1" dirty="0"/>
              <a:t>Local Navigation</a:t>
            </a:r>
            <a:endParaRPr lang="en-US" sz="2000" b="1" i="0" dirty="0">
              <a:solidFill>
                <a:schemeClr val="tx1"/>
              </a:solidFill>
            </a:endParaRPr>
          </a:p>
        </p:txBody>
      </p:sp>
      <p:pic>
        <p:nvPicPr>
          <p:cNvPr id="5" name="Picture 4" descr="Graphical user interface, website&#10;&#10;Description automatically generated">
            <a:extLst>
              <a:ext uri="{FF2B5EF4-FFF2-40B4-BE49-F238E27FC236}">
                <a16:creationId xmlns:a16="http://schemas.microsoft.com/office/drawing/2014/main" id="{AE1E24E4-E0DA-0233-C0C7-0015D882A641}"/>
              </a:ext>
            </a:extLst>
          </p:cNvPr>
          <p:cNvPicPr>
            <a:picLocks noChangeAspect="1"/>
          </p:cNvPicPr>
          <p:nvPr/>
        </p:nvPicPr>
        <p:blipFill rotWithShape="1">
          <a:blip r:embed="rId3">
            <a:extLst>
              <a:ext uri="{28A0092B-C50C-407E-A947-70E740481C1C}">
                <a14:useLocalDpi xmlns:a14="http://schemas.microsoft.com/office/drawing/2010/main" val="0"/>
              </a:ext>
            </a:extLst>
          </a:blip>
          <a:srcRect l="31674" t="19396" r="25634" b="19506"/>
          <a:stretch/>
        </p:blipFill>
        <p:spPr>
          <a:xfrm>
            <a:off x="4073767" y="932781"/>
            <a:ext cx="7918063" cy="5339862"/>
          </a:xfrm>
          <a:prstGeom prst="rect">
            <a:avLst/>
          </a:prstGeom>
        </p:spPr>
      </p:pic>
    </p:spTree>
    <p:extLst>
      <p:ext uri="{BB962C8B-B14F-4D97-AF65-F5344CB8AC3E}">
        <p14:creationId xmlns:p14="http://schemas.microsoft.com/office/powerpoint/2010/main" val="34393962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4CEF4-01D3-4AF7-9E84-F43030ACA972}"/>
              </a:ext>
            </a:extLst>
          </p:cNvPr>
          <p:cNvSpPr>
            <a:spLocks noGrp="1"/>
          </p:cNvSpPr>
          <p:nvPr>
            <p:ph type="title"/>
          </p:nvPr>
        </p:nvSpPr>
        <p:spPr>
          <a:xfrm>
            <a:off x="2383899" y="4657828"/>
            <a:ext cx="8915399" cy="1162423"/>
          </a:xfrm>
        </p:spPr>
        <p:txBody>
          <a:bodyPr vert="horz" lIns="91440" tIns="45720" rIns="91440" bIns="45720" rtlCol="0" anchor="b">
            <a:normAutofit/>
          </a:bodyPr>
          <a:lstStyle/>
          <a:p>
            <a:r>
              <a:rPr lang="en-US" sz="5400" dirty="0"/>
              <a:t> </a:t>
            </a:r>
          </a:p>
        </p:txBody>
      </p:sp>
      <p:sp>
        <p:nvSpPr>
          <p:cNvPr id="4" name="Content Placeholder 2">
            <a:extLst>
              <a:ext uri="{FF2B5EF4-FFF2-40B4-BE49-F238E27FC236}">
                <a16:creationId xmlns:a16="http://schemas.microsoft.com/office/drawing/2014/main" id="{65AA73B5-4E5D-4B46-BF3A-581108889BDC}"/>
              </a:ext>
            </a:extLst>
          </p:cNvPr>
          <p:cNvSpPr>
            <a:spLocks noGrp="1"/>
          </p:cNvSpPr>
          <p:nvPr>
            <p:ph idx="1"/>
          </p:nvPr>
        </p:nvSpPr>
        <p:spPr>
          <a:xfrm>
            <a:off x="819435" y="957579"/>
            <a:ext cx="9940005" cy="4942841"/>
          </a:xfrm>
        </p:spPr>
        <p:txBody>
          <a:bodyPr vert="horz" lIns="91440" tIns="45720" rIns="91440" bIns="45720" rtlCol="0" anchor="t">
            <a:noAutofit/>
          </a:bodyPr>
          <a:lstStyle/>
          <a:p>
            <a:pPr marL="406400" marR="0" indent="-406400">
              <a:lnSpc>
                <a:spcPct val="107000"/>
              </a:lnSpc>
              <a:spcBef>
                <a:spcPts val="0"/>
              </a:spcBef>
              <a:spcAft>
                <a:spcPts val="800"/>
              </a:spcAft>
            </a:pPr>
            <a:br>
              <a:rPr lang="en-US" sz="1200" i="0" dirty="0">
                <a:solidFill>
                  <a:srgbClr val="000000"/>
                </a:solidFill>
                <a:effectLst/>
                <a:cs typeface="Times New Roman" panose="02020603050405020304" pitchFamily="18" charset="0"/>
              </a:rPr>
            </a:br>
            <a:r>
              <a:rPr lang="en-US" sz="1400" dirty="0">
                <a:effectLst/>
                <a:ea typeface="SimSun" panose="02010600030101010101" pitchFamily="2" charset="-122"/>
                <a:cs typeface="Times New Roman" panose="02020603050405020304" pitchFamily="18" charset="0"/>
              </a:rPr>
              <a:t>[1] </a:t>
            </a:r>
            <a:r>
              <a:rPr lang="en-US" sz="1400" dirty="0">
                <a:solidFill>
                  <a:srgbClr val="000000"/>
                </a:solidFill>
                <a:effectLst/>
                <a:ea typeface="Calibri" panose="020F0502020204030204" pitchFamily="34" charset="0"/>
                <a:cs typeface="Calibri" panose="020F0502020204030204" pitchFamily="34" charset="0"/>
              </a:rPr>
              <a:t>R. Smith’, M. Self^, and P. </a:t>
            </a:r>
            <a:r>
              <a:rPr lang="en-US" sz="1400" dirty="0" err="1">
                <a:solidFill>
                  <a:srgbClr val="000000"/>
                </a:solidFill>
                <a:effectLst/>
                <a:ea typeface="Calibri" panose="020F0502020204030204" pitchFamily="34" charset="0"/>
                <a:cs typeface="Calibri" panose="020F0502020204030204" pitchFamily="34" charset="0"/>
              </a:rPr>
              <a:t>Cheesemans</a:t>
            </a:r>
            <a:r>
              <a:rPr lang="en-US" sz="1400" dirty="0">
                <a:solidFill>
                  <a:srgbClr val="000000"/>
                </a:solidFill>
                <a:effectLst/>
                <a:ea typeface="Calibri" panose="020F0502020204030204" pitchFamily="34" charset="0"/>
                <a:cs typeface="Calibri" panose="020F0502020204030204" pitchFamily="34" charset="0"/>
              </a:rPr>
              <a:t>, “Estimating Uncertain Spatial Relationships in Robotics*.”</a:t>
            </a:r>
            <a:endParaRPr lang="en-US" sz="1400" dirty="0">
              <a:effectLst/>
              <a:ea typeface="Calibri" panose="020F0502020204030204" pitchFamily="34" charset="0"/>
              <a:cs typeface="Calibri" panose="020F0502020204030204" pitchFamily="34" charset="0"/>
            </a:endParaRPr>
          </a:p>
          <a:p>
            <a:pPr marL="406400" marR="0" indent="-406400">
              <a:lnSpc>
                <a:spcPct val="107000"/>
              </a:lnSpc>
              <a:spcBef>
                <a:spcPts val="0"/>
              </a:spcBef>
              <a:spcAft>
                <a:spcPts val="800"/>
              </a:spcAft>
            </a:pPr>
            <a:r>
              <a:rPr lang="en-US" sz="1400" dirty="0">
                <a:solidFill>
                  <a:srgbClr val="000000"/>
                </a:solidFill>
                <a:effectLst/>
                <a:ea typeface="Calibri" panose="020F0502020204030204" pitchFamily="34" charset="0"/>
                <a:cs typeface="Calibri" panose="020F0502020204030204" pitchFamily="34" charset="0"/>
              </a:rPr>
              <a:t>[2]	G. Dissanayake, H. </a:t>
            </a:r>
            <a:r>
              <a:rPr lang="en-US" sz="1400" dirty="0" err="1">
                <a:solidFill>
                  <a:srgbClr val="000000"/>
                </a:solidFill>
                <a:effectLst/>
                <a:ea typeface="Calibri" panose="020F0502020204030204" pitchFamily="34" charset="0"/>
                <a:cs typeface="Calibri" panose="020F0502020204030204" pitchFamily="34" charset="0"/>
              </a:rPr>
              <a:t>Durrant</a:t>
            </a:r>
            <a:r>
              <a:rPr lang="en-US" sz="1400" dirty="0">
                <a:solidFill>
                  <a:srgbClr val="000000"/>
                </a:solidFill>
                <a:effectLst/>
                <a:ea typeface="Calibri" panose="020F0502020204030204" pitchFamily="34" charset="0"/>
                <a:cs typeface="Calibri" panose="020F0502020204030204" pitchFamily="34" charset="0"/>
              </a:rPr>
              <a:t>-Whyte, and T. Bailey, “Computationally efficient solution to the simultaneous </a:t>
            </a:r>
            <a:r>
              <a:rPr lang="en-US" sz="1400" dirty="0" err="1">
                <a:solidFill>
                  <a:srgbClr val="000000"/>
                </a:solidFill>
                <a:effectLst/>
                <a:ea typeface="Calibri" panose="020F0502020204030204" pitchFamily="34" charset="0"/>
                <a:cs typeface="Calibri" panose="020F0502020204030204" pitchFamily="34" charset="0"/>
              </a:rPr>
              <a:t>localisation</a:t>
            </a:r>
            <a:r>
              <a:rPr lang="en-US" sz="1400" dirty="0">
                <a:solidFill>
                  <a:srgbClr val="000000"/>
                </a:solidFill>
                <a:effectLst/>
                <a:ea typeface="Calibri" panose="020F0502020204030204" pitchFamily="34" charset="0"/>
                <a:cs typeface="Calibri" panose="020F0502020204030204" pitchFamily="34" charset="0"/>
              </a:rPr>
              <a:t> and map building (SLAM) problem,” </a:t>
            </a:r>
            <a:r>
              <a:rPr lang="en-US" sz="1400" i="1" dirty="0">
                <a:solidFill>
                  <a:srgbClr val="000000"/>
                </a:solidFill>
                <a:effectLst/>
                <a:ea typeface="Calibri" panose="020F0502020204030204" pitchFamily="34" charset="0"/>
                <a:cs typeface="Calibri" panose="020F0502020204030204" pitchFamily="34" charset="0"/>
              </a:rPr>
              <a:t>Proc. - IEEE Int. Conf. Robot. </a:t>
            </a:r>
            <a:r>
              <a:rPr lang="en-US" sz="1400" i="1" dirty="0" err="1">
                <a:solidFill>
                  <a:srgbClr val="000000"/>
                </a:solidFill>
                <a:effectLst/>
                <a:ea typeface="Calibri" panose="020F0502020204030204" pitchFamily="34" charset="0"/>
                <a:cs typeface="Calibri" panose="020F0502020204030204" pitchFamily="34" charset="0"/>
              </a:rPr>
              <a:t>Autom</a:t>
            </a:r>
            <a:r>
              <a:rPr lang="en-US" sz="1400" i="1" dirty="0">
                <a:solidFill>
                  <a:srgbClr val="000000"/>
                </a:solidFill>
                <a:effectLst/>
                <a:ea typeface="Calibri" panose="020F0502020204030204" pitchFamily="34" charset="0"/>
                <a:cs typeface="Calibri" panose="020F0502020204030204" pitchFamily="34" charset="0"/>
              </a:rPr>
              <a:t>.</a:t>
            </a:r>
            <a:r>
              <a:rPr lang="en-US" sz="1400" dirty="0">
                <a:solidFill>
                  <a:srgbClr val="000000"/>
                </a:solidFill>
                <a:effectLst/>
                <a:ea typeface="Calibri" panose="020F0502020204030204" pitchFamily="34" charset="0"/>
                <a:cs typeface="Calibri" panose="020F0502020204030204" pitchFamily="34" charset="0"/>
              </a:rPr>
              <a:t>, vol. 2, pp. 1009–1014, 2000, </a:t>
            </a:r>
            <a:r>
              <a:rPr lang="en-US" sz="1400" dirty="0" err="1">
                <a:solidFill>
                  <a:srgbClr val="000000"/>
                </a:solidFill>
                <a:effectLst/>
                <a:ea typeface="Calibri" panose="020F0502020204030204" pitchFamily="34" charset="0"/>
                <a:cs typeface="Calibri" panose="020F0502020204030204" pitchFamily="34" charset="0"/>
              </a:rPr>
              <a:t>doi</a:t>
            </a:r>
            <a:r>
              <a:rPr lang="en-US" sz="1400" dirty="0">
                <a:solidFill>
                  <a:srgbClr val="000000"/>
                </a:solidFill>
                <a:effectLst/>
                <a:ea typeface="Calibri" panose="020F0502020204030204" pitchFamily="34" charset="0"/>
                <a:cs typeface="Calibri" panose="020F0502020204030204" pitchFamily="34" charset="0"/>
              </a:rPr>
              <a:t>: 10.1109/ROBOT.2000.844732.</a:t>
            </a:r>
            <a:endParaRPr lang="en-US" sz="1400" dirty="0">
              <a:effectLst/>
              <a:ea typeface="Calibri" panose="020F0502020204030204" pitchFamily="34" charset="0"/>
              <a:cs typeface="Calibri" panose="020F0502020204030204" pitchFamily="34" charset="0"/>
            </a:endParaRPr>
          </a:p>
          <a:p>
            <a:pPr marL="406400" marR="0" indent="-406400">
              <a:lnSpc>
                <a:spcPct val="107000"/>
              </a:lnSpc>
              <a:spcBef>
                <a:spcPts val="0"/>
              </a:spcBef>
              <a:spcAft>
                <a:spcPts val="800"/>
              </a:spcAft>
            </a:pPr>
            <a:r>
              <a:rPr lang="en-US" sz="1400" dirty="0">
                <a:solidFill>
                  <a:srgbClr val="000000"/>
                </a:solidFill>
                <a:effectLst/>
                <a:ea typeface="Calibri" panose="020F0502020204030204" pitchFamily="34" charset="0"/>
                <a:cs typeface="Calibri" panose="020F0502020204030204" pitchFamily="34" charset="0"/>
              </a:rPr>
              <a:t>[3]	H. </a:t>
            </a:r>
            <a:r>
              <a:rPr lang="en-US" sz="1400" dirty="0" err="1">
                <a:solidFill>
                  <a:srgbClr val="000000"/>
                </a:solidFill>
                <a:effectLst/>
                <a:ea typeface="Calibri" panose="020F0502020204030204" pitchFamily="34" charset="0"/>
                <a:cs typeface="Calibri" panose="020F0502020204030204" pitchFamily="34" charset="0"/>
              </a:rPr>
              <a:t>Durrant</a:t>
            </a:r>
            <a:r>
              <a:rPr lang="en-US" sz="1400" dirty="0">
                <a:solidFill>
                  <a:srgbClr val="000000"/>
                </a:solidFill>
                <a:effectLst/>
                <a:ea typeface="Calibri" panose="020F0502020204030204" pitchFamily="34" charset="0"/>
                <a:cs typeface="Calibri" panose="020F0502020204030204" pitchFamily="34" charset="0"/>
              </a:rPr>
              <a:t>-Whyte, S. Majumder, S. </a:t>
            </a:r>
            <a:r>
              <a:rPr lang="en-US" sz="1400" dirty="0" err="1">
                <a:solidFill>
                  <a:srgbClr val="000000"/>
                </a:solidFill>
                <a:effectLst/>
                <a:ea typeface="Calibri" panose="020F0502020204030204" pitchFamily="34" charset="0"/>
                <a:cs typeface="Calibri" panose="020F0502020204030204" pitchFamily="34" charset="0"/>
              </a:rPr>
              <a:t>Thrun</a:t>
            </a:r>
            <a:r>
              <a:rPr lang="en-US" sz="1400" dirty="0">
                <a:solidFill>
                  <a:srgbClr val="000000"/>
                </a:solidFill>
                <a:effectLst/>
                <a:ea typeface="Calibri" panose="020F0502020204030204" pitchFamily="34" charset="0"/>
                <a:cs typeface="Calibri" panose="020F0502020204030204" pitchFamily="34" charset="0"/>
              </a:rPr>
              <a:t>, M. de Battista, and S. </a:t>
            </a:r>
            <a:r>
              <a:rPr lang="en-US" sz="1400" dirty="0" err="1">
                <a:solidFill>
                  <a:srgbClr val="000000"/>
                </a:solidFill>
                <a:effectLst/>
                <a:ea typeface="Calibri" panose="020F0502020204030204" pitchFamily="34" charset="0"/>
                <a:cs typeface="Calibri" panose="020F0502020204030204" pitchFamily="34" charset="0"/>
              </a:rPr>
              <a:t>Scheding</a:t>
            </a:r>
            <a:r>
              <a:rPr lang="en-US" sz="1400" dirty="0">
                <a:solidFill>
                  <a:srgbClr val="000000"/>
                </a:solidFill>
                <a:effectLst/>
                <a:ea typeface="Calibri" panose="020F0502020204030204" pitchFamily="34" charset="0"/>
                <a:cs typeface="Calibri" panose="020F0502020204030204" pitchFamily="34" charset="0"/>
              </a:rPr>
              <a:t>, “A Bayesian Algorithm for Simultaneous </a:t>
            </a:r>
            <a:r>
              <a:rPr lang="en-US" sz="1400" dirty="0" err="1">
                <a:solidFill>
                  <a:srgbClr val="000000"/>
                </a:solidFill>
                <a:effectLst/>
                <a:ea typeface="Calibri" panose="020F0502020204030204" pitchFamily="34" charset="0"/>
                <a:cs typeface="Calibri" panose="020F0502020204030204" pitchFamily="34" charset="0"/>
              </a:rPr>
              <a:t>Localisation</a:t>
            </a:r>
            <a:r>
              <a:rPr lang="en-US" sz="1400" dirty="0">
                <a:solidFill>
                  <a:srgbClr val="000000"/>
                </a:solidFill>
                <a:effectLst/>
                <a:ea typeface="Calibri" panose="020F0502020204030204" pitchFamily="34" charset="0"/>
                <a:cs typeface="Calibri" panose="020F0502020204030204" pitchFamily="34" charset="0"/>
              </a:rPr>
              <a:t> and Map Building,” pp. 49–60, 2003, </a:t>
            </a:r>
            <a:r>
              <a:rPr lang="en-US" sz="1400" dirty="0" err="1">
                <a:solidFill>
                  <a:srgbClr val="000000"/>
                </a:solidFill>
                <a:effectLst/>
                <a:ea typeface="Calibri" panose="020F0502020204030204" pitchFamily="34" charset="0"/>
                <a:cs typeface="Calibri" panose="020F0502020204030204" pitchFamily="34" charset="0"/>
              </a:rPr>
              <a:t>doi</a:t>
            </a:r>
            <a:r>
              <a:rPr lang="en-US" sz="1400" dirty="0">
                <a:solidFill>
                  <a:srgbClr val="000000"/>
                </a:solidFill>
                <a:effectLst/>
                <a:ea typeface="Calibri" panose="020F0502020204030204" pitchFamily="34" charset="0"/>
                <a:cs typeface="Calibri" panose="020F0502020204030204" pitchFamily="34" charset="0"/>
              </a:rPr>
              <a:t>: 10.1007/3-540-36460-9_4.</a:t>
            </a:r>
            <a:endParaRPr lang="en-US" sz="1400" dirty="0">
              <a:effectLst/>
              <a:ea typeface="Calibri" panose="020F0502020204030204" pitchFamily="34" charset="0"/>
              <a:cs typeface="Calibri" panose="020F0502020204030204" pitchFamily="34" charset="0"/>
            </a:endParaRPr>
          </a:p>
          <a:p>
            <a:pPr marL="406400" marR="0" indent="-406400">
              <a:lnSpc>
                <a:spcPct val="107000"/>
              </a:lnSpc>
              <a:spcBef>
                <a:spcPts val="0"/>
              </a:spcBef>
              <a:spcAft>
                <a:spcPts val="800"/>
              </a:spcAft>
            </a:pPr>
            <a:r>
              <a:rPr lang="en-US" sz="1400" dirty="0">
                <a:solidFill>
                  <a:srgbClr val="000000"/>
                </a:solidFill>
                <a:effectLst/>
                <a:ea typeface="Calibri" panose="020F0502020204030204" pitchFamily="34" charset="0"/>
                <a:cs typeface="Calibri" panose="020F0502020204030204" pitchFamily="34" charset="0"/>
              </a:rPr>
              <a:t>[4]	J. J. Leonard, H. Jacob, and S. Feder, “A Computationally Efficient Method for Large-Scale Concurrent Mapping and Localization.”</a:t>
            </a:r>
            <a:endParaRPr lang="en-US" sz="1400" dirty="0">
              <a:effectLst/>
              <a:ea typeface="Calibri" panose="020F0502020204030204" pitchFamily="34" charset="0"/>
              <a:cs typeface="Calibri" panose="020F0502020204030204" pitchFamily="34" charset="0"/>
            </a:endParaRPr>
          </a:p>
          <a:p>
            <a:pPr marL="406400" marR="0" indent="-406400">
              <a:lnSpc>
                <a:spcPct val="107000"/>
              </a:lnSpc>
              <a:spcBef>
                <a:spcPts val="0"/>
              </a:spcBef>
              <a:spcAft>
                <a:spcPts val="800"/>
              </a:spcAft>
            </a:pPr>
            <a:r>
              <a:rPr lang="en-US" sz="1400" dirty="0">
                <a:solidFill>
                  <a:srgbClr val="000000"/>
                </a:solidFill>
                <a:effectLst/>
                <a:ea typeface="Calibri" panose="020F0502020204030204" pitchFamily="34" charset="0"/>
                <a:cs typeface="Calibri" panose="020F0502020204030204" pitchFamily="34" charset="0"/>
              </a:rPr>
              <a:t>[5]	H. </a:t>
            </a:r>
            <a:r>
              <a:rPr lang="en-US" sz="1400" dirty="0" err="1">
                <a:solidFill>
                  <a:srgbClr val="000000"/>
                </a:solidFill>
                <a:effectLst/>
                <a:ea typeface="Calibri" panose="020F0502020204030204" pitchFamily="34" charset="0"/>
                <a:cs typeface="Calibri" panose="020F0502020204030204" pitchFamily="34" charset="0"/>
              </a:rPr>
              <a:t>Hexmoor</a:t>
            </a:r>
            <a:r>
              <a:rPr lang="en-US" sz="1400" dirty="0">
                <a:solidFill>
                  <a:srgbClr val="000000"/>
                </a:solidFill>
                <a:effectLst/>
                <a:ea typeface="Calibri" panose="020F0502020204030204" pitchFamily="34" charset="0"/>
                <a:cs typeface="Calibri" panose="020F0502020204030204" pitchFamily="34" charset="0"/>
              </a:rPr>
              <a:t> and M. M. </a:t>
            </a:r>
            <a:r>
              <a:rPr lang="en-US" sz="1400" dirty="0" err="1">
                <a:solidFill>
                  <a:srgbClr val="000000"/>
                </a:solidFill>
                <a:effectLst/>
                <a:ea typeface="Calibri" panose="020F0502020204030204" pitchFamily="34" charset="0"/>
                <a:cs typeface="Calibri" panose="020F0502020204030204" pitchFamily="34" charset="0"/>
              </a:rPr>
              <a:t>Matari´c</a:t>
            </a:r>
            <a:r>
              <a:rPr lang="en-US" sz="1400" dirty="0">
                <a:solidFill>
                  <a:srgbClr val="000000"/>
                </a:solidFill>
                <a:effectLst/>
                <a:ea typeface="Calibri" panose="020F0502020204030204" pitchFamily="34" charset="0"/>
                <a:cs typeface="Calibri" panose="020F0502020204030204" pitchFamily="34" charset="0"/>
              </a:rPr>
              <a:t>, “A Probabilistic Approach to Concurrent Mapping and Localization for Mobile Robots,” Accessed: May 13, 2022. [Online]. Available: http://www.cs.cmu.edu/thrunhttp://www.cs.uni-bonn.de/wolframhttp://www.cs.uni-bonn.de/fox.</a:t>
            </a:r>
            <a:endParaRPr lang="en-US" sz="1400" dirty="0">
              <a:effectLst/>
              <a:ea typeface="Calibri" panose="020F0502020204030204" pitchFamily="34" charset="0"/>
              <a:cs typeface="Calibri" panose="020F0502020204030204" pitchFamily="34" charset="0"/>
            </a:endParaRPr>
          </a:p>
          <a:p>
            <a:pPr marL="406400" marR="0" indent="-406400">
              <a:lnSpc>
                <a:spcPct val="107000"/>
              </a:lnSpc>
              <a:spcBef>
                <a:spcPts val="0"/>
              </a:spcBef>
              <a:spcAft>
                <a:spcPts val="800"/>
              </a:spcAft>
            </a:pPr>
            <a:r>
              <a:rPr lang="en-US" sz="1400" dirty="0">
                <a:solidFill>
                  <a:srgbClr val="000000"/>
                </a:solidFill>
                <a:effectLst/>
                <a:ea typeface="Calibri" panose="020F0502020204030204" pitchFamily="34" charset="0"/>
                <a:cs typeface="Calibri" panose="020F0502020204030204" pitchFamily="34" charset="0"/>
              </a:rPr>
              <a:t>[6]	M. </a:t>
            </a:r>
            <a:r>
              <a:rPr lang="en-US" sz="1400" dirty="0" err="1">
                <a:solidFill>
                  <a:srgbClr val="000000"/>
                </a:solidFill>
                <a:effectLst/>
                <a:ea typeface="Calibri" panose="020F0502020204030204" pitchFamily="34" charset="0"/>
                <a:cs typeface="Calibri" panose="020F0502020204030204" pitchFamily="34" charset="0"/>
              </a:rPr>
              <a:t>Csorba</a:t>
            </a:r>
            <a:r>
              <a:rPr lang="en-US" sz="1400" dirty="0">
                <a:solidFill>
                  <a:srgbClr val="000000"/>
                </a:solidFill>
                <a:effectLst/>
                <a:ea typeface="Calibri" panose="020F0502020204030204" pitchFamily="34" charset="0"/>
                <a:cs typeface="Calibri" panose="020F0502020204030204" pitchFamily="34" charset="0"/>
              </a:rPr>
              <a:t>, “Simultaneous </a:t>
            </a:r>
            <a:r>
              <a:rPr lang="en-US" sz="1400" dirty="0" err="1">
                <a:solidFill>
                  <a:srgbClr val="000000"/>
                </a:solidFill>
                <a:effectLst/>
                <a:ea typeface="Calibri" panose="020F0502020204030204" pitchFamily="34" charset="0"/>
                <a:cs typeface="Calibri" panose="020F0502020204030204" pitchFamily="34" charset="0"/>
              </a:rPr>
              <a:t>Localisation</a:t>
            </a:r>
            <a:r>
              <a:rPr lang="en-US" sz="1400" dirty="0">
                <a:solidFill>
                  <a:srgbClr val="000000"/>
                </a:solidFill>
                <a:effectLst/>
                <a:ea typeface="Calibri" panose="020F0502020204030204" pitchFamily="34" charset="0"/>
                <a:cs typeface="Calibri" panose="020F0502020204030204" pitchFamily="34" charset="0"/>
              </a:rPr>
              <a:t> and Map Building.”</a:t>
            </a:r>
            <a:endParaRPr lang="en-US" sz="1400" dirty="0">
              <a:effectLst/>
              <a:ea typeface="Calibri" panose="020F0502020204030204" pitchFamily="34" charset="0"/>
              <a:cs typeface="Calibri" panose="020F0502020204030204" pitchFamily="34" charset="0"/>
            </a:endParaRPr>
          </a:p>
          <a:p>
            <a:pPr marL="406400" marR="0" indent="-406400">
              <a:lnSpc>
                <a:spcPct val="107000"/>
              </a:lnSpc>
              <a:spcBef>
                <a:spcPts val="0"/>
              </a:spcBef>
              <a:spcAft>
                <a:spcPts val="800"/>
              </a:spcAft>
            </a:pPr>
            <a:r>
              <a:rPr lang="en-US" sz="1400" dirty="0">
                <a:solidFill>
                  <a:srgbClr val="000000"/>
                </a:solidFill>
                <a:effectLst/>
                <a:ea typeface="Calibri" panose="020F0502020204030204" pitchFamily="34" charset="0"/>
                <a:cs typeface="Calibri" panose="020F0502020204030204" pitchFamily="34" charset="0"/>
              </a:rPr>
              <a:t>[7]	J. A. Castellanos and J. D. </a:t>
            </a:r>
            <a:r>
              <a:rPr lang="en-US" sz="1400" dirty="0" err="1">
                <a:solidFill>
                  <a:srgbClr val="000000"/>
                </a:solidFill>
                <a:effectLst/>
                <a:ea typeface="Calibri" panose="020F0502020204030204" pitchFamily="34" charset="0"/>
                <a:cs typeface="Calibri" panose="020F0502020204030204" pitchFamily="34" charset="0"/>
              </a:rPr>
              <a:t>Tardós</a:t>
            </a:r>
            <a:r>
              <a:rPr lang="en-US" sz="1400" dirty="0">
                <a:solidFill>
                  <a:srgbClr val="000000"/>
                </a:solidFill>
                <a:effectLst/>
                <a:ea typeface="Calibri" panose="020F0502020204030204" pitchFamily="34" charset="0"/>
                <a:cs typeface="Calibri" panose="020F0502020204030204" pitchFamily="34" charset="0"/>
              </a:rPr>
              <a:t>, “Mobile Robot Localization and Map Building,” </a:t>
            </a:r>
            <a:r>
              <a:rPr lang="en-US" sz="1400" i="1" dirty="0">
                <a:solidFill>
                  <a:srgbClr val="000000"/>
                </a:solidFill>
                <a:effectLst/>
                <a:ea typeface="Calibri" panose="020F0502020204030204" pitchFamily="34" charset="0"/>
                <a:cs typeface="Calibri" panose="020F0502020204030204" pitchFamily="34" charset="0"/>
              </a:rPr>
              <a:t>Mob. Robot Localization Map Build.</a:t>
            </a:r>
            <a:r>
              <a:rPr lang="en-US" sz="1400" dirty="0">
                <a:solidFill>
                  <a:srgbClr val="000000"/>
                </a:solidFill>
                <a:effectLst/>
                <a:ea typeface="Calibri" panose="020F0502020204030204" pitchFamily="34" charset="0"/>
                <a:cs typeface="Calibri" panose="020F0502020204030204" pitchFamily="34" charset="0"/>
              </a:rPr>
              <a:t>, 1999, </a:t>
            </a:r>
            <a:r>
              <a:rPr lang="en-US" sz="1400" dirty="0" err="1">
                <a:solidFill>
                  <a:srgbClr val="000000"/>
                </a:solidFill>
                <a:effectLst/>
                <a:ea typeface="Calibri" panose="020F0502020204030204" pitchFamily="34" charset="0"/>
                <a:cs typeface="Calibri" panose="020F0502020204030204" pitchFamily="34" charset="0"/>
              </a:rPr>
              <a:t>doi</a:t>
            </a:r>
            <a:r>
              <a:rPr lang="en-US" sz="1400" dirty="0">
                <a:solidFill>
                  <a:srgbClr val="000000"/>
                </a:solidFill>
                <a:effectLst/>
                <a:ea typeface="Calibri" panose="020F0502020204030204" pitchFamily="34" charset="0"/>
                <a:cs typeface="Calibri" panose="020F0502020204030204" pitchFamily="34" charset="0"/>
              </a:rPr>
              <a:t>: 10.1007/978-1-4615-4405-0.</a:t>
            </a:r>
            <a:endParaRPr lang="en-US" sz="1400" dirty="0">
              <a:effectLst/>
              <a:ea typeface="Calibri" panose="020F0502020204030204" pitchFamily="34" charset="0"/>
              <a:cs typeface="Calibri" panose="020F0502020204030204" pitchFamily="34" charset="0"/>
            </a:endParaRPr>
          </a:p>
          <a:p>
            <a:pPr marL="406400" marR="0" indent="-406400">
              <a:lnSpc>
                <a:spcPct val="107000"/>
              </a:lnSpc>
              <a:spcBef>
                <a:spcPts val="0"/>
              </a:spcBef>
              <a:spcAft>
                <a:spcPts val="800"/>
              </a:spcAft>
            </a:pPr>
            <a:r>
              <a:rPr lang="en-US" sz="1400" dirty="0">
                <a:solidFill>
                  <a:srgbClr val="000000"/>
                </a:solidFill>
                <a:effectLst/>
                <a:ea typeface="Calibri" panose="020F0502020204030204" pitchFamily="34" charset="0"/>
                <a:cs typeface="Calibri" panose="020F0502020204030204" pitchFamily="34" charset="0"/>
              </a:rPr>
              <a:t>[8]	A. P. Dempster, N. M. Laird, and D. B. Rubin, “Maximum Likelihood from Incomplete Data Via the EM Algorithm,” </a:t>
            </a:r>
            <a:r>
              <a:rPr lang="en-US" sz="1400" i="1" dirty="0">
                <a:solidFill>
                  <a:srgbClr val="000000"/>
                </a:solidFill>
                <a:effectLst/>
                <a:ea typeface="Calibri" panose="020F0502020204030204" pitchFamily="34" charset="0"/>
                <a:cs typeface="Calibri" panose="020F0502020204030204" pitchFamily="34" charset="0"/>
              </a:rPr>
              <a:t>J. R. Stat. Soc. Ser. B</a:t>
            </a:r>
            <a:r>
              <a:rPr lang="en-US" sz="1400" dirty="0">
                <a:solidFill>
                  <a:srgbClr val="000000"/>
                </a:solidFill>
                <a:effectLst/>
                <a:ea typeface="Calibri" panose="020F0502020204030204" pitchFamily="34" charset="0"/>
                <a:cs typeface="Calibri" panose="020F0502020204030204" pitchFamily="34" charset="0"/>
              </a:rPr>
              <a:t>, vol. 39, no. 1, pp. 1–22, Sep. 1977, </a:t>
            </a:r>
            <a:r>
              <a:rPr lang="en-US" sz="1400" dirty="0" err="1">
                <a:solidFill>
                  <a:srgbClr val="000000"/>
                </a:solidFill>
                <a:effectLst/>
                <a:ea typeface="Calibri" panose="020F0502020204030204" pitchFamily="34" charset="0"/>
                <a:cs typeface="Calibri" panose="020F0502020204030204" pitchFamily="34" charset="0"/>
              </a:rPr>
              <a:t>doi</a:t>
            </a:r>
            <a:r>
              <a:rPr lang="en-US" sz="1400" dirty="0">
                <a:solidFill>
                  <a:srgbClr val="000000"/>
                </a:solidFill>
                <a:effectLst/>
                <a:ea typeface="Calibri" panose="020F0502020204030204" pitchFamily="34" charset="0"/>
                <a:cs typeface="Calibri" panose="020F0502020204030204" pitchFamily="34" charset="0"/>
              </a:rPr>
              <a:t>: 10.1111/J.2517-6161.1977.TB01600.X.</a:t>
            </a:r>
            <a:endParaRPr lang="en-US" sz="1400" dirty="0">
              <a:effectLst/>
              <a:ea typeface="Calibri" panose="020F0502020204030204" pitchFamily="34" charset="0"/>
              <a:cs typeface="Calibri" panose="020F0502020204030204" pitchFamily="34" charset="0"/>
            </a:endParaRPr>
          </a:p>
          <a:p>
            <a:pPr marL="406400" marR="0" indent="-406400">
              <a:lnSpc>
                <a:spcPct val="107000"/>
              </a:lnSpc>
              <a:spcBef>
                <a:spcPts val="0"/>
              </a:spcBef>
              <a:spcAft>
                <a:spcPts val="800"/>
              </a:spcAft>
            </a:pPr>
            <a:r>
              <a:rPr lang="en-US" sz="1400" dirty="0">
                <a:solidFill>
                  <a:srgbClr val="000000"/>
                </a:solidFill>
                <a:effectLst/>
                <a:ea typeface="Calibri" panose="020F0502020204030204" pitchFamily="34" charset="0"/>
                <a:cs typeface="Calibri" panose="020F0502020204030204" pitchFamily="34" charset="0"/>
              </a:rPr>
              <a:t>[9]	G. J. McLachlan and T. (</a:t>
            </a:r>
            <a:r>
              <a:rPr lang="en-US" sz="1400" dirty="0" err="1">
                <a:solidFill>
                  <a:srgbClr val="000000"/>
                </a:solidFill>
                <a:effectLst/>
                <a:ea typeface="Calibri" panose="020F0502020204030204" pitchFamily="34" charset="0"/>
                <a:cs typeface="Calibri" panose="020F0502020204030204" pitchFamily="34" charset="0"/>
              </a:rPr>
              <a:t>Thriyambakam</a:t>
            </a:r>
            <a:r>
              <a:rPr lang="en-US" sz="1400" dirty="0">
                <a:solidFill>
                  <a:srgbClr val="000000"/>
                </a:solidFill>
                <a:effectLst/>
                <a:ea typeface="Calibri" panose="020F0502020204030204" pitchFamily="34" charset="0"/>
                <a:cs typeface="Calibri" panose="020F0502020204030204" pitchFamily="34" charset="0"/>
              </a:rPr>
              <a:t>) Krishnan, “The EM algorithm and extensions,” p. 359.</a:t>
            </a:r>
            <a:endParaRPr lang="en-US" sz="1400" dirty="0">
              <a:effectLst/>
              <a:ea typeface="Calibri" panose="020F0502020204030204" pitchFamily="34" charset="0"/>
              <a:cs typeface="Calibri" panose="020F0502020204030204" pitchFamily="34" charset="0"/>
            </a:endParaRPr>
          </a:p>
          <a:p>
            <a:pPr marL="406400" marR="0" indent="-406400">
              <a:lnSpc>
                <a:spcPct val="107000"/>
              </a:lnSpc>
              <a:spcBef>
                <a:spcPts val="0"/>
              </a:spcBef>
              <a:spcAft>
                <a:spcPts val="800"/>
              </a:spcAft>
            </a:pPr>
            <a:r>
              <a:rPr lang="en-US" sz="1400" dirty="0">
                <a:solidFill>
                  <a:srgbClr val="000000"/>
                </a:solidFill>
                <a:effectLst/>
                <a:ea typeface="Calibri" panose="020F0502020204030204" pitchFamily="34" charset="0"/>
                <a:cs typeface="Calibri" panose="020F0502020204030204" pitchFamily="34" charset="0"/>
              </a:rPr>
              <a:t>[10]	L. </a:t>
            </a:r>
            <a:r>
              <a:rPr lang="en-US" sz="1400" dirty="0" err="1">
                <a:solidFill>
                  <a:srgbClr val="000000"/>
                </a:solidFill>
                <a:effectLst/>
                <a:ea typeface="Calibri" panose="020F0502020204030204" pitchFamily="34" charset="0"/>
                <a:cs typeface="Calibri" panose="020F0502020204030204" pitchFamily="34" charset="0"/>
              </a:rPr>
              <a:t>Iocchi</a:t>
            </a:r>
            <a:r>
              <a:rPr lang="en-US" sz="1400" dirty="0">
                <a:solidFill>
                  <a:srgbClr val="000000"/>
                </a:solidFill>
                <a:effectLst/>
                <a:ea typeface="Calibri" panose="020F0502020204030204" pitchFamily="34" charset="0"/>
                <a:cs typeface="Calibri" panose="020F0502020204030204" pitchFamily="34" charset="0"/>
              </a:rPr>
              <a:t>, K. </a:t>
            </a:r>
            <a:r>
              <a:rPr lang="en-US" sz="1400" dirty="0" err="1">
                <a:solidFill>
                  <a:srgbClr val="000000"/>
                </a:solidFill>
                <a:effectLst/>
                <a:ea typeface="Calibri" panose="020F0502020204030204" pitchFamily="34" charset="0"/>
                <a:cs typeface="Calibri" panose="020F0502020204030204" pitchFamily="34" charset="0"/>
              </a:rPr>
              <a:t>Konolige</a:t>
            </a:r>
            <a:r>
              <a:rPr lang="en-US" sz="1400" dirty="0">
                <a:solidFill>
                  <a:srgbClr val="000000"/>
                </a:solidFill>
                <a:effectLst/>
                <a:ea typeface="Calibri" panose="020F0502020204030204" pitchFamily="34" charset="0"/>
                <a:cs typeface="Calibri" panose="020F0502020204030204" pitchFamily="34" charset="0"/>
              </a:rPr>
              <a:t>, and M. </a:t>
            </a:r>
            <a:r>
              <a:rPr lang="en-US" sz="1400" dirty="0" err="1">
                <a:solidFill>
                  <a:srgbClr val="000000"/>
                </a:solidFill>
                <a:effectLst/>
                <a:ea typeface="Calibri" panose="020F0502020204030204" pitchFamily="34" charset="0"/>
                <a:cs typeface="Calibri" panose="020F0502020204030204" pitchFamily="34" charset="0"/>
              </a:rPr>
              <a:t>Bajracharya</a:t>
            </a:r>
            <a:r>
              <a:rPr lang="en-US" sz="1400" dirty="0">
                <a:solidFill>
                  <a:srgbClr val="000000"/>
                </a:solidFill>
                <a:effectLst/>
                <a:ea typeface="Calibri" panose="020F0502020204030204" pitchFamily="34" charset="0"/>
                <a:cs typeface="Calibri" panose="020F0502020204030204" pitchFamily="34" charset="0"/>
              </a:rPr>
              <a:t>, “Visually Realistic Mapping of a Planar Environment with Stereo,” 2000.</a:t>
            </a:r>
            <a:endParaRPr lang="en-US" sz="1400" dirty="0">
              <a:effectLst/>
              <a:ea typeface="Calibri" panose="020F0502020204030204" pitchFamily="34" charset="0"/>
              <a:cs typeface="Calibri" panose="020F0502020204030204" pitchFamily="34" charset="0"/>
            </a:endParaRPr>
          </a:p>
          <a:p>
            <a:pPr marL="0" marR="0" indent="0" algn="l">
              <a:spcBef>
                <a:spcPts val="0"/>
              </a:spcBef>
              <a:spcAft>
                <a:spcPts val="0"/>
              </a:spcAft>
              <a:buNone/>
            </a:pPr>
            <a:endParaRPr lang="en-US" sz="14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l">
              <a:spcBef>
                <a:spcPts val="0"/>
              </a:spcBef>
              <a:spcAft>
                <a:spcPts val="0"/>
              </a:spcAft>
              <a:buNone/>
            </a:pPr>
            <a:endParaRPr lang="en-US" sz="1400" i="0" dirty="0">
              <a:solidFill>
                <a:srgbClr val="000000"/>
              </a:solidFill>
              <a:effectLst/>
              <a:latin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a16="http://schemas.microsoft.com/office/drawing/2014/main" id="{06CC5153-D581-46B1-A643-BB43183AF566}"/>
              </a:ext>
            </a:extLst>
          </p:cNvPr>
          <p:cNvSpPr txBox="1">
            <a:spLocks/>
          </p:cNvSpPr>
          <p:nvPr/>
        </p:nvSpPr>
        <p:spPr>
          <a:xfrm>
            <a:off x="1769965" y="346984"/>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latin typeface="Franklin Gothic Book" panose="020B0503020102020204" pitchFamily="34" charset="0"/>
                <a:cs typeface="Segoe UI" panose="020B0502040204020203" pitchFamily="34" charset="0"/>
              </a:rPr>
              <a:t>References </a:t>
            </a:r>
            <a:endParaRPr lang="en-US" dirty="0">
              <a:latin typeface="Franklin Gothic Book" panose="020B0503020102020204" pitchFamily="34" charset="0"/>
              <a:cs typeface="Segoe UI" panose="020B0502040204020203" pitchFamily="34" charset="0"/>
            </a:endParaRPr>
          </a:p>
        </p:txBody>
      </p:sp>
    </p:spTree>
    <p:extLst>
      <p:ext uri="{BB962C8B-B14F-4D97-AF65-F5344CB8AC3E}">
        <p14:creationId xmlns:p14="http://schemas.microsoft.com/office/powerpoint/2010/main" val="2647238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6C7C006-27C6-45DF-B3B9-3F471145E83B}"/>
              </a:ext>
            </a:extLst>
          </p:cNvPr>
          <p:cNvSpPr>
            <a:spLocks noGrp="1"/>
          </p:cNvSpPr>
          <p:nvPr>
            <p:ph type="title"/>
          </p:nvPr>
        </p:nvSpPr>
        <p:spPr>
          <a:xfrm>
            <a:off x="1180322" y="414882"/>
            <a:ext cx="9420285" cy="1276070"/>
          </a:xfrm>
        </p:spPr>
        <p:txBody>
          <a:bodyPr anchor="ctr">
            <a:normAutofit/>
          </a:bodyPr>
          <a:lstStyle/>
          <a:p>
            <a:r>
              <a:rPr lang="en-US" sz="3600" b="1" i="0" dirty="0">
                <a:latin typeface="Abadi" panose="020B0604020202020204" pitchFamily="34" charset="0"/>
                <a:cs typeface="Aharoni" panose="02010803020104030203" pitchFamily="2" charset="-79"/>
              </a:rPr>
              <a:t>Navigation</a:t>
            </a:r>
            <a:endParaRPr lang="en-US" sz="3600" dirty="0">
              <a:latin typeface="Franklin Gothic Book" panose="020B0503020102020204" pitchFamily="34" charset="0"/>
              <a:cs typeface="Segoe UI" panose="020B0502040204020203" pitchFamily="34" charset="0"/>
            </a:endParaRPr>
          </a:p>
        </p:txBody>
      </p:sp>
      <p:sp>
        <p:nvSpPr>
          <p:cNvPr id="5" name="TextBox 4">
            <a:extLst>
              <a:ext uri="{FF2B5EF4-FFF2-40B4-BE49-F238E27FC236}">
                <a16:creationId xmlns:a16="http://schemas.microsoft.com/office/drawing/2014/main" id="{33AD33DA-081A-416F-96DD-F496A4A01AA6}"/>
              </a:ext>
            </a:extLst>
          </p:cNvPr>
          <p:cNvSpPr txBox="1"/>
          <p:nvPr/>
        </p:nvSpPr>
        <p:spPr>
          <a:xfrm>
            <a:off x="1292805" y="1778032"/>
            <a:ext cx="9050180" cy="1557662"/>
          </a:xfrm>
          <a:prstGeom prst="rect">
            <a:avLst/>
          </a:prstGeom>
        </p:spPr>
        <p:txBody>
          <a:bodyPr vert="horz" lIns="91440" tIns="45720" rIns="91440" bIns="45720" rtlCol="0">
            <a:normAutofit/>
          </a:bodyPr>
          <a:lstStyle/>
          <a:p>
            <a:pPr>
              <a:spcBef>
                <a:spcPts val="1000"/>
              </a:spcBef>
              <a:buClr>
                <a:schemeClr val="accent1"/>
              </a:buClr>
            </a:pPr>
            <a:r>
              <a:rPr lang="en-US" sz="2000" b="1" i="0" dirty="0">
                <a:solidFill>
                  <a:schemeClr val="tx1">
                    <a:lumMod val="75000"/>
                    <a:lumOff val="25000"/>
                  </a:schemeClr>
                </a:solidFill>
                <a:effectLst/>
                <a:latin typeface="Abadi" panose="020B0604020104020204" pitchFamily="34" charset="0"/>
              </a:rPr>
              <a:t>The aim of navigation is to search an optimal or suboptimal path from the start point to the goal point with obstacle avoidance capability. </a:t>
            </a:r>
          </a:p>
        </p:txBody>
      </p:sp>
      <p:graphicFrame>
        <p:nvGraphicFramePr>
          <p:cNvPr id="10" name="TextBox 7">
            <a:extLst>
              <a:ext uri="{FF2B5EF4-FFF2-40B4-BE49-F238E27FC236}">
                <a16:creationId xmlns:a16="http://schemas.microsoft.com/office/drawing/2014/main" id="{AB408FD4-8FFC-AD49-0E11-CB10B2486EAE}"/>
              </a:ext>
            </a:extLst>
          </p:cNvPr>
          <p:cNvGraphicFramePr/>
          <p:nvPr>
            <p:extLst>
              <p:ext uri="{D42A27DB-BD31-4B8C-83A1-F6EECF244321}">
                <p14:modId xmlns:p14="http://schemas.microsoft.com/office/powerpoint/2010/main" val="2051966517"/>
              </p:ext>
            </p:extLst>
          </p:nvPr>
        </p:nvGraphicFramePr>
        <p:xfrm>
          <a:off x="3074439" y="3029769"/>
          <a:ext cx="6746032" cy="32182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24266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6C7C006-27C6-45DF-B3B9-3F471145E83B}"/>
              </a:ext>
            </a:extLst>
          </p:cNvPr>
          <p:cNvSpPr>
            <a:spLocks noGrp="1"/>
          </p:cNvSpPr>
          <p:nvPr>
            <p:ph type="title"/>
          </p:nvPr>
        </p:nvSpPr>
        <p:spPr/>
        <p:txBody>
          <a:bodyPr vert="horz" lIns="91440" tIns="45720" rIns="91440" bIns="45720" rtlCol="0" anchor="b">
            <a:normAutofit/>
          </a:bodyPr>
          <a:lstStyle/>
          <a:p>
            <a:pPr marL="0" marR="0" lvl="0" indent="0" fontAlgn="auto">
              <a:spcAft>
                <a:spcPts val="0"/>
              </a:spcAft>
              <a:buClrTx/>
              <a:buSzTx/>
              <a:tabLst/>
              <a:defRPr/>
            </a:pPr>
            <a:r>
              <a:rPr kumimoji="0" lang="en-US" b="1" i="0" u="none" strike="noStrike" cap="none" normalizeH="0" noProof="0">
                <a:ln>
                  <a:noFill/>
                </a:ln>
                <a:effectLst/>
                <a:uLnTx/>
                <a:uFillTx/>
              </a:rPr>
              <a:t>Global vs Local Navigation</a:t>
            </a:r>
            <a:endParaRPr kumimoji="0" lang="en-US" b="0" i="0" u="none" strike="noStrike" cap="none" normalizeH="0" noProof="0">
              <a:ln>
                <a:noFill/>
              </a:ln>
              <a:effectLst/>
              <a:uLnTx/>
              <a:uFillTx/>
            </a:endParaRPr>
          </a:p>
        </p:txBody>
      </p:sp>
      <p:graphicFrame>
        <p:nvGraphicFramePr>
          <p:cNvPr id="11" name="TextBox 8">
            <a:extLst>
              <a:ext uri="{FF2B5EF4-FFF2-40B4-BE49-F238E27FC236}">
                <a16:creationId xmlns:a16="http://schemas.microsoft.com/office/drawing/2014/main" id="{9C7AA770-F819-B49C-664C-7BCC291C23FA}"/>
              </a:ext>
            </a:extLst>
          </p:cNvPr>
          <p:cNvGraphicFramePr/>
          <p:nvPr>
            <p:extLst>
              <p:ext uri="{D42A27DB-BD31-4B8C-83A1-F6EECF244321}">
                <p14:modId xmlns:p14="http://schemas.microsoft.com/office/powerpoint/2010/main" val="3742673836"/>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46842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6C7C006-27C6-45DF-B3B9-3F471145E83B}"/>
              </a:ext>
            </a:extLst>
          </p:cNvPr>
          <p:cNvSpPr>
            <a:spLocks noGrp="1"/>
          </p:cNvSpPr>
          <p:nvPr>
            <p:ph type="title"/>
          </p:nvPr>
        </p:nvSpPr>
        <p:spPr/>
        <p:txBody>
          <a:bodyPr vert="horz" lIns="91440" tIns="45720" rIns="91440" bIns="45720" rtlCol="0">
            <a:normAutofit/>
          </a:bodyPr>
          <a:lstStyle/>
          <a:p>
            <a:pPr marL="0" marR="0" lvl="0" indent="0" fontAlgn="auto">
              <a:spcAft>
                <a:spcPts val="0"/>
              </a:spcAft>
              <a:buClrTx/>
              <a:buSzTx/>
              <a:tabLst/>
              <a:defRPr/>
            </a:pPr>
            <a:r>
              <a:rPr lang="en-US" b="1"/>
              <a:t>Localization</a:t>
            </a:r>
            <a:r>
              <a:rPr kumimoji="0" lang="en-US" b="1" i="0" u="none" strike="noStrike" cap="none" normalizeH="0" noProof="0">
                <a:ln>
                  <a:noFill/>
                </a:ln>
                <a:effectLst/>
                <a:uLnTx/>
                <a:uFillTx/>
              </a:rPr>
              <a:t> and Mapping</a:t>
            </a:r>
            <a:endParaRPr kumimoji="0" lang="en-US" b="0" i="0" u="none" strike="noStrike" cap="none" normalizeH="0" noProof="0">
              <a:ln>
                <a:noFill/>
              </a:ln>
              <a:effectLst/>
              <a:uLnTx/>
              <a:uFillTx/>
            </a:endParaRPr>
          </a:p>
        </p:txBody>
      </p:sp>
      <p:graphicFrame>
        <p:nvGraphicFramePr>
          <p:cNvPr id="11" name="TextBox 8">
            <a:extLst>
              <a:ext uri="{FF2B5EF4-FFF2-40B4-BE49-F238E27FC236}">
                <a16:creationId xmlns:a16="http://schemas.microsoft.com/office/drawing/2014/main" id="{9C7AA770-F819-B49C-664C-7BCC291C23FA}"/>
              </a:ext>
            </a:extLst>
          </p:cNvPr>
          <p:cNvGraphicFramePr/>
          <p:nvPr>
            <p:extLst>
              <p:ext uri="{D42A27DB-BD31-4B8C-83A1-F6EECF244321}">
                <p14:modId xmlns:p14="http://schemas.microsoft.com/office/powerpoint/2010/main" val="2551051375"/>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68521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626E412-78C4-4852-AFAA-824BEB7F7133}"/>
              </a:ext>
            </a:extLst>
          </p:cNvPr>
          <p:cNvSpPr txBox="1">
            <a:spLocks/>
          </p:cNvSpPr>
          <p:nvPr/>
        </p:nvSpPr>
        <p:spPr>
          <a:xfrm>
            <a:off x="8177212" y="634946"/>
            <a:ext cx="3372529" cy="5055904"/>
          </a:xfrm>
          <a:prstGeom prst="rect">
            <a:avLst/>
          </a:prstGeom>
        </p:spPr>
        <p:txBody>
          <a:bodyPr vert="horz" lIns="91440" tIns="45720" rIns="91440" bIns="45720" rtlCol="0" anchor="ctr">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spcAft>
                <a:spcPts val="600"/>
              </a:spcAft>
              <a:defRPr/>
            </a:pPr>
            <a:r>
              <a:rPr lang="en-US" b="1"/>
              <a:t>Project Objectives</a:t>
            </a:r>
          </a:p>
        </p:txBody>
      </p:sp>
      <p:graphicFrame>
        <p:nvGraphicFramePr>
          <p:cNvPr id="10" name="TextBox 7">
            <a:extLst>
              <a:ext uri="{FF2B5EF4-FFF2-40B4-BE49-F238E27FC236}">
                <a16:creationId xmlns:a16="http://schemas.microsoft.com/office/drawing/2014/main" id="{9072CD8E-2026-48B9-A1AE-87ED87743719}"/>
              </a:ext>
            </a:extLst>
          </p:cNvPr>
          <p:cNvGraphicFramePr/>
          <p:nvPr>
            <p:extLst>
              <p:ext uri="{D42A27DB-BD31-4B8C-83A1-F6EECF244321}">
                <p14:modId xmlns:p14="http://schemas.microsoft.com/office/powerpoint/2010/main" val="307961932"/>
              </p:ext>
            </p:extLst>
          </p:nvPr>
        </p:nvGraphicFramePr>
        <p:xfrm>
          <a:off x="633413" y="639763"/>
          <a:ext cx="6910387" cy="50514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29567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6C7C006-27C6-45DF-B3B9-3F471145E83B}"/>
              </a:ext>
            </a:extLst>
          </p:cNvPr>
          <p:cNvSpPr>
            <a:spLocks noGrp="1"/>
          </p:cNvSpPr>
          <p:nvPr>
            <p:ph type="title"/>
          </p:nvPr>
        </p:nvSpPr>
        <p:spPr>
          <a:xfrm>
            <a:off x="575667" y="312939"/>
            <a:ext cx="3084844" cy="5772840"/>
          </a:xfrm>
        </p:spPr>
        <p:txBody>
          <a:bodyPr anchor="ctr">
            <a:normAutofit/>
          </a:bodyPr>
          <a:lstStyle/>
          <a:p>
            <a:pPr marL="0" marR="0">
              <a:spcBef>
                <a:spcPts val="0"/>
              </a:spcBef>
              <a:spcAft>
                <a:spcPts val="800"/>
              </a:spcAft>
            </a:pPr>
            <a:r>
              <a:rPr lang="en-US" sz="3600" b="1" dirty="0">
                <a:solidFill>
                  <a:schemeClr val="tx1"/>
                </a:solidFill>
                <a:effectLst/>
                <a:latin typeface="Calibri" panose="020F0502020204030204" pitchFamily="34" charset="0"/>
                <a:cs typeface="Calibri" panose="020F0502020204030204" pitchFamily="34" charset="0"/>
              </a:rPr>
              <a:t>Methodology </a:t>
            </a:r>
          </a:p>
        </p:txBody>
      </p:sp>
      <p:graphicFrame>
        <p:nvGraphicFramePr>
          <p:cNvPr id="10" name="TextBox 7">
            <a:extLst>
              <a:ext uri="{FF2B5EF4-FFF2-40B4-BE49-F238E27FC236}">
                <a16:creationId xmlns:a16="http://schemas.microsoft.com/office/drawing/2014/main" id="{9072CD8E-2026-48B9-A1AE-87ED87743719}"/>
              </a:ext>
            </a:extLst>
          </p:cNvPr>
          <p:cNvGraphicFramePr/>
          <p:nvPr>
            <p:extLst>
              <p:ext uri="{D42A27DB-BD31-4B8C-83A1-F6EECF244321}">
                <p14:modId xmlns:p14="http://schemas.microsoft.com/office/powerpoint/2010/main" val="898427879"/>
              </p:ext>
            </p:extLst>
          </p:nvPr>
        </p:nvGraphicFramePr>
        <p:xfrm>
          <a:off x="3932853" y="375445"/>
          <a:ext cx="7592689" cy="57221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a:extLst>
              <a:ext uri="{FF2B5EF4-FFF2-40B4-BE49-F238E27FC236}">
                <a16:creationId xmlns:a16="http://schemas.microsoft.com/office/drawing/2014/main" id="{8A90B417-ABDF-99E9-C7DC-549B7228D833}"/>
              </a:ext>
            </a:extLst>
          </p:cNvPr>
          <p:cNvSpPr txBox="1"/>
          <p:nvPr/>
        </p:nvSpPr>
        <p:spPr>
          <a:xfrm>
            <a:off x="6473013" y="3065108"/>
            <a:ext cx="3846644" cy="1754326"/>
          </a:xfrm>
          <a:prstGeom prst="rect">
            <a:avLst/>
          </a:prstGeom>
          <a:noFill/>
        </p:spPr>
        <p:txBody>
          <a:bodyPr wrap="square" rtlCol="0">
            <a:spAutoFit/>
          </a:bodyPr>
          <a:lstStyle/>
          <a:p>
            <a:pPr marL="285750" indent="-285750">
              <a:buFont typeface="Arial" panose="020B0604020202020204" pitchFamily="34" charset="0"/>
              <a:buChar char="•"/>
            </a:pPr>
            <a:r>
              <a:rPr lang="en-US" dirty="0"/>
              <a:t>scan topics</a:t>
            </a:r>
          </a:p>
          <a:p>
            <a:pPr marL="285750" indent="-285750">
              <a:buFont typeface="Arial" panose="020B0604020202020204" pitchFamily="34" charset="0"/>
              <a:buChar char="•"/>
            </a:pPr>
            <a:r>
              <a:rPr lang="en-US" dirty="0"/>
              <a:t>odometry topics</a:t>
            </a:r>
          </a:p>
          <a:p>
            <a:pPr marL="285750" indent="-285750">
              <a:buFont typeface="Arial" panose="020B0604020202020204" pitchFamily="34" charset="0"/>
              <a:buChar char="•"/>
            </a:pPr>
            <a:r>
              <a:rPr lang="en-US" dirty="0"/>
              <a:t>relevant transformations</a:t>
            </a:r>
          </a:p>
          <a:p>
            <a:pPr marL="285750" indent="-285750">
              <a:buFont typeface="Arial" panose="020B0604020202020204" pitchFamily="34" charset="0"/>
              <a:buChar char="•"/>
            </a:pPr>
            <a:r>
              <a:rPr lang="en-US" dirty="0" err="1"/>
              <a:t>gmapping</a:t>
            </a:r>
            <a:r>
              <a:rPr lang="en-US" dirty="0"/>
              <a:t> parameter settings</a:t>
            </a:r>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1791003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1C45D8D2-7F5B-3B7D-D960-E4A84056F90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59349" y="1847160"/>
            <a:ext cx="3538220" cy="3270250"/>
          </a:xfrm>
          <a:prstGeom prst="rect">
            <a:avLst/>
          </a:prstGeom>
          <a:noFill/>
          <a:ln>
            <a:noFill/>
          </a:ln>
        </p:spPr>
      </p:pic>
      <p:sp>
        <p:nvSpPr>
          <p:cNvPr id="6" name="Title 1">
            <a:extLst>
              <a:ext uri="{FF2B5EF4-FFF2-40B4-BE49-F238E27FC236}">
                <a16:creationId xmlns:a16="http://schemas.microsoft.com/office/drawing/2014/main" id="{96C7C006-27C6-45DF-B3B9-3F471145E83B}"/>
              </a:ext>
            </a:extLst>
          </p:cNvPr>
          <p:cNvSpPr>
            <a:spLocks noGrp="1"/>
          </p:cNvSpPr>
          <p:nvPr>
            <p:ph type="title"/>
          </p:nvPr>
        </p:nvSpPr>
        <p:spPr>
          <a:xfrm>
            <a:off x="5780318" y="785278"/>
            <a:ext cx="6469463" cy="812553"/>
          </a:xfrm>
        </p:spPr>
        <p:txBody>
          <a:bodyPr vert="horz" lIns="91440" tIns="45720" rIns="91440" bIns="45720" rtlCol="0" anchor="b">
            <a:normAutofit/>
          </a:bodyPr>
          <a:lstStyle/>
          <a:p>
            <a:pPr marL="0" marR="0" lvl="0" indent="0" fontAlgn="auto">
              <a:spcAft>
                <a:spcPts val="0"/>
              </a:spcAft>
              <a:buClrTx/>
              <a:buSzTx/>
              <a:tabLst/>
              <a:defRPr/>
            </a:pPr>
            <a:r>
              <a:rPr kumimoji="0" lang="en-US" b="1" i="0" u="none" strike="noStrike" cap="none" normalizeH="0" noProof="0" dirty="0">
                <a:ln>
                  <a:noFill/>
                </a:ln>
                <a:effectLst/>
                <a:uLnTx/>
                <a:uFillTx/>
              </a:rPr>
              <a:t>Configuring </a:t>
            </a:r>
            <a:r>
              <a:rPr kumimoji="0" lang="en-US" b="1" i="0" u="none" strike="noStrike" cap="none" normalizeH="0" noProof="0" dirty="0" err="1">
                <a:ln>
                  <a:noFill/>
                </a:ln>
                <a:effectLst/>
                <a:uLnTx/>
                <a:uFillTx/>
              </a:rPr>
              <a:t>Robomaster</a:t>
            </a:r>
            <a:endParaRPr kumimoji="0" lang="en-US" b="1" i="0" u="none" strike="noStrike" cap="none" normalizeH="0" noProof="0" dirty="0">
              <a:ln>
                <a:noFill/>
              </a:ln>
              <a:effectLst/>
              <a:uLnTx/>
              <a:uFillTx/>
            </a:endParaRPr>
          </a:p>
        </p:txBody>
      </p:sp>
      <p:sp>
        <p:nvSpPr>
          <p:cNvPr id="2" name="TextBox 1">
            <a:extLst>
              <a:ext uri="{FF2B5EF4-FFF2-40B4-BE49-F238E27FC236}">
                <a16:creationId xmlns:a16="http://schemas.microsoft.com/office/drawing/2014/main" id="{BCD80FB7-B6AC-47EA-9468-4DDB4E377B5D}"/>
              </a:ext>
            </a:extLst>
          </p:cNvPr>
          <p:cNvSpPr txBox="1"/>
          <p:nvPr/>
        </p:nvSpPr>
        <p:spPr>
          <a:xfrm>
            <a:off x="7735078" y="2495728"/>
            <a:ext cx="3687505" cy="3467461"/>
          </a:xfrm>
          <a:prstGeom prst="rect">
            <a:avLst/>
          </a:prstGeom>
        </p:spPr>
        <p:txBody>
          <a:bodyPr vert="horz" lIns="0" tIns="45720" rIns="0" bIns="45720" rtlCol="0">
            <a:normAutofit/>
          </a:bodyPr>
          <a:lstStyle/>
          <a:p>
            <a:pPr defTabSz="914400">
              <a:lnSpc>
                <a:spcPct val="90000"/>
              </a:lnSpc>
              <a:spcAft>
                <a:spcPts val="600"/>
              </a:spcAft>
              <a:buClr>
                <a:schemeClr val="accent1"/>
              </a:buClr>
              <a:buFont typeface="Calibri" panose="020F0502020204030204" pitchFamily="34" charset="0"/>
            </a:pPr>
            <a:r>
              <a:rPr lang="en-US" sz="2400" b="1" dirty="0">
                <a:solidFill>
                  <a:schemeClr val="tx1">
                    <a:lumMod val="75000"/>
                    <a:lumOff val="25000"/>
                  </a:schemeClr>
                </a:solidFill>
              </a:rPr>
              <a:t>Installing IR Sensors</a:t>
            </a:r>
          </a:p>
          <a:p>
            <a:pPr defTabSz="914400">
              <a:lnSpc>
                <a:spcPct val="90000"/>
              </a:lnSpc>
              <a:spcAft>
                <a:spcPts val="600"/>
              </a:spcAft>
              <a:buClr>
                <a:schemeClr val="accent1"/>
              </a:buClr>
              <a:buFont typeface="Calibri" panose="020F0502020204030204" pitchFamily="34" charset="0"/>
            </a:pPr>
            <a:endParaRPr lang="en-US" sz="2400" b="1" i="0" dirty="0">
              <a:solidFill>
                <a:schemeClr val="tx1">
                  <a:lumMod val="75000"/>
                  <a:lumOff val="25000"/>
                </a:schemeClr>
              </a:solidFill>
            </a:endParaRPr>
          </a:p>
          <a:p>
            <a:pPr marL="285750" indent="-285750" defTabSz="914400">
              <a:lnSpc>
                <a:spcPct val="90000"/>
              </a:lnSpc>
              <a:spcAft>
                <a:spcPts val="600"/>
              </a:spcAft>
              <a:buClr>
                <a:schemeClr val="accent1"/>
              </a:buClr>
              <a:buFont typeface="Arial" panose="020B0604020202020204" pitchFamily="34" charset="0"/>
              <a:buChar char="•"/>
            </a:pPr>
            <a:r>
              <a:rPr lang="en-US" sz="1800" dirty="0">
                <a:solidFill>
                  <a:srgbClr val="000000"/>
                </a:solidFill>
                <a:effectLst/>
                <a:latin typeface="Calibri" panose="020F0502020204030204" pitchFamily="34" charset="0"/>
                <a:ea typeface="Calibri" panose="020F0502020204030204" pitchFamily="34" charset="0"/>
              </a:rPr>
              <a:t>The aim of these </a:t>
            </a:r>
            <a:r>
              <a:rPr lang="en-US" sz="1800" b="1" dirty="0">
                <a:solidFill>
                  <a:srgbClr val="000000"/>
                </a:solidFill>
                <a:effectLst/>
                <a:latin typeface="Calibri" panose="020F0502020204030204" pitchFamily="34" charset="0"/>
                <a:ea typeface="Calibri" panose="020F0502020204030204" pitchFamily="34" charset="0"/>
              </a:rPr>
              <a:t>IR Sensors </a:t>
            </a:r>
            <a:r>
              <a:rPr lang="en-US" sz="1800" dirty="0">
                <a:solidFill>
                  <a:srgbClr val="000000"/>
                </a:solidFill>
                <a:effectLst/>
                <a:latin typeface="Calibri" panose="020F0502020204030204" pitchFamily="34" charset="0"/>
                <a:ea typeface="Calibri" panose="020F0502020204030204" pitchFamily="34" charset="0"/>
              </a:rPr>
              <a:t>was to replicate the </a:t>
            </a:r>
            <a:r>
              <a:rPr lang="en-US" sz="1800" b="1" dirty="0">
                <a:solidFill>
                  <a:srgbClr val="000000"/>
                </a:solidFill>
                <a:effectLst/>
                <a:latin typeface="Calibri" panose="020F0502020204030204" pitchFamily="34" charset="0"/>
                <a:ea typeface="Calibri" panose="020F0502020204030204" pitchFamily="34" charset="0"/>
              </a:rPr>
              <a:t>Lidar sensor. </a:t>
            </a:r>
          </a:p>
          <a:p>
            <a:pPr marL="285750" indent="-285750" defTabSz="914400">
              <a:lnSpc>
                <a:spcPct val="90000"/>
              </a:lnSpc>
              <a:spcAft>
                <a:spcPts val="600"/>
              </a:spcAft>
              <a:buClr>
                <a:schemeClr val="accent1"/>
              </a:buClr>
              <a:buFont typeface="Arial" panose="020B0604020202020204" pitchFamily="34" charset="0"/>
              <a:buChar char="•"/>
            </a:pPr>
            <a:r>
              <a:rPr lang="en-US" sz="1800" dirty="0">
                <a:solidFill>
                  <a:srgbClr val="000000"/>
                </a:solidFill>
                <a:effectLst/>
                <a:latin typeface="Calibri" panose="020F0502020204030204" pitchFamily="34" charset="0"/>
                <a:ea typeface="Calibri" panose="020F0502020204030204" pitchFamily="34" charset="0"/>
              </a:rPr>
              <a:t>Three IR sensor were placed at </a:t>
            </a:r>
            <a:r>
              <a:rPr lang="en-US" sz="1800" b="1" dirty="0">
                <a:solidFill>
                  <a:srgbClr val="000000"/>
                </a:solidFill>
                <a:effectLst/>
                <a:latin typeface="Calibri" panose="020F0502020204030204" pitchFamily="34" charset="0"/>
                <a:ea typeface="Calibri" panose="020F0502020204030204" pitchFamily="34" charset="0"/>
              </a:rPr>
              <a:t>90 degrees </a:t>
            </a:r>
            <a:r>
              <a:rPr lang="en-US" sz="1800" dirty="0">
                <a:solidFill>
                  <a:srgbClr val="000000"/>
                </a:solidFill>
                <a:effectLst/>
                <a:latin typeface="Calibri" panose="020F0502020204030204" pitchFamily="34" charset="0"/>
                <a:ea typeface="Calibri" panose="020F0502020204030204" pitchFamily="34" charset="0"/>
              </a:rPr>
              <a:t>from each other.</a:t>
            </a:r>
            <a:endParaRPr lang="en-US" sz="2400" b="1" i="0" dirty="0">
              <a:solidFill>
                <a:schemeClr val="tx1">
                  <a:lumMod val="75000"/>
                  <a:lumOff val="25000"/>
                </a:schemeClr>
              </a:solidFill>
            </a:endParaRPr>
          </a:p>
        </p:txBody>
      </p:sp>
      <p:cxnSp>
        <p:nvCxnSpPr>
          <p:cNvPr id="12" name="Straight Arrow Connector 11">
            <a:extLst>
              <a:ext uri="{FF2B5EF4-FFF2-40B4-BE49-F238E27FC236}">
                <a16:creationId xmlns:a16="http://schemas.microsoft.com/office/drawing/2014/main" id="{ED16EF1F-A9C1-FD16-1202-25FDFA87F541}"/>
              </a:ext>
            </a:extLst>
          </p:cNvPr>
          <p:cNvCxnSpPr>
            <a:cxnSpLocks/>
          </p:cNvCxnSpPr>
          <p:nvPr/>
        </p:nvCxnSpPr>
        <p:spPr>
          <a:xfrm>
            <a:off x="1259633" y="2169157"/>
            <a:ext cx="615820" cy="1681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C22A6D4-6477-C9F5-9F41-70B162EFEFE9}"/>
              </a:ext>
            </a:extLst>
          </p:cNvPr>
          <p:cNvSpPr txBox="1"/>
          <p:nvPr/>
        </p:nvSpPr>
        <p:spPr>
          <a:xfrm>
            <a:off x="3373105" y="5561597"/>
            <a:ext cx="1016860" cy="646331"/>
          </a:xfrm>
          <a:prstGeom prst="rect">
            <a:avLst/>
          </a:prstGeom>
          <a:noFill/>
        </p:spPr>
        <p:txBody>
          <a:bodyPr wrap="square" rtlCol="0">
            <a:spAutoFit/>
          </a:bodyPr>
          <a:lstStyle/>
          <a:p>
            <a:r>
              <a:rPr lang="en-US" dirty="0"/>
              <a:t>Front IR Sensor</a:t>
            </a:r>
          </a:p>
        </p:txBody>
      </p:sp>
      <p:cxnSp>
        <p:nvCxnSpPr>
          <p:cNvPr id="20" name="Straight Arrow Connector 19">
            <a:extLst>
              <a:ext uri="{FF2B5EF4-FFF2-40B4-BE49-F238E27FC236}">
                <a16:creationId xmlns:a16="http://schemas.microsoft.com/office/drawing/2014/main" id="{C6332670-35EC-B5ED-525D-4F33FCA4BD23}"/>
              </a:ext>
            </a:extLst>
          </p:cNvPr>
          <p:cNvCxnSpPr>
            <a:cxnSpLocks/>
          </p:cNvCxnSpPr>
          <p:nvPr/>
        </p:nvCxnSpPr>
        <p:spPr>
          <a:xfrm flipH="1" flipV="1">
            <a:off x="3670608" y="4057262"/>
            <a:ext cx="61637" cy="1349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C2FC796-4FBC-36AB-28CF-614B8B7C8982}"/>
              </a:ext>
            </a:extLst>
          </p:cNvPr>
          <p:cNvSpPr txBox="1"/>
          <p:nvPr/>
        </p:nvSpPr>
        <p:spPr>
          <a:xfrm>
            <a:off x="6096000" y="3105834"/>
            <a:ext cx="1016860" cy="646331"/>
          </a:xfrm>
          <a:prstGeom prst="rect">
            <a:avLst/>
          </a:prstGeom>
          <a:noFill/>
        </p:spPr>
        <p:txBody>
          <a:bodyPr wrap="square" rtlCol="0">
            <a:spAutoFit/>
          </a:bodyPr>
          <a:lstStyle/>
          <a:p>
            <a:r>
              <a:rPr lang="en-US" dirty="0"/>
              <a:t>Left IR Sensor</a:t>
            </a:r>
          </a:p>
        </p:txBody>
      </p:sp>
      <p:cxnSp>
        <p:nvCxnSpPr>
          <p:cNvPr id="23" name="Straight Arrow Connector 22">
            <a:extLst>
              <a:ext uri="{FF2B5EF4-FFF2-40B4-BE49-F238E27FC236}">
                <a16:creationId xmlns:a16="http://schemas.microsoft.com/office/drawing/2014/main" id="{25A7490F-C2DE-5B82-6C5C-94C21218D7A4}"/>
              </a:ext>
            </a:extLst>
          </p:cNvPr>
          <p:cNvCxnSpPr>
            <a:cxnSpLocks/>
          </p:cNvCxnSpPr>
          <p:nvPr/>
        </p:nvCxnSpPr>
        <p:spPr>
          <a:xfrm flipH="1" flipV="1">
            <a:off x="5199946" y="2684927"/>
            <a:ext cx="860287" cy="468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6E644654-97F8-F922-9C60-05B237945AAE}"/>
              </a:ext>
            </a:extLst>
          </p:cNvPr>
          <p:cNvSpPr txBox="1"/>
          <p:nvPr/>
        </p:nvSpPr>
        <p:spPr>
          <a:xfrm>
            <a:off x="320216" y="1972559"/>
            <a:ext cx="1016860" cy="646331"/>
          </a:xfrm>
          <a:prstGeom prst="rect">
            <a:avLst/>
          </a:prstGeom>
          <a:noFill/>
        </p:spPr>
        <p:txBody>
          <a:bodyPr wrap="square" rtlCol="0">
            <a:spAutoFit/>
          </a:bodyPr>
          <a:lstStyle/>
          <a:p>
            <a:r>
              <a:rPr lang="en-US" dirty="0"/>
              <a:t>Right IR Sensor</a:t>
            </a:r>
          </a:p>
        </p:txBody>
      </p:sp>
    </p:spTree>
    <p:extLst>
      <p:ext uri="{BB962C8B-B14F-4D97-AF65-F5344CB8AC3E}">
        <p14:creationId xmlns:p14="http://schemas.microsoft.com/office/powerpoint/2010/main" val="2747313606"/>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6775</TotalTime>
  <Words>4209</Words>
  <Application>Microsoft Office PowerPoint</Application>
  <PresentationFormat>Widescreen</PresentationFormat>
  <Paragraphs>333</Paragraphs>
  <Slides>32</Slides>
  <Notes>30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32</vt:i4>
      </vt:variant>
    </vt:vector>
  </HeadingPairs>
  <TitlesOfParts>
    <vt:vector size="43" baseType="lpstr">
      <vt:lpstr>Abadi</vt:lpstr>
      <vt:lpstr>Aharoni</vt:lpstr>
      <vt:lpstr>Arial</vt:lpstr>
      <vt:lpstr>Arial Rounded MT Bold</vt:lpstr>
      <vt:lpstr>Calibri</vt:lpstr>
      <vt:lpstr>Calibri Light</vt:lpstr>
      <vt:lpstr>Franklin Gothic Book</vt:lpstr>
      <vt:lpstr>Segoe UI</vt:lpstr>
      <vt:lpstr>Times New Roman</vt:lpstr>
      <vt:lpstr>Wingdings</vt:lpstr>
      <vt:lpstr>Retrospect</vt:lpstr>
      <vt:lpstr>Configuring DJI RoboMaster for ROS Navigation Stack to generate map and navigate autonomously</vt:lpstr>
      <vt:lpstr>Presented by</vt:lpstr>
      <vt:lpstr>Introduction</vt:lpstr>
      <vt:lpstr>Navigation</vt:lpstr>
      <vt:lpstr>Global vs Local Navigation</vt:lpstr>
      <vt:lpstr>Localization and Mapping</vt:lpstr>
      <vt:lpstr>PowerPoint Presentation</vt:lpstr>
      <vt:lpstr>Methodology </vt:lpstr>
      <vt:lpstr>Configuring Robomaster</vt:lpstr>
      <vt:lpstr>Configuring Robomaster</vt:lpstr>
      <vt:lpstr>Configuring Robomaster</vt:lpstr>
      <vt:lpstr>Gmapping Implementation</vt:lpstr>
      <vt:lpstr>Gmapping Implementation</vt:lpstr>
      <vt:lpstr>PowerPoint Presentation</vt:lpstr>
      <vt:lpstr>Gmapping parameters</vt:lpstr>
      <vt:lpstr>Gmapping parameters </vt:lpstr>
      <vt:lpstr>Navstack Implementation</vt:lpstr>
      <vt:lpstr>Navstack Implementation</vt:lpstr>
      <vt:lpstr>Navstack Implementation</vt:lpstr>
      <vt:lpstr>Rviz visualization of Sensor Readings</vt:lpstr>
      <vt:lpstr>Rviz visualization of Sensor Readings</vt:lpstr>
      <vt:lpstr>Rviz results</vt:lpstr>
      <vt:lpstr>Rviz Output results</vt:lpstr>
      <vt:lpstr>Rviz results</vt:lpstr>
      <vt:lpstr>Output results</vt:lpstr>
      <vt:lpstr>Output results</vt:lpstr>
      <vt:lpstr>Output results</vt:lpstr>
      <vt:lpstr>Output results</vt:lpstr>
      <vt:lpstr>Output results</vt:lpstr>
      <vt:lpstr>Output results</vt:lpstr>
      <vt:lpstr>Output results</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EFFECTIVE ALGORITHM OF SHORTEST PATH PLANNING IN A STATIC ENVIRONMENT</dc:title>
  <dc:creator>Syed  Meharullah</dc:creator>
  <cp:lastModifiedBy>muhammad alam</cp:lastModifiedBy>
  <cp:revision>43</cp:revision>
  <dcterms:created xsi:type="dcterms:W3CDTF">2021-12-13T10:50:59Z</dcterms:created>
  <dcterms:modified xsi:type="dcterms:W3CDTF">2022-05-14T06:23:52Z</dcterms:modified>
</cp:coreProperties>
</file>