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sldIdLst>
    <p:sldId id="256" r:id="rId2"/>
    <p:sldId id="436" r:id="rId3"/>
    <p:sldId id="260" r:id="rId4"/>
    <p:sldId id="305" r:id="rId5"/>
    <p:sldId id="304" r:id="rId6"/>
    <p:sldId id="306" r:id="rId7"/>
    <p:sldId id="307" r:id="rId8"/>
    <p:sldId id="308" r:id="rId9"/>
    <p:sldId id="309" r:id="rId10"/>
    <p:sldId id="310" r:id="rId11"/>
    <p:sldId id="311" r:id="rId12"/>
    <p:sldId id="313" r:id="rId13"/>
    <p:sldId id="314" r:id="rId14"/>
    <p:sldId id="315" r:id="rId15"/>
    <p:sldId id="316" r:id="rId16"/>
    <p:sldId id="317" r:id="rId17"/>
    <p:sldId id="312" r:id="rId18"/>
    <p:sldId id="318" r:id="rId19"/>
    <p:sldId id="319" r:id="rId20"/>
    <p:sldId id="267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20" r:id="rId40"/>
    <p:sldId id="339" r:id="rId41"/>
    <p:sldId id="340" r:id="rId42"/>
    <p:sldId id="299" r:id="rId43"/>
    <p:sldId id="300" r:id="rId44"/>
    <p:sldId id="341" r:id="rId45"/>
    <p:sldId id="342" r:id="rId46"/>
    <p:sldId id="343" r:id="rId47"/>
    <p:sldId id="344" r:id="rId48"/>
    <p:sldId id="345" r:id="rId49"/>
    <p:sldId id="346" r:id="rId50"/>
    <p:sldId id="301" r:id="rId51"/>
    <p:sldId id="347" r:id="rId52"/>
    <p:sldId id="302" r:id="rId53"/>
    <p:sldId id="348" r:id="rId54"/>
    <p:sldId id="349" r:id="rId55"/>
    <p:sldId id="350" r:id="rId56"/>
    <p:sldId id="351" r:id="rId57"/>
    <p:sldId id="303" r:id="rId58"/>
    <p:sldId id="352" r:id="rId59"/>
    <p:sldId id="353" r:id="rId60"/>
    <p:sldId id="354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51"/>
    <p:restoredTop sz="94706"/>
  </p:normalViewPr>
  <p:slideViewPr>
    <p:cSldViewPr snapToGrid="0" snapToObjects="1">
      <p:cViewPr varScale="1">
        <p:scale>
          <a:sx n="82" d="100"/>
          <a:sy n="82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CA69-5D4F-0242-93EB-48A103F7B241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840C-8863-7240-9FB3-B75AA3A3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2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CA69-5D4F-0242-93EB-48A103F7B241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840C-8863-7240-9FB3-B75AA3A3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3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CA69-5D4F-0242-93EB-48A103F7B241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840C-8863-7240-9FB3-B75AA3A3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97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4/4/19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867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812800" y="1803400"/>
            <a:ext cx="10871200" cy="436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7247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181600" cy="43581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399"/>
            <a:ext cx="5181600" cy="4358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4/4/19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867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46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57480"/>
            <a:ext cx="10871200" cy="1341120"/>
          </a:xfrm>
        </p:spPr>
        <p:txBody>
          <a:bodyPr anchor="b"/>
          <a:lstStyle>
            <a:lvl1pPr algn="l">
              <a:buNone/>
              <a:defRPr sz="56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905000"/>
            <a:ext cx="2133600" cy="41656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333"/>
              </a:spcAft>
              <a:buNone/>
              <a:defRPr sz="2400"/>
            </a:lvl1pPr>
            <a:lvl2pPr>
              <a:buNone/>
              <a:defRPr sz="1600"/>
            </a:lvl2pPr>
            <a:lvl3pPr>
              <a:buNone/>
              <a:defRPr sz="1333"/>
            </a:lvl3pPr>
            <a:lvl4pPr>
              <a:buNone/>
              <a:defRPr sz="1200"/>
            </a:lvl4pPr>
            <a:lvl5pPr>
              <a:buNone/>
              <a:defRPr sz="12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149600" y="1905000"/>
            <a:ext cx="85344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59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CA69-5D4F-0242-93EB-48A103F7B241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840C-8863-7240-9FB3-B75AA3A3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CA69-5D4F-0242-93EB-48A103F7B241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840C-8863-7240-9FB3-B75AA3A3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8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CA69-5D4F-0242-93EB-48A103F7B241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840C-8863-7240-9FB3-B75AA3A3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6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CA69-5D4F-0242-93EB-48A103F7B241}" type="datetimeFigureOut">
              <a:rPr lang="en-US" smtClean="0"/>
              <a:t>4/4/19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840C-8863-7240-9FB3-B75AA3A3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0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CA69-5D4F-0242-93EB-48A103F7B241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840C-8863-7240-9FB3-B75AA3A3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4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CA69-5D4F-0242-93EB-48A103F7B241}" type="datetimeFigureOut">
              <a:rPr lang="en-US" smtClean="0"/>
              <a:t>4/4/19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840C-8863-7240-9FB3-B75AA3A3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8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CA69-5D4F-0242-93EB-48A103F7B241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840C-8863-7240-9FB3-B75AA3A3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2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CA69-5D4F-0242-93EB-48A103F7B241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840C-8863-7240-9FB3-B75AA3A3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8CA69-5D4F-0242-93EB-48A103F7B241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B840C-8863-7240-9FB3-B75AA3A3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1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B953-2AF9-964D-BE0E-97F131473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Kelas IMK </a:t>
            </a:r>
            <a:r>
              <a:rPr lang="en-US" sz="4800" dirty="0" err="1">
                <a:solidFill>
                  <a:srgbClr val="FFFFFF"/>
                </a:solidFill>
              </a:rPr>
              <a:t>Minggu</a:t>
            </a:r>
            <a:r>
              <a:rPr lang="en-US" sz="4800" dirty="0">
                <a:solidFill>
                  <a:srgbClr val="FFFFFF"/>
                </a:solidFill>
              </a:rPr>
              <a:t>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8CD9E-FB22-D14B-AAE0-77822FED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Anny </a:t>
            </a:r>
            <a:r>
              <a:rPr lang="en-US" sz="2000" dirty="0" err="1">
                <a:solidFill>
                  <a:srgbClr val="FFFFFF"/>
                </a:solidFill>
              </a:rPr>
              <a:t>Yuniarti</a:t>
            </a:r>
            <a:r>
              <a:rPr lang="en-US" sz="2000">
                <a:solidFill>
                  <a:srgbClr val="FFFFFF"/>
                </a:solidFill>
              </a:rPr>
              <a:t> 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669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Usability Testing: </a:t>
            </a:r>
            <a:r>
              <a:rPr lang="id-ID" dirty="0"/>
              <a:t>Setup Ruangan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413250" y="2686050"/>
            <a:ext cx="3670300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44422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Usability Testing: </a:t>
            </a:r>
            <a:r>
              <a:rPr lang="id-ID" dirty="0"/>
              <a:t>Setup Ruangan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335867" y="1803400"/>
            <a:ext cx="5825066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92322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Usability Testing: </a:t>
            </a:r>
            <a:r>
              <a:rPr lang="id-ID" dirty="0"/>
              <a:t>Setup Ruangan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419600" y="2698750"/>
            <a:ext cx="3657600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03129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Usability Testing: </a:t>
            </a:r>
            <a:r>
              <a:rPr lang="id-ID" dirty="0"/>
              <a:t>Setup Ruangan</a:t>
            </a:r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413250" y="2692400"/>
            <a:ext cx="36703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6202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Usability Testing: </a:t>
            </a:r>
            <a:r>
              <a:rPr lang="id-ID" dirty="0"/>
              <a:t>Setup Ruangan</a:t>
            </a:r>
            <a:endParaRPr 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457700" y="2711450"/>
            <a:ext cx="35814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048000" y="602162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A classical usability lab, including an observation room with a one-way mirror.</a:t>
            </a:r>
          </a:p>
        </p:txBody>
      </p:sp>
    </p:spTree>
    <p:extLst>
      <p:ext uri="{BB962C8B-B14F-4D97-AF65-F5344CB8AC3E}">
        <p14:creationId xmlns:p14="http://schemas.microsoft.com/office/powerpoint/2010/main" val="413701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Usability Testing: </a:t>
            </a:r>
            <a:r>
              <a:rPr lang="id-ID" dirty="0"/>
              <a:t>Setup Ruangan</a:t>
            </a: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343400" y="2895600"/>
            <a:ext cx="3810000" cy="21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117600" y="6185773"/>
            <a:ext cx="10668000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dirty="0"/>
              <a:t>The standard usability lab at Microsoft headquarters in Seattle. There 25 such labs on two floors, side to side. Users enter from the right, developers enter from the left.</a:t>
            </a:r>
          </a:p>
        </p:txBody>
      </p:sp>
    </p:spTree>
    <p:extLst>
      <p:ext uri="{BB962C8B-B14F-4D97-AF65-F5344CB8AC3E}">
        <p14:creationId xmlns:p14="http://schemas.microsoft.com/office/powerpoint/2010/main" val="399331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Usability Testing: </a:t>
            </a:r>
            <a:r>
              <a:rPr lang="id-ID" dirty="0"/>
              <a:t>Setup Ruangan</a:t>
            </a:r>
            <a:endParaRPr 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413250" y="2705100"/>
            <a:ext cx="3670300" cy="256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117600" y="6185774"/>
            <a:ext cx="10668000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dirty="0" err="1"/>
              <a:t>Morae</a:t>
            </a:r>
            <a:r>
              <a:rPr lang="en-US" sz="1867" dirty="0"/>
              <a:t> software installed on the test computer will capture the screen in one stream and the web cam of the user’s face in a second, </a:t>
            </a:r>
            <a:r>
              <a:rPr lang="en-US" sz="1867" dirty="0" err="1"/>
              <a:t>synchronised</a:t>
            </a:r>
            <a:r>
              <a:rPr lang="en-US" sz="1867" dirty="0"/>
              <a:t> stream.</a:t>
            </a:r>
          </a:p>
        </p:txBody>
      </p:sp>
    </p:spTree>
    <p:extLst>
      <p:ext uri="{BB962C8B-B14F-4D97-AF65-F5344CB8AC3E}">
        <p14:creationId xmlns:p14="http://schemas.microsoft.com/office/powerpoint/2010/main" val="661731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Usability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Fasilitator</a:t>
            </a:r>
            <a:r>
              <a:rPr lang="en-US" dirty="0"/>
              <a:t> (Administrator, Moderator, Manager, Monitor)</a:t>
            </a:r>
          </a:p>
          <a:p>
            <a:pPr lvl="1"/>
            <a:r>
              <a:rPr lang="en-US" dirty="0" err="1"/>
              <a:t>Penanggung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yang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partisipan</a:t>
            </a:r>
            <a:r>
              <a:rPr lang="en-US" dirty="0"/>
              <a:t> </a:t>
            </a:r>
          </a:p>
          <a:p>
            <a:r>
              <a:rPr lang="en-US" dirty="0"/>
              <a:t>Data Logger</a:t>
            </a:r>
          </a:p>
          <a:p>
            <a:pPr lvl="1"/>
            <a:r>
              <a:rPr lang="en-US" dirty="0" err="1"/>
              <a:t>Merekam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yang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waktunya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tulisan</a:t>
            </a:r>
            <a:endParaRPr lang="en-US" dirty="0"/>
          </a:p>
          <a:p>
            <a:r>
              <a:rPr lang="en-US" dirty="0"/>
              <a:t>Operator Video</a:t>
            </a:r>
          </a:p>
          <a:p>
            <a:pPr lvl="1"/>
            <a:r>
              <a:rPr lang="en-US" dirty="0" err="1"/>
              <a:t>Merekam</a:t>
            </a:r>
            <a:r>
              <a:rPr lang="id-ID" dirty="0"/>
              <a:t> keseluruhan proses testing</a:t>
            </a:r>
            <a:endParaRPr lang="en-US" dirty="0"/>
          </a:p>
          <a:p>
            <a:r>
              <a:rPr lang="en-US" dirty="0"/>
              <a:t>Operator </a:t>
            </a:r>
            <a:r>
              <a:rPr lang="en-US" dirty="0" err="1"/>
              <a:t>Komputer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610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Test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Test Participants or Test Users</a:t>
            </a:r>
          </a:p>
          <a:p>
            <a:pPr lvl="1"/>
            <a:r>
              <a:rPr lang="en-US" dirty="0"/>
              <a:t>Users taking part in the test.</a:t>
            </a:r>
          </a:p>
          <a:p>
            <a:pPr lvl="1"/>
            <a:r>
              <a:rPr lang="en-US" dirty="0"/>
              <a:t>Never ever call them </a:t>
            </a:r>
            <a:r>
              <a:rPr lang="en-US" i="1" dirty="0"/>
              <a:t>test subjects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01780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6 Tahap Pengujian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685783" indent="-685783">
              <a:buFont typeface="+mj-lt"/>
              <a:buAutoNum type="arabicPeriod"/>
            </a:pPr>
            <a:r>
              <a:rPr lang="id-ID" dirty="0"/>
              <a:t>Pembuatan Rencana Pengujian (Test Plan)</a:t>
            </a:r>
          </a:p>
          <a:p>
            <a:pPr marL="685783" indent="-685783">
              <a:buFont typeface="+mj-lt"/>
              <a:buAutoNum type="arabicPeriod"/>
            </a:pPr>
            <a:r>
              <a:rPr lang="id-ID" dirty="0"/>
              <a:t>Penentuan Partisipan (Test Users)</a:t>
            </a:r>
          </a:p>
          <a:p>
            <a:pPr marL="685783" indent="-685783">
              <a:buFont typeface="+mj-lt"/>
              <a:buAutoNum type="arabicPeriod"/>
            </a:pPr>
            <a:r>
              <a:rPr lang="id-ID" dirty="0"/>
              <a:t>Persiapan Materi Pengujian (Test Materials)</a:t>
            </a:r>
          </a:p>
          <a:p>
            <a:pPr marL="685783" indent="-685783">
              <a:buFont typeface="+mj-lt"/>
              <a:buAutoNum type="arabicPeriod"/>
            </a:pPr>
            <a:r>
              <a:rPr lang="id-ID" dirty="0"/>
              <a:t>Pilot Test</a:t>
            </a:r>
          </a:p>
          <a:p>
            <a:pPr marL="685783" indent="-685783">
              <a:buFont typeface="+mj-lt"/>
              <a:buAutoNum type="arabicPeriod"/>
            </a:pPr>
            <a:r>
              <a:rPr lang="id-ID" dirty="0"/>
              <a:t>Real Test</a:t>
            </a:r>
          </a:p>
          <a:p>
            <a:pPr marL="685783" indent="-685783">
              <a:buFont typeface="+mj-lt"/>
              <a:buAutoNum type="arabicPeriod"/>
            </a:pPr>
            <a:r>
              <a:rPr lang="id-ID" dirty="0"/>
              <a:t>Analisis dan Laporan Akhir</a:t>
            </a:r>
          </a:p>
          <a:p>
            <a:endParaRPr lang="id-ID" dirty="0"/>
          </a:p>
          <a:p>
            <a:r>
              <a:rPr lang="id-ID" dirty="0"/>
              <a:t>Catatan: selalu lakukan </a:t>
            </a:r>
            <a:r>
              <a:rPr lang="id-ID" i="1" dirty="0"/>
              <a:t>Pilot Test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1248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728" y="643467"/>
            <a:ext cx="735454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00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Tahap 1: Pembuatan Rencana Pengujian (Test Plan)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</a:t>
            </a:r>
            <a:r>
              <a:rPr lang="id-ID" b="1" dirty="0"/>
              <a:t>est Plan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Test Users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Test Materials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Pilot Test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Real Test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Analysis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id-ID" dirty="0"/>
              <a:t>Isi Test Plan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 </a:t>
            </a:r>
            <a:r>
              <a:rPr lang="id-ID" dirty="0"/>
              <a:t>Tujuan (</a:t>
            </a:r>
            <a:r>
              <a:rPr lang="en-US" i="1" dirty="0"/>
              <a:t>Purpose</a:t>
            </a:r>
            <a:r>
              <a:rPr lang="id-ID" dirty="0"/>
              <a:t>) </a:t>
            </a:r>
            <a:endParaRPr lang="en-US" dirty="0"/>
          </a:p>
          <a:p>
            <a:pPr lvl="1"/>
            <a:r>
              <a:rPr lang="en-US" dirty="0"/>
              <a:t> </a:t>
            </a:r>
            <a:r>
              <a:rPr lang="id-ID" dirty="0"/>
              <a:t>Permasalahan (</a:t>
            </a:r>
            <a:r>
              <a:rPr lang="en-US" i="1" dirty="0"/>
              <a:t>Problem Statement</a:t>
            </a:r>
            <a:r>
              <a:rPr lang="id-ID" dirty="0"/>
              <a:t>)</a:t>
            </a:r>
            <a:endParaRPr lang="en-US" dirty="0"/>
          </a:p>
          <a:p>
            <a:pPr lvl="1"/>
            <a:r>
              <a:rPr lang="en-US" dirty="0"/>
              <a:t> </a:t>
            </a:r>
            <a:r>
              <a:rPr lang="id-ID" dirty="0"/>
              <a:t>Profil Pengguna (</a:t>
            </a:r>
            <a:r>
              <a:rPr lang="en-US" i="1" dirty="0"/>
              <a:t>User Profile</a:t>
            </a:r>
            <a:r>
              <a:rPr lang="id-ID" dirty="0"/>
              <a:t>)</a:t>
            </a:r>
            <a:endParaRPr lang="en-US" i="1" dirty="0"/>
          </a:p>
          <a:p>
            <a:pPr lvl="1"/>
            <a:r>
              <a:rPr lang="en-US" dirty="0"/>
              <a:t> </a:t>
            </a:r>
            <a:r>
              <a:rPr lang="id-ID" dirty="0"/>
              <a:t>Metode Pengujian </a:t>
            </a:r>
            <a:r>
              <a:rPr lang="en-US" dirty="0"/>
              <a:t>(</a:t>
            </a:r>
            <a:r>
              <a:rPr lang="en-US" i="1" dirty="0"/>
              <a:t>Test Design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 </a:t>
            </a:r>
            <a:r>
              <a:rPr lang="id-ID" dirty="0"/>
              <a:t>Daftar </a:t>
            </a:r>
            <a:r>
              <a:rPr lang="en-US" dirty="0"/>
              <a:t>Tug</a:t>
            </a:r>
            <a:r>
              <a:rPr lang="id-ID" dirty="0"/>
              <a:t>as (</a:t>
            </a:r>
            <a:r>
              <a:rPr lang="en-US" i="1" dirty="0"/>
              <a:t>Task List</a:t>
            </a:r>
            <a:r>
              <a:rPr lang="id-ID" dirty="0"/>
              <a:t>)</a:t>
            </a:r>
            <a:r>
              <a:rPr lang="id-ID" i="1" dirty="0"/>
              <a:t> </a:t>
            </a:r>
            <a:endParaRPr lang="en-US" i="1" dirty="0"/>
          </a:p>
          <a:p>
            <a:pPr lvl="1"/>
            <a:r>
              <a:rPr lang="en-US" dirty="0"/>
              <a:t> </a:t>
            </a:r>
            <a:r>
              <a:rPr lang="id-ID" dirty="0"/>
              <a:t>Lingkungan Pengujian (</a:t>
            </a:r>
            <a:r>
              <a:rPr lang="en-US" i="1" dirty="0"/>
              <a:t>Test Environment</a:t>
            </a:r>
            <a:r>
              <a:rPr lang="id-ID" dirty="0"/>
              <a:t>)</a:t>
            </a:r>
            <a:endParaRPr lang="en-US" i="1" dirty="0"/>
          </a:p>
          <a:p>
            <a:pPr lvl="1"/>
            <a:r>
              <a:rPr lang="en-US" dirty="0"/>
              <a:t> </a:t>
            </a:r>
            <a:r>
              <a:rPr lang="id-ID" dirty="0"/>
              <a:t>Data yang Dihasilkan (</a:t>
            </a:r>
            <a:r>
              <a:rPr lang="en-US" i="1" dirty="0"/>
              <a:t>Data to be Collected</a:t>
            </a:r>
            <a:r>
              <a:rPr lang="id-ID" dirty="0"/>
              <a:t>)</a:t>
            </a:r>
            <a:endParaRPr lang="en-US" i="1" dirty="0"/>
          </a:p>
          <a:p>
            <a:pPr lvl="1"/>
            <a:r>
              <a:rPr lang="en-US" dirty="0"/>
              <a:t> </a:t>
            </a:r>
            <a:r>
              <a:rPr lang="id-ID" dirty="0"/>
              <a:t>Laporan (</a:t>
            </a:r>
            <a:r>
              <a:rPr lang="en-US" i="1" dirty="0"/>
              <a:t>Content of Report</a:t>
            </a:r>
            <a:r>
              <a:rPr lang="id-ID" dirty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40581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Tahap 1: Pembuatan Rencana Pengujian (Test Plan)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</a:t>
            </a:r>
            <a:r>
              <a:rPr lang="id-ID" b="1" dirty="0"/>
              <a:t>est Plan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Test Users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Test Materials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Pilot Test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Real Test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Analysis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id-ID" dirty="0"/>
              <a:t>Daftar </a:t>
            </a:r>
            <a:r>
              <a:rPr lang="en-US" dirty="0" err="1"/>
              <a:t>Tugas</a:t>
            </a:r>
            <a:endParaRPr lang="en-US" dirty="0"/>
          </a:p>
          <a:p>
            <a:pPr lvl="1"/>
            <a:r>
              <a:rPr lang="en-US" dirty="0"/>
              <a:t></a:t>
            </a:r>
            <a:r>
              <a:rPr lang="id-ID" dirty="0"/>
              <a:t>Prioritaskan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id-ID" dirty="0"/>
              <a:t>berdasarkan frekuensi dan kekritisan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</a:t>
            </a:r>
            <a:r>
              <a:rPr lang="id-ID" dirty="0"/>
              <a:t>Untuk setiap </a:t>
            </a:r>
            <a:r>
              <a:rPr lang="en-US" dirty="0" err="1"/>
              <a:t>tugas</a:t>
            </a:r>
            <a:r>
              <a:rPr lang="en-US" dirty="0"/>
              <a:t>:</a:t>
            </a:r>
          </a:p>
          <a:p>
            <a:pPr lvl="2"/>
            <a:r>
              <a:rPr lang="id-ID" dirty="0"/>
              <a:t>Tentukan kondisi awal/prasyarat</a:t>
            </a:r>
            <a:r>
              <a:rPr lang="en-US" dirty="0"/>
              <a:t>.</a:t>
            </a:r>
          </a:p>
          <a:p>
            <a:pPr lvl="2"/>
            <a:r>
              <a:rPr lang="id-ID" dirty="0"/>
              <a:t>Tentukan kriteria suksesnya</a:t>
            </a:r>
            <a:r>
              <a:rPr lang="en-US" dirty="0"/>
              <a:t>.</a:t>
            </a:r>
          </a:p>
          <a:p>
            <a:pPr lvl="2"/>
            <a:r>
              <a:rPr lang="id-ID" dirty="0"/>
              <a:t>Tentukan waktu maksimum penyelesaian</a:t>
            </a:r>
            <a:r>
              <a:rPr lang="en-US" dirty="0"/>
              <a:t>.</a:t>
            </a:r>
          </a:p>
          <a:p>
            <a:pPr lvl="2"/>
            <a:r>
              <a:rPr lang="id-ID" dirty="0"/>
              <a:t>Tentukan kriteria error/kesalahan</a:t>
            </a:r>
            <a:r>
              <a:rPr lang="en-US" dirty="0"/>
              <a:t>.</a:t>
            </a:r>
          </a:p>
          <a:p>
            <a:pPr lvl="1"/>
            <a:r>
              <a:rPr lang="id-ID" dirty="0"/>
              <a:t>Jangan meminta partisipan untuk kembali ke kondisi awal (home page) diawal setiap aktivitas, kecuali jika dilakukan atas keinginan sendiri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1753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Tahap 1: Pembuatan Rencana Pengujian (Test Plan)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</a:t>
            </a:r>
            <a:r>
              <a:rPr lang="id-ID" b="1" dirty="0"/>
              <a:t>est Plan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Test Users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Test Materials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Pilot Test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Real Test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Analysis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022850" y="3130550"/>
            <a:ext cx="47879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0" y="1856026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/>
              <a:t>Contoh daftar </a:t>
            </a:r>
            <a:r>
              <a:rPr lang="en-US" sz="2400" dirty="0" err="1"/>
              <a:t>tugas</a:t>
            </a:r>
            <a:r>
              <a:rPr lang="en-US" sz="2400" dirty="0"/>
              <a:t> </a:t>
            </a:r>
            <a:r>
              <a:rPr lang="id-ID" sz="2400" dirty="0"/>
              <a:t>pada pengujian </a:t>
            </a:r>
            <a:r>
              <a:rPr lang="en-US" sz="2400" dirty="0"/>
              <a:t>Harmony</a:t>
            </a:r>
          </a:p>
        </p:txBody>
      </p:sp>
    </p:spTree>
    <p:extLst>
      <p:ext uri="{BB962C8B-B14F-4D97-AF65-F5344CB8AC3E}">
        <p14:creationId xmlns:p14="http://schemas.microsoft.com/office/powerpoint/2010/main" val="4289446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Tahap 2: Penentuan Partisipan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est Plan</a:t>
            </a:r>
          </a:p>
          <a:p>
            <a:r>
              <a:rPr lang="id-ID" b="1" dirty="0">
                <a:solidFill>
                  <a:schemeClr val="bg1"/>
                </a:solidFill>
              </a:rPr>
              <a:t>Test Users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Test Materials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Pilot Test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Real Test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Analysis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</a:t>
            </a:r>
            <a:r>
              <a:rPr lang="id-ID" dirty="0"/>
              <a:t>Umumnya partisipan dibagi menjadi beberapa kelompok partisipan berdasarkan karakteristik dan kebutuhan mereka</a:t>
            </a:r>
            <a:r>
              <a:rPr lang="en-US" dirty="0"/>
              <a:t>.</a:t>
            </a:r>
          </a:p>
          <a:p>
            <a:r>
              <a:rPr lang="id-ID" dirty="0"/>
              <a:t>Uji setiap kelompok partisipan secara </a:t>
            </a:r>
            <a:r>
              <a:rPr lang="id-ID" i="1" dirty="0"/>
              <a:t>terpisah</a:t>
            </a:r>
            <a:r>
              <a:rPr lang="en-US" dirty="0"/>
              <a:t>.</a:t>
            </a:r>
          </a:p>
          <a:p>
            <a:r>
              <a:rPr lang="id-ID" dirty="0"/>
              <a:t>Uji minimum 5 partisipan untuk setiap kelompok</a:t>
            </a:r>
            <a:r>
              <a:rPr lang="en-US" dirty="0"/>
              <a:t>.</a:t>
            </a:r>
          </a:p>
          <a:p>
            <a:r>
              <a:rPr lang="id-ID" dirty="0"/>
              <a:t>Pilih partisipan yang </a:t>
            </a:r>
            <a:r>
              <a:rPr lang="id-ID" i="1" dirty="0"/>
              <a:t>representatif</a:t>
            </a:r>
            <a:r>
              <a:rPr lang="id-ID" dirty="0"/>
              <a:t> / mewakili kelompok tertentu</a:t>
            </a:r>
            <a:r>
              <a:rPr lang="en-US" dirty="0"/>
              <a:t>.</a:t>
            </a:r>
          </a:p>
          <a:p>
            <a:r>
              <a:rPr lang="en-US" dirty="0"/>
              <a:t></a:t>
            </a:r>
            <a:r>
              <a:rPr lang="id-ID" dirty="0"/>
              <a:t>Buatlah kuisioner awal untuk memastikan partisipan sesuai dengan profil pengguna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2657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Tahap 3: </a:t>
            </a:r>
            <a:r>
              <a:rPr lang="fi-FI" dirty="0"/>
              <a:t>Persiapan Materi Pengujian (Test Materials)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est Plan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Test Users</a:t>
            </a:r>
          </a:p>
          <a:p>
            <a:r>
              <a:rPr lang="id-ID" b="1" dirty="0">
                <a:solidFill>
                  <a:schemeClr val="bg1"/>
                </a:solidFill>
              </a:rPr>
              <a:t>Test Materials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Pilot Test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Real Test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Analysis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133" b="1" dirty="0"/>
              <a:t>Orientation Script</a:t>
            </a:r>
          </a:p>
          <a:p>
            <a:pPr lvl="1"/>
            <a:r>
              <a:rPr lang="id-ID" sz="1867" dirty="0"/>
              <a:t>Perkenalkan diri dan tim observer</a:t>
            </a:r>
            <a:r>
              <a:rPr lang="en-US" sz="1867" dirty="0"/>
              <a:t>.</a:t>
            </a:r>
          </a:p>
          <a:p>
            <a:pPr lvl="1"/>
            <a:r>
              <a:rPr lang="id-ID" sz="1867" dirty="0"/>
              <a:t>Jelaskan bahwa tujuan pengujian untuk mendapatkan masukan dan membantu menghasilkan antarmuka yang lebih baik</a:t>
            </a:r>
            <a:r>
              <a:rPr lang="en-US" sz="1867" dirty="0"/>
              <a:t>.</a:t>
            </a:r>
          </a:p>
          <a:p>
            <a:pPr lvl="1"/>
            <a:r>
              <a:rPr lang="id-ID" sz="1867" dirty="0"/>
              <a:t>Tekankan bahwa yang diuji adalah sistem, bukan partisipan</a:t>
            </a:r>
            <a:r>
              <a:rPr lang="en-US" sz="1867" dirty="0"/>
              <a:t>.</a:t>
            </a:r>
          </a:p>
          <a:p>
            <a:pPr lvl="1"/>
            <a:r>
              <a:rPr lang="id-ID" sz="1867" dirty="0"/>
              <a:t>Informasikan bahwa sistem yang diuji masih baru dan mungkin ada beberapa problem</a:t>
            </a:r>
            <a:r>
              <a:rPr lang="en-US" sz="1867" dirty="0"/>
              <a:t>.</a:t>
            </a:r>
          </a:p>
          <a:p>
            <a:pPr lvl="1"/>
            <a:r>
              <a:rPr lang="id-ID" sz="1867" dirty="0"/>
              <a:t>Jangan sampaikan keterkaitan Anda dengan sistem yang diuji</a:t>
            </a:r>
            <a:r>
              <a:rPr lang="en-US" sz="1867" dirty="0"/>
              <a:t>.</a:t>
            </a:r>
          </a:p>
          <a:p>
            <a:pPr lvl="1"/>
            <a:r>
              <a:rPr lang="id-ID" sz="1867" dirty="0"/>
              <a:t>Sebutkan proses rekaman kalau ada (pastikan kerahasiaan data</a:t>
            </a:r>
            <a:r>
              <a:rPr lang="en-US" sz="1867" dirty="0"/>
              <a:t>).</a:t>
            </a:r>
          </a:p>
          <a:p>
            <a:pPr lvl="1"/>
            <a:r>
              <a:rPr lang="id-ID" sz="1867" dirty="0"/>
              <a:t>Sampaikan bahwa partisipan dapat berhenti atau bertanya kapan saja</a:t>
            </a:r>
            <a:r>
              <a:rPr lang="en-US" sz="1867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3973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Tahap 3: </a:t>
            </a:r>
            <a:r>
              <a:rPr lang="fi-FI" dirty="0"/>
              <a:t>Persiapan Materi Pengujian (Test Materials)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est Plan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Test Users</a:t>
            </a:r>
          </a:p>
          <a:p>
            <a:r>
              <a:rPr lang="id-ID" b="1" dirty="0">
                <a:solidFill>
                  <a:schemeClr val="bg1"/>
                </a:solidFill>
              </a:rPr>
              <a:t>Test Materials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Pilot Test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Real Test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Analysis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id-ID" sz="2133" b="1" dirty="0"/>
              <a:t>Contoh </a:t>
            </a:r>
            <a:r>
              <a:rPr lang="en-US" sz="2133" b="1" i="1" dirty="0"/>
              <a:t>Orientation Script</a:t>
            </a:r>
            <a:r>
              <a:rPr lang="id-ID" sz="2133" b="1" dirty="0"/>
              <a:t> :</a:t>
            </a:r>
            <a:endParaRPr lang="en-US" sz="2133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9200" y="2371165"/>
            <a:ext cx="7315200" cy="4410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4702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Tahap 3: </a:t>
            </a:r>
            <a:r>
              <a:rPr lang="fi-FI" dirty="0"/>
              <a:t>Persiapan Materi Pengujian (Test Materials)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est Plan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Test Users</a:t>
            </a:r>
          </a:p>
          <a:p>
            <a:r>
              <a:rPr lang="id-ID" b="1" dirty="0">
                <a:solidFill>
                  <a:schemeClr val="bg1"/>
                </a:solidFill>
              </a:rPr>
              <a:t>Test Materials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Pilot Test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Real Test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Analysis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Background Questionnaire</a:t>
            </a:r>
          </a:p>
          <a:p>
            <a:pPr lvl="1"/>
            <a:r>
              <a:rPr lang="id-ID" dirty="0"/>
              <a:t>Data administratif</a:t>
            </a:r>
            <a:r>
              <a:rPr lang="en-US" dirty="0"/>
              <a:t>: </a:t>
            </a:r>
            <a:r>
              <a:rPr lang="id-ID" dirty="0"/>
              <a:t>tanggal, nomor tes, id partisipan</a:t>
            </a:r>
            <a:r>
              <a:rPr lang="en-US" dirty="0"/>
              <a:t>.</a:t>
            </a:r>
          </a:p>
          <a:p>
            <a:pPr lvl="1"/>
            <a:r>
              <a:rPr lang="id-ID" dirty="0"/>
              <a:t>Data umum</a:t>
            </a:r>
            <a:r>
              <a:rPr lang="en-US" dirty="0"/>
              <a:t>: </a:t>
            </a:r>
            <a:r>
              <a:rPr lang="id-ID" dirty="0"/>
              <a:t>usia</a:t>
            </a:r>
            <a:r>
              <a:rPr lang="en-US" dirty="0"/>
              <a:t>, </a:t>
            </a:r>
            <a:r>
              <a:rPr lang="id-ID" dirty="0"/>
              <a:t>jenis kelamin</a:t>
            </a:r>
            <a:r>
              <a:rPr lang="en-US" dirty="0"/>
              <a:t>, </a:t>
            </a:r>
            <a:r>
              <a:rPr lang="id-ID" dirty="0"/>
              <a:t>tingkat pendidikan</a:t>
            </a:r>
            <a:r>
              <a:rPr lang="en-US" dirty="0"/>
              <a:t>, . . .</a:t>
            </a:r>
          </a:p>
          <a:p>
            <a:pPr lvl="1"/>
            <a:r>
              <a:rPr lang="id-ID" dirty="0"/>
              <a:t>Pengalaman penggunaan k</a:t>
            </a:r>
            <a:r>
              <a:rPr lang="en-US" dirty="0" err="1"/>
              <a:t>omputer</a:t>
            </a:r>
            <a:r>
              <a:rPr lang="id-ID" dirty="0"/>
              <a:t> dan aplikasi</a:t>
            </a:r>
            <a:r>
              <a:rPr lang="en-US" dirty="0"/>
              <a:t>: </a:t>
            </a:r>
            <a:r>
              <a:rPr lang="id-ID" dirty="0"/>
              <a:t>waktu </a:t>
            </a:r>
            <a:r>
              <a:rPr lang="en-US" dirty="0"/>
              <a:t>total, </a:t>
            </a:r>
            <a:r>
              <a:rPr lang="en-US" dirty="0" err="1"/>
              <a:t>fre</a:t>
            </a:r>
            <a:r>
              <a:rPr lang="id-ID" dirty="0"/>
              <a:t>k</a:t>
            </a:r>
            <a:r>
              <a:rPr lang="en-US" dirty="0" err="1"/>
              <a:t>uen</a:t>
            </a:r>
            <a:r>
              <a:rPr lang="id-ID" dirty="0"/>
              <a:t>si</a:t>
            </a:r>
            <a:r>
              <a:rPr lang="en-US" dirty="0"/>
              <a:t> </a:t>
            </a:r>
            <a:r>
              <a:rPr lang="id-ID" dirty="0"/>
              <a:t>penggunaan</a:t>
            </a:r>
            <a:r>
              <a:rPr lang="en-US" dirty="0"/>
              <a:t>, </a:t>
            </a:r>
            <a:r>
              <a:rPr lang="id-ID" dirty="0"/>
              <a:t>macam-macam </a:t>
            </a:r>
            <a:r>
              <a:rPr lang="en-US" dirty="0"/>
              <a:t>software, . . .</a:t>
            </a:r>
          </a:p>
          <a:p>
            <a:pPr lvl="1"/>
            <a:r>
              <a:rPr lang="id-ID" dirty="0"/>
              <a:t>Fasilitator yang mengisi dengan cara menanyakan ke partisipan.</a:t>
            </a:r>
            <a:endParaRPr lang="en-US" dirty="0"/>
          </a:p>
          <a:p>
            <a:pPr lvl="1"/>
            <a:r>
              <a:rPr lang="id-ID" dirty="0"/>
              <a:t>Jika mungkin, salin dan berikan ke observer sebelum pengujian resmi dimulai.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058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3733" dirty="0"/>
              <a:t>Contoh </a:t>
            </a:r>
            <a:r>
              <a:rPr lang="en-US" sz="3733" i="1" dirty="0"/>
              <a:t>background questionnaire </a:t>
            </a:r>
            <a:r>
              <a:rPr lang="id-ID" sz="3733" dirty="0"/>
              <a:t>untuk pengujian </a:t>
            </a:r>
            <a:r>
              <a:rPr lang="en-US" sz="3733" dirty="0"/>
              <a:t>Harmony 3D Information Landscape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est Plan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Test Users</a:t>
            </a:r>
          </a:p>
          <a:p>
            <a:r>
              <a:rPr lang="id-ID" b="1" dirty="0">
                <a:solidFill>
                  <a:schemeClr val="bg1"/>
                </a:solidFill>
              </a:rPr>
              <a:t>Test Materials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Pilot Test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Real Test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Analysis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133" b="1" dirty="0"/>
              <a:t>Background Questionnaire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b="60669"/>
          <a:stretch>
            <a:fillRect/>
          </a:stretch>
        </p:blipFill>
        <p:spPr bwMode="auto">
          <a:xfrm>
            <a:off x="3149601" y="1803400"/>
            <a:ext cx="8369300" cy="47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8336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33" dirty="0"/>
              <a:t>A background questionnaire for the Harmony 3D Information Landscape usability</a:t>
            </a:r>
            <a:r>
              <a:rPr lang="id-ID" sz="3733" dirty="0"/>
              <a:t> </a:t>
            </a:r>
            <a:r>
              <a:rPr lang="en-US" sz="3733" dirty="0"/>
              <a:t>test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est Plan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Test Users</a:t>
            </a:r>
          </a:p>
          <a:p>
            <a:r>
              <a:rPr lang="id-ID" b="1" dirty="0">
                <a:solidFill>
                  <a:schemeClr val="bg1"/>
                </a:solidFill>
              </a:rPr>
              <a:t>Test Materials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Pilot Test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Real Test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Analysis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133" b="1" dirty="0"/>
              <a:t>Background Questionnaire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36820" b="21130"/>
          <a:stretch>
            <a:fillRect/>
          </a:stretch>
        </p:blipFill>
        <p:spPr bwMode="auto">
          <a:xfrm>
            <a:off x="3149601" y="1752600"/>
            <a:ext cx="83693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9947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33" dirty="0"/>
              <a:t>A background questionnaire for the Harmony 3D Information Landscape usability</a:t>
            </a:r>
            <a:r>
              <a:rPr lang="id-ID" sz="3733" dirty="0"/>
              <a:t> </a:t>
            </a:r>
            <a:r>
              <a:rPr lang="en-US" sz="3733" dirty="0"/>
              <a:t>test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est Plan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Test Users</a:t>
            </a:r>
          </a:p>
          <a:p>
            <a:r>
              <a:rPr lang="id-ID" b="1" dirty="0">
                <a:solidFill>
                  <a:schemeClr val="bg1"/>
                </a:solidFill>
              </a:rPr>
              <a:t>Test Materials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Pilot Test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Real Test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Analysis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133" b="1" dirty="0"/>
              <a:t>Background Questionnaire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78870"/>
          <a:stretch>
            <a:fillRect/>
          </a:stretch>
        </p:blipFill>
        <p:spPr bwMode="auto">
          <a:xfrm>
            <a:off x="3149601" y="1905000"/>
            <a:ext cx="8369300" cy="256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662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1851" y="157480"/>
            <a:ext cx="6932149" cy="1341120"/>
          </a:xfrm>
        </p:spPr>
        <p:txBody>
          <a:bodyPr>
            <a:normAutofit/>
          </a:bodyPr>
          <a:lstStyle/>
          <a:p>
            <a:r>
              <a:rPr lang="id-ID" dirty="0"/>
              <a:t>Review: </a:t>
            </a:r>
            <a:r>
              <a:rPr lang="en-US" dirty="0"/>
              <a:t>Usability Evaluation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59829" y="1803400"/>
            <a:ext cx="7124171" cy="4368800"/>
          </a:xfrm>
        </p:spPr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id-ID" dirty="0"/>
              <a:t>y</a:t>
            </a:r>
            <a:r>
              <a:rPr lang="en-US" dirty="0"/>
              <a:t> can be classified according to who performs them: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Usability Inspection Methods</a:t>
            </a:r>
          </a:p>
          <a:p>
            <a:pPr lvl="2"/>
            <a:r>
              <a:rPr lang="en-US" dirty="0"/>
              <a:t>Inspection of interface design by usability specialists using </a:t>
            </a:r>
            <a:r>
              <a:rPr lang="en-US" dirty="0">
                <a:solidFill>
                  <a:srgbClr val="FF0000"/>
                </a:solidFill>
              </a:rPr>
              <a:t>heuristics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</a:rPr>
              <a:t>judgement</a:t>
            </a:r>
            <a:r>
              <a:rPr lang="en-US" dirty="0"/>
              <a:t> (no test users).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Usability Testing Methods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Empirical</a:t>
            </a:r>
            <a:r>
              <a:rPr lang="en-US" dirty="0"/>
              <a:t> testing of interface design with representative users.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b="7236"/>
          <a:stretch>
            <a:fillRect/>
          </a:stretch>
        </p:blipFill>
        <p:spPr bwMode="auto">
          <a:xfrm>
            <a:off x="-48683" y="0"/>
            <a:ext cx="4754880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4892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333" dirty="0"/>
              <a:t>Pilot Test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est Plan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Test Users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Test Materials</a:t>
            </a:r>
          </a:p>
          <a:p>
            <a:r>
              <a:rPr lang="id-ID" b="1" dirty="0">
                <a:solidFill>
                  <a:schemeClr val="bg1"/>
                </a:solidFill>
              </a:rPr>
              <a:t>Pilot Test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Real Test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Analysis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667" dirty="0" err="1"/>
              <a:t>Selalu</a:t>
            </a:r>
            <a:r>
              <a:rPr lang="en-US" sz="2667" dirty="0"/>
              <a:t> </a:t>
            </a:r>
            <a:r>
              <a:rPr lang="en-US" sz="2667" dirty="0" err="1"/>
              <a:t>lakukan</a:t>
            </a:r>
            <a:r>
              <a:rPr lang="en-US" sz="2667" dirty="0"/>
              <a:t> </a:t>
            </a:r>
            <a:r>
              <a:rPr lang="en-US" sz="2667" i="1" dirty="0"/>
              <a:t>pilot test, </a:t>
            </a:r>
            <a:r>
              <a:rPr lang="en-US" sz="2667" dirty="0" err="1"/>
              <a:t>karena</a:t>
            </a:r>
            <a:r>
              <a:rPr lang="en-US" sz="2667" dirty="0"/>
              <a:t> </a:t>
            </a:r>
            <a:r>
              <a:rPr lang="en-US" sz="2667" dirty="0" err="1"/>
              <a:t>berguna</a:t>
            </a:r>
            <a:r>
              <a:rPr lang="en-US" sz="2667" dirty="0"/>
              <a:t> </a:t>
            </a:r>
            <a:r>
              <a:rPr lang="en-US" sz="2667" dirty="0" err="1"/>
              <a:t>untuk</a:t>
            </a:r>
            <a:r>
              <a:rPr lang="en-US" sz="2667" dirty="0"/>
              <a:t> </a:t>
            </a:r>
            <a:r>
              <a:rPr lang="en-US" sz="2667" dirty="0" err="1"/>
              <a:t>menemukan</a:t>
            </a:r>
            <a:r>
              <a:rPr lang="en-US" sz="2667" dirty="0"/>
              <a:t> </a:t>
            </a:r>
            <a:r>
              <a:rPr lang="en-US" sz="2667" dirty="0" err="1"/>
              <a:t>permasalahan</a:t>
            </a:r>
            <a:r>
              <a:rPr lang="en-US" sz="2667" dirty="0"/>
              <a:t> </a:t>
            </a:r>
            <a:r>
              <a:rPr lang="en-US" sz="2667" dirty="0" err="1"/>
              <a:t>seperti</a:t>
            </a:r>
            <a:r>
              <a:rPr lang="en-US" sz="2667" dirty="0"/>
              <a:t>:</a:t>
            </a:r>
          </a:p>
          <a:p>
            <a:pPr lvl="1"/>
            <a:r>
              <a:rPr lang="en-US" sz="2667" dirty="0" err="1"/>
              <a:t>instruksi</a:t>
            </a:r>
            <a:r>
              <a:rPr lang="en-US" sz="2667" dirty="0"/>
              <a:t> yang </a:t>
            </a:r>
            <a:r>
              <a:rPr lang="en-US" sz="2667" dirty="0" err="1"/>
              <a:t>membingungkan</a:t>
            </a:r>
            <a:endParaRPr lang="en-US" sz="2667" dirty="0"/>
          </a:p>
          <a:p>
            <a:pPr lvl="1"/>
            <a:r>
              <a:rPr lang="en-US" sz="2667" dirty="0" err="1"/>
              <a:t>estimasi</a:t>
            </a:r>
            <a:r>
              <a:rPr lang="en-US" sz="2667" dirty="0"/>
              <a:t> </a:t>
            </a:r>
            <a:r>
              <a:rPr lang="en-US" sz="2667" dirty="0" err="1"/>
              <a:t>waktu</a:t>
            </a:r>
            <a:r>
              <a:rPr lang="en-US" sz="2667" dirty="0"/>
              <a:t> yang </a:t>
            </a:r>
            <a:r>
              <a:rPr lang="en-US" sz="2667" dirty="0" err="1"/>
              <a:t>tidak</a:t>
            </a:r>
            <a:r>
              <a:rPr lang="en-US" sz="2667" dirty="0"/>
              <a:t> </a:t>
            </a:r>
            <a:r>
              <a:rPr lang="en-US" sz="2667" dirty="0" err="1"/>
              <a:t>sesuai</a:t>
            </a:r>
            <a:endParaRPr lang="en-US" sz="2667" dirty="0"/>
          </a:p>
          <a:p>
            <a:pPr lvl="1"/>
            <a:r>
              <a:rPr lang="en-US" sz="2667" dirty="0" err="1"/>
              <a:t>kriteria</a:t>
            </a:r>
            <a:r>
              <a:rPr lang="en-US" sz="2667" dirty="0"/>
              <a:t> </a:t>
            </a:r>
            <a:r>
              <a:rPr lang="en-US" sz="2667" dirty="0" err="1"/>
              <a:t>selesainya</a:t>
            </a:r>
            <a:r>
              <a:rPr lang="en-US" sz="2667" dirty="0"/>
              <a:t> </a:t>
            </a:r>
            <a:r>
              <a:rPr lang="en-US" sz="2667" dirty="0" err="1"/>
              <a:t>tugas</a:t>
            </a:r>
            <a:r>
              <a:rPr lang="en-US" sz="2667" dirty="0"/>
              <a:t> yang </a:t>
            </a:r>
            <a:r>
              <a:rPr lang="en-US" sz="2667" dirty="0" err="1"/>
              <a:t>tidak</a:t>
            </a:r>
            <a:r>
              <a:rPr lang="en-US" sz="2667" dirty="0"/>
              <a:t> </a:t>
            </a:r>
            <a:r>
              <a:rPr lang="en-US" sz="2667" dirty="0" err="1"/>
              <a:t>sesuai</a:t>
            </a:r>
            <a:endParaRPr lang="en-US" sz="2667" dirty="0"/>
          </a:p>
          <a:p>
            <a:pPr lvl="1"/>
            <a:r>
              <a:rPr lang="en-US" sz="2667" dirty="0" err="1"/>
              <a:t>pertanyaan</a:t>
            </a:r>
            <a:r>
              <a:rPr lang="en-US" sz="2667" dirty="0"/>
              <a:t> </a:t>
            </a:r>
            <a:r>
              <a:rPr lang="en-US" sz="2667" dirty="0" err="1"/>
              <a:t>kuisioner</a:t>
            </a:r>
            <a:r>
              <a:rPr lang="en-US" sz="2667" dirty="0"/>
              <a:t> yang </a:t>
            </a:r>
            <a:r>
              <a:rPr lang="en-US" sz="2667" dirty="0" err="1"/>
              <a:t>membuat</a:t>
            </a:r>
            <a:r>
              <a:rPr lang="en-US" sz="2667" dirty="0"/>
              <a:t> </a:t>
            </a:r>
            <a:r>
              <a:rPr lang="en-US" sz="2667" dirty="0" err="1"/>
              <a:t>salah</a:t>
            </a:r>
            <a:r>
              <a:rPr lang="en-US" sz="2667" dirty="0"/>
              <a:t> </a:t>
            </a:r>
            <a:r>
              <a:rPr lang="en-US" sz="2667" dirty="0" err="1"/>
              <a:t>faham</a:t>
            </a:r>
            <a:r>
              <a:rPr lang="en-US" sz="2667" dirty="0"/>
              <a:t>, </a:t>
            </a:r>
            <a:r>
              <a:rPr lang="en-US" sz="2667" dirty="0" err="1"/>
              <a:t>dll</a:t>
            </a:r>
            <a:r>
              <a:rPr lang="en-US" sz="2667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0189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333" dirty="0"/>
              <a:t>Real Test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est Plan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Test Users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Test Materials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Pilot Test</a:t>
            </a:r>
          </a:p>
          <a:p>
            <a:r>
              <a:rPr lang="id-ID" b="1" dirty="0">
                <a:solidFill>
                  <a:schemeClr val="bg1"/>
                </a:solidFill>
              </a:rPr>
              <a:t>Real Test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Analysis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67" dirty="0"/>
              <a:t>Test Checklist</a:t>
            </a:r>
          </a:p>
          <a:p>
            <a:pPr lvl="1">
              <a:buNone/>
            </a:pPr>
            <a:r>
              <a:rPr lang="en-US" sz="2267" dirty="0"/>
              <a:t>1. Preparation:</a:t>
            </a:r>
          </a:p>
          <a:p>
            <a:pPr lvl="2"/>
            <a:r>
              <a:rPr lang="en-US" sz="1867" dirty="0"/>
              <a:t>Reset interface for new user.</a:t>
            </a:r>
          </a:p>
          <a:p>
            <a:pPr lvl="2"/>
            <a:r>
              <a:rPr lang="en-US" sz="1867" dirty="0"/>
              <a:t>Check that everything is ready in test room.</a:t>
            </a:r>
          </a:p>
          <a:p>
            <a:pPr lvl="1">
              <a:buNone/>
            </a:pPr>
            <a:r>
              <a:rPr lang="en-US" sz="2267" dirty="0"/>
              <a:t>2. Opening:</a:t>
            </a:r>
          </a:p>
          <a:p>
            <a:pPr lvl="2"/>
            <a:r>
              <a:rPr lang="en-US" sz="1867" dirty="0"/>
              <a:t>Greet the participant.</a:t>
            </a:r>
          </a:p>
          <a:p>
            <a:pPr lvl="2"/>
            <a:r>
              <a:rPr lang="en-US" sz="1867" dirty="0"/>
              <a:t>Go through orientation script and set the stage.</a:t>
            </a:r>
          </a:p>
          <a:p>
            <a:pPr lvl="2"/>
            <a:r>
              <a:rPr lang="en-US" sz="1867" dirty="0"/>
              <a:t>Ask questions on background questionnaire: facilitator asks and fills out form.</a:t>
            </a:r>
          </a:p>
          <a:p>
            <a:pPr lvl="2"/>
            <a:r>
              <a:rPr lang="en-US" sz="1867" dirty="0"/>
              <a:t>Ask user to read and sign consent and non-disclosure forms.</a:t>
            </a:r>
          </a:p>
          <a:p>
            <a:pPr lvl="1">
              <a:buNone/>
            </a:pPr>
            <a:r>
              <a:rPr lang="en-US" sz="2267" dirty="0"/>
              <a:t>3. Test Session:</a:t>
            </a:r>
          </a:p>
          <a:p>
            <a:pPr lvl="2"/>
            <a:r>
              <a:rPr lang="en-US" sz="1867" dirty="0"/>
              <a:t>Move over to testing area (computer).</a:t>
            </a:r>
          </a:p>
          <a:p>
            <a:pPr lvl="2"/>
            <a:r>
              <a:rPr lang="en-US" sz="1867" dirty="0"/>
              <a:t>Start </a:t>
            </a:r>
            <a:r>
              <a:rPr lang="en-US" sz="1867" dirty="0" err="1"/>
              <a:t>computerised</a:t>
            </a:r>
            <a:r>
              <a:rPr lang="en-US" sz="1867" dirty="0"/>
              <a:t> session recording (</a:t>
            </a:r>
            <a:r>
              <a:rPr lang="en-US" sz="1867" dirty="0" err="1"/>
              <a:t>Morae</a:t>
            </a:r>
            <a:r>
              <a:rPr lang="en-US" sz="1867" dirty="0"/>
              <a:t>).</a:t>
            </a:r>
          </a:p>
          <a:p>
            <a:pPr lvl="2"/>
            <a:r>
              <a:rPr lang="en-US" sz="1867" dirty="0"/>
              <a:t>Provide any prior training.</a:t>
            </a:r>
          </a:p>
          <a:p>
            <a:pPr lvl="2"/>
            <a:r>
              <a:rPr lang="en-US" sz="1867" dirty="0"/>
              <a:t>User begins with tasks.</a:t>
            </a:r>
          </a:p>
          <a:p>
            <a:pPr lvl="2"/>
            <a:r>
              <a:rPr lang="en-US" sz="1867" dirty="0"/>
              <a:t>User finishes last task.</a:t>
            </a:r>
          </a:p>
        </p:txBody>
      </p:sp>
    </p:spTree>
    <p:extLst>
      <p:ext uri="{BB962C8B-B14F-4D97-AF65-F5344CB8AC3E}">
        <p14:creationId xmlns:p14="http://schemas.microsoft.com/office/powerpoint/2010/main" val="2823945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333" dirty="0"/>
              <a:t>Real Test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est Plan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Test Users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Test Materials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Pilot Test</a:t>
            </a:r>
          </a:p>
          <a:p>
            <a:r>
              <a:rPr lang="id-ID" b="1" dirty="0">
                <a:solidFill>
                  <a:schemeClr val="bg1"/>
                </a:solidFill>
              </a:rPr>
              <a:t>Real Test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Analysis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667" dirty="0"/>
              <a:t>Test Checklist</a:t>
            </a:r>
          </a:p>
          <a:p>
            <a:pPr lvl="1">
              <a:buNone/>
            </a:pPr>
            <a:r>
              <a:rPr lang="en-US" sz="2267" dirty="0"/>
              <a:t>4. Closing:</a:t>
            </a:r>
          </a:p>
          <a:p>
            <a:pPr lvl="2"/>
            <a:r>
              <a:rPr lang="en-US" sz="1867" dirty="0"/>
              <a:t>Interview: how was it?</a:t>
            </a:r>
          </a:p>
          <a:p>
            <a:pPr lvl="2"/>
            <a:r>
              <a:rPr lang="en-US" sz="1867" dirty="0"/>
              <a:t>Structured interview questions.</a:t>
            </a:r>
          </a:p>
          <a:p>
            <a:pPr lvl="2"/>
            <a:r>
              <a:rPr lang="en-US" sz="1867" dirty="0"/>
              <a:t>Individual interview questions arising from test.</a:t>
            </a:r>
          </a:p>
          <a:p>
            <a:pPr lvl="2"/>
            <a:r>
              <a:rPr lang="en-US" sz="1867" dirty="0"/>
              <a:t>Feedback questionnaire. User fills out form.</a:t>
            </a:r>
          </a:p>
          <a:p>
            <a:pPr lvl="2"/>
            <a:r>
              <a:rPr lang="en-US" sz="1867" dirty="0"/>
              <a:t>Thank participant, provide any remuneration, show participant out.</a:t>
            </a:r>
          </a:p>
          <a:p>
            <a:pPr lvl="1">
              <a:buNone/>
            </a:pPr>
            <a:r>
              <a:rPr lang="en-US" sz="2267" dirty="0"/>
              <a:t>5. Clean-Up:</a:t>
            </a:r>
          </a:p>
          <a:p>
            <a:pPr lvl="2"/>
            <a:r>
              <a:rPr lang="en-US" sz="1867" dirty="0" err="1"/>
              <a:t>Summarise</a:t>
            </a:r>
            <a:r>
              <a:rPr lang="en-US" sz="1867" dirty="0"/>
              <a:t> thoughts about this test.</a:t>
            </a:r>
          </a:p>
          <a:p>
            <a:pPr lvl="2"/>
            <a:r>
              <a:rPr lang="en-US" sz="1867" dirty="0" err="1"/>
              <a:t>Organise</a:t>
            </a:r>
            <a:r>
              <a:rPr lang="en-US" sz="1867" dirty="0"/>
              <a:t> data sheets and notes.</a:t>
            </a:r>
          </a:p>
          <a:p>
            <a:pPr lvl="2"/>
            <a:r>
              <a:rPr lang="en-US" sz="1867" dirty="0"/>
              <a:t>Check and archive session recordings.</a:t>
            </a:r>
            <a:endParaRPr lang="en-US" sz="1467" dirty="0"/>
          </a:p>
        </p:txBody>
      </p:sp>
    </p:spTree>
    <p:extLst>
      <p:ext uri="{BB962C8B-B14F-4D97-AF65-F5344CB8AC3E}">
        <p14:creationId xmlns:p14="http://schemas.microsoft.com/office/powerpoint/2010/main" val="266490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333" dirty="0"/>
              <a:t>Real Test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est Plan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Test Users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Test Materials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Pilot Test</a:t>
            </a:r>
          </a:p>
          <a:p>
            <a:r>
              <a:rPr lang="id-ID" b="1" dirty="0">
                <a:solidFill>
                  <a:schemeClr val="bg1"/>
                </a:solidFill>
              </a:rPr>
              <a:t>Real Test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Analysis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Do not prompt or bias user during test (beware of non-verbal signals).</a:t>
            </a:r>
            <a:endParaRPr lang="id-ID" sz="2400" dirty="0"/>
          </a:p>
          <a:p>
            <a:endParaRPr lang="en-US" sz="2400" dirty="0"/>
          </a:p>
          <a:p>
            <a:r>
              <a:rPr lang="en-US" sz="2400" dirty="0"/>
              <a:t>Only assist if user in severe diﬃculty (make note of when and what help given).</a:t>
            </a:r>
            <a:endParaRPr lang="id-ID" sz="2400" dirty="0"/>
          </a:p>
          <a:p>
            <a:endParaRPr lang="en-US" sz="2400" dirty="0"/>
          </a:p>
          <a:p>
            <a:r>
              <a:rPr lang="en-US" sz="2400" dirty="0"/>
              <a:t>Conduct debrieﬁng interview or questionnaire.</a:t>
            </a:r>
            <a:endParaRPr lang="id-ID" sz="2400" dirty="0"/>
          </a:p>
          <a:p>
            <a:endParaRPr lang="en-US" sz="2400" dirty="0"/>
          </a:p>
          <a:p>
            <a:r>
              <a:rPr lang="en-US" sz="2400" dirty="0"/>
              <a:t>Save screen shots (in PNG) of any interesting problems and positive ﬁndings right after the test. They may not be reproducible again later.</a:t>
            </a:r>
          </a:p>
        </p:txBody>
      </p:sp>
    </p:spTree>
    <p:extLst>
      <p:ext uri="{BB962C8B-B14F-4D97-AF65-F5344CB8AC3E}">
        <p14:creationId xmlns:p14="http://schemas.microsoft.com/office/powerpoint/2010/main" val="10206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5333" dirty="0"/>
              <a:t>Debriefing Interview</a:t>
            </a:r>
            <a:endParaRPr lang="en-US" sz="5333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est Plan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Test Users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Test Materials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Pilot Test</a:t>
            </a:r>
          </a:p>
          <a:p>
            <a:r>
              <a:rPr lang="id-ID" b="1" dirty="0">
                <a:solidFill>
                  <a:schemeClr val="bg1"/>
                </a:solidFill>
              </a:rPr>
              <a:t>Real Test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Analysis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189" indent="-457189">
              <a:buFont typeface="+mj-lt"/>
              <a:buAutoNum type="arabicPeriod"/>
            </a:pPr>
            <a:r>
              <a:rPr lang="en-US" sz="2400" dirty="0"/>
              <a:t>Let user speak thoughts ﬁrst: “So, how was it?”.</a:t>
            </a:r>
          </a:p>
          <a:p>
            <a:pPr marL="457189" indent="-457189">
              <a:buFont typeface="+mj-lt"/>
              <a:buAutoNum type="arabicPeriod"/>
            </a:pPr>
            <a:endParaRPr lang="id-ID" sz="2400" dirty="0"/>
          </a:p>
          <a:p>
            <a:pPr marL="457189" indent="-457189">
              <a:buFont typeface="+mj-lt"/>
              <a:buAutoNum type="arabicPeriod"/>
            </a:pPr>
            <a:r>
              <a:rPr lang="en-US" sz="2400" dirty="0"/>
              <a:t>Let them talk and talk, until they stop talking of their own accord.</a:t>
            </a:r>
          </a:p>
          <a:p>
            <a:pPr marL="457189" indent="-457189">
              <a:buFont typeface="+mj-lt"/>
              <a:buAutoNum type="arabicPeriod"/>
            </a:pPr>
            <a:endParaRPr lang="id-ID" sz="2400" dirty="0"/>
          </a:p>
          <a:p>
            <a:pPr marL="457189" indent="-457189">
              <a:buFont typeface="+mj-lt"/>
              <a:buAutoNum type="arabicPeriod"/>
            </a:pPr>
            <a:r>
              <a:rPr lang="en-US" sz="2400" dirty="0"/>
              <a:t>Top-down: probe high-level issues from topic guide ﬁrst, then more detailed questions about each task.</a:t>
            </a:r>
          </a:p>
          <a:p>
            <a:pPr marL="457189" indent="-457189">
              <a:buFont typeface="+mj-lt"/>
              <a:buAutoNum type="arabicPeriod"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515483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5333" dirty="0"/>
              <a:t>Analysis and Final Report</a:t>
            </a:r>
            <a:endParaRPr lang="en-US" sz="5333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est Plan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Test Users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Test Materials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Pilot Test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Real Test</a:t>
            </a:r>
          </a:p>
          <a:p>
            <a:r>
              <a:rPr lang="id-ID" b="1" dirty="0">
                <a:solidFill>
                  <a:schemeClr val="bg1"/>
                </a:solidFill>
              </a:rPr>
              <a:t>Analysis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Compile and </a:t>
            </a:r>
            <a:r>
              <a:rPr lang="en-US" sz="2400" dirty="0" err="1"/>
              <a:t>summarise</a:t>
            </a:r>
            <a:r>
              <a:rPr lang="en-US" sz="2400" dirty="0"/>
              <a:t> data, for example:</a:t>
            </a:r>
          </a:p>
          <a:p>
            <a:pPr lvl="1"/>
            <a:r>
              <a:rPr lang="en-US" sz="2000" dirty="0"/>
              <a:t>Mean, median, range, and standard deviation of completion times.</a:t>
            </a:r>
          </a:p>
          <a:p>
            <a:pPr lvl="1"/>
            <a:r>
              <a:rPr lang="en-US" sz="2000" dirty="0"/>
              <a:t>Percentage of users performing successfully.</a:t>
            </a:r>
          </a:p>
          <a:p>
            <a:pPr lvl="1"/>
            <a:r>
              <a:rPr lang="en-US" sz="2000" dirty="0"/>
              <a:t>Bar chart of preference scores.</a:t>
            </a:r>
          </a:p>
          <a:p>
            <a:pPr lvl="1"/>
            <a:r>
              <a:rPr lang="en-US" sz="2000" dirty="0"/>
              <a:t>etc.</a:t>
            </a:r>
            <a:endParaRPr lang="id-ID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Analyse</a:t>
            </a:r>
            <a:r>
              <a:rPr lang="en-US" sz="2400" dirty="0"/>
              <a:t> data:</a:t>
            </a:r>
          </a:p>
          <a:p>
            <a:pPr lvl="1"/>
            <a:r>
              <a:rPr lang="en-US" sz="2000" dirty="0"/>
              <a:t>Identify errors and diﬃculties which arose.</a:t>
            </a:r>
          </a:p>
          <a:p>
            <a:pPr lvl="1"/>
            <a:r>
              <a:rPr lang="en-US" sz="2000" dirty="0"/>
              <a:t>Diagnose the source of each error.</a:t>
            </a:r>
          </a:p>
          <a:p>
            <a:pPr lvl="1"/>
            <a:r>
              <a:rPr lang="en-US" sz="2000" dirty="0" err="1"/>
              <a:t>Prioritise</a:t>
            </a:r>
            <a:r>
              <a:rPr lang="en-US" sz="2000" dirty="0"/>
              <a:t> problems by their severity or criticality.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3583028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5333" dirty="0"/>
              <a:t>Analysis and Final Report</a:t>
            </a:r>
            <a:endParaRPr lang="en-US" sz="5333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est Plan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Test Users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Test Materials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Pilot Test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Real Test</a:t>
            </a:r>
          </a:p>
          <a:p>
            <a:r>
              <a:rPr lang="id-ID" b="1" dirty="0">
                <a:solidFill>
                  <a:schemeClr val="bg1"/>
                </a:solidFill>
              </a:rPr>
              <a:t>Analysis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133" dirty="0"/>
              <a:t>Final Report</a:t>
            </a:r>
          </a:p>
          <a:p>
            <a:pPr lvl="1"/>
            <a:r>
              <a:rPr lang="en-US" sz="1867" dirty="0"/>
              <a:t>Title Page</a:t>
            </a:r>
          </a:p>
          <a:p>
            <a:pPr lvl="1"/>
            <a:r>
              <a:rPr lang="en-US" sz="1867" dirty="0"/>
              <a:t>Description of Test Environment</a:t>
            </a:r>
          </a:p>
          <a:p>
            <a:pPr lvl="2"/>
            <a:r>
              <a:rPr lang="en-US" sz="1333" dirty="0"/>
              <a:t>Hardware, software version, test room, dates when tests were performed.</a:t>
            </a:r>
          </a:p>
          <a:p>
            <a:pPr lvl="1"/>
            <a:r>
              <a:rPr lang="en-US" sz="1867" dirty="0"/>
              <a:t>Executive Summary</a:t>
            </a:r>
          </a:p>
          <a:p>
            <a:pPr lvl="2"/>
            <a:r>
              <a:rPr lang="en-US" sz="1333" dirty="0"/>
              <a:t>Concise summary of major ﬁndings, no more than a few pages.</a:t>
            </a:r>
          </a:p>
          <a:p>
            <a:pPr lvl="1"/>
            <a:r>
              <a:rPr lang="en-US" sz="1867" dirty="0"/>
              <a:t>Description of Test</a:t>
            </a:r>
          </a:p>
          <a:p>
            <a:pPr lvl="2"/>
            <a:r>
              <a:rPr lang="en-US" sz="1333" dirty="0"/>
              <a:t>Updated test plan, method, training, and tasks.</a:t>
            </a:r>
          </a:p>
          <a:p>
            <a:pPr lvl="1"/>
            <a:r>
              <a:rPr lang="en-US" sz="1867" dirty="0"/>
              <a:t>Test Person Data</a:t>
            </a:r>
          </a:p>
          <a:p>
            <a:pPr lvl="2"/>
            <a:r>
              <a:rPr lang="en-US" sz="1333" dirty="0"/>
              <a:t>Tabular summary of age, occupation, experience.</a:t>
            </a:r>
          </a:p>
          <a:p>
            <a:pPr lvl="1"/>
            <a:r>
              <a:rPr lang="en-US" sz="1867" dirty="0"/>
              <a:t>Results</a:t>
            </a:r>
          </a:p>
          <a:p>
            <a:pPr lvl="2"/>
            <a:r>
              <a:rPr lang="en-US" sz="1333" dirty="0"/>
              <a:t>Tabular and graphical summaries of times taken, number of errors made, questionnaire responses, etc.</a:t>
            </a:r>
          </a:p>
          <a:p>
            <a:pPr lvl="2"/>
            <a:r>
              <a:rPr lang="en-US" sz="1333" dirty="0"/>
              <a:t>Discussion and analysis, amusing quotations.</a:t>
            </a:r>
            <a:endParaRPr lang="id-ID" sz="1333" dirty="0"/>
          </a:p>
        </p:txBody>
      </p:sp>
    </p:spTree>
    <p:extLst>
      <p:ext uri="{BB962C8B-B14F-4D97-AF65-F5344CB8AC3E}">
        <p14:creationId xmlns:p14="http://schemas.microsoft.com/office/powerpoint/2010/main" val="59190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5333" dirty="0"/>
              <a:t>Analysis and Final Report</a:t>
            </a:r>
            <a:endParaRPr lang="en-US" sz="5333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est Plan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Test Users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Test Materials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Pilot Test</a:t>
            </a:r>
          </a:p>
          <a:p>
            <a:r>
              <a:rPr lang="id-ID" b="1" dirty="0">
                <a:solidFill>
                  <a:schemeClr val="bg1">
                    <a:lumMod val="65000"/>
                  </a:schemeClr>
                </a:solidFill>
              </a:rPr>
              <a:t>Real Test</a:t>
            </a:r>
          </a:p>
          <a:p>
            <a:r>
              <a:rPr lang="id-ID" b="1" dirty="0">
                <a:solidFill>
                  <a:schemeClr val="bg1"/>
                </a:solidFill>
              </a:rPr>
              <a:t>Analysis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133" dirty="0"/>
              <a:t>Final Report</a:t>
            </a:r>
            <a:r>
              <a:rPr lang="id-ID" sz="2133" dirty="0"/>
              <a:t> (cont’d)</a:t>
            </a:r>
            <a:endParaRPr lang="en-US" sz="2133" dirty="0"/>
          </a:p>
          <a:p>
            <a:pPr lvl="1"/>
            <a:r>
              <a:rPr lang="en-US" sz="1867" dirty="0"/>
              <a:t>List of Positive Findings</a:t>
            </a:r>
          </a:p>
          <a:p>
            <a:pPr lvl="1"/>
            <a:r>
              <a:rPr lang="en-US" sz="1867" dirty="0"/>
              <a:t>List of Recommendations</a:t>
            </a:r>
            <a:r>
              <a:rPr lang="id-ID" sz="1867" dirty="0"/>
              <a:t>:</a:t>
            </a:r>
            <a:r>
              <a:rPr lang="en-US" sz="1867" dirty="0"/>
              <a:t> List of problems discovered, in descending order of severity, and recommended improvements. For each recommendation:</a:t>
            </a:r>
          </a:p>
          <a:p>
            <a:pPr lvl="2"/>
            <a:r>
              <a:rPr lang="en-US" sz="1467" dirty="0"/>
              <a:t>diagnose why the problem occurred</a:t>
            </a:r>
          </a:p>
          <a:p>
            <a:pPr lvl="2"/>
            <a:r>
              <a:rPr lang="en-US" sz="1467" dirty="0"/>
              <a:t>illustrate it with a screen shot</a:t>
            </a:r>
          </a:p>
          <a:p>
            <a:pPr lvl="2"/>
            <a:r>
              <a:rPr lang="en-US" sz="1467" dirty="0"/>
              <a:t>rate its severity (0...4 scale)</a:t>
            </a:r>
          </a:p>
          <a:p>
            <a:pPr lvl="2"/>
            <a:r>
              <a:rPr lang="en-US" sz="1467" dirty="0"/>
              <a:t>indicate exactly how many test users experienced the problem</a:t>
            </a:r>
          </a:p>
          <a:p>
            <a:pPr lvl="2"/>
            <a:r>
              <a:rPr lang="en-US" sz="1467" dirty="0"/>
              <a:t>include a reference to timestamp(s) on the video tape</a:t>
            </a:r>
          </a:p>
          <a:p>
            <a:pPr lvl="2"/>
            <a:r>
              <a:rPr lang="en-US" sz="1467" dirty="0"/>
              <a:t>possibly include an appropriate user quotation</a:t>
            </a:r>
          </a:p>
          <a:p>
            <a:pPr lvl="2"/>
            <a:r>
              <a:rPr lang="en-US" sz="1467" dirty="0"/>
              <a:t>describe your suggested improvements</a:t>
            </a:r>
          </a:p>
          <a:p>
            <a:pPr lvl="1"/>
            <a:r>
              <a:rPr lang="en-US" sz="1867" dirty="0"/>
              <a:t>Appendices (raw data and tables).</a:t>
            </a:r>
          </a:p>
          <a:p>
            <a:pPr lvl="2"/>
            <a:r>
              <a:rPr lang="en-US" sz="1467" dirty="0"/>
              <a:t>Background questionnaires, consent forms, orientation script, data collection forms, video and audio tapes, transcripts, </a:t>
            </a:r>
            <a:r>
              <a:rPr lang="en-US" sz="1467" dirty="0" err="1"/>
              <a:t>etc</a:t>
            </a:r>
            <a:endParaRPr lang="id-ID" sz="933" dirty="0"/>
          </a:p>
        </p:txBody>
      </p:sp>
    </p:spTree>
    <p:extLst>
      <p:ext uri="{BB962C8B-B14F-4D97-AF65-F5344CB8AC3E}">
        <p14:creationId xmlns:p14="http://schemas.microsoft.com/office/powerpoint/2010/main" val="38534997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Types of Usability Testing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29829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Usability </a:t>
            </a:r>
            <a:r>
              <a:rPr lang="en-US" dirty="0"/>
              <a:t>Testing</a:t>
            </a:r>
            <a:r>
              <a:rPr lang="id-ID" dirty="0"/>
              <a:t> Methods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Thinking Aloud</a:t>
            </a:r>
            <a:endParaRPr lang="id-ID" b="1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Co-Discovery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Formal Experiment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A/B Test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Query Techniques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Usage Studies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/>
              <a:t>Partisipan menyuarakan pikirannya sembari mengerjakan tugas yang diberikan.</a:t>
            </a:r>
          </a:p>
          <a:p>
            <a:endParaRPr lang="id-ID" dirty="0"/>
          </a:p>
          <a:p>
            <a:pPr lvl="1"/>
            <a:r>
              <a:rPr lang="id-ID" dirty="0"/>
              <a:t>Menghasilkan data yang besar</a:t>
            </a:r>
          </a:p>
          <a:p>
            <a:pPr lvl="1"/>
            <a:endParaRPr lang="id-ID" dirty="0"/>
          </a:p>
          <a:p>
            <a:pPr lvl="1"/>
            <a:r>
              <a:rPr lang="id-ID" dirty="0"/>
              <a:t>Jumlah partisipan relatif sedikit (3 – 5)</a:t>
            </a:r>
          </a:p>
          <a:p>
            <a:pPr lvl="1"/>
            <a:endParaRPr lang="id-ID" dirty="0"/>
          </a:p>
          <a:p>
            <a:pPr lvl="1"/>
            <a:r>
              <a:rPr lang="id-ID" dirty="0"/>
              <a:t>Banyak komentar yang beragam</a:t>
            </a:r>
          </a:p>
          <a:p>
            <a:pPr lvl="1"/>
            <a:endParaRPr lang="id-ID" dirty="0"/>
          </a:p>
          <a:p>
            <a:pPr lvl="1"/>
            <a:r>
              <a:rPr lang="id-ID" dirty="0"/>
              <a:t>Masalah yang sering muncul adalah penggunaan istilah yang kurang tepat oleh partisipan, misal kata “parameter” disebutkan “perimeter”.</a:t>
            </a:r>
          </a:p>
          <a:p>
            <a:endParaRPr lang="id-ID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0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Perlunya</a:t>
            </a:r>
            <a:r>
              <a:rPr lang="en-US" dirty="0"/>
              <a:t> </a:t>
            </a:r>
            <a:r>
              <a:rPr lang="en-US" i="1" dirty="0"/>
              <a:t>Usability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Intuisi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.</a:t>
            </a:r>
          </a:p>
          <a:p>
            <a:r>
              <a:rPr lang="en-US" dirty="0"/>
              <a:t>Kita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mengira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</a:t>
            </a:r>
          </a:p>
          <a:p>
            <a:r>
              <a:rPr lang="en-US" dirty="0" err="1"/>
              <a:t>Pendesain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buatannya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.</a:t>
            </a:r>
          </a:p>
          <a:p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persepsi</a:t>
            </a:r>
            <a:r>
              <a:rPr lang="en-US" dirty="0"/>
              <a:t> 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.</a:t>
            </a:r>
          </a:p>
          <a:p>
            <a:r>
              <a:rPr lang="en-US" dirty="0" err="1"/>
              <a:t>Misal</a:t>
            </a:r>
            <a:r>
              <a:rPr lang="en-US" dirty="0"/>
              <a:t>,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64023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</a:t>
            </a:r>
            <a:r>
              <a:rPr lang="id-ID" i="1" dirty="0"/>
              <a:t>Thinking Aloud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Thinking Aloud</a:t>
            </a:r>
            <a:endParaRPr lang="id-ID" b="1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Co-Discovery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Formal Experiment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A/B Test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Query Techniques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Usage Studies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Mintalah partisipan untuk menyuarakan: </a:t>
            </a:r>
          </a:p>
          <a:p>
            <a:pPr lvl="1"/>
            <a:endParaRPr lang="id-ID" dirty="0"/>
          </a:p>
          <a:p>
            <a:pPr lvl="1"/>
            <a:r>
              <a:rPr lang="id-ID" dirty="0"/>
              <a:t>Apa yang sedang dikerjakan</a:t>
            </a:r>
          </a:p>
          <a:p>
            <a:pPr lvl="1"/>
            <a:endParaRPr lang="id-ID" dirty="0"/>
          </a:p>
          <a:p>
            <a:pPr lvl="1"/>
            <a:r>
              <a:rPr lang="id-ID" dirty="0"/>
              <a:t>Apa yang dibaca</a:t>
            </a:r>
          </a:p>
          <a:p>
            <a:pPr lvl="1"/>
            <a:endParaRPr lang="id-ID" dirty="0"/>
          </a:p>
          <a:p>
            <a:pPr lvl="1"/>
            <a:r>
              <a:rPr lang="id-ID" dirty="0"/>
              <a:t>Pertanyaan yang muncul</a:t>
            </a:r>
          </a:p>
          <a:p>
            <a:pPr lvl="1"/>
            <a:endParaRPr lang="id-ID" dirty="0"/>
          </a:p>
          <a:p>
            <a:pPr lvl="1"/>
            <a:r>
              <a:rPr lang="id-ID" dirty="0"/>
              <a:t>Hal-hal yang membingungkan</a:t>
            </a:r>
          </a:p>
          <a:p>
            <a:pPr lvl="1"/>
            <a:endParaRPr lang="id-ID" dirty="0"/>
          </a:p>
          <a:p>
            <a:pPr lvl="1"/>
            <a:r>
              <a:rPr lang="id-ID" dirty="0"/>
              <a:t>Keputusan yang diambil</a:t>
            </a:r>
          </a:p>
        </p:txBody>
      </p:sp>
    </p:spTree>
    <p:extLst>
      <p:ext uri="{BB962C8B-B14F-4D97-AF65-F5344CB8AC3E}">
        <p14:creationId xmlns:p14="http://schemas.microsoft.com/office/powerpoint/2010/main" val="982782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Plus Minus </a:t>
            </a:r>
            <a:r>
              <a:rPr lang="id-ID" i="1" dirty="0"/>
              <a:t>Thinking Aloud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Thinking Aloud</a:t>
            </a:r>
            <a:endParaRPr lang="id-ID" b="1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Co-Discovery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Formal Experiment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A/B Test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Query Techniques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Usage Studies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/>
              <a:t>Plus</a:t>
            </a:r>
          </a:p>
          <a:p>
            <a:pPr lvl="1"/>
            <a:r>
              <a:rPr lang="id-ID" dirty="0"/>
              <a:t>Mampu menemukan banyak permasalahan </a:t>
            </a:r>
            <a:r>
              <a:rPr lang="id-ID" i="1" dirty="0"/>
              <a:t>usability </a:t>
            </a:r>
            <a:r>
              <a:rPr lang="id-ID" dirty="0"/>
              <a:t>dan alasannya</a:t>
            </a:r>
          </a:p>
          <a:p>
            <a:pPr lvl="1"/>
            <a:r>
              <a:rPr lang="id-ID" dirty="0"/>
              <a:t>Membutuhkan jumlah partisipan yang relatif sedikit</a:t>
            </a:r>
          </a:p>
          <a:p>
            <a:pPr lvl="1"/>
            <a:r>
              <a:rPr lang="id-ID" dirty="0"/>
              <a:t>Dapat dilakukan diawal proses pembuatan sistem</a:t>
            </a:r>
          </a:p>
          <a:p>
            <a:pPr lvl="1"/>
            <a:r>
              <a:rPr lang="id-ID" dirty="0"/>
              <a:t>Tidak membutuhkan banyak keahlian fasilitator</a:t>
            </a:r>
          </a:p>
          <a:p>
            <a:pPr lvl="1"/>
            <a:r>
              <a:rPr lang="id-ID" dirty="0"/>
              <a:t>Menghasilkan komentar yang beragam</a:t>
            </a:r>
          </a:p>
          <a:p>
            <a:endParaRPr lang="id-ID" dirty="0"/>
          </a:p>
          <a:p>
            <a:r>
              <a:rPr lang="id-ID" dirty="0"/>
              <a:t>Minus</a:t>
            </a:r>
          </a:p>
          <a:p>
            <a:pPr lvl="1"/>
            <a:r>
              <a:rPr lang="id-ID" dirty="0"/>
              <a:t>Menurunkan kecepatan pengguna dalam bekerja</a:t>
            </a:r>
          </a:p>
          <a:p>
            <a:pPr lvl="1"/>
            <a:r>
              <a:rPr lang="id-ID" dirty="0"/>
              <a:t>Dapat mempengaruhi perilaku pengguna </a:t>
            </a:r>
          </a:p>
          <a:p>
            <a:pPr lvl="1"/>
            <a:r>
              <a:rPr lang="id-ID" dirty="0"/>
              <a:t>Tidak dapat menghasilkan data tentang performa sistem</a:t>
            </a:r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883131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Usability </a:t>
            </a:r>
            <a:r>
              <a:rPr lang="en-US" dirty="0"/>
              <a:t>Testing</a:t>
            </a:r>
            <a:r>
              <a:rPr lang="id-ID" dirty="0"/>
              <a:t> Methods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Thinking Aloud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Co-Discovery</a:t>
            </a:r>
            <a:endParaRPr lang="id-ID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Formal Experiment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A/B Test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Query Techniques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Usage Studies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/>
              <a:t>Dua partisipan mengeksplorasi sebuah antarmuka bersama-sama.</a:t>
            </a:r>
          </a:p>
          <a:p>
            <a:endParaRPr lang="id-ID" dirty="0"/>
          </a:p>
          <a:p>
            <a:r>
              <a:rPr lang="id-ID" dirty="0"/>
              <a:t>Komunikasi dan interaksi antar partisipan lebih natural daripada </a:t>
            </a:r>
            <a:r>
              <a:rPr lang="id-ID" i="1" dirty="0"/>
              <a:t>thinking aloud</a:t>
            </a:r>
            <a:endParaRPr lang="id-ID" dirty="0"/>
          </a:p>
          <a:p>
            <a:endParaRPr lang="id-ID" dirty="0"/>
          </a:p>
          <a:p>
            <a:r>
              <a:rPr lang="id-ID" dirty="0"/>
              <a:t>Memerlukan dua kali lebih banyak jumlah partisipan </a:t>
            </a:r>
          </a:p>
          <a:p>
            <a:endParaRPr lang="id-ID" dirty="0"/>
          </a:p>
          <a:p>
            <a:r>
              <a:rPr lang="id-ID" dirty="0"/>
              <a:t>Kevalidan: pada kondisi yang sebenarnya, apakah antarmuka (sistem) akan digunakan oleh dua orang bersama-sama?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643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Usability </a:t>
            </a:r>
            <a:r>
              <a:rPr lang="en-US" dirty="0"/>
              <a:t>Testing</a:t>
            </a:r>
            <a:r>
              <a:rPr lang="id-ID" dirty="0"/>
              <a:t> Methods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Thinking Aloud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Co-Discovery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Formal Experiment</a:t>
            </a:r>
            <a:endParaRPr lang="id-ID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A/B Test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Query Techniques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Usage Studies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/>
              <a:t>Dilakukan setelah desain selesai diimplementasikan</a:t>
            </a:r>
          </a:p>
          <a:p>
            <a:endParaRPr lang="id-ID" dirty="0"/>
          </a:p>
          <a:p>
            <a:r>
              <a:rPr lang="id-ID" dirty="0"/>
              <a:t>Digunakan untuk </a:t>
            </a:r>
          </a:p>
          <a:p>
            <a:pPr lvl="1"/>
            <a:r>
              <a:rPr lang="id-ID" dirty="0"/>
              <a:t>mengukur performa sebuah antarmuka</a:t>
            </a:r>
          </a:p>
          <a:p>
            <a:pPr lvl="1"/>
            <a:r>
              <a:rPr lang="id-ID" dirty="0"/>
              <a:t>secara objektif membandingkan dua atau lebih rancangan antarmuka</a:t>
            </a:r>
          </a:p>
          <a:p>
            <a:endParaRPr lang="id-ID" dirty="0"/>
          </a:p>
          <a:p>
            <a:r>
              <a:rPr lang="id-ID" dirty="0"/>
              <a:t>Membutuhkan jumlah partisipan yang besar (16 – 20, bahkan 50 atau 100 lebih)</a:t>
            </a:r>
          </a:p>
          <a:p>
            <a:endParaRPr lang="id-ID" dirty="0"/>
          </a:p>
          <a:p>
            <a:r>
              <a:rPr lang="id-ID" dirty="0"/>
              <a:t>Menghasilkan pengukuran obyektif (performa, tingkat kesuksesan) dan subyektif (rating, pilihan)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841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Kevalidan Pengujian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Thinking Aloud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Co-Discovery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Formal Experiment</a:t>
            </a:r>
            <a:endParaRPr lang="id-ID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A/B Test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Query Techniques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Usage Studies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id-ID" dirty="0"/>
              <a:t>Kevalidan: apakah data yang dihasilkan relevan dengan kebergunaan sistem yang sebenarnya?</a:t>
            </a:r>
          </a:p>
          <a:p>
            <a:endParaRPr lang="id-ID" dirty="0"/>
          </a:p>
          <a:p>
            <a:r>
              <a:rPr lang="id-ID" dirty="0"/>
              <a:t>Beberapa permasalahan terkait kevalidan pengujian:</a:t>
            </a:r>
          </a:p>
          <a:p>
            <a:pPr lvl="1"/>
            <a:r>
              <a:rPr lang="id-ID" dirty="0"/>
              <a:t>Partisipan yang diuji tidak tepat, misalnya pada sistem informasi manajemen, yang menjadi partisipan adalah siswa, bukannya pengelola.</a:t>
            </a:r>
          </a:p>
          <a:p>
            <a:pPr lvl="1"/>
            <a:r>
              <a:rPr lang="id-ID" dirty="0"/>
              <a:t>Tugas yang diberikan kepada partisipan tidak tepat</a:t>
            </a:r>
          </a:p>
          <a:p>
            <a:pPr lvl="1"/>
            <a:r>
              <a:rPr lang="id-ID" dirty="0"/>
              <a:t>Tidak adanya batasan waktu dan pengaruh sosial/lingkungan seperti suasana bising, antrian partisipan, dsb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674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Usability </a:t>
            </a:r>
            <a:r>
              <a:rPr lang="en-US" dirty="0"/>
              <a:t>Testing</a:t>
            </a:r>
            <a:r>
              <a:rPr lang="id-ID" dirty="0"/>
              <a:t> Methods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Thinking Aloud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Co-Discovery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Formal Experiment</a:t>
            </a:r>
            <a:endParaRPr lang="id-ID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A/B Test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Query Techniques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Usage Studies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dirty="0"/>
              <a:t>Pada saat digunakan untuk membandingkan dua antarmuka, ada dua cara:</a:t>
            </a:r>
          </a:p>
          <a:p>
            <a:pPr lvl="1"/>
            <a:r>
              <a:rPr lang="id-ID" dirty="0"/>
              <a:t>Independen (</a:t>
            </a:r>
            <a:r>
              <a:rPr lang="id-ID" i="1" dirty="0"/>
              <a:t>between-groups</a:t>
            </a:r>
            <a:r>
              <a:rPr lang="id-ID" dirty="0"/>
              <a:t>)</a:t>
            </a:r>
          </a:p>
          <a:p>
            <a:pPr lvl="1"/>
            <a:r>
              <a:rPr lang="id-ID" dirty="0"/>
              <a:t>Berulang </a:t>
            </a:r>
            <a:r>
              <a:rPr lang="id-ID" i="1" dirty="0"/>
              <a:t>(within-groups)</a:t>
            </a:r>
          </a:p>
          <a:p>
            <a:endParaRPr lang="id-ID" dirty="0"/>
          </a:p>
          <a:p>
            <a:r>
              <a:rPr lang="id-ID" dirty="0"/>
              <a:t>Penilaian Independen (</a:t>
            </a:r>
            <a:r>
              <a:rPr lang="id-ID" i="1" dirty="0"/>
              <a:t>between-groups</a:t>
            </a:r>
            <a:r>
              <a:rPr lang="id-ID" dirty="0"/>
              <a:t>)</a:t>
            </a:r>
          </a:p>
          <a:p>
            <a:pPr lvl="1"/>
            <a:r>
              <a:rPr lang="id-ID" dirty="0"/>
              <a:t>Secara acak partisipan untuk kedua kelompok ditentukan dengan jumlah yang sama</a:t>
            </a:r>
          </a:p>
          <a:p>
            <a:pPr lvl="1"/>
            <a:r>
              <a:rPr lang="id-ID" dirty="0"/>
              <a:t>Grup 1 hanya menggunakan sistem A, grup 2 hanya menggunakan sistem B.</a:t>
            </a:r>
          </a:p>
          <a:p>
            <a:endParaRPr lang="id-ID" dirty="0"/>
          </a:p>
          <a:p>
            <a:r>
              <a:rPr lang="id-ID" dirty="0"/>
              <a:t>Penilaian Berulang </a:t>
            </a:r>
            <a:r>
              <a:rPr lang="id-ID" i="1" dirty="0"/>
              <a:t>(within-groups</a:t>
            </a:r>
            <a:r>
              <a:rPr lang="id-ID" dirty="0"/>
              <a:t>)</a:t>
            </a:r>
          </a:p>
          <a:p>
            <a:pPr lvl="1"/>
            <a:r>
              <a:rPr lang="id-ID" dirty="0"/>
              <a:t>Partisipan hanya ada satu kelompok, secara acak dibagi dua sub kelompok.</a:t>
            </a:r>
          </a:p>
          <a:p>
            <a:pPr lvl="1"/>
            <a:r>
              <a:rPr lang="id-ID" dirty="0"/>
              <a:t>Sub kelompok 1 menggunakan sistem A lebih dulu, sub kelompok 2 menggunakan sistem B lebih dulu.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327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Usability </a:t>
            </a:r>
            <a:r>
              <a:rPr lang="en-US" dirty="0"/>
              <a:t>Testing</a:t>
            </a:r>
            <a:r>
              <a:rPr lang="id-ID" dirty="0"/>
              <a:t> Methods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Thinking Aloud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Co-Discovery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Formal Experiment</a:t>
            </a:r>
            <a:endParaRPr lang="id-ID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A/B Test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Query Techniques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Usage Studies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/>
              <a:t>Penilaian Independen (</a:t>
            </a:r>
            <a:r>
              <a:rPr lang="id-ID" i="1" dirty="0"/>
              <a:t>between-groups</a:t>
            </a:r>
            <a:r>
              <a:rPr lang="id-ID" dirty="0"/>
              <a:t>)</a:t>
            </a:r>
          </a:p>
          <a:p>
            <a:pPr marL="487668" lvl="1" indent="0">
              <a:buNone/>
            </a:pPr>
            <a:r>
              <a:rPr lang="id-ID" dirty="0"/>
              <a:t>+   tidak ada masalah dengan efek pembelajaran</a:t>
            </a:r>
          </a:p>
          <a:p>
            <a:pPr lvl="1">
              <a:buFontTx/>
              <a:buChar char="-"/>
            </a:pPr>
            <a:r>
              <a:rPr lang="id-ID" dirty="0"/>
              <a:t>secara umum membutuhkan jumlah partisipan dua kali lebih banyak</a:t>
            </a:r>
          </a:p>
          <a:p>
            <a:pPr lvl="1">
              <a:buFontTx/>
              <a:buChar char="-"/>
            </a:pPr>
            <a:r>
              <a:rPr lang="id-ID" dirty="0"/>
              <a:t>tidak dapat menanyakan partisipan sistem mana yang lebih disukai</a:t>
            </a:r>
          </a:p>
          <a:p>
            <a:pPr lvl="1">
              <a:buFontTx/>
              <a:buChar char="-"/>
            </a:pPr>
            <a:r>
              <a:rPr lang="id-ID" dirty="0"/>
              <a:t>variasi kemampuan partisipan sangat besar</a:t>
            </a:r>
          </a:p>
          <a:p>
            <a:endParaRPr lang="id-ID" dirty="0"/>
          </a:p>
          <a:p>
            <a:r>
              <a:rPr lang="id-ID" dirty="0"/>
              <a:t>Penilaian Berulang </a:t>
            </a:r>
            <a:r>
              <a:rPr lang="id-ID" i="1" dirty="0"/>
              <a:t>(within-groups</a:t>
            </a:r>
            <a:r>
              <a:rPr lang="id-ID" dirty="0"/>
              <a:t>)</a:t>
            </a:r>
          </a:p>
          <a:p>
            <a:pPr marL="487668" lvl="1" indent="0">
              <a:buNone/>
            </a:pPr>
            <a:r>
              <a:rPr lang="id-ID" dirty="0"/>
              <a:t>+  dapat menanyakan partisipan sistem mana yang lebih disukai</a:t>
            </a:r>
          </a:p>
          <a:p>
            <a:pPr marL="487668" lvl="1" indent="0">
              <a:buNone/>
            </a:pPr>
            <a:r>
              <a:rPr lang="id-ID" dirty="0"/>
              <a:t>+  secara umum membutuhkan jumlah partisipan lebih sedikit</a:t>
            </a:r>
          </a:p>
          <a:p>
            <a:pPr marL="487668" lvl="1" indent="0">
              <a:buNone/>
            </a:pPr>
            <a:r>
              <a:rPr lang="id-ID" dirty="0"/>
              <a:t>-   ada transfer kemampuan antar sistem yang diuji (</a:t>
            </a:r>
            <a:r>
              <a:rPr lang="id-ID" i="1" dirty="0"/>
              <a:t>learning effect</a:t>
            </a:r>
            <a:r>
              <a:rPr lang="id-ID" dirty="0"/>
              <a:t>)</a:t>
            </a:r>
          </a:p>
          <a:p>
            <a:pPr marL="487668" lvl="1" indent="0">
              <a:buNone/>
            </a:pPr>
            <a:endParaRPr lang="id-ID" sz="3333" dirty="0"/>
          </a:p>
          <a:p>
            <a:pPr marL="4876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878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Rancangan Ujicoba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Thinking Aloud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Co-Discovery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Formal Experiment</a:t>
            </a:r>
            <a:endParaRPr lang="id-ID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A/B Test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Query Techniques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Usage Studies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tretch/>
        </p:blipFill>
        <p:spPr>
          <a:xfrm>
            <a:off x="3621881" y="1905000"/>
            <a:ext cx="758983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770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Usability </a:t>
            </a:r>
            <a:r>
              <a:rPr lang="en-US" dirty="0"/>
              <a:t>Testing</a:t>
            </a:r>
            <a:r>
              <a:rPr lang="id-ID" dirty="0"/>
              <a:t> Methods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Thinking Aloud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Co-Discovery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Formal Experiment</a:t>
            </a:r>
            <a:endParaRPr lang="id-ID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A/B Test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Query Techniques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Usage Studies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/>
              <a:t>Analisis Statistik</a:t>
            </a:r>
          </a:p>
          <a:p>
            <a:pPr lvl="1"/>
            <a:r>
              <a:rPr lang="id-ID" dirty="0"/>
              <a:t>Apakah sistem A dan sistem B berbeda signifikan secara statistik? [uji hipotesis]</a:t>
            </a:r>
          </a:p>
          <a:p>
            <a:pPr lvl="1"/>
            <a:r>
              <a:rPr lang="id-ID" dirty="0"/>
              <a:t>Seberapa besar perbedaannya? [rata-rata]</a:t>
            </a:r>
          </a:p>
          <a:p>
            <a:pPr lvl="1"/>
            <a:r>
              <a:rPr lang="id-ID" dirty="0"/>
              <a:t>Seberapa akurat hasilnya? [standar deviasi, confidence interval]</a:t>
            </a:r>
          </a:p>
          <a:p>
            <a:pPr lvl="1"/>
            <a:r>
              <a:rPr lang="id-ID" dirty="0"/>
              <a:t>Contoh hasil analisis: </a:t>
            </a:r>
          </a:p>
          <a:p>
            <a:pPr lvl="2"/>
            <a:r>
              <a:rPr lang="id-ID" dirty="0"/>
              <a:t>Sebesar 95% yakin bahwa waktu untuk melakukan tugas X adalah 4,5 ± 0,2 menit.</a:t>
            </a:r>
          </a:p>
          <a:p>
            <a:pPr lvl="2"/>
            <a:r>
              <a:rPr lang="id-ID" dirty="0"/>
              <a:t>Sistem A lebih cepat daripada sistem B pada level p &lt; 0,2. [20% kemungkinan bahwa B lebih cepat, tetapi tetap lebih baik A].</a:t>
            </a:r>
          </a:p>
          <a:p>
            <a:r>
              <a:rPr lang="id-ID" dirty="0"/>
              <a:t>Berapa jumlah partisipan yang baik?</a:t>
            </a:r>
          </a:p>
          <a:p>
            <a:pPr lvl="1"/>
            <a:r>
              <a:rPr lang="id-ID" dirty="0"/>
              <a:t>Tergantung pada confidence level dan confidence interval yang diinginkan.</a:t>
            </a:r>
          </a:p>
          <a:p>
            <a:pPr lvl="1"/>
            <a:r>
              <a:rPr lang="id-ID" dirty="0"/>
              <a:t>Umumnya digunakan confidence level 95% pada penelitian, 80% pada praktisi.</a:t>
            </a:r>
          </a:p>
          <a:p>
            <a:pPr lvl="1"/>
            <a:r>
              <a:rPr lang="id-ID" dirty="0"/>
              <a:t>Rule of thumb: 16-20 partisipan.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323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Plus Minus </a:t>
            </a:r>
            <a:r>
              <a:rPr lang="id-ID" i="1" dirty="0"/>
              <a:t>Formal Experiment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Thinking Aloud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Co-Discovery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Formal Experiment</a:t>
            </a:r>
            <a:endParaRPr lang="id-ID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A/B Test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Query Techniques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Usage Studies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++ </a:t>
            </a:r>
            <a:r>
              <a:rPr lang="id-ID" dirty="0"/>
              <a:t>menghasilkan data kuantitatif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++ </a:t>
            </a:r>
            <a:r>
              <a:rPr lang="id-ID" dirty="0"/>
              <a:t>menghasilkan pengukuran obyektif dan subyektif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++ </a:t>
            </a:r>
            <a:r>
              <a:rPr lang="id-ID" dirty="0"/>
              <a:t>bisa untuk perbandingan dua atau beberapa desain alternatif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id-ID" dirty="0"/>
              <a:t>hanya bisa digunakan di akhir-akhir fase pembangunan sistem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id-ID" dirty="0"/>
              <a:t> membutuhkan keahlian khusus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id-ID" dirty="0"/>
              <a:t>tidak bisa menyediakan informasi penyebab suatu hal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-- </a:t>
            </a:r>
            <a:r>
              <a:rPr lang="id-ID" dirty="0"/>
              <a:t>membutuhkan jumlah partisipan yang tidak sedikit</a:t>
            </a:r>
            <a:r>
              <a:rPr lang="en-US" dirty="0"/>
              <a:t> (20 </a:t>
            </a:r>
            <a:r>
              <a:rPr lang="id-ID" dirty="0"/>
              <a:t>atau lebih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3905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llenbach Figure Created by Karl Dallenbac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7600" y="177800"/>
            <a:ext cx="9880600" cy="6426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91741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Usability </a:t>
            </a:r>
            <a:r>
              <a:rPr lang="en-US" dirty="0"/>
              <a:t>Testing</a:t>
            </a:r>
            <a:r>
              <a:rPr lang="id-ID" dirty="0"/>
              <a:t> Methods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Thinking Aloud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Co-Discovery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Formal Experiment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A/B Test</a:t>
            </a:r>
            <a:endParaRPr lang="id-ID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Query Techniques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Usage Studies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id-ID" dirty="0"/>
              <a:t>Pengujian sebuah website oleh partisipan secara langsung</a:t>
            </a:r>
          </a:p>
          <a:p>
            <a:pPr lvl="1"/>
            <a:r>
              <a:rPr lang="id-ID" dirty="0"/>
              <a:t>Sebagian kelompok partisipan diminta untuk melihat </a:t>
            </a:r>
            <a:r>
              <a:rPr lang="id-ID" i="1" dirty="0"/>
              <a:t>varian website yang diuji (B)</a:t>
            </a:r>
            <a:r>
              <a:rPr lang="id-ID" dirty="0"/>
              <a:t>, sisanya melihat </a:t>
            </a:r>
            <a:r>
              <a:rPr lang="id-ID" i="1" dirty="0"/>
              <a:t>website yang diuji (A)</a:t>
            </a:r>
            <a:r>
              <a:rPr lang="id-ID" dirty="0"/>
              <a:t>.</a:t>
            </a:r>
          </a:p>
          <a:p>
            <a:pPr lvl="1"/>
            <a:r>
              <a:rPr lang="id-ID" dirty="0"/>
              <a:t>Sebuah data yang disebut </a:t>
            </a:r>
            <a:r>
              <a:rPr lang="id-ID" i="1" dirty="0"/>
              <a:t>overall evaluation criteria </a:t>
            </a:r>
            <a:r>
              <a:rPr lang="id-ID" dirty="0"/>
              <a:t>(OEC), misal </a:t>
            </a:r>
            <a:r>
              <a:rPr lang="id-ID" i="1" dirty="0"/>
              <a:t>click-through rate</a:t>
            </a:r>
            <a:r>
              <a:rPr lang="id-ID" dirty="0"/>
              <a:t> diukur untuk setiap varian.</a:t>
            </a:r>
          </a:p>
          <a:p>
            <a:pPr lvl="1"/>
            <a:r>
              <a:rPr lang="id-ID" dirty="0"/>
              <a:t>Perbedaan nilai OEC dianalisis secara statistik</a:t>
            </a:r>
          </a:p>
          <a:p>
            <a:pPr lvl="1"/>
            <a:r>
              <a:rPr lang="id-ID" dirty="0"/>
              <a:t>Pioner: Amazon.com</a:t>
            </a:r>
          </a:p>
          <a:p>
            <a:pPr lvl="1"/>
            <a:r>
              <a:rPr lang="id-ID" dirty="0"/>
              <a:t>Nama lain A/B Test: </a:t>
            </a:r>
            <a:r>
              <a:rPr lang="en-US" i="1" dirty="0"/>
              <a:t>split testing, bucket testing</a:t>
            </a:r>
            <a:r>
              <a:rPr lang="en-US" dirty="0"/>
              <a:t>, </a:t>
            </a:r>
            <a:r>
              <a:rPr lang="id-ID" dirty="0"/>
              <a:t>dan </a:t>
            </a:r>
            <a:r>
              <a:rPr lang="en-US" i="1" dirty="0" err="1"/>
              <a:t>multivariant</a:t>
            </a:r>
            <a:r>
              <a:rPr lang="en-US" i="1" dirty="0"/>
              <a:t> testing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6172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Ilustrasi “A/B Test”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Thinking Aloud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Co-Discovery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Formal Experiment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A/B Test</a:t>
            </a:r>
            <a:endParaRPr lang="id-ID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Query Techniques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Usage Studies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tretch/>
        </p:blipFill>
        <p:spPr>
          <a:xfrm>
            <a:off x="3621881" y="1905000"/>
            <a:ext cx="758983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144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Usability </a:t>
            </a:r>
            <a:r>
              <a:rPr lang="en-US" dirty="0"/>
              <a:t>Testing</a:t>
            </a:r>
            <a:r>
              <a:rPr lang="id-ID" dirty="0"/>
              <a:t> Methods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Thinking Aloud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Co-Discovery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Formal Experiment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A/B Test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Query Techniques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Usage Studies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id-ID" dirty="0"/>
              <a:t>enanyai partisipan setelah mereka menggunakan sistem melalui wawancara atau kuisioner</a:t>
            </a:r>
          </a:p>
          <a:p>
            <a:endParaRPr lang="id-ID" dirty="0"/>
          </a:p>
          <a:p>
            <a:r>
              <a:rPr lang="id-ID" dirty="0"/>
              <a:t>Menghasilkan data subyektif tentang pandangan partisipan terhadap sistem.</a:t>
            </a:r>
          </a:p>
          <a:p>
            <a:endParaRPr lang="id-ID" dirty="0"/>
          </a:p>
          <a:p>
            <a:r>
              <a:rPr lang="id-ID" dirty="0"/>
              <a:t>Sederhana, murah, dan berguna jika dibandingkan dengan </a:t>
            </a:r>
            <a:r>
              <a:rPr lang="id-ID" i="1" dirty="0"/>
              <a:t>thinking aloud </a:t>
            </a:r>
            <a:r>
              <a:rPr lang="id-ID" dirty="0"/>
              <a:t>atau </a:t>
            </a:r>
            <a:r>
              <a:rPr lang="id-ID" i="1" dirty="0"/>
              <a:t>formal experiment</a:t>
            </a:r>
            <a:r>
              <a:rPr lang="id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142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Jenis-jenis Pertanyaan pada Interview atau Kuisioner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Thinking Aloud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Co-Discovery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Formal Experiment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A/B Test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Query Techniques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Usage Studies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id-ID" b="1" dirty="0"/>
              <a:t>General</a:t>
            </a:r>
            <a:r>
              <a:rPr lang="id-ID" dirty="0"/>
              <a:t>: usia (kisaran), jenis kelamin, pekerjaan, dsb.</a:t>
            </a:r>
          </a:p>
          <a:p>
            <a:endParaRPr lang="id-ID" b="1" dirty="0"/>
          </a:p>
          <a:p>
            <a:r>
              <a:rPr lang="id-ID" b="1" dirty="0"/>
              <a:t>Open-ended</a:t>
            </a:r>
            <a:r>
              <a:rPr lang="id-ID" dirty="0"/>
              <a:t>: saran, komentar.</a:t>
            </a:r>
          </a:p>
          <a:p>
            <a:endParaRPr lang="id-ID" b="1" dirty="0"/>
          </a:p>
          <a:p>
            <a:r>
              <a:rPr lang="id-ID" b="1" dirty="0"/>
              <a:t>Likert Scale</a:t>
            </a:r>
            <a:r>
              <a:rPr lang="id-ID" dirty="0"/>
              <a:t>: pernyataan khusus (5, 6, atau 7 point scale)</a:t>
            </a:r>
          </a:p>
          <a:p>
            <a:pPr lvl="1"/>
            <a:r>
              <a:rPr lang="id-ID" dirty="0"/>
              <a:t>Contoh:</a:t>
            </a:r>
          </a:p>
          <a:p>
            <a:pPr lvl="2"/>
            <a:r>
              <a:rPr lang="id-ID" dirty="0"/>
              <a:t>Secara umum, widget tersebut mudah digunakan.</a:t>
            </a:r>
          </a:p>
          <a:p>
            <a:pPr marL="0" indent="0">
              <a:buNone/>
            </a:pPr>
            <a:r>
              <a:rPr lang="id-ID" dirty="0"/>
              <a:t>	STS	TS	TT	S	SS</a:t>
            </a:r>
          </a:p>
          <a:p>
            <a:pPr marL="0" indent="0">
              <a:buNone/>
            </a:pPr>
            <a:r>
              <a:rPr lang="id-ID" dirty="0"/>
              <a:t>	   □ 	 □	 □	□	 □</a:t>
            </a:r>
          </a:p>
          <a:p>
            <a:pPr marL="914377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6314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Jenis-jenis Pertanyaan pada Interview atau Kuisioner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Thinking Aloud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Co-Discovery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Formal Experiment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A/B Test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Query Techniques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Usage Studies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id-ID" b="1" dirty="0"/>
              <a:t>Semantic Differentials</a:t>
            </a:r>
            <a:r>
              <a:rPr lang="id-ID" dirty="0"/>
              <a:t>: nilai yang bergeser dari kata sifat tertentu ke kata sifat yang menjadi lawan katanya (5 atau 7 point scale)</a:t>
            </a:r>
          </a:p>
          <a:p>
            <a:pPr lvl="1"/>
            <a:r>
              <a:rPr lang="id-ID" dirty="0"/>
              <a:t>Contoh:</a:t>
            </a:r>
          </a:p>
          <a:p>
            <a:pPr marL="914377" lvl="2" indent="0">
              <a:buNone/>
            </a:pPr>
            <a:r>
              <a:rPr lang="id-ID" dirty="0"/>
              <a:t>Lingkari angka yang paling sesuai tentang sistem yang diuji</a:t>
            </a:r>
          </a:p>
          <a:p>
            <a:pPr marL="914377" lvl="2" indent="0">
              <a:buNone/>
            </a:pPr>
            <a:r>
              <a:rPr lang="id-ID" dirty="0"/>
              <a:t>Sederhana 	3 2 1 0 1 2 3   Kompleks</a:t>
            </a:r>
          </a:p>
          <a:p>
            <a:pPr marL="914377" lvl="2" indent="0">
              <a:buNone/>
            </a:pPr>
            <a:r>
              <a:rPr lang="id-ID" dirty="0"/>
              <a:t>Profesional 	3 2 1 0 1 2 3   Tidak profesional</a:t>
            </a:r>
          </a:p>
          <a:p>
            <a:pPr marL="914377" lvl="2" indent="0">
              <a:buNone/>
            </a:pPr>
            <a:r>
              <a:rPr lang="id-ID" dirty="0"/>
              <a:t>Handal 	3 2 1 0 1 2 3   Tidak handal</a:t>
            </a:r>
          </a:p>
          <a:p>
            <a:pPr marL="914377" lvl="2" indent="0">
              <a:buNone/>
            </a:pPr>
            <a:r>
              <a:rPr lang="id-ID" dirty="0"/>
              <a:t>Menarik 	3 2 1 0 1 2 3   Tidak menarik</a:t>
            </a:r>
          </a:p>
          <a:p>
            <a:pPr lvl="1"/>
            <a:r>
              <a:rPr lang="id-ID" dirty="0"/>
              <a:t>Partisipan akan melihat nilai tsb dari 3 ke 0 lalu kembali membesar ke 3. </a:t>
            </a:r>
          </a:p>
          <a:p>
            <a:pPr lvl="1"/>
            <a:r>
              <a:rPr lang="id-ID" dirty="0"/>
              <a:t>Pada saat analisis, nilai tsb diubah menjadi skor antara 0 sampai 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7272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Jenis-jenis Pertanyaan pada Interview atau Kuisioner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Thinking Aloud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Co-Discovery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Formal Experiment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A/B Test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Query Techniques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Usage Studies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149600" y="1905000"/>
            <a:ext cx="8534400" cy="4953000"/>
          </a:xfrm>
        </p:spPr>
        <p:txBody>
          <a:bodyPr>
            <a:normAutofit fontScale="85000" lnSpcReduction="20000"/>
          </a:bodyPr>
          <a:lstStyle/>
          <a:p>
            <a:r>
              <a:rPr lang="id-ID" b="1" dirty="0"/>
              <a:t>Overall Preference</a:t>
            </a:r>
            <a:r>
              <a:rPr lang="id-ID" dirty="0"/>
              <a:t>: partisipan memilih satu dari beberapa pilihan yang diberikan</a:t>
            </a:r>
          </a:p>
          <a:p>
            <a:pPr lvl="1"/>
            <a:r>
              <a:rPr lang="id-ID" dirty="0"/>
              <a:t>Contoh</a:t>
            </a:r>
          </a:p>
          <a:p>
            <a:pPr marL="914377" lvl="2" indent="0">
              <a:buNone/>
            </a:pPr>
            <a:r>
              <a:rPr lang="id-ID" dirty="0"/>
              <a:t>Secara umum, struktur browser yang mana yang Anda sukai?</a:t>
            </a:r>
          </a:p>
          <a:p>
            <a:pPr marL="914377" lvl="2" indent="0">
              <a:buNone/>
            </a:pPr>
            <a:r>
              <a:rPr lang="id-ID" dirty="0"/>
              <a:t>Tree View (Windows explorer)	 □</a:t>
            </a:r>
          </a:p>
          <a:p>
            <a:pPr marL="914377" lvl="2" indent="0">
              <a:buNone/>
            </a:pPr>
            <a:r>
              <a:rPr lang="id-ID" dirty="0"/>
              <a:t>Hyperbolic browser		 □</a:t>
            </a:r>
          </a:p>
          <a:p>
            <a:pPr marL="914377" lvl="2" indent="0">
              <a:buNone/>
            </a:pPr>
            <a:r>
              <a:rPr lang="id-ID" dirty="0"/>
              <a:t>Treemap		 □</a:t>
            </a:r>
          </a:p>
          <a:p>
            <a:pPr marL="914377" lvl="2" indent="0">
              <a:buNone/>
            </a:pPr>
            <a:r>
              <a:rPr lang="id-ID" dirty="0"/>
              <a:t>Information pyramids	 □</a:t>
            </a:r>
          </a:p>
          <a:p>
            <a:endParaRPr lang="id-ID" b="1" dirty="0"/>
          </a:p>
          <a:p>
            <a:r>
              <a:rPr lang="id-ID" b="1" dirty="0"/>
              <a:t>Multi-Choice</a:t>
            </a:r>
            <a:r>
              <a:rPr lang="id-ID" dirty="0"/>
              <a:t>: partisipan memberi tanda pada kotak yang diberikan [hanya satu tanda, beberapa tanda, ya atau tidak]</a:t>
            </a:r>
          </a:p>
          <a:p>
            <a:pPr lvl="1"/>
            <a:r>
              <a:rPr lang="id-ID" dirty="0"/>
              <a:t>Contoh</a:t>
            </a:r>
          </a:p>
          <a:p>
            <a:pPr marL="914377" lvl="2" indent="0">
              <a:buNone/>
            </a:pPr>
            <a:r>
              <a:rPr lang="id-ID" dirty="0"/>
              <a:t>Metode mana yang Anda gunakan untuk mendapatkan bantuan (pilih beberapa</a:t>
            </a:r>
            <a:r>
              <a:rPr lang="en-US" dirty="0"/>
              <a:t>)?</a:t>
            </a:r>
          </a:p>
          <a:p>
            <a:pPr marL="914377" lvl="2" indent="0">
              <a:buNone/>
            </a:pPr>
            <a:r>
              <a:rPr lang="en-US" dirty="0"/>
              <a:t>Context-sensitive help </a:t>
            </a:r>
            <a:r>
              <a:rPr lang="id-ID" dirty="0"/>
              <a:t>	 □</a:t>
            </a:r>
          </a:p>
          <a:p>
            <a:pPr marL="914377" lvl="2" indent="0">
              <a:buNone/>
            </a:pPr>
            <a:r>
              <a:rPr lang="en-US" dirty="0"/>
              <a:t>On-line manual </a:t>
            </a:r>
            <a:r>
              <a:rPr lang="id-ID" dirty="0"/>
              <a:t>		 □</a:t>
            </a:r>
          </a:p>
          <a:p>
            <a:pPr marL="914377" lvl="2" indent="0">
              <a:buNone/>
            </a:pPr>
            <a:r>
              <a:rPr lang="en-US" dirty="0"/>
              <a:t>Printed manual </a:t>
            </a:r>
            <a:r>
              <a:rPr lang="id-ID" dirty="0"/>
              <a:t>		 □</a:t>
            </a:r>
          </a:p>
          <a:p>
            <a:pPr marL="914377" lvl="2" indent="0">
              <a:buNone/>
            </a:pPr>
            <a:r>
              <a:rPr lang="en-US" dirty="0"/>
              <a:t>Google search </a:t>
            </a:r>
            <a:r>
              <a:rPr lang="id-ID" dirty="0"/>
              <a:t>		 □</a:t>
            </a:r>
          </a:p>
          <a:p>
            <a:pPr marL="914377" lvl="2" indent="0">
              <a:buNone/>
            </a:pPr>
            <a:r>
              <a:rPr lang="en-US" dirty="0"/>
              <a:t>Ask a colleague</a:t>
            </a:r>
            <a:r>
              <a:rPr lang="id-ID" dirty="0"/>
              <a:t>		 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283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Jenis-jenis Pertanyaan pada Interview atau Kuisioner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Thinking Aloud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Co-Discovery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Formal Experiment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A/B Test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Query Techniques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Usage Studies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id-ID" sz="2400" b="1" dirty="0"/>
              <a:t>Ranked</a:t>
            </a:r>
            <a:r>
              <a:rPr lang="id-ID" sz="2400" dirty="0"/>
              <a:t>: partisipan mengisi urutan</a:t>
            </a:r>
          </a:p>
          <a:p>
            <a:pPr lvl="1"/>
            <a:r>
              <a:rPr lang="id-ID" sz="2133" dirty="0"/>
              <a:t>Contoh</a:t>
            </a:r>
          </a:p>
          <a:p>
            <a:pPr marL="914377" lvl="2" indent="0">
              <a:buNone/>
            </a:pPr>
            <a:r>
              <a:rPr lang="id-ID" sz="2133" dirty="0"/>
              <a:t>Berilah urutan kebergunaan metode berikut ini (1 paling berguna, 2 berikutnya, 0 jika tidak berguna):</a:t>
            </a:r>
          </a:p>
          <a:p>
            <a:pPr marL="914377" lvl="2" indent="0">
              <a:buNone/>
            </a:pPr>
            <a:r>
              <a:rPr lang="en-US" sz="2133" dirty="0"/>
              <a:t>Menu-selection </a:t>
            </a:r>
            <a:r>
              <a:rPr lang="id-ID" sz="2133" dirty="0"/>
              <a:t>	□</a:t>
            </a:r>
          </a:p>
          <a:p>
            <a:pPr marL="914377" lvl="2" indent="0">
              <a:buNone/>
            </a:pPr>
            <a:r>
              <a:rPr lang="en-US" sz="2133" dirty="0"/>
              <a:t>Button </a:t>
            </a:r>
            <a:r>
              <a:rPr lang="id-ID" sz="2133" dirty="0"/>
              <a:t>		□	</a:t>
            </a:r>
          </a:p>
          <a:p>
            <a:pPr marL="914377" lvl="2" indent="0">
              <a:buNone/>
            </a:pPr>
            <a:r>
              <a:rPr lang="en-US" sz="2133" dirty="0"/>
              <a:t>Accelerator Key </a:t>
            </a:r>
            <a:r>
              <a:rPr lang="id-ID" sz="2133" dirty="0"/>
              <a:t>	□</a:t>
            </a:r>
          </a:p>
          <a:p>
            <a:pPr marL="914377" lvl="2" indent="0">
              <a:buNone/>
            </a:pPr>
            <a:r>
              <a:rPr lang="en-US" sz="2133" dirty="0"/>
              <a:t>Command line</a:t>
            </a:r>
            <a:r>
              <a:rPr lang="id-ID" sz="2133" dirty="0"/>
              <a:t>	□</a:t>
            </a:r>
            <a:endParaRPr lang="en-US" sz="2133" dirty="0"/>
          </a:p>
          <a:p>
            <a:pPr marL="914377" lvl="2" indent="0">
              <a:buNone/>
            </a:pPr>
            <a:endParaRPr lang="en-US" sz="2133" dirty="0"/>
          </a:p>
        </p:txBody>
      </p:sp>
    </p:spTree>
    <p:extLst>
      <p:ext uri="{BB962C8B-B14F-4D97-AF65-F5344CB8AC3E}">
        <p14:creationId xmlns:p14="http://schemas.microsoft.com/office/powerpoint/2010/main" val="24022020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Usability </a:t>
            </a:r>
            <a:r>
              <a:rPr lang="en-US" dirty="0"/>
              <a:t>Testing</a:t>
            </a:r>
            <a:r>
              <a:rPr lang="id-ID" dirty="0"/>
              <a:t> Methods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Thinking Aloud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Co-Discovery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Formal Experiment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A/B Test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Query Techniques</a:t>
            </a:r>
          </a:p>
          <a:p>
            <a:r>
              <a:rPr lang="en-US" b="1" dirty="0">
                <a:solidFill>
                  <a:schemeClr val="bg1"/>
                </a:solidFill>
              </a:rPr>
              <a:t>Usage Studies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id-ID" dirty="0"/>
              <a:t>Data pemakaian sistem dikumpulkan dari beberapa partisipan pada periode tertentu</a:t>
            </a:r>
            <a:r>
              <a:rPr lang="en-US" dirty="0"/>
              <a:t>.</a:t>
            </a:r>
            <a:endParaRPr lang="id-ID" dirty="0"/>
          </a:p>
          <a:p>
            <a:endParaRPr lang="id-ID" dirty="0"/>
          </a:p>
          <a:p>
            <a:r>
              <a:rPr lang="id-ID" dirty="0"/>
              <a:t>Tujuan </a:t>
            </a:r>
            <a:r>
              <a:rPr lang="id-ID" i="1" dirty="0"/>
              <a:t>usage studies</a:t>
            </a:r>
            <a:r>
              <a:rPr lang="id-ID" dirty="0"/>
              <a:t>:</a:t>
            </a:r>
          </a:p>
          <a:p>
            <a:pPr lvl="1"/>
            <a:r>
              <a:rPr lang="id-ID" dirty="0"/>
              <a:t>Mengetahui berapa lama partisipan melakukan aktivitas tertentu</a:t>
            </a:r>
          </a:p>
          <a:p>
            <a:pPr lvl="1"/>
            <a:r>
              <a:rPr lang="id-ID" dirty="0"/>
              <a:t>Mengetahui software apa yang digunakan untuk tujuan tertentu</a:t>
            </a:r>
          </a:p>
          <a:p>
            <a:pPr lvl="1"/>
            <a:r>
              <a:rPr lang="id-ID" dirty="0"/>
              <a:t>Mengetahui fitur mana yang sering atau jarang digunakan </a:t>
            </a:r>
          </a:p>
          <a:p>
            <a:endParaRPr lang="id-ID" dirty="0"/>
          </a:p>
          <a:p>
            <a:r>
              <a:rPr lang="id-ID" dirty="0"/>
              <a:t>Jenis-jenis </a:t>
            </a:r>
            <a:r>
              <a:rPr lang="id-ID" i="1" dirty="0"/>
              <a:t>usage studies: diary studies, software logging, observational 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58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Diary Studies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Thinking Aloud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Co-Discovery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Formal Experiment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A/B Test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Query Techniques</a:t>
            </a:r>
          </a:p>
          <a:p>
            <a:r>
              <a:rPr lang="en-US" b="1" dirty="0">
                <a:solidFill>
                  <a:schemeClr val="bg1"/>
                </a:solidFill>
              </a:rPr>
              <a:t>Usage Studies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/>
              <a:t>Partisipan diminta mengisi logbook yang mencatat penggunaan sistem selama beberapa hari atau minggu (</a:t>
            </a:r>
            <a:r>
              <a:rPr lang="id-ID" i="1" dirty="0"/>
              <a:t>self-reporting</a:t>
            </a:r>
            <a:r>
              <a:rPr lang="id-ID" dirty="0"/>
              <a:t>)</a:t>
            </a:r>
          </a:p>
          <a:p>
            <a:r>
              <a:rPr lang="id-ID" dirty="0"/>
              <a:t>Ulangi untuk beberapa partisipan</a:t>
            </a:r>
          </a:p>
          <a:p>
            <a:r>
              <a:rPr lang="id-ID" dirty="0"/>
              <a:t>Isian logbook digunakan untuk mengestimasi waktu yang dihabiskan untuk aktivitas tertentu</a:t>
            </a:r>
          </a:p>
          <a:p>
            <a:r>
              <a:rPr lang="id-ID" dirty="0"/>
              <a:t>Analisis secara statistik data yang dihasilkan</a:t>
            </a:r>
          </a:p>
          <a:p>
            <a:endParaRPr lang="id-ID" dirty="0"/>
          </a:p>
          <a:p>
            <a:r>
              <a:rPr lang="id-ID" dirty="0"/>
              <a:t>Kekurangan: estimasi subyektif oleh partisipan, </a:t>
            </a:r>
            <a:r>
              <a:rPr lang="id-ID" i="1" dirty="0"/>
              <a:t>self reporting </a:t>
            </a:r>
            <a:r>
              <a:rPr lang="id-ID" dirty="0"/>
              <a:t>kurang bisa diandalkan.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508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Software Logging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Thinking Aloud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Co-Discovery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Formal Experiment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A/B Test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Query Techniques</a:t>
            </a:r>
          </a:p>
          <a:p>
            <a:r>
              <a:rPr lang="en-US" b="1" dirty="0">
                <a:solidFill>
                  <a:schemeClr val="bg1"/>
                </a:solidFill>
              </a:rPr>
              <a:t>Usage Studies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/>
              <a:t>Partisipan menggunakan software dengan versi tertentu yang dapat mencatat semua interaksi partisipan.</a:t>
            </a:r>
          </a:p>
          <a:p>
            <a:r>
              <a:rPr lang="id-ID" dirty="0"/>
              <a:t>Partisipan harus memberi persetujuan sebelumnya.</a:t>
            </a:r>
          </a:p>
          <a:p>
            <a:r>
              <a:rPr lang="id-ID" dirty="0"/>
              <a:t>Dapat melibatkan jumlah partisipan lebih besar (20-50+)</a:t>
            </a:r>
          </a:p>
          <a:p>
            <a:r>
              <a:rPr lang="id-ID" dirty="0"/>
              <a:t>Kumpul dan gabungkan semua file log</a:t>
            </a:r>
          </a:p>
          <a:p>
            <a:r>
              <a:rPr lang="id-ID" dirty="0"/>
              <a:t>Analisis secara statistik data yang dihasilkan</a:t>
            </a:r>
          </a:p>
          <a:p>
            <a:endParaRPr lang="id-ID" dirty="0"/>
          </a:p>
          <a:p>
            <a:r>
              <a:rPr lang="id-ID" dirty="0"/>
              <a:t>Kelebihan: data file log obyektif</a:t>
            </a:r>
          </a:p>
          <a:p>
            <a:r>
              <a:rPr lang="id-ID" dirty="0"/>
              <a:t>Kekurangan: semua software yang diuji harus dilengkapi dengan fitur pencatatan interaksi, tidak bisa memaknai maksud partisipan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8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Dallenbach Figure Created by Karl Dallenbac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3251200"/>
            <a:ext cx="2286000" cy="1905000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Karl </a:t>
            </a:r>
            <a:r>
              <a:rPr lang="en-US" dirty="0" err="1"/>
              <a:t>Dallenbach</a:t>
            </a:r>
            <a:r>
              <a:rPr lang="en-US" dirty="0"/>
              <a:t> (1952)</a:t>
            </a:r>
          </a:p>
        </p:txBody>
      </p:sp>
      <p:pic>
        <p:nvPicPr>
          <p:cNvPr id="6" name="Picture 2" descr="Dallenbach Figure Created by Karl Dallenbach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933450" y="2375694"/>
            <a:ext cx="4940300" cy="3213100"/>
          </a:xfrm>
          <a:prstGeom prst="rect">
            <a:avLst/>
          </a:prstGeom>
          <a:noFill/>
        </p:spPr>
      </p:pic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Jawab</a:t>
            </a:r>
            <a:r>
              <a:rPr lang="en-US" dirty="0"/>
              <a:t>: </a:t>
            </a:r>
            <a:r>
              <a:rPr lang="en-US" dirty="0" err="1"/>
              <a:t>kepala</a:t>
            </a:r>
            <a:r>
              <a:rPr lang="en-US" dirty="0"/>
              <a:t> </a:t>
            </a:r>
            <a:r>
              <a:rPr lang="en-US" dirty="0" err="1"/>
              <a:t>sapi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187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Observational Studies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Thinking Aloud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Co-Discovery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Formal Experiment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A/B Test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Query Techniques</a:t>
            </a:r>
          </a:p>
          <a:p>
            <a:r>
              <a:rPr lang="en-US" b="1" dirty="0">
                <a:solidFill>
                  <a:schemeClr val="bg1"/>
                </a:solidFill>
              </a:rPr>
              <a:t>Usage Studies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/>
              <a:t>Merekam satu atau beberapa hari penggunaan sistem (</a:t>
            </a:r>
            <a:r>
              <a:rPr lang="id-ID" i="1" dirty="0"/>
              <a:t>screen capture</a:t>
            </a:r>
            <a:r>
              <a:rPr lang="id-ID" dirty="0"/>
              <a:t> dan </a:t>
            </a:r>
            <a:r>
              <a:rPr lang="id-ID" i="1" dirty="0"/>
              <a:t>user video</a:t>
            </a:r>
            <a:r>
              <a:rPr lang="id-ID" dirty="0"/>
              <a:t>)</a:t>
            </a:r>
          </a:p>
          <a:p>
            <a:r>
              <a:rPr lang="id-ID" dirty="0"/>
              <a:t>Partisipan harus memberi persetujuan sebelumnya</a:t>
            </a:r>
          </a:p>
          <a:p>
            <a:r>
              <a:rPr lang="id-ID" dirty="0"/>
              <a:t>Ulangi untuk beberapa partisipan</a:t>
            </a:r>
          </a:p>
          <a:p>
            <a:r>
              <a:rPr lang="id-ID" dirty="0"/>
              <a:t>Secara manual analisis hasil rekaman dan tandai waktu mulai dan selesai sebuah aktivitas</a:t>
            </a:r>
          </a:p>
          <a:p>
            <a:r>
              <a:rPr lang="id-ID" dirty="0"/>
              <a:t>Analisis secara statistik data yang dihasilkan</a:t>
            </a:r>
          </a:p>
          <a:p>
            <a:endParaRPr lang="id-ID" dirty="0"/>
          </a:p>
          <a:p>
            <a:r>
              <a:rPr lang="id-ID" dirty="0"/>
              <a:t>Kelebihan: analisis penggunaan yang obyektif (bukan self-reporting)</a:t>
            </a:r>
          </a:p>
          <a:p>
            <a:r>
              <a:rPr lang="id-ID" dirty="0"/>
              <a:t>Kekurangan: sulit mendapatkan partisipan yang mau, analisis video boros waktu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005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</a:t>
            </a:r>
            <a:r>
              <a:rPr lang="en-US" dirty="0" err="1"/>
              <a:t>vs</a:t>
            </a:r>
            <a:r>
              <a:rPr lang="en-US" dirty="0"/>
              <a:t> Mouse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Tognazzini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1992 </a:t>
            </a:r>
            <a:r>
              <a:rPr lang="en-US" dirty="0" err="1"/>
              <a:t>di</a:t>
            </a:r>
            <a:r>
              <a:rPr lang="en-US" dirty="0"/>
              <a:t> Apple:</a:t>
            </a:r>
          </a:p>
          <a:p>
            <a:pPr lvl="1"/>
            <a:r>
              <a:rPr lang="en-US" dirty="0" err="1"/>
              <a:t>Responden</a:t>
            </a:r>
            <a:r>
              <a:rPr lang="en-US" dirty="0"/>
              <a:t>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keyboard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mouse.</a:t>
            </a:r>
          </a:p>
          <a:p>
            <a:pPr lvl="1"/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diukur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stopwatch.</a:t>
            </a:r>
          </a:p>
          <a:p>
            <a:pPr lvl="1"/>
            <a:r>
              <a:rPr lang="en-US" dirty="0" err="1"/>
              <a:t>Hasil</a:t>
            </a:r>
            <a:r>
              <a:rPr lang="en-US" dirty="0"/>
              <a:t>: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responden</a:t>
            </a:r>
            <a:r>
              <a:rPr lang="en-US" dirty="0"/>
              <a:t>,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mouse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keyboard. </a:t>
            </a:r>
          </a:p>
          <a:p>
            <a:pPr lvl="1"/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responden</a:t>
            </a:r>
            <a:r>
              <a:rPr lang="en-US" dirty="0"/>
              <a:t> </a:t>
            </a:r>
            <a:r>
              <a:rPr lang="en-US" dirty="0" err="1"/>
              <a:t>mengatakan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keyboard </a:t>
            </a:r>
            <a:r>
              <a:rPr lang="en-US" dirty="0" err="1"/>
              <a:t>daripada</a:t>
            </a:r>
            <a:r>
              <a:rPr lang="en-US" dirty="0"/>
              <a:t> mouse.</a:t>
            </a:r>
          </a:p>
          <a:p>
            <a:pPr lvl="1"/>
            <a:r>
              <a:rPr lang="en-US" dirty="0" err="1"/>
              <a:t>Kesimpulan</a:t>
            </a:r>
            <a:r>
              <a:rPr lang="en-US" dirty="0"/>
              <a:t>: yang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dipertanyakan</a:t>
            </a:r>
            <a:r>
              <a:rPr lang="en-US" dirty="0"/>
              <a:t>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opini</a:t>
            </a:r>
            <a:r>
              <a:rPr lang="en-US" dirty="0"/>
              <a:t> personal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, </a:t>
            </a:r>
            <a:r>
              <a:rPr lang="en-US" dirty="0" err="1"/>
              <a:t>lakukan</a:t>
            </a:r>
            <a:r>
              <a:rPr lang="en-US" dirty="0"/>
              <a:t> user-test.</a:t>
            </a:r>
          </a:p>
        </p:txBody>
      </p:sp>
    </p:spTree>
    <p:extLst>
      <p:ext uri="{BB962C8B-B14F-4D97-AF65-F5344CB8AC3E}">
        <p14:creationId xmlns:p14="http://schemas.microsoft.com/office/powerpoint/2010/main" val="397513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Testing: </a:t>
            </a:r>
            <a:r>
              <a:rPr lang="en-US" dirty="0" err="1"/>
              <a:t>Persiapan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Lingkungan</a:t>
            </a:r>
            <a:endParaRPr lang="en-US" dirty="0"/>
          </a:p>
          <a:p>
            <a:pPr lvl="1"/>
            <a:r>
              <a:rPr lang="en-US" dirty="0" err="1"/>
              <a:t>Atur</a:t>
            </a:r>
            <a:r>
              <a:rPr lang="en-US" dirty="0"/>
              <a:t> </a:t>
            </a:r>
            <a:r>
              <a:rPr lang="en-US" dirty="0" err="1"/>
              <a:t>ruangan</a:t>
            </a:r>
            <a:r>
              <a:rPr lang="en-US" dirty="0"/>
              <a:t> yang </a:t>
            </a:r>
            <a:r>
              <a:rPr lang="en-US" dirty="0" err="1"/>
              <a:t>tenang</a:t>
            </a:r>
            <a:endParaRPr lang="en-US" dirty="0"/>
          </a:p>
          <a:p>
            <a:pPr lvl="1"/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“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– </a:t>
            </a:r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ganggu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Matikan</a:t>
            </a:r>
            <a:r>
              <a:rPr lang="en-US" dirty="0"/>
              <a:t> </a:t>
            </a:r>
            <a:r>
              <a:rPr lang="en-US" dirty="0" err="1"/>
              <a:t>telepon</a:t>
            </a:r>
            <a:r>
              <a:rPr lang="en-US" dirty="0"/>
              <a:t> (fixed line </a:t>
            </a:r>
            <a:r>
              <a:rPr lang="en-US" dirty="0" err="1"/>
              <a:t>dan</a:t>
            </a:r>
            <a:r>
              <a:rPr lang="en-US" dirty="0"/>
              <a:t> mobile)</a:t>
            </a:r>
          </a:p>
          <a:p>
            <a:pPr lvl="1"/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pencahayaan</a:t>
            </a:r>
            <a:r>
              <a:rPr lang="en-US" dirty="0"/>
              <a:t> </a:t>
            </a:r>
            <a:r>
              <a:rPr lang="en-US" dirty="0" err="1"/>
              <a:t>cukup</a:t>
            </a:r>
            <a:endParaRPr lang="en-US" dirty="0"/>
          </a:p>
          <a:p>
            <a:pPr lvl="1"/>
            <a:r>
              <a:rPr lang="en-US" dirty="0" err="1"/>
              <a:t>Sediakan</a:t>
            </a:r>
            <a:r>
              <a:rPr lang="en-US" dirty="0"/>
              <a:t> </a:t>
            </a:r>
            <a:r>
              <a:rPr lang="en-US" dirty="0" err="1"/>
              <a:t>minuman</a:t>
            </a:r>
            <a:endParaRPr lang="en-US" dirty="0"/>
          </a:p>
          <a:p>
            <a:r>
              <a:rPr lang="en-US" dirty="0" err="1"/>
              <a:t>Peralatan</a:t>
            </a:r>
            <a:endParaRPr lang="en-US" dirty="0"/>
          </a:p>
          <a:p>
            <a:pPr lvl="1"/>
            <a:r>
              <a:rPr lang="en-US" dirty="0"/>
              <a:t>Digital video camera</a:t>
            </a:r>
          </a:p>
          <a:p>
            <a:pPr lvl="1"/>
            <a:r>
              <a:rPr lang="en-US" dirty="0"/>
              <a:t>Video tripod</a:t>
            </a:r>
          </a:p>
          <a:p>
            <a:pPr lvl="1"/>
            <a:r>
              <a:rPr lang="en-US" dirty="0"/>
              <a:t>Microphone</a:t>
            </a:r>
          </a:p>
          <a:p>
            <a:pPr lvl="1"/>
            <a:r>
              <a:rPr lang="en-US" dirty="0"/>
              <a:t>Headphones</a:t>
            </a:r>
          </a:p>
        </p:txBody>
      </p:sp>
    </p:spTree>
    <p:extLst>
      <p:ext uri="{BB962C8B-B14F-4D97-AF65-F5344CB8AC3E}">
        <p14:creationId xmlns:p14="http://schemas.microsoft.com/office/powerpoint/2010/main" val="237592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Testing: </a:t>
            </a:r>
            <a:r>
              <a:rPr lang="en-US" dirty="0" err="1"/>
              <a:t>Persiapan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Peralatan</a:t>
            </a:r>
            <a:r>
              <a:rPr lang="id-ID" dirty="0"/>
              <a:t> (lanjutan)</a:t>
            </a:r>
            <a:endParaRPr lang="en-US" dirty="0"/>
          </a:p>
          <a:p>
            <a:pPr lvl="1"/>
            <a:r>
              <a:rPr lang="en-US" dirty="0"/>
              <a:t> </a:t>
            </a:r>
            <a:r>
              <a:rPr lang="id-ID" dirty="0"/>
              <a:t>Kaca untuk menangkap ekspresi wajah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 </a:t>
            </a:r>
            <a:r>
              <a:rPr lang="id-ID" dirty="0"/>
              <a:t>Monitor untuk menampilkan rekaman kamera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 </a:t>
            </a:r>
            <a:r>
              <a:rPr lang="id-ID" dirty="0"/>
              <a:t>Perekam </a:t>
            </a:r>
            <a:r>
              <a:rPr lang="en-US" dirty="0"/>
              <a:t>DVD.</a:t>
            </a:r>
          </a:p>
          <a:p>
            <a:pPr lvl="1"/>
            <a:r>
              <a:rPr lang="en-US" dirty="0"/>
              <a:t> </a:t>
            </a:r>
            <a:r>
              <a:rPr lang="id-ID" dirty="0"/>
              <a:t>Tanda </a:t>
            </a:r>
            <a:r>
              <a:rPr lang="en-US" dirty="0"/>
              <a:t>“Do not disturb”.</a:t>
            </a:r>
          </a:p>
          <a:p>
            <a:pPr lvl="1"/>
            <a:r>
              <a:rPr lang="en-US" dirty="0"/>
              <a:t> </a:t>
            </a:r>
            <a:r>
              <a:rPr lang="id-ID" dirty="0"/>
              <a:t>Snack dan minuman ringan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 </a:t>
            </a:r>
            <a:r>
              <a:rPr lang="id-ID" dirty="0"/>
              <a:t>Software untuk l</a:t>
            </a:r>
            <a:r>
              <a:rPr lang="en-US" dirty="0" err="1"/>
              <a:t>ogging</a:t>
            </a:r>
            <a:r>
              <a:rPr lang="en-US" dirty="0"/>
              <a:t> </a:t>
            </a:r>
            <a:r>
              <a:rPr lang="id-ID" dirty="0"/>
              <a:t>atau form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587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3167</Words>
  <Application>Microsoft Macintosh PowerPoint</Application>
  <PresentationFormat>Widescreen</PresentationFormat>
  <Paragraphs>649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Calibri</vt:lpstr>
      <vt:lpstr>Calibri Light</vt:lpstr>
      <vt:lpstr>Office Theme</vt:lpstr>
      <vt:lpstr>Kelas IMK Minggu 10</vt:lpstr>
      <vt:lpstr>PowerPoint Presentation</vt:lpstr>
      <vt:lpstr>Review: Usability Evaluation Methods</vt:lpstr>
      <vt:lpstr>Perlunya Usability Testing</vt:lpstr>
      <vt:lpstr>PowerPoint Presentation</vt:lpstr>
      <vt:lpstr>Gambar oleh Karl Dallenbach (1952)</vt:lpstr>
      <vt:lpstr>Keyboard vs Mouse</vt:lpstr>
      <vt:lpstr>Usability Testing: Persiapan</vt:lpstr>
      <vt:lpstr>Usability Testing: Persiapan</vt:lpstr>
      <vt:lpstr>Usability Testing: Setup Ruangan</vt:lpstr>
      <vt:lpstr>Usability Testing: Setup Ruangan</vt:lpstr>
      <vt:lpstr>Usability Testing: Setup Ruangan</vt:lpstr>
      <vt:lpstr>Usability Testing: Setup Ruangan</vt:lpstr>
      <vt:lpstr>Usability Testing: Setup Ruangan</vt:lpstr>
      <vt:lpstr>Usability Testing: Setup Ruangan</vt:lpstr>
      <vt:lpstr>Usability Testing: Setup Ruangan</vt:lpstr>
      <vt:lpstr>Peran dalam Usability Testing</vt:lpstr>
      <vt:lpstr>Test Users</vt:lpstr>
      <vt:lpstr>6 Tahap Pengujian</vt:lpstr>
      <vt:lpstr>Tahap 1: Pembuatan Rencana Pengujian (Test Plan) </vt:lpstr>
      <vt:lpstr>Tahap 1: Pembuatan Rencana Pengujian (Test Plan) </vt:lpstr>
      <vt:lpstr>Tahap 1: Pembuatan Rencana Pengujian (Test Plan) </vt:lpstr>
      <vt:lpstr>Tahap 2: Penentuan Partisipan</vt:lpstr>
      <vt:lpstr>Tahap 3: Persiapan Materi Pengujian (Test Materials)</vt:lpstr>
      <vt:lpstr>Tahap 3: Persiapan Materi Pengujian (Test Materials)</vt:lpstr>
      <vt:lpstr>Tahap 3: Persiapan Materi Pengujian (Test Materials)</vt:lpstr>
      <vt:lpstr>Contoh background questionnaire untuk pengujian Harmony 3D Information Landscape</vt:lpstr>
      <vt:lpstr>A background questionnaire for the Harmony 3D Information Landscape usability test</vt:lpstr>
      <vt:lpstr>A background questionnaire for the Harmony 3D Information Landscape usability test</vt:lpstr>
      <vt:lpstr>Pilot Test</vt:lpstr>
      <vt:lpstr>Real Test</vt:lpstr>
      <vt:lpstr>Real Test</vt:lpstr>
      <vt:lpstr>Real Test</vt:lpstr>
      <vt:lpstr>Debriefing Interview</vt:lpstr>
      <vt:lpstr>Analysis and Final Report</vt:lpstr>
      <vt:lpstr>Analysis and Final Report</vt:lpstr>
      <vt:lpstr>Analysis and Final Report</vt:lpstr>
      <vt:lpstr>Types of Usability Testing</vt:lpstr>
      <vt:lpstr>Usability Testing Methods</vt:lpstr>
      <vt:lpstr>Metode Thinking Aloud</vt:lpstr>
      <vt:lpstr>Plus Minus Thinking Aloud</vt:lpstr>
      <vt:lpstr>Usability Testing Methods</vt:lpstr>
      <vt:lpstr>Usability Testing Methods</vt:lpstr>
      <vt:lpstr>Kevalidan Pengujian</vt:lpstr>
      <vt:lpstr>Usability Testing Methods</vt:lpstr>
      <vt:lpstr>Usability Testing Methods</vt:lpstr>
      <vt:lpstr>Contoh Rancangan Ujicoba</vt:lpstr>
      <vt:lpstr>Usability Testing Methods</vt:lpstr>
      <vt:lpstr>Plus Minus Formal Experiment</vt:lpstr>
      <vt:lpstr>Usability Testing Methods</vt:lpstr>
      <vt:lpstr>Ilustrasi “A/B Test”</vt:lpstr>
      <vt:lpstr>Usability Testing Methods</vt:lpstr>
      <vt:lpstr>Jenis-jenis Pertanyaan pada Interview atau Kuisioner</vt:lpstr>
      <vt:lpstr>Jenis-jenis Pertanyaan pada Interview atau Kuisioner</vt:lpstr>
      <vt:lpstr>Jenis-jenis Pertanyaan pada Interview atau Kuisioner</vt:lpstr>
      <vt:lpstr>Jenis-jenis Pertanyaan pada Interview atau Kuisioner</vt:lpstr>
      <vt:lpstr>Usability Testing Methods</vt:lpstr>
      <vt:lpstr>Diary Studies</vt:lpstr>
      <vt:lpstr>Software Logging</vt:lpstr>
      <vt:lpstr>Observational Studies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Kelas IMK Minggu 8</dc:title>
  <dc:creator>Anny Yuniarti, S.Kom</dc:creator>
  <cp:lastModifiedBy>Anny Yuniarti, S.Kom</cp:lastModifiedBy>
  <cp:revision>5</cp:revision>
  <dcterms:created xsi:type="dcterms:W3CDTF">2019-03-22T12:55:08Z</dcterms:created>
  <dcterms:modified xsi:type="dcterms:W3CDTF">2019-04-04T09:19:39Z</dcterms:modified>
</cp:coreProperties>
</file>