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57" r:id="rId3"/>
    <p:sldId id="274" r:id="rId4"/>
    <p:sldId id="275" r:id="rId5"/>
    <p:sldId id="276" r:id="rId6"/>
    <p:sldId id="277" r:id="rId7"/>
    <p:sldId id="278" r:id="rId8"/>
    <p:sldId id="279" r:id="rId9"/>
    <p:sldId id="280" r:id="rId10"/>
    <p:sldId id="281" r:id="rId11"/>
    <p:sldId id="282" r:id="rId12"/>
    <p:sldId id="283" r:id="rId13"/>
    <p:sldId id="284" r:id="rId14"/>
    <p:sldId id="304" r:id="rId15"/>
    <p:sldId id="285" r:id="rId16"/>
    <p:sldId id="270"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25"/>
    <p:restoredTop sz="94706"/>
  </p:normalViewPr>
  <p:slideViewPr>
    <p:cSldViewPr snapToGrid="0" snapToObjects="1">
      <p:cViewPr varScale="1">
        <p:scale>
          <a:sx n="95" d="100"/>
          <a:sy n="95" d="100"/>
        </p:scale>
        <p:origin x="216" y="4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D36803-F694-4D1C-878A-40F7C6FC953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CA02FD3-0FAB-4EED-B8E4-532EE1997CD0}">
      <dgm:prSet/>
      <dgm:spPr/>
      <dgm:t>
        <a:bodyPr/>
        <a:lstStyle/>
        <a:p>
          <a:r>
            <a:rPr lang="en-US"/>
            <a:t>The Role of Graphic Design</a:t>
          </a:r>
        </a:p>
      </dgm:t>
    </dgm:pt>
    <dgm:pt modelId="{98E2E5F5-21FF-4C74-9F8A-A412DFADD9E8}" type="parTrans" cxnId="{10A2C50B-4ADB-4031-92CF-B2194D6B3C23}">
      <dgm:prSet/>
      <dgm:spPr/>
      <dgm:t>
        <a:bodyPr/>
        <a:lstStyle/>
        <a:p>
          <a:endParaRPr lang="en-US"/>
        </a:p>
      </dgm:t>
    </dgm:pt>
    <dgm:pt modelId="{C699B28D-6A7E-4382-A3BC-668186AF816A}" type="sibTrans" cxnId="{10A2C50B-4ADB-4031-92CF-B2194D6B3C23}">
      <dgm:prSet/>
      <dgm:spPr/>
      <dgm:t>
        <a:bodyPr/>
        <a:lstStyle/>
        <a:p>
          <a:endParaRPr lang="en-US"/>
        </a:p>
      </dgm:t>
    </dgm:pt>
    <dgm:pt modelId="{104D20DA-4EF8-4A98-B0EC-25077D598326}">
      <dgm:prSet/>
      <dgm:spPr/>
      <dgm:t>
        <a:bodyPr/>
        <a:lstStyle/>
        <a:p>
          <a:r>
            <a:rPr lang="en-US"/>
            <a:t>Principles of Graphic Design</a:t>
          </a:r>
        </a:p>
      </dgm:t>
    </dgm:pt>
    <dgm:pt modelId="{047DB97A-0175-4B21-85C0-E5E76CE00B59}" type="parTrans" cxnId="{294787D4-50BC-4F55-A565-273FEB5B2AB5}">
      <dgm:prSet/>
      <dgm:spPr/>
      <dgm:t>
        <a:bodyPr/>
        <a:lstStyle/>
        <a:p>
          <a:endParaRPr lang="en-US"/>
        </a:p>
      </dgm:t>
    </dgm:pt>
    <dgm:pt modelId="{367A537E-23CF-4E4E-AC8B-270A76F8FCA5}" type="sibTrans" cxnId="{294787D4-50BC-4F55-A565-273FEB5B2AB5}">
      <dgm:prSet/>
      <dgm:spPr/>
      <dgm:t>
        <a:bodyPr/>
        <a:lstStyle/>
        <a:p>
          <a:endParaRPr lang="en-US"/>
        </a:p>
      </dgm:t>
    </dgm:pt>
    <dgm:pt modelId="{33A1EA82-056E-497D-AE7A-F3ED79B94216}">
      <dgm:prSet/>
      <dgm:spPr/>
      <dgm:t>
        <a:bodyPr/>
        <a:lstStyle/>
        <a:p>
          <a:r>
            <a:rPr lang="en-US"/>
            <a:t>Animation/Rollovers</a:t>
          </a:r>
        </a:p>
      </dgm:t>
    </dgm:pt>
    <dgm:pt modelId="{2D28C2CC-7BCA-4229-B833-A09FDAB8085D}" type="parTrans" cxnId="{640E4EB6-2975-4E0A-8830-5AF6DA82B10E}">
      <dgm:prSet/>
      <dgm:spPr/>
      <dgm:t>
        <a:bodyPr/>
        <a:lstStyle/>
        <a:p>
          <a:endParaRPr lang="en-US"/>
        </a:p>
      </dgm:t>
    </dgm:pt>
    <dgm:pt modelId="{34F41FF5-C8D3-45F9-A64A-183ED6198DC8}" type="sibTrans" cxnId="{640E4EB6-2975-4E0A-8830-5AF6DA82B10E}">
      <dgm:prSet/>
      <dgm:spPr/>
      <dgm:t>
        <a:bodyPr/>
        <a:lstStyle/>
        <a:p>
          <a:endParaRPr lang="en-US"/>
        </a:p>
      </dgm:t>
    </dgm:pt>
    <dgm:pt modelId="{6DF87AF3-494C-481C-859B-E57911659DFA}">
      <dgm:prSet/>
      <dgm:spPr/>
      <dgm:t>
        <a:bodyPr/>
        <a:lstStyle/>
        <a:p>
          <a:r>
            <a:rPr lang="en-US"/>
            <a:t>Typography</a:t>
          </a:r>
        </a:p>
      </dgm:t>
    </dgm:pt>
    <dgm:pt modelId="{26524016-8487-4185-8079-1C377400181C}" type="parTrans" cxnId="{7AFC37CD-8870-41A7-A3BC-0B1E0F9A0522}">
      <dgm:prSet/>
      <dgm:spPr/>
      <dgm:t>
        <a:bodyPr/>
        <a:lstStyle/>
        <a:p>
          <a:endParaRPr lang="en-US"/>
        </a:p>
      </dgm:t>
    </dgm:pt>
    <dgm:pt modelId="{47118F69-CA2D-412B-B24D-C6782B518A90}" type="sibTrans" cxnId="{7AFC37CD-8870-41A7-A3BC-0B1E0F9A0522}">
      <dgm:prSet/>
      <dgm:spPr/>
      <dgm:t>
        <a:bodyPr/>
        <a:lstStyle/>
        <a:p>
          <a:endParaRPr lang="en-US"/>
        </a:p>
      </dgm:t>
    </dgm:pt>
    <dgm:pt modelId="{71862983-8C57-4FA6-B131-2924D8845761}">
      <dgm:prSet/>
      <dgm:spPr/>
      <dgm:t>
        <a:bodyPr/>
        <a:lstStyle/>
        <a:p>
          <a:r>
            <a:rPr lang="en-US"/>
            <a:t>Color</a:t>
          </a:r>
        </a:p>
      </dgm:t>
    </dgm:pt>
    <dgm:pt modelId="{60ED4AF5-3119-4809-B148-DC148AEFB85B}" type="parTrans" cxnId="{1308CFDD-A196-4A14-8CE6-590F75955D65}">
      <dgm:prSet/>
      <dgm:spPr/>
      <dgm:t>
        <a:bodyPr/>
        <a:lstStyle/>
        <a:p>
          <a:endParaRPr lang="en-US"/>
        </a:p>
      </dgm:t>
    </dgm:pt>
    <dgm:pt modelId="{D5248CEA-F636-47CD-81A1-B52C92E55BD9}" type="sibTrans" cxnId="{1308CFDD-A196-4A14-8CE6-590F75955D65}">
      <dgm:prSet/>
      <dgm:spPr/>
      <dgm:t>
        <a:bodyPr/>
        <a:lstStyle/>
        <a:p>
          <a:endParaRPr lang="en-US"/>
        </a:p>
      </dgm:t>
    </dgm:pt>
    <dgm:pt modelId="{FD220DC0-E789-9445-8851-7765C678425B}" type="pres">
      <dgm:prSet presAssocID="{CCD36803-F694-4D1C-878A-40F7C6FC9538}" presName="vert0" presStyleCnt="0">
        <dgm:presLayoutVars>
          <dgm:dir/>
          <dgm:animOne val="branch"/>
          <dgm:animLvl val="lvl"/>
        </dgm:presLayoutVars>
      </dgm:prSet>
      <dgm:spPr/>
    </dgm:pt>
    <dgm:pt modelId="{009C9F70-7070-F34E-A157-98028107CDA5}" type="pres">
      <dgm:prSet presAssocID="{FCA02FD3-0FAB-4EED-B8E4-532EE1997CD0}" presName="thickLine" presStyleLbl="alignNode1" presStyleIdx="0" presStyleCnt="5"/>
      <dgm:spPr/>
    </dgm:pt>
    <dgm:pt modelId="{779A1F47-951B-654E-8D77-C03A2C22287F}" type="pres">
      <dgm:prSet presAssocID="{FCA02FD3-0FAB-4EED-B8E4-532EE1997CD0}" presName="horz1" presStyleCnt="0"/>
      <dgm:spPr/>
    </dgm:pt>
    <dgm:pt modelId="{D37B9F23-E875-0D43-81AF-3DA550235139}" type="pres">
      <dgm:prSet presAssocID="{FCA02FD3-0FAB-4EED-B8E4-532EE1997CD0}" presName="tx1" presStyleLbl="revTx" presStyleIdx="0" presStyleCnt="5"/>
      <dgm:spPr/>
    </dgm:pt>
    <dgm:pt modelId="{15E7180B-0164-0846-A42C-231983BE01E2}" type="pres">
      <dgm:prSet presAssocID="{FCA02FD3-0FAB-4EED-B8E4-532EE1997CD0}" presName="vert1" presStyleCnt="0"/>
      <dgm:spPr/>
    </dgm:pt>
    <dgm:pt modelId="{DBEAA070-2779-B94A-B0A2-5FA1702A151A}" type="pres">
      <dgm:prSet presAssocID="{104D20DA-4EF8-4A98-B0EC-25077D598326}" presName="thickLine" presStyleLbl="alignNode1" presStyleIdx="1" presStyleCnt="5"/>
      <dgm:spPr/>
    </dgm:pt>
    <dgm:pt modelId="{08919CBD-0395-2547-A2B5-47F1A2472C80}" type="pres">
      <dgm:prSet presAssocID="{104D20DA-4EF8-4A98-B0EC-25077D598326}" presName="horz1" presStyleCnt="0"/>
      <dgm:spPr/>
    </dgm:pt>
    <dgm:pt modelId="{E2C6BF64-36F1-CF48-9DDC-4A028BDC9E16}" type="pres">
      <dgm:prSet presAssocID="{104D20DA-4EF8-4A98-B0EC-25077D598326}" presName="tx1" presStyleLbl="revTx" presStyleIdx="1" presStyleCnt="5"/>
      <dgm:spPr/>
    </dgm:pt>
    <dgm:pt modelId="{738FEC06-8EA1-A94A-B47D-48E4B6CC7A32}" type="pres">
      <dgm:prSet presAssocID="{104D20DA-4EF8-4A98-B0EC-25077D598326}" presName="vert1" presStyleCnt="0"/>
      <dgm:spPr/>
    </dgm:pt>
    <dgm:pt modelId="{F721F720-DB20-B64A-BA2E-AC619A5A4F14}" type="pres">
      <dgm:prSet presAssocID="{33A1EA82-056E-497D-AE7A-F3ED79B94216}" presName="thickLine" presStyleLbl="alignNode1" presStyleIdx="2" presStyleCnt="5"/>
      <dgm:spPr/>
    </dgm:pt>
    <dgm:pt modelId="{1AD143AC-EDE1-5E4A-8CB6-B3B7CF288CDB}" type="pres">
      <dgm:prSet presAssocID="{33A1EA82-056E-497D-AE7A-F3ED79B94216}" presName="horz1" presStyleCnt="0"/>
      <dgm:spPr/>
    </dgm:pt>
    <dgm:pt modelId="{D0AFC377-70C8-9D44-BB9C-4F8308F1A5E0}" type="pres">
      <dgm:prSet presAssocID="{33A1EA82-056E-497D-AE7A-F3ED79B94216}" presName="tx1" presStyleLbl="revTx" presStyleIdx="2" presStyleCnt="5"/>
      <dgm:spPr/>
    </dgm:pt>
    <dgm:pt modelId="{D532AE97-0204-6C42-B9B9-6FB15AD0F766}" type="pres">
      <dgm:prSet presAssocID="{33A1EA82-056E-497D-AE7A-F3ED79B94216}" presName="vert1" presStyleCnt="0"/>
      <dgm:spPr/>
    </dgm:pt>
    <dgm:pt modelId="{CF2C613B-361F-7749-9735-A34050BC7F44}" type="pres">
      <dgm:prSet presAssocID="{6DF87AF3-494C-481C-859B-E57911659DFA}" presName="thickLine" presStyleLbl="alignNode1" presStyleIdx="3" presStyleCnt="5"/>
      <dgm:spPr/>
    </dgm:pt>
    <dgm:pt modelId="{04E56268-01F2-9242-88B3-0C54D92E488A}" type="pres">
      <dgm:prSet presAssocID="{6DF87AF3-494C-481C-859B-E57911659DFA}" presName="horz1" presStyleCnt="0"/>
      <dgm:spPr/>
    </dgm:pt>
    <dgm:pt modelId="{C40819C6-937D-1344-8593-5F2DAFB7F6E4}" type="pres">
      <dgm:prSet presAssocID="{6DF87AF3-494C-481C-859B-E57911659DFA}" presName="tx1" presStyleLbl="revTx" presStyleIdx="3" presStyleCnt="5"/>
      <dgm:spPr/>
    </dgm:pt>
    <dgm:pt modelId="{692A5EA4-DDE0-2C48-A800-6B27754C852F}" type="pres">
      <dgm:prSet presAssocID="{6DF87AF3-494C-481C-859B-E57911659DFA}" presName="vert1" presStyleCnt="0"/>
      <dgm:spPr/>
    </dgm:pt>
    <dgm:pt modelId="{BEDEE1AA-14F2-964E-AC97-0AAAF4A2A6CD}" type="pres">
      <dgm:prSet presAssocID="{71862983-8C57-4FA6-B131-2924D8845761}" presName="thickLine" presStyleLbl="alignNode1" presStyleIdx="4" presStyleCnt="5"/>
      <dgm:spPr/>
    </dgm:pt>
    <dgm:pt modelId="{85B3DA01-AB0A-874F-A486-DB5E03DBFBF0}" type="pres">
      <dgm:prSet presAssocID="{71862983-8C57-4FA6-B131-2924D8845761}" presName="horz1" presStyleCnt="0"/>
      <dgm:spPr/>
    </dgm:pt>
    <dgm:pt modelId="{036242DA-61D3-164F-BE5F-8C67769067D9}" type="pres">
      <dgm:prSet presAssocID="{71862983-8C57-4FA6-B131-2924D8845761}" presName="tx1" presStyleLbl="revTx" presStyleIdx="4" presStyleCnt="5"/>
      <dgm:spPr/>
    </dgm:pt>
    <dgm:pt modelId="{80FC33E8-9A0F-1E45-A3F3-5832AB94E5BF}" type="pres">
      <dgm:prSet presAssocID="{71862983-8C57-4FA6-B131-2924D8845761}" presName="vert1" presStyleCnt="0"/>
      <dgm:spPr/>
    </dgm:pt>
  </dgm:ptLst>
  <dgm:cxnLst>
    <dgm:cxn modelId="{10A2C50B-4ADB-4031-92CF-B2194D6B3C23}" srcId="{CCD36803-F694-4D1C-878A-40F7C6FC9538}" destId="{FCA02FD3-0FAB-4EED-B8E4-532EE1997CD0}" srcOrd="0" destOrd="0" parTransId="{98E2E5F5-21FF-4C74-9F8A-A412DFADD9E8}" sibTransId="{C699B28D-6A7E-4382-A3BC-668186AF816A}"/>
    <dgm:cxn modelId="{51C7C635-51E0-2645-8017-5DE0F4AE0E7A}" type="presOf" srcId="{104D20DA-4EF8-4A98-B0EC-25077D598326}" destId="{E2C6BF64-36F1-CF48-9DDC-4A028BDC9E16}" srcOrd="0" destOrd="0" presId="urn:microsoft.com/office/officeart/2008/layout/LinedList"/>
    <dgm:cxn modelId="{764A5037-0B32-7B4B-BECD-E529062F0177}" type="presOf" srcId="{FCA02FD3-0FAB-4EED-B8E4-532EE1997CD0}" destId="{D37B9F23-E875-0D43-81AF-3DA550235139}" srcOrd="0" destOrd="0" presId="urn:microsoft.com/office/officeart/2008/layout/LinedList"/>
    <dgm:cxn modelId="{1EC383AC-E002-EB4B-B4D8-03896B833C11}" type="presOf" srcId="{6DF87AF3-494C-481C-859B-E57911659DFA}" destId="{C40819C6-937D-1344-8593-5F2DAFB7F6E4}" srcOrd="0" destOrd="0" presId="urn:microsoft.com/office/officeart/2008/layout/LinedList"/>
    <dgm:cxn modelId="{640E4EB6-2975-4E0A-8830-5AF6DA82B10E}" srcId="{CCD36803-F694-4D1C-878A-40F7C6FC9538}" destId="{33A1EA82-056E-497D-AE7A-F3ED79B94216}" srcOrd="2" destOrd="0" parTransId="{2D28C2CC-7BCA-4229-B833-A09FDAB8085D}" sibTransId="{34F41FF5-C8D3-45F9-A64A-183ED6198DC8}"/>
    <dgm:cxn modelId="{CE2D86C6-00C3-6849-83C4-2FE4C71197E9}" type="presOf" srcId="{33A1EA82-056E-497D-AE7A-F3ED79B94216}" destId="{D0AFC377-70C8-9D44-BB9C-4F8308F1A5E0}" srcOrd="0" destOrd="0" presId="urn:microsoft.com/office/officeart/2008/layout/LinedList"/>
    <dgm:cxn modelId="{A177D5CB-341D-9144-9E74-CD5C73F3A77F}" type="presOf" srcId="{CCD36803-F694-4D1C-878A-40F7C6FC9538}" destId="{FD220DC0-E789-9445-8851-7765C678425B}" srcOrd="0" destOrd="0" presId="urn:microsoft.com/office/officeart/2008/layout/LinedList"/>
    <dgm:cxn modelId="{7AFC37CD-8870-41A7-A3BC-0B1E0F9A0522}" srcId="{CCD36803-F694-4D1C-878A-40F7C6FC9538}" destId="{6DF87AF3-494C-481C-859B-E57911659DFA}" srcOrd="3" destOrd="0" parTransId="{26524016-8487-4185-8079-1C377400181C}" sibTransId="{47118F69-CA2D-412B-B24D-C6782B518A90}"/>
    <dgm:cxn modelId="{294787D4-50BC-4F55-A565-273FEB5B2AB5}" srcId="{CCD36803-F694-4D1C-878A-40F7C6FC9538}" destId="{104D20DA-4EF8-4A98-B0EC-25077D598326}" srcOrd="1" destOrd="0" parTransId="{047DB97A-0175-4B21-85C0-E5E76CE00B59}" sibTransId="{367A537E-23CF-4E4E-AC8B-270A76F8FCA5}"/>
    <dgm:cxn modelId="{1308CFDD-A196-4A14-8CE6-590F75955D65}" srcId="{CCD36803-F694-4D1C-878A-40F7C6FC9538}" destId="{71862983-8C57-4FA6-B131-2924D8845761}" srcOrd="4" destOrd="0" parTransId="{60ED4AF5-3119-4809-B148-DC148AEFB85B}" sibTransId="{D5248CEA-F636-47CD-81A1-B52C92E55BD9}"/>
    <dgm:cxn modelId="{BB45C5FC-CB69-0044-96C0-737947E30075}" type="presOf" srcId="{71862983-8C57-4FA6-B131-2924D8845761}" destId="{036242DA-61D3-164F-BE5F-8C67769067D9}" srcOrd="0" destOrd="0" presId="urn:microsoft.com/office/officeart/2008/layout/LinedList"/>
    <dgm:cxn modelId="{647B57A4-1E6A-0948-95A1-835502C0C0DC}" type="presParOf" srcId="{FD220DC0-E789-9445-8851-7765C678425B}" destId="{009C9F70-7070-F34E-A157-98028107CDA5}" srcOrd="0" destOrd="0" presId="urn:microsoft.com/office/officeart/2008/layout/LinedList"/>
    <dgm:cxn modelId="{FC2B4CC4-A801-FA4C-949E-40F36B9F0759}" type="presParOf" srcId="{FD220DC0-E789-9445-8851-7765C678425B}" destId="{779A1F47-951B-654E-8D77-C03A2C22287F}" srcOrd="1" destOrd="0" presId="urn:microsoft.com/office/officeart/2008/layout/LinedList"/>
    <dgm:cxn modelId="{9830F7C1-EDFB-194A-B634-0858AD2226AF}" type="presParOf" srcId="{779A1F47-951B-654E-8D77-C03A2C22287F}" destId="{D37B9F23-E875-0D43-81AF-3DA550235139}" srcOrd="0" destOrd="0" presId="urn:microsoft.com/office/officeart/2008/layout/LinedList"/>
    <dgm:cxn modelId="{9A644965-2C8F-D349-90A7-2C6D85E95EE3}" type="presParOf" srcId="{779A1F47-951B-654E-8D77-C03A2C22287F}" destId="{15E7180B-0164-0846-A42C-231983BE01E2}" srcOrd="1" destOrd="0" presId="urn:microsoft.com/office/officeart/2008/layout/LinedList"/>
    <dgm:cxn modelId="{30D0F357-B835-DB4E-A005-1832322AC7B9}" type="presParOf" srcId="{FD220DC0-E789-9445-8851-7765C678425B}" destId="{DBEAA070-2779-B94A-B0A2-5FA1702A151A}" srcOrd="2" destOrd="0" presId="urn:microsoft.com/office/officeart/2008/layout/LinedList"/>
    <dgm:cxn modelId="{0E1EF1A3-D54C-D24D-853F-242A1A36D381}" type="presParOf" srcId="{FD220DC0-E789-9445-8851-7765C678425B}" destId="{08919CBD-0395-2547-A2B5-47F1A2472C80}" srcOrd="3" destOrd="0" presId="urn:microsoft.com/office/officeart/2008/layout/LinedList"/>
    <dgm:cxn modelId="{892029B9-7F7F-454A-8E02-1A6A11980A49}" type="presParOf" srcId="{08919CBD-0395-2547-A2B5-47F1A2472C80}" destId="{E2C6BF64-36F1-CF48-9DDC-4A028BDC9E16}" srcOrd="0" destOrd="0" presId="urn:microsoft.com/office/officeart/2008/layout/LinedList"/>
    <dgm:cxn modelId="{9E9330A2-6D2D-664D-9FEC-AF055D726648}" type="presParOf" srcId="{08919CBD-0395-2547-A2B5-47F1A2472C80}" destId="{738FEC06-8EA1-A94A-B47D-48E4B6CC7A32}" srcOrd="1" destOrd="0" presId="urn:microsoft.com/office/officeart/2008/layout/LinedList"/>
    <dgm:cxn modelId="{ECE4E3DB-37A1-4D4F-9E81-6BE251D3AEC6}" type="presParOf" srcId="{FD220DC0-E789-9445-8851-7765C678425B}" destId="{F721F720-DB20-B64A-BA2E-AC619A5A4F14}" srcOrd="4" destOrd="0" presId="urn:microsoft.com/office/officeart/2008/layout/LinedList"/>
    <dgm:cxn modelId="{A5500DC0-2388-944B-982C-2C239CEB270F}" type="presParOf" srcId="{FD220DC0-E789-9445-8851-7765C678425B}" destId="{1AD143AC-EDE1-5E4A-8CB6-B3B7CF288CDB}" srcOrd="5" destOrd="0" presId="urn:microsoft.com/office/officeart/2008/layout/LinedList"/>
    <dgm:cxn modelId="{37329BAC-97AB-C546-B49E-3BB1EAE08E25}" type="presParOf" srcId="{1AD143AC-EDE1-5E4A-8CB6-B3B7CF288CDB}" destId="{D0AFC377-70C8-9D44-BB9C-4F8308F1A5E0}" srcOrd="0" destOrd="0" presId="urn:microsoft.com/office/officeart/2008/layout/LinedList"/>
    <dgm:cxn modelId="{430FF9A4-B161-A049-96E3-F0CF4AAB6AA8}" type="presParOf" srcId="{1AD143AC-EDE1-5E4A-8CB6-B3B7CF288CDB}" destId="{D532AE97-0204-6C42-B9B9-6FB15AD0F766}" srcOrd="1" destOrd="0" presId="urn:microsoft.com/office/officeart/2008/layout/LinedList"/>
    <dgm:cxn modelId="{34E3A975-8895-904E-B2BE-3F47822EB11F}" type="presParOf" srcId="{FD220DC0-E789-9445-8851-7765C678425B}" destId="{CF2C613B-361F-7749-9735-A34050BC7F44}" srcOrd="6" destOrd="0" presId="urn:microsoft.com/office/officeart/2008/layout/LinedList"/>
    <dgm:cxn modelId="{71A5C7AD-23C9-2E44-8619-FE99BA33FFD7}" type="presParOf" srcId="{FD220DC0-E789-9445-8851-7765C678425B}" destId="{04E56268-01F2-9242-88B3-0C54D92E488A}" srcOrd="7" destOrd="0" presId="urn:microsoft.com/office/officeart/2008/layout/LinedList"/>
    <dgm:cxn modelId="{1194FD4A-F308-5541-B509-13D3F3F0D4E3}" type="presParOf" srcId="{04E56268-01F2-9242-88B3-0C54D92E488A}" destId="{C40819C6-937D-1344-8593-5F2DAFB7F6E4}" srcOrd="0" destOrd="0" presId="urn:microsoft.com/office/officeart/2008/layout/LinedList"/>
    <dgm:cxn modelId="{0D168969-FE29-2847-BB47-68FD9E7C42FB}" type="presParOf" srcId="{04E56268-01F2-9242-88B3-0C54D92E488A}" destId="{692A5EA4-DDE0-2C48-A800-6B27754C852F}" srcOrd="1" destOrd="0" presId="urn:microsoft.com/office/officeart/2008/layout/LinedList"/>
    <dgm:cxn modelId="{E59817D2-634E-8F46-96CD-B289E244526A}" type="presParOf" srcId="{FD220DC0-E789-9445-8851-7765C678425B}" destId="{BEDEE1AA-14F2-964E-AC97-0AAAF4A2A6CD}" srcOrd="8" destOrd="0" presId="urn:microsoft.com/office/officeart/2008/layout/LinedList"/>
    <dgm:cxn modelId="{56EA6699-5D53-EA43-B14C-2C44799DD286}" type="presParOf" srcId="{FD220DC0-E789-9445-8851-7765C678425B}" destId="{85B3DA01-AB0A-874F-A486-DB5E03DBFBF0}" srcOrd="9" destOrd="0" presId="urn:microsoft.com/office/officeart/2008/layout/LinedList"/>
    <dgm:cxn modelId="{F0C688B3-E46C-BC41-8BD7-FA440A056F11}" type="presParOf" srcId="{85B3DA01-AB0A-874F-A486-DB5E03DBFBF0}" destId="{036242DA-61D3-164F-BE5F-8C67769067D9}" srcOrd="0" destOrd="0" presId="urn:microsoft.com/office/officeart/2008/layout/LinedList"/>
    <dgm:cxn modelId="{1416999A-A387-BF44-BB2A-C09790E8C1AB}" type="presParOf" srcId="{85B3DA01-AB0A-874F-A486-DB5E03DBFBF0}" destId="{80FC33E8-9A0F-1E45-A3F3-5832AB94E5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EE99F-786D-4E16-846B-0A7B9EA6D88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489A901-2BF7-48D1-B412-78E5B3B2CAD0}">
      <dgm:prSet/>
      <dgm:spPr/>
      <dgm:t>
        <a:bodyPr/>
        <a:lstStyle/>
        <a:p>
          <a:r>
            <a:rPr lang="en-US" b="1"/>
            <a:t>Concept:</a:t>
          </a:r>
          <a:r>
            <a:rPr lang="en-US"/>
            <a:t> what is the overarching idea that every visual aspect of the interface relates to? (It MUST be relevant)</a:t>
          </a:r>
        </a:p>
      </dgm:t>
    </dgm:pt>
    <dgm:pt modelId="{965A5126-346B-46A4-9A3C-4E2B0BE02659}" type="parTrans" cxnId="{A1FEA5EA-472A-4DA6-A93F-AFF8D0020E59}">
      <dgm:prSet/>
      <dgm:spPr/>
      <dgm:t>
        <a:bodyPr/>
        <a:lstStyle/>
        <a:p>
          <a:endParaRPr lang="en-US"/>
        </a:p>
      </dgm:t>
    </dgm:pt>
    <dgm:pt modelId="{BE2C50BA-1F4C-4EE3-8071-5F94EA11FB78}" type="sibTrans" cxnId="{A1FEA5EA-472A-4DA6-A93F-AFF8D0020E59}">
      <dgm:prSet/>
      <dgm:spPr/>
      <dgm:t>
        <a:bodyPr/>
        <a:lstStyle/>
        <a:p>
          <a:endParaRPr lang="en-US"/>
        </a:p>
      </dgm:t>
    </dgm:pt>
    <dgm:pt modelId="{0C3AE7CC-4123-4DB4-BB5A-E288FCB19B7D}">
      <dgm:prSet/>
      <dgm:spPr/>
      <dgm:t>
        <a:bodyPr/>
        <a:lstStyle/>
        <a:p>
          <a:r>
            <a:rPr lang="en-US" b="1"/>
            <a:t>Metaphor:</a:t>
          </a:r>
          <a:r>
            <a:rPr lang="en-US"/>
            <a:t> (Means of “explaining” concept) If you’re building an interface for a grocery application, maybe mimic a person walking through a store with a cart.</a:t>
          </a:r>
        </a:p>
      </dgm:t>
    </dgm:pt>
    <dgm:pt modelId="{25FB0D73-5619-4143-B2F4-C61E305FBF47}" type="parTrans" cxnId="{A51AFFDD-2943-442A-9375-D8A1CFECE63E}">
      <dgm:prSet/>
      <dgm:spPr/>
      <dgm:t>
        <a:bodyPr/>
        <a:lstStyle/>
        <a:p>
          <a:endParaRPr lang="en-US"/>
        </a:p>
      </dgm:t>
    </dgm:pt>
    <dgm:pt modelId="{E8752DFD-DC1B-46A7-93D0-4174DDD5C2BF}" type="sibTrans" cxnId="{A51AFFDD-2943-442A-9375-D8A1CFECE63E}">
      <dgm:prSet/>
      <dgm:spPr/>
      <dgm:t>
        <a:bodyPr/>
        <a:lstStyle/>
        <a:p>
          <a:endParaRPr lang="en-US"/>
        </a:p>
      </dgm:t>
    </dgm:pt>
    <dgm:pt modelId="{D47EFAFC-FEC0-4328-8E42-F7EEFFDFA0E5}">
      <dgm:prSet/>
      <dgm:spPr/>
      <dgm:t>
        <a:bodyPr/>
        <a:lstStyle/>
        <a:p>
          <a:r>
            <a:rPr lang="en-US" b="1"/>
            <a:t>Hierarchy: </a:t>
          </a:r>
          <a:r>
            <a:rPr lang="en-US"/>
            <a:t>What are the relative “levels” of importance? What should the user see first? Second?</a:t>
          </a:r>
        </a:p>
      </dgm:t>
    </dgm:pt>
    <dgm:pt modelId="{9350F6C1-2C2B-47FB-B723-BA9B455BC4E0}" type="parTrans" cxnId="{262D4C43-D518-4700-9972-E11B40DFCB67}">
      <dgm:prSet/>
      <dgm:spPr/>
      <dgm:t>
        <a:bodyPr/>
        <a:lstStyle/>
        <a:p>
          <a:endParaRPr lang="en-US"/>
        </a:p>
      </dgm:t>
    </dgm:pt>
    <dgm:pt modelId="{27329183-01EC-4B07-BD60-7F006108352D}" type="sibTrans" cxnId="{262D4C43-D518-4700-9972-E11B40DFCB67}">
      <dgm:prSet/>
      <dgm:spPr/>
      <dgm:t>
        <a:bodyPr/>
        <a:lstStyle/>
        <a:p>
          <a:endParaRPr lang="en-US"/>
        </a:p>
      </dgm:t>
    </dgm:pt>
    <dgm:pt modelId="{6897140D-1622-AA47-9894-268E8A7A07E5}" type="pres">
      <dgm:prSet presAssocID="{D67EE99F-786D-4E16-846B-0A7B9EA6D886}" presName="vert0" presStyleCnt="0">
        <dgm:presLayoutVars>
          <dgm:dir/>
          <dgm:animOne val="branch"/>
          <dgm:animLvl val="lvl"/>
        </dgm:presLayoutVars>
      </dgm:prSet>
      <dgm:spPr/>
    </dgm:pt>
    <dgm:pt modelId="{45F72E91-451F-6041-A30C-AC7BF1D6CC68}" type="pres">
      <dgm:prSet presAssocID="{0489A901-2BF7-48D1-B412-78E5B3B2CAD0}" presName="thickLine" presStyleLbl="alignNode1" presStyleIdx="0" presStyleCnt="3"/>
      <dgm:spPr/>
    </dgm:pt>
    <dgm:pt modelId="{4CD25119-55FD-144A-A3A3-6B869379665D}" type="pres">
      <dgm:prSet presAssocID="{0489A901-2BF7-48D1-B412-78E5B3B2CAD0}" presName="horz1" presStyleCnt="0"/>
      <dgm:spPr/>
    </dgm:pt>
    <dgm:pt modelId="{47DA028A-F9CD-A243-AC57-1FC88C6D1D78}" type="pres">
      <dgm:prSet presAssocID="{0489A901-2BF7-48D1-B412-78E5B3B2CAD0}" presName="tx1" presStyleLbl="revTx" presStyleIdx="0" presStyleCnt="3"/>
      <dgm:spPr/>
    </dgm:pt>
    <dgm:pt modelId="{C847E795-D6CF-A44C-A08B-02EEC22E2058}" type="pres">
      <dgm:prSet presAssocID="{0489A901-2BF7-48D1-B412-78E5B3B2CAD0}" presName="vert1" presStyleCnt="0"/>
      <dgm:spPr/>
    </dgm:pt>
    <dgm:pt modelId="{BBE17B60-470E-2342-9A48-2C790E0FA339}" type="pres">
      <dgm:prSet presAssocID="{0C3AE7CC-4123-4DB4-BB5A-E288FCB19B7D}" presName="thickLine" presStyleLbl="alignNode1" presStyleIdx="1" presStyleCnt="3"/>
      <dgm:spPr/>
    </dgm:pt>
    <dgm:pt modelId="{9D91FB96-0E58-9547-AB1B-C864D5D57748}" type="pres">
      <dgm:prSet presAssocID="{0C3AE7CC-4123-4DB4-BB5A-E288FCB19B7D}" presName="horz1" presStyleCnt="0"/>
      <dgm:spPr/>
    </dgm:pt>
    <dgm:pt modelId="{CE751657-8EE8-9D43-BB96-4C1F5534AC31}" type="pres">
      <dgm:prSet presAssocID="{0C3AE7CC-4123-4DB4-BB5A-E288FCB19B7D}" presName="tx1" presStyleLbl="revTx" presStyleIdx="1" presStyleCnt="3"/>
      <dgm:spPr/>
    </dgm:pt>
    <dgm:pt modelId="{CFF8CF63-4037-B849-82D1-C09C672324E6}" type="pres">
      <dgm:prSet presAssocID="{0C3AE7CC-4123-4DB4-BB5A-E288FCB19B7D}" presName="vert1" presStyleCnt="0"/>
      <dgm:spPr/>
    </dgm:pt>
    <dgm:pt modelId="{C3933E4F-BAA9-154A-B65B-6B1F1F21A34F}" type="pres">
      <dgm:prSet presAssocID="{D47EFAFC-FEC0-4328-8E42-F7EEFFDFA0E5}" presName="thickLine" presStyleLbl="alignNode1" presStyleIdx="2" presStyleCnt="3"/>
      <dgm:spPr/>
    </dgm:pt>
    <dgm:pt modelId="{2CB18C9C-272F-BA49-BE78-4D0D98288071}" type="pres">
      <dgm:prSet presAssocID="{D47EFAFC-FEC0-4328-8E42-F7EEFFDFA0E5}" presName="horz1" presStyleCnt="0"/>
      <dgm:spPr/>
    </dgm:pt>
    <dgm:pt modelId="{51AB9797-6F49-9D44-963B-303D37ECA4A2}" type="pres">
      <dgm:prSet presAssocID="{D47EFAFC-FEC0-4328-8E42-F7EEFFDFA0E5}" presName="tx1" presStyleLbl="revTx" presStyleIdx="2" presStyleCnt="3"/>
      <dgm:spPr/>
    </dgm:pt>
    <dgm:pt modelId="{9554AC03-2480-CF44-BCE3-D4C15935DFF7}" type="pres">
      <dgm:prSet presAssocID="{D47EFAFC-FEC0-4328-8E42-F7EEFFDFA0E5}" presName="vert1" presStyleCnt="0"/>
      <dgm:spPr/>
    </dgm:pt>
  </dgm:ptLst>
  <dgm:cxnLst>
    <dgm:cxn modelId="{032D132E-2BD8-C64B-B224-E46E02AEAD4E}" type="presOf" srcId="{0C3AE7CC-4123-4DB4-BB5A-E288FCB19B7D}" destId="{CE751657-8EE8-9D43-BB96-4C1F5534AC31}" srcOrd="0" destOrd="0" presId="urn:microsoft.com/office/officeart/2008/layout/LinedList"/>
    <dgm:cxn modelId="{262D4C43-D518-4700-9972-E11B40DFCB67}" srcId="{D67EE99F-786D-4E16-846B-0A7B9EA6D886}" destId="{D47EFAFC-FEC0-4328-8E42-F7EEFFDFA0E5}" srcOrd="2" destOrd="0" parTransId="{9350F6C1-2C2B-47FB-B723-BA9B455BC4E0}" sibTransId="{27329183-01EC-4B07-BD60-7F006108352D}"/>
    <dgm:cxn modelId="{5BB794BC-2C79-5A40-8AB3-DD595F3A8608}" type="presOf" srcId="{D67EE99F-786D-4E16-846B-0A7B9EA6D886}" destId="{6897140D-1622-AA47-9894-268E8A7A07E5}" srcOrd="0" destOrd="0" presId="urn:microsoft.com/office/officeart/2008/layout/LinedList"/>
    <dgm:cxn modelId="{A51AFFDD-2943-442A-9375-D8A1CFECE63E}" srcId="{D67EE99F-786D-4E16-846B-0A7B9EA6D886}" destId="{0C3AE7CC-4123-4DB4-BB5A-E288FCB19B7D}" srcOrd="1" destOrd="0" parTransId="{25FB0D73-5619-4143-B2F4-C61E305FBF47}" sibTransId="{E8752DFD-DC1B-46A7-93D0-4174DDD5C2BF}"/>
    <dgm:cxn modelId="{0F2496E5-AF98-FC4F-83F5-D9AADA73A468}" type="presOf" srcId="{D47EFAFC-FEC0-4328-8E42-F7EEFFDFA0E5}" destId="{51AB9797-6F49-9D44-963B-303D37ECA4A2}" srcOrd="0" destOrd="0" presId="urn:microsoft.com/office/officeart/2008/layout/LinedList"/>
    <dgm:cxn modelId="{A1FEA5EA-472A-4DA6-A93F-AFF8D0020E59}" srcId="{D67EE99F-786D-4E16-846B-0A7B9EA6D886}" destId="{0489A901-2BF7-48D1-B412-78E5B3B2CAD0}" srcOrd="0" destOrd="0" parTransId="{965A5126-346B-46A4-9A3C-4E2B0BE02659}" sibTransId="{BE2C50BA-1F4C-4EE3-8071-5F94EA11FB78}"/>
    <dgm:cxn modelId="{A5B435F8-B323-8046-B1D4-7792AEF1AA68}" type="presOf" srcId="{0489A901-2BF7-48D1-B412-78E5B3B2CAD0}" destId="{47DA028A-F9CD-A243-AC57-1FC88C6D1D78}" srcOrd="0" destOrd="0" presId="urn:microsoft.com/office/officeart/2008/layout/LinedList"/>
    <dgm:cxn modelId="{D811E664-3092-EB46-8D03-76E959BB638E}" type="presParOf" srcId="{6897140D-1622-AA47-9894-268E8A7A07E5}" destId="{45F72E91-451F-6041-A30C-AC7BF1D6CC68}" srcOrd="0" destOrd="0" presId="urn:microsoft.com/office/officeart/2008/layout/LinedList"/>
    <dgm:cxn modelId="{DF3A62C2-A983-454F-83E0-41C7A3616819}" type="presParOf" srcId="{6897140D-1622-AA47-9894-268E8A7A07E5}" destId="{4CD25119-55FD-144A-A3A3-6B869379665D}" srcOrd="1" destOrd="0" presId="urn:microsoft.com/office/officeart/2008/layout/LinedList"/>
    <dgm:cxn modelId="{178D351C-3A80-B246-9846-D0F34C3DFE32}" type="presParOf" srcId="{4CD25119-55FD-144A-A3A3-6B869379665D}" destId="{47DA028A-F9CD-A243-AC57-1FC88C6D1D78}" srcOrd="0" destOrd="0" presId="urn:microsoft.com/office/officeart/2008/layout/LinedList"/>
    <dgm:cxn modelId="{601A5D21-1170-4845-80A9-B372C97CD018}" type="presParOf" srcId="{4CD25119-55FD-144A-A3A3-6B869379665D}" destId="{C847E795-D6CF-A44C-A08B-02EEC22E2058}" srcOrd="1" destOrd="0" presId="urn:microsoft.com/office/officeart/2008/layout/LinedList"/>
    <dgm:cxn modelId="{059A511E-B57B-B945-821D-CA1407065519}" type="presParOf" srcId="{6897140D-1622-AA47-9894-268E8A7A07E5}" destId="{BBE17B60-470E-2342-9A48-2C790E0FA339}" srcOrd="2" destOrd="0" presId="urn:microsoft.com/office/officeart/2008/layout/LinedList"/>
    <dgm:cxn modelId="{4B71A1B9-A9EB-4142-9064-D3A38FA20687}" type="presParOf" srcId="{6897140D-1622-AA47-9894-268E8A7A07E5}" destId="{9D91FB96-0E58-9547-AB1B-C864D5D57748}" srcOrd="3" destOrd="0" presId="urn:microsoft.com/office/officeart/2008/layout/LinedList"/>
    <dgm:cxn modelId="{24F2E43A-6505-B74C-95D6-8652B848F3BD}" type="presParOf" srcId="{9D91FB96-0E58-9547-AB1B-C864D5D57748}" destId="{CE751657-8EE8-9D43-BB96-4C1F5534AC31}" srcOrd="0" destOrd="0" presId="urn:microsoft.com/office/officeart/2008/layout/LinedList"/>
    <dgm:cxn modelId="{58653290-6E14-B145-A738-68A6A9E7E007}" type="presParOf" srcId="{9D91FB96-0E58-9547-AB1B-C864D5D57748}" destId="{CFF8CF63-4037-B849-82D1-C09C672324E6}" srcOrd="1" destOrd="0" presId="urn:microsoft.com/office/officeart/2008/layout/LinedList"/>
    <dgm:cxn modelId="{1BCD4BC0-C1EE-B841-A7CD-4B55295A78F2}" type="presParOf" srcId="{6897140D-1622-AA47-9894-268E8A7A07E5}" destId="{C3933E4F-BAA9-154A-B65B-6B1F1F21A34F}" srcOrd="4" destOrd="0" presId="urn:microsoft.com/office/officeart/2008/layout/LinedList"/>
    <dgm:cxn modelId="{E5212A14-5265-8A47-9EB0-74CE48741097}" type="presParOf" srcId="{6897140D-1622-AA47-9894-268E8A7A07E5}" destId="{2CB18C9C-272F-BA49-BE78-4D0D98288071}" srcOrd="5" destOrd="0" presId="urn:microsoft.com/office/officeart/2008/layout/LinedList"/>
    <dgm:cxn modelId="{24527CAA-5B7D-484F-80BA-4E10D0CCFFDE}" type="presParOf" srcId="{2CB18C9C-272F-BA49-BE78-4D0D98288071}" destId="{51AB9797-6F49-9D44-963B-303D37ECA4A2}" srcOrd="0" destOrd="0" presId="urn:microsoft.com/office/officeart/2008/layout/LinedList"/>
    <dgm:cxn modelId="{C3F56017-A3D1-584A-BF41-5D6F26D609D1}" type="presParOf" srcId="{2CB18C9C-272F-BA49-BE78-4D0D98288071}" destId="{9554AC03-2480-CF44-BCE3-D4C15935DF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C9F70-7070-F34E-A157-98028107CDA5}">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B9F23-E875-0D43-81AF-3DA550235139}">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The Role of Graphic Design</a:t>
          </a:r>
        </a:p>
      </dsp:txBody>
      <dsp:txXfrm>
        <a:off x="0" y="531"/>
        <a:ext cx="10515600" cy="870055"/>
      </dsp:txXfrm>
    </dsp:sp>
    <dsp:sp modelId="{DBEAA070-2779-B94A-B0A2-5FA1702A151A}">
      <dsp:nvSpPr>
        <dsp:cNvPr id="0" name=""/>
        <dsp:cNvSpPr/>
      </dsp:nvSpPr>
      <dsp:spPr>
        <a:xfrm>
          <a:off x="0" y="87058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6BF64-36F1-CF48-9DDC-4A028BDC9E16}">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Principles of Graphic Design</a:t>
          </a:r>
        </a:p>
      </dsp:txBody>
      <dsp:txXfrm>
        <a:off x="0" y="870586"/>
        <a:ext cx="10515600" cy="870055"/>
      </dsp:txXfrm>
    </dsp:sp>
    <dsp:sp modelId="{F721F720-DB20-B64A-BA2E-AC619A5A4F14}">
      <dsp:nvSpPr>
        <dsp:cNvPr id="0" name=""/>
        <dsp:cNvSpPr/>
      </dsp:nvSpPr>
      <dsp:spPr>
        <a:xfrm>
          <a:off x="0" y="1740641"/>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FC377-70C8-9D44-BB9C-4F8308F1A5E0}">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Animation/Rollovers</a:t>
          </a:r>
        </a:p>
      </dsp:txBody>
      <dsp:txXfrm>
        <a:off x="0" y="1740641"/>
        <a:ext cx="10515600" cy="870055"/>
      </dsp:txXfrm>
    </dsp:sp>
    <dsp:sp modelId="{CF2C613B-361F-7749-9735-A34050BC7F44}">
      <dsp:nvSpPr>
        <dsp:cNvPr id="0" name=""/>
        <dsp:cNvSpPr/>
      </dsp:nvSpPr>
      <dsp:spPr>
        <a:xfrm>
          <a:off x="0" y="2610696"/>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819C6-937D-1344-8593-5F2DAFB7F6E4}">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Typography</a:t>
          </a:r>
        </a:p>
      </dsp:txBody>
      <dsp:txXfrm>
        <a:off x="0" y="2610696"/>
        <a:ext cx="10515600" cy="870055"/>
      </dsp:txXfrm>
    </dsp:sp>
    <dsp:sp modelId="{BEDEE1AA-14F2-964E-AC97-0AAAF4A2A6CD}">
      <dsp:nvSpPr>
        <dsp:cNvPr id="0" name=""/>
        <dsp:cNvSpPr/>
      </dsp:nvSpPr>
      <dsp:spPr>
        <a:xfrm>
          <a:off x="0" y="3480751"/>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242DA-61D3-164F-BE5F-8C67769067D9}">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Color</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72E91-451F-6041-A30C-AC7BF1D6CC68}">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A028A-F9CD-A243-AC57-1FC88C6D1D78}">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Concept:</a:t>
          </a:r>
          <a:r>
            <a:rPr lang="en-US" sz="2900" kern="1200"/>
            <a:t> what is the overarching idea that every visual aspect of the interface relates to? (It MUST be relevant)</a:t>
          </a:r>
        </a:p>
      </dsp:txBody>
      <dsp:txXfrm>
        <a:off x="0" y="2124"/>
        <a:ext cx="10515600" cy="1449029"/>
      </dsp:txXfrm>
    </dsp:sp>
    <dsp:sp modelId="{BBE17B60-470E-2342-9A48-2C790E0FA339}">
      <dsp:nvSpPr>
        <dsp:cNvPr id="0" name=""/>
        <dsp:cNvSpPr/>
      </dsp:nvSpPr>
      <dsp:spPr>
        <a:xfrm>
          <a:off x="0" y="145115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51657-8EE8-9D43-BB96-4C1F5534AC31}">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Metaphor:</a:t>
          </a:r>
          <a:r>
            <a:rPr lang="en-US" sz="2900" kern="1200"/>
            <a:t> (Means of “explaining” concept) If you’re building an interface for a grocery application, maybe mimic a person walking through a store with a cart.</a:t>
          </a:r>
        </a:p>
      </dsp:txBody>
      <dsp:txXfrm>
        <a:off x="0" y="1451154"/>
        <a:ext cx="10515600" cy="1449029"/>
      </dsp:txXfrm>
    </dsp:sp>
    <dsp:sp modelId="{C3933E4F-BAA9-154A-B65B-6B1F1F21A34F}">
      <dsp:nvSpPr>
        <dsp:cNvPr id="0" name=""/>
        <dsp:cNvSpPr/>
      </dsp:nvSpPr>
      <dsp:spPr>
        <a:xfrm>
          <a:off x="0" y="2900183"/>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B9797-6F49-9D44-963B-303D37ECA4A2}">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Hierarchy: </a:t>
          </a:r>
          <a:r>
            <a:rPr lang="en-US" sz="2900" kern="1200"/>
            <a:t>What are the relative “levels” of importance? What should the user see first? Second?</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8CA69-5D4F-0242-93EB-48A103F7B241}"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203702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8CA69-5D4F-0242-93EB-48A103F7B241}"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424153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8CA69-5D4F-0242-93EB-48A103F7B241}"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240039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8CA69-5D4F-0242-93EB-48A103F7B241}"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40368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8CA69-5D4F-0242-93EB-48A103F7B241}"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426428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D8CA69-5D4F-0242-93EB-48A103F7B241}"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197056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D8CA69-5D4F-0242-93EB-48A103F7B241}" type="datetimeFigureOut">
              <a:rPr lang="en-US" smtClean="0"/>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22800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8CA69-5D4F-0242-93EB-48A103F7B241}" type="datetimeFigureOut">
              <a:rPr lang="en-US" smtClean="0"/>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337434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8CA69-5D4F-0242-93EB-48A103F7B241}" type="datetimeFigureOut">
              <a:rPr lang="en-US" smtClean="0"/>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100438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D8CA69-5D4F-0242-93EB-48A103F7B241}"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131982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D8CA69-5D4F-0242-93EB-48A103F7B241}"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B840C-8863-7240-9FB3-B75AA3A369DC}" type="slidenum">
              <a:rPr lang="en-US" smtClean="0"/>
              <a:t>‹#›</a:t>
            </a:fld>
            <a:endParaRPr lang="en-US"/>
          </a:p>
        </p:txBody>
      </p:sp>
    </p:spTree>
    <p:extLst>
      <p:ext uri="{BB962C8B-B14F-4D97-AF65-F5344CB8AC3E}">
        <p14:creationId xmlns:p14="http://schemas.microsoft.com/office/powerpoint/2010/main" val="12958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8CA69-5D4F-0242-93EB-48A103F7B241}" type="datetimeFigureOut">
              <a:rPr lang="en-US" smtClean="0"/>
              <a:t>4/12/19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B840C-8863-7240-9FB3-B75AA3A369DC}" type="slidenum">
              <a:rPr lang="en-US" smtClean="0"/>
              <a:t>‹#›</a:t>
            </a:fld>
            <a:endParaRPr lang="en-US"/>
          </a:p>
        </p:txBody>
      </p:sp>
    </p:spTree>
    <p:extLst>
      <p:ext uri="{BB962C8B-B14F-4D97-AF65-F5344CB8AC3E}">
        <p14:creationId xmlns:p14="http://schemas.microsoft.com/office/powerpoint/2010/main" val="184571082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B5C3-F2DE-7A4B-9A79-17425E59EA1A}"/>
              </a:ext>
            </a:extLst>
          </p:cNvPr>
          <p:cNvSpPr>
            <a:spLocks noGrp="1"/>
          </p:cNvSpPr>
          <p:nvPr>
            <p:ph type="ctrTitle"/>
          </p:nvPr>
        </p:nvSpPr>
        <p:spPr>
          <a:xfrm>
            <a:off x="2370667" y="2187743"/>
            <a:ext cx="5293449" cy="2482515"/>
          </a:xfrm>
        </p:spPr>
        <p:txBody>
          <a:bodyPr anchor="ctr">
            <a:normAutofit/>
          </a:bodyPr>
          <a:lstStyle/>
          <a:p>
            <a:pPr algn="l"/>
            <a:r>
              <a:rPr lang="en-US" dirty="0"/>
              <a:t>Week 10 – Graphic Design</a:t>
            </a:r>
            <a:endParaRPr lang="en-US"/>
          </a:p>
        </p:txBody>
      </p:sp>
      <p:sp>
        <p:nvSpPr>
          <p:cNvPr id="3" name="Subtitle 2">
            <a:extLst>
              <a:ext uri="{FF2B5EF4-FFF2-40B4-BE49-F238E27FC236}">
                <a16:creationId xmlns:a16="http://schemas.microsoft.com/office/drawing/2014/main" id="{CB09D723-B662-A140-A9B0-638F6D60D40D}"/>
              </a:ext>
            </a:extLst>
          </p:cNvPr>
          <p:cNvSpPr>
            <a:spLocks noGrp="1"/>
          </p:cNvSpPr>
          <p:nvPr>
            <p:ph type="subTitle" idx="1"/>
          </p:nvPr>
        </p:nvSpPr>
        <p:spPr>
          <a:xfrm>
            <a:off x="2370667" y="4670258"/>
            <a:ext cx="5293449" cy="1371405"/>
          </a:xfrm>
        </p:spPr>
        <p:txBody>
          <a:bodyPr>
            <a:normAutofit/>
          </a:bodyPr>
          <a:lstStyle/>
          <a:p>
            <a:pPr algn="l"/>
            <a:endParaRPr lang="en-US"/>
          </a:p>
        </p:txBody>
      </p:sp>
      <p:pic>
        <p:nvPicPr>
          <p:cNvPr id="7" name="Graphic 6" descr="Pencil">
            <a:extLst>
              <a:ext uri="{FF2B5EF4-FFF2-40B4-BE49-F238E27FC236}">
                <a16:creationId xmlns:a16="http://schemas.microsoft.com/office/drawing/2014/main" id="{8CDFC8FC-5C52-4793-8C71-D6CACDA5D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0937EDC-D6F9-4CC1-8A90-E3BA23BED9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66604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C78-D041-CA47-AFA4-143DF8847F3E}"/>
              </a:ext>
            </a:extLst>
          </p:cNvPr>
          <p:cNvSpPr>
            <a:spLocks noGrp="1"/>
          </p:cNvSpPr>
          <p:nvPr>
            <p:ph type="title"/>
          </p:nvPr>
        </p:nvSpPr>
        <p:spPr/>
        <p:txBody>
          <a:bodyPr/>
          <a:lstStyle/>
          <a:p>
            <a:r>
              <a:rPr lang="en-US" dirty="0"/>
              <a:t>Principles of </a:t>
            </a:r>
            <a:r>
              <a:rPr lang="id-ID" dirty="0" err="1"/>
              <a:t>Graphic</a:t>
            </a:r>
            <a:r>
              <a:rPr lang="id-ID" dirty="0"/>
              <a:t> Design</a:t>
            </a:r>
            <a:endParaRPr lang="en-US" dirty="0"/>
          </a:p>
        </p:txBody>
      </p:sp>
      <p:sp>
        <p:nvSpPr>
          <p:cNvPr id="3" name="Content Placeholder 2">
            <a:extLst>
              <a:ext uri="{FF2B5EF4-FFF2-40B4-BE49-F238E27FC236}">
                <a16:creationId xmlns:a16="http://schemas.microsoft.com/office/drawing/2014/main" id="{4D67C98B-DFDC-C54A-8F6B-C0820C135661}"/>
              </a:ext>
            </a:extLst>
          </p:cNvPr>
          <p:cNvSpPr>
            <a:spLocks noGrp="1"/>
          </p:cNvSpPr>
          <p:nvPr>
            <p:ph idx="1"/>
          </p:nvPr>
        </p:nvSpPr>
        <p:spPr/>
        <p:txBody>
          <a:bodyPr/>
          <a:lstStyle/>
          <a:p>
            <a:r>
              <a:rPr lang="en-US" dirty="0"/>
              <a:t>Grids – use them</a:t>
            </a:r>
          </a:p>
        </p:txBody>
      </p:sp>
      <p:grpSp>
        <p:nvGrpSpPr>
          <p:cNvPr id="4" name="Group 3">
            <a:extLst>
              <a:ext uri="{FF2B5EF4-FFF2-40B4-BE49-F238E27FC236}">
                <a16:creationId xmlns:a16="http://schemas.microsoft.com/office/drawing/2014/main" id="{23DA7012-D461-684E-A191-9068BD6020EB}"/>
              </a:ext>
            </a:extLst>
          </p:cNvPr>
          <p:cNvGrpSpPr/>
          <p:nvPr/>
        </p:nvGrpSpPr>
        <p:grpSpPr>
          <a:xfrm>
            <a:off x="1695450" y="2619375"/>
            <a:ext cx="5410200" cy="1619250"/>
            <a:chOff x="838200" y="2971800"/>
            <a:chExt cx="7315200" cy="2057400"/>
          </a:xfrm>
        </p:grpSpPr>
        <p:sp>
          <p:nvSpPr>
            <p:cNvPr id="5" name="Rectangle 4">
              <a:extLst>
                <a:ext uri="{FF2B5EF4-FFF2-40B4-BE49-F238E27FC236}">
                  <a16:creationId xmlns:a16="http://schemas.microsoft.com/office/drawing/2014/main" id="{3E03A217-05A4-A54E-9353-9059CD8C82CC}"/>
                </a:ext>
              </a:extLst>
            </p:cNvPr>
            <p:cNvSpPr>
              <a:spLocks noChangeAspect="1" noChangeArrowheads="1"/>
            </p:cNvSpPr>
            <p:nvPr/>
          </p:nvSpPr>
          <p:spPr bwMode="auto">
            <a:xfrm>
              <a:off x="838200" y="3200400"/>
              <a:ext cx="2438400" cy="1371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6" name="Line 5">
              <a:extLst>
                <a:ext uri="{FF2B5EF4-FFF2-40B4-BE49-F238E27FC236}">
                  <a16:creationId xmlns:a16="http://schemas.microsoft.com/office/drawing/2014/main" id="{BD157E6E-0F1F-114D-8E78-C5CDC3C7DFBC}"/>
                </a:ext>
              </a:extLst>
            </p:cNvPr>
            <p:cNvSpPr>
              <a:spLocks noChangeAspect="1" noChangeShapeType="1"/>
            </p:cNvSpPr>
            <p:nvPr/>
          </p:nvSpPr>
          <p:spPr bwMode="auto">
            <a:xfrm>
              <a:off x="1371600" y="3200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7" name="Line 6">
              <a:extLst>
                <a:ext uri="{FF2B5EF4-FFF2-40B4-BE49-F238E27FC236}">
                  <a16:creationId xmlns:a16="http://schemas.microsoft.com/office/drawing/2014/main" id="{FF3C592E-0428-D840-9B06-4034DE1634BC}"/>
                </a:ext>
              </a:extLst>
            </p:cNvPr>
            <p:cNvSpPr>
              <a:spLocks noChangeAspect="1" noChangeShapeType="1"/>
            </p:cNvSpPr>
            <p:nvPr/>
          </p:nvSpPr>
          <p:spPr bwMode="auto">
            <a:xfrm>
              <a:off x="2438400" y="3581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8" name="Line 7">
              <a:extLst>
                <a:ext uri="{FF2B5EF4-FFF2-40B4-BE49-F238E27FC236}">
                  <a16:creationId xmlns:a16="http://schemas.microsoft.com/office/drawing/2014/main" id="{E4987517-AB40-8A4D-AD47-F9C2A57232C0}"/>
                </a:ext>
              </a:extLst>
            </p:cNvPr>
            <p:cNvSpPr>
              <a:spLocks noChangeAspect="1" noChangeShapeType="1"/>
            </p:cNvSpPr>
            <p:nvPr/>
          </p:nvSpPr>
          <p:spPr bwMode="auto">
            <a:xfrm>
              <a:off x="838200" y="35814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9" name="Rectangle 9">
              <a:extLst>
                <a:ext uri="{FF2B5EF4-FFF2-40B4-BE49-F238E27FC236}">
                  <a16:creationId xmlns:a16="http://schemas.microsoft.com/office/drawing/2014/main" id="{0AA42F57-E907-EA49-9597-54C494BFC72F}"/>
                </a:ext>
              </a:extLst>
            </p:cNvPr>
            <p:cNvSpPr>
              <a:spLocks noChangeAspect="1" noChangeArrowheads="1"/>
            </p:cNvSpPr>
            <p:nvPr/>
          </p:nvSpPr>
          <p:spPr bwMode="auto">
            <a:xfrm>
              <a:off x="4191000" y="2971800"/>
              <a:ext cx="39624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0" name="Line 10">
              <a:extLst>
                <a:ext uri="{FF2B5EF4-FFF2-40B4-BE49-F238E27FC236}">
                  <a16:creationId xmlns:a16="http://schemas.microsoft.com/office/drawing/2014/main" id="{48F717B9-ECFF-3143-BCBB-32E0F9557FA0}"/>
                </a:ext>
              </a:extLst>
            </p:cNvPr>
            <p:cNvSpPr>
              <a:spLocks noChangeAspect="1" noChangeShapeType="1"/>
            </p:cNvSpPr>
            <p:nvPr/>
          </p:nvSpPr>
          <p:spPr bwMode="auto">
            <a:xfrm>
              <a:off x="4800600" y="2971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1" name="Line 11">
              <a:extLst>
                <a:ext uri="{FF2B5EF4-FFF2-40B4-BE49-F238E27FC236}">
                  <a16:creationId xmlns:a16="http://schemas.microsoft.com/office/drawing/2014/main" id="{3DA69A3B-E35E-6949-89E4-D64D2FEE631B}"/>
                </a:ext>
              </a:extLst>
            </p:cNvPr>
            <p:cNvSpPr>
              <a:spLocks noChangeAspect="1" noChangeShapeType="1"/>
            </p:cNvSpPr>
            <p:nvPr/>
          </p:nvSpPr>
          <p:spPr bwMode="auto">
            <a:xfrm>
              <a:off x="4800600" y="37338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 name="Line 12">
              <a:extLst>
                <a:ext uri="{FF2B5EF4-FFF2-40B4-BE49-F238E27FC236}">
                  <a16:creationId xmlns:a16="http://schemas.microsoft.com/office/drawing/2014/main" id="{F57DB298-9302-6A48-B5FB-3155C1D716CC}"/>
                </a:ext>
              </a:extLst>
            </p:cNvPr>
            <p:cNvSpPr>
              <a:spLocks noChangeAspect="1" noChangeShapeType="1"/>
            </p:cNvSpPr>
            <p:nvPr/>
          </p:nvSpPr>
          <p:spPr bwMode="auto">
            <a:xfrm>
              <a:off x="6553200" y="37338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3" name="Line 13">
              <a:extLst>
                <a:ext uri="{FF2B5EF4-FFF2-40B4-BE49-F238E27FC236}">
                  <a16:creationId xmlns:a16="http://schemas.microsoft.com/office/drawing/2014/main" id="{80709C4E-AFEC-994A-9C4E-9BC27549CC6E}"/>
                </a:ext>
              </a:extLst>
            </p:cNvPr>
            <p:cNvSpPr>
              <a:spLocks noChangeAspect="1" noChangeShapeType="1"/>
            </p:cNvSpPr>
            <p:nvPr/>
          </p:nvSpPr>
          <p:spPr bwMode="auto">
            <a:xfrm>
              <a:off x="4191000" y="4038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Tree>
    <p:extLst>
      <p:ext uri="{BB962C8B-B14F-4D97-AF65-F5344CB8AC3E}">
        <p14:creationId xmlns:p14="http://schemas.microsoft.com/office/powerpoint/2010/main" val="143167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C78-D041-CA47-AFA4-143DF8847F3E}"/>
              </a:ext>
            </a:extLst>
          </p:cNvPr>
          <p:cNvSpPr>
            <a:spLocks noGrp="1"/>
          </p:cNvSpPr>
          <p:nvPr>
            <p:ph type="title"/>
          </p:nvPr>
        </p:nvSpPr>
        <p:spPr/>
        <p:txBody>
          <a:bodyPr/>
          <a:lstStyle/>
          <a:p>
            <a:r>
              <a:rPr lang="en-US" dirty="0"/>
              <a:t>Principles of </a:t>
            </a:r>
            <a:r>
              <a:rPr lang="id-ID" dirty="0" err="1"/>
              <a:t>Graphic</a:t>
            </a:r>
            <a:r>
              <a:rPr lang="id-ID" dirty="0"/>
              <a:t> Design</a:t>
            </a:r>
            <a:endParaRPr lang="en-US" dirty="0"/>
          </a:p>
        </p:txBody>
      </p:sp>
      <p:sp>
        <p:nvSpPr>
          <p:cNvPr id="3" name="Content Placeholder 2">
            <a:extLst>
              <a:ext uri="{FF2B5EF4-FFF2-40B4-BE49-F238E27FC236}">
                <a16:creationId xmlns:a16="http://schemas.microsoft.com/office/drawing/2014/main" id="{4D67C98B-DFDC-C54A-8F6B-C0820C135661}"/>
              </a:ext>
            </a:extLst>
          </p:cNvPr>
          <p:cNvSpPr>
            <a:spLocks noGrp="1"/>
          </p:cNvSpPr>
          <p:nvPr>
            <p:ph idx="1"/>
          </p:nvPr>
        </p:nvSpPr>
        <p:spPr/>
        <p:txBody>
          <a:bodyPr>
            <a:normAutofit/>
          </a:bodyPr>
          <a:lstStyle/>
          <a:p>
            <a:r>
              <a:rPr lang="en-ID" dirty="0"/>
              <a:t>Alignment:</a:t>
            </a:r>
          </a:p>
          <a:p>
            <a:pPr lvl="1"/>
            <a:r>
              <a:rPr lang="en-ID" dirty="0"/>
              <a:t>Left, </a:t>
            </a:r>
            <a:r>
              <a:rPr lang="en-ID" dirty="0" err="1"/>
              <a:t>center</a:t>
            </a:r>
            <a:r>
              <a:rPr lang="en-ID" dirty="0"/>
              <a:t>, or right</a:t>
            </a:r>
          </a:p>
          <a:p>
            <a:pPr lvl="1"/>
            <a:r>
              <a:rPr lang="en-ID" dirty="0"/>
              <a:t>Ragged right or justified</a:t>
            </a:r>
          </a:p>
          <a:p>
            <a:pPr lvl="2"/>
            <a:r>
              <a:rPr lang="en-ID" dirty="0"/>
              <a:t>Justiﬁcation without hyphenation slows reading due to gaps between words.</a:t>
            </a:r>
          </a:p>
          <a:p>
            <a:pPr lvl="2"/>
            <a:r>
              <a:rPr lang="en-ID" dirty="0"/>
              <a:t>Use either ﬂush left, or justiﬁed with hyphenation.</a:t>
            </a:r>
          </a:p>
          <a:p>
            <a:pPr lvl="1"/>
            <a:r>
              <a:rPr lang="en-ID" dirty="0"/>
              <a:t>Choose one, use it everywhere</a:t>
            </a:r>
          </a:p>
          <a:p>
            <a:pPr lvl="1"/>
            <a:r>
              <a:rPr lang="en-ID" dirty="0"/>
              <a:t>Novices often </a:t>
            </a:r>
            <a:r>
              <a:rPr lang="en-ID" dirty="0" err="1"/>
              <a:t>center</a:t>
            </a:r>
            <a:r>
              <a:rPr lang="en-ID" dirty="0"/>
              <a:t> things</a:t>
            </a:r>
          </a:p>
          <a:p>
            <a:pPr lvl="2"/>
            <a:r>
              <a:rPr lang="en-ID" dirty="0"/>
              <a:t>Hard to read!</a:t>
            </a:r>
          </a:p>
          <a:p>
            <a:pPr lvl="2"/>
            <a:r>
              <a:rPr lang="en-ID" dirty="0"/>
              <a:t>No definition, calm, very formal</a:t>
            </a:r>
          </a:p>
          <a:p>
            <a:pPr lvl="2"/>
            <a:r>
              <a:rPr lang="en-ID" dirty="0"/>
              <a:t>Use only in small quantities</a:t>
            </a:r>
          </a:p>
        </p:txBody>
      </p:sp>
    </p:spTree>
    <p:extLst>
      <p:ext uri="{BB962C8B-B14F-4D97-AF65-F5344CB8AC3E}">
        <p14:creationId xmlns:p14="http://schemas.microsoft.com/office/powerpoint/2010/main" val="337000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F8F1-203B-5D4D-A608-2E3833C9CE7B}"/>
              </a:ext>
            </a:extLst>
          </p:cNvPr>
          <p:cNvSpPr>
            <a:spLocks noGrp="1"/>
          </p:cNvSpPr>
          <p:nvPr>
            <p:ph type="title"/>
          </p:nvPr>
        </p:nvSpPr>
        <p:spPr>
          <a:xfrm>
            <a:off x="648929" y="629266"/>
            <a:ext cx="3651467" cy="1676603"/>
          </a:xfrm>
        </p:spPr>
        <p:txBody>
          <a:bodyPr>
            <a:normAutofit/>
          </a:bodyPr>
          <a:lstStyle/>
          <a:p>
            <a:r>
              <a:rPr lang="en-US" dirty="0"/>
              <a:t>Alignment</a:t>
            </a:r>
          </a:p>
        </p:txBody>
      </p:sp>
      <p:sp>
        <p:nvSpPr>
          <p:cNvPr id="9" name="Content Placeholder 8">
            <a:extLst>
              <a:ext uri="{FF2B5EF4-FFF2-40B4-BE49-F238E27FC236}">
                <a16:creationId xmlns:a16="http://schemas.microsoft.com/office/drawing/2014/main" id="{4A74CCB0-96A0-4DA4-8DAB-A5835BB82D5B}"/>
              </a:ext>
            </a:extLst>
          </p:cNvPr>
          <p:cNvSpPr>
            <a:spLocks noGrp="1"/>
          </p:cNvSpPr>
          <p:nvPr>
            <p:ph idx="1"/>
          </p:nvPr>
        </p:nvSpPr>
        <p:spPr>
          <a:xfrm>
            <a:off x="648931" y="2438400"/>
            <a:ext cx="3651466" cy="3785419"/>
          </a:xfrm>
        </p:spPr>
        <p:txBody>
          <a:bodyPr>
            <a:normAutofit/>
          </a:bodyPr>
          <a:lstStyle/>
          <a:p>
            <a:endParaRPr lang="en-US" sz="1800"/>
          </a:p>
        </p:txBody>
      </p:sp>
      <p:pic>
        <p:nvPicPr>
          <p:cNvPr id="7" name="Content Placeholder 2" descr="A screenshot of a cell phone&#10;&#10;Description automatically generated">
            <a:extLst>
              <a:ext uri="{FF2B5EF4-FFF2-40B4-BE49-F238E27FC236}">
                <a16:creationId xmlns:a16="http://schemas.microsoft.com/office/drawing/2014/main" id="{E0D44E36-03AE-6443-8808-796B362CFB25}"/>
              </a:ext>
            </a:extLst>
          </p:cNvPr>
          <p:cNvPicPr>
            <a:picLocks noChangeAspect="1"/>
          </p:cNvPicPr>
          <p:nvPr/>
        </p:nvPicPr>
        <p:blipFill rotWithShape="1">
          <a:blip r:embed="rId2"/>
          <a:srcRect l="16445" r="21605"/>
          <a:stretch/>
        </p:blipFill>
        <p:spPr>
          <a:xfrm>
            <a:off x="4639056" y="10"/>
            <a:ext cx="7552944" cy="6857990"/>
          </a:xfrm>
          <a:prstGeom prst="rect">
            <a:avLst/>
          </a:prstGeom>
          <a:effectLst/>
        </p:spPr>
      </p:pic>
    </p:spTree>
    <p:extLst>
      <p:ext uri="{BB962C8B-B14F-4D97-AF65-F5344CB8AC3E}">
        <p14:creationId xmlns:p14="http://schemas.microsoft.com/office/powerpoint/2010/main" val="228025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C78-D041-CA47-AFA4-143DF8847F3E}"/>
              </a:ext>
            </a:extLst>
          </p:cNvPr>
          <p:cNvSpPr>
            <a:spLocks noGrp="1"/>
          </p:cNvSpPr>
          <p:nvPr>
            <p:ph type="title"/>
          </p:nvPr>
        </p:nvSpPr>
        <p:spPr/>
        <p:txBody>
          <a:bodyPr/>
          <a:lstStyle/>
          <a:p>
            <a:r>
              <a:rPr lang="en-US" dirty="0"/>
              <a:t>Principles of </a:t>
            </a:r>
            <a:r>
              <a:rPr lang="id-ID" dirty="0" err="1"/>
              <a:t>Graphic</a:t>
            </a:r>
            <a:r>
              <a:rPr lang="id-ID" dirty="0"/>
              <a:t> Design</a:t>
            </a:r>
            <a:endParaRPr lang="en-US" dirty="0"/>
          </a:p>
        </p:txBody>
      </p:sp>
      <p:sp>
        <p:nvSpPr>
          <p:cNvPr id="3" name="Content Placeholder 2">
            <a:extLst>
              <a:ext uri="{FF2B5EF4-FFF2-40B4-BE49-F238E27FC236}">
                <a16:creationId xmlns:a16="http://schemas.microsoft.com/office/drawing/2014/main" id="{4D67C98B-DFDC-C54A-8F6B-C0820C135661}"/>
              </a:ext>
            </a:extLst>
          </p:cNvPr>
          <p:cNvSpPr>
            <a:spLocks noGrp="1"/>
          </p:cNvSpPr>
          <p:nvPr>
            <p:ph idx="1"/>
          </p:nvPr>
        </p:nvSpPr>
        <p:spPr/>
        <p:txBody>
          <a:bodyPr>
            <a:normAutofit/>
          </a:bodyPr>
          <a:lstStyle/>
          <a:p>
            <a:r>
              <a:rPr lang="en-ID" dirty="0"/>
              <a:t>Proximity:</a:t>
            </a:r>
          </a:p>
          <a:p>
            <a:pPr lvl="1"/>
            <a:r>
              <a:rPr lang="en-ID" dirty="0"/>
              <a:t>Items close together appear to have a relationship</a:t>
            </a:r>
          </a:p>
          <a:p>
            <a:pPr lvl="1"/>
            <a:r>
              <a:rPr lang="en-ID" dirty="0"/>
              <a:t>Large distance implies -- no relationship</a:t>
            </a:r>
          </a:p>
          <a:p>
            <a:pPr lvl="1"/>
            <a:endParaRPr lang="en-ID" dirty="0"/>
          </a:p>
          <a:p>
            <a:pPr lvl="1"/>
            <a:endParaRPr lang="en-ID" dirty="0"/>
          </a:p>
        </p:txBody>
      </p:sp>
      <p:sp>
        <p:nvSpPr>
          <p:cNvPr id="4" name="Rectangle 3">
            <a:extLst>
              <a:ext uri="{FF2B5EF4-FFF2-40B4-BE49-F238E27FC236}">
                <a16:creationId xmlns:a16="http://schemas.microsoft.com/office/drawing/2014/main" id="{4B6B5C06-213E-8641-B514-AC930E5C7D44}"/>
              </a:ext>
            </a:extLst>
          </p:cNvPr>
          <p:cNvSpPr>
            <a:spLocks noChangeArrowheads="1"/>
          </p:cNvSpPr>
          <p:nvPr/>
        </p:nvSpPr>
        <p:spPr bwMode="auto">
          <a:xfrm>
            <a:off x="1249680" y="4267200"/>
            <a:ext cx="8915400" cy="1066800"/>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nchor="ctr"/>
          <a:lstStyle/>
          <a:p>
            <a:pPr algn="ctr">
              <a:defRPr/>
            </a:pPr>
            <a:endParaRPr lang="en-US">
              <a:ea typeface="ＭＳ Ｐゴシック" charset="0"/>
            </a:endParaRPr>
          </a:p>
        </p:txBody>
      </p:sp>
      <p:sp>
        <p:nvSpPr>
          <p:cNvPr id="5" name="Text Box 5">
            <a:extLst>
              <a:ext uri="{FF2B5EF4-FFF2-40B4-BE49-F238E27FC236}">
                <a16:creationId xmlns:a16="http://schemas.microsoft.com/office/drawing/2014/main" id="{BA94EE99-A6DD-2C4B-8F92-D9A0C1337CD3}"/>
              </a:ext>
            </a:extLst>
          </p:cNvPr>
          <p:cNvSpPr txBox="1">
            <a:spLocks noChangeArrowheads="1"/>
          </p:cNvSpPr>
          <p:nvPr/>
        </p:nvSpPr>
        <p:spPr bwMode="auto">
          <a:xfrm>
            <a:off x="2889251" y="4231640"/>
            <a:ext cx="1399992" cy="1133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sz="6700" dirty="0">
                <a:solidFill>
                  <a:schemeClr val="bg1"/>
                </a:solidFill>
                <a:latin typeface="RotisSemiSans ExtraBold" charset="0"/>
                <a:ea typeface="ＭＳ Ｐゴシック" charset="0"/>
              </a:rPr>
              <a:t>1 3</a:t>
            </a:r>
            <a:endParaRPr lang="en-US" dirty="0">
              <a:ea typeface="ＭＳ Ｐゴシック" charset="0"/>
            </a:endParaRPr>
          </a:p>
        </p:txBody>
      </p:sp>
      <p:sp>
        <p:nvSpPr>
          <p:cNvPr id="6" name="Text Box 6">
            <a:extLst>
              <a:ext uri="{FF2B5EF4-FFF2-40B4-BE49-F238E27FC236}">
                <a16:creationId xmlns:a16="http://schemas.microsoft.com/office/drawing/2014/main" id="{11C93B3A-CBE2-6D4C-8166-5ED0213541CC}"/>
              </a:ext>
            </a:extLst>
          </p:cNvPr>
          <p:cNvSpPr txBox="1">
            <a:spLocks noChangeArrowheads="1"/>
          </p:cNvSpPr>
          <p:nvPr/>
        </p:nvSpPr>
        <p:spPr bwMode="auto">
          <a:xfrm>
            <a:off x="4914900" y="4231640"/>
            <a:ext cx="2355381" cy="1133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sz="6700" dirty="0">
                <a:solidFill>
                  <a:schemeClr val="bg1"/>
                </a:solidFill>
                <a:latin typeface="RotisSemiSans ExtraBold" charset="0"/>
                <a:ea typeface="ＭＳ Ｐゴシック" charset="0"/>
              </a:rPr>
              <a:t>21 37</a:t>
            </a:r>
            <a:endParaRPr lang="en-US" dirty="0">
              <a:ea typeface="ＭＳ Ｐゴシック" charset="0"/>
            </a:endParaRPr>
          </a:p>
        </p:txBody>
      </p:sp>
      <p:sp>
        <p:nvSpPr>
          <p:cNvPr id="7" name="Text Box 8">
            <a:extLst>
              <a:ext uri="{FF2B5EF4-FFF2-40B4-BE49-F238E27FC236}">
                <a16:creationId xmlns:a16="http://schemas.microsoft.com/office/drawing/2014/main" id="{BD80B613-E4DC-374E-A605-4F512CB0CFC7}"/>
              </a:ext>
            </a:extLst>
          </p:cNvPr>
          <p:cNvSpPr txBox="1">
            <a:spLocks noChangeArrowheads="1"/>
          </p:cNvSpPr>
          <p:nvPr/>
        </p:nvSpPr>
        <p:spPr bwMode="auto">
          <a:xfrm>
            <a:off x="7932420" y="4231640"/>
            <a:ext cx="2355381" cy="1133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sz="6700" dirty="0">
                <a:solidFill>
                  <a:schemeClr val="bg1"/>
                </a:solidFill>
                <a:latin typeface="RotisSemiSans ExtraBold" charset="0"/>
                <a:ea typeface="ＭＳ Ｐゴシック" charset="0"/>
              </a:rPr>
              <a:t>2</a:t>
            </a:r>
            <a:r>
              <a:rPr lang="en-US" sz="6700" dirty="0">
                <a:solidFill>
                  <a:srgbClr val="FF0000"/>
                </a:solidFill>
                <a:latin typeface="RotisSemiSans ExtraBold" charset="0"/>
                <a:ea typeface="ＭＳ Ｐゴシック" charset="0"/>
              </a:rPr>
              <a:t>1 3</a:t>
            </a:r>
            <a:r>
              <a:rPr lang="en-US" sz="6700" dirty="0">
                <a:solidFill>
                  <a:schemeClr val="bg1"/>
                </a:solidFill>
                <a:latin typeface="RotisSemiSans ExtraBold" charset="0"/>
                <a:ea typeface="ＭＳ Ｐゴシック" charset="0"/>
              </a:rPr>
              <a:t>7</a:t>
            </a:r>
            <a:endParaRPr lang="en-US" dirty="0">
              <a:ea typeface="ＭＳ Ｐゴシック" charset="0"/>
            </a:endParaRPr>
          </a:p>
        </p:txBody>
      </p:sp>
      <p:sp>
        <p:nvSpPr>
          <p:cNvPr id="8" name="Text Box 9">
            <a:extLst>
              <a:ext uri="{FF2B5EF4-FFF2-40B4-BE49-F238E27FC236}">
                <a16:creationId xmlns:a16="http://schemas.microsoft.com/office/drawing/2014/main" id="{A1F600B0-DEAC-534D-ADAE-3347C5166E70}"/>
              </a:ext>
            </a:extLst>
          </p:cNvPr>
          <p:cNvSpPr txBox="1">
            <a:spLocks noChangeArrowheads="1"/>
          </p:cNvSpPr>
          <p:nvPr/>
        </p:nvSpPr>
        <p:spPr bwMode="auto">
          <a:xfrm>
            <a:off x="1143000" y="4231640"/>
            <a:ext cx="1161144" cy="1133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sz="6700" dirty="0">
                <a:solidFill>
                  <a:schemeClr val="bg1"/>
                </a:solidFill>
                <a:latin typeface="RotisSemiSans ExtraBold" charset="0"/>
                <a:ea typeface="ＭＳ Ｐゴシック" charset="0"/>
              </a:rPr>
              <a:t>13</a:t>
            </a:r>
            <a:endParaRPr lang="en-US" dirty="0">
              <a:ea typeface="ＭＳ Ｐゴシック" charset="0"/>
            </a:endParaRPr>
          </a:p>
        </p:txBody>
      </p:sp>
    </p:spTree>
    <p:extLst>
      <p:ext uri="{BB962C8B-B14F-4D97-AF65-F5344CB8AC3E}">
        <p14:creationId xmlns:p14="http://schemas.microsoft.com/office/powerpoint/2010/main" val="66429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C78-D041-CA47-AFA4-143DF8847F3E}"/>
              </a:ext>
            </a:extLst>
          </p:cNvPr>
          <p:cNvSpPr>
            <a:spLocks noGrp="1"/>
          </p:cNvSpPr>
          <p:nvPr>
            <p:ph type="title"/>
          </p:nvPr>
        </p:nvSpPr>
        <p:spPr/>
        <p:txBody>
          <a:bodyPr/>
          <a:lstStyle/>
          <a:p>
            <a:r>
              <a:rPr lang="en-US" dirty="0"/>
              <a:t>Principles of </a:t>
            </a:r>
            <a:r>
              <a:rPr lang="id-ID" dirty="0" err="1"/>
              <a:t>Graphic</a:t>
            </a:r>
            <a:r>
              <a:rPr lang="id-ID" dirty="0"/>
              <a:t> Design</a:t>
            </a:r>
            <a:endParaRPr lang="en-US" dirty="0"/>
          </a:p>
        </p:txBody>
      </p:sp>
      <p:sp>
        <p:nvSpPr>
          <p:cNvPr id="3" name="Content Placeholder 2">
            <a:extLst>
              <a:ext uri="{FF2B5EF4-FFF2-40B4-BE49-F238E27FC236}">
                <a16:creationId xmlns:a16="http://schemas.microsoft.com/office/drawing/2014/main" id="{4D67C98B-DFDC-C54A-8F6B-C0820C135661}"/>
              </a:ext>
            </a:extLst>
          </p:cNvPr>
          <p:cNvSpPr>
            <a:spLocks noGrp="1"/>
          </p:cNvSpPr>
          <p:nvPr>
            <p:ph idx="1"/>
          </p:nvPr>
        </p:nvSpPr>
        <p:spPr/>
        <p:txBody>
          <a:bodyPr>
            <a:normAutofit/>
          </a:bodyPr>
          <a:lstStyle/>
          <a:p>
            <a:pPr marL="17463" lvl="1" indent="0">
              <a:buNone/>
            </a:pPr>
            <a:endParaRPr lang="en-ID" dirty="0"/>
          </a:p>
          <a:p>
            <a:r>
              <a:rPr lang="en-ID" dirty="0"/>
              <a:t>Contrast</a:t>
            </a:r>
          </a:p>
          <a:p>
            <a:pPr lvl="1"/>
            <a:r>
              <a:rPr lang="en-ID" dirty="0"/>
              <a:t>Take advantage of contrast to guide user through hierarchy of information; add focus; or to energize an interface with “texture”</a:t>
            </a:r>
          </a:p>
          <a:p>
            <a:pPr lvl="1"/>
            <a:r>
              <a:rPr lang="en-ID" dirty="0"/>
              <a:t>Can be used to distinguish active control</a:t>
            </a:r>
          </a:p>
          <a:p>
            <a:pPr lvl="1"/>
            <a:r>
              <a:rPr lang="en-ID" dirty="0"/>
              <a:t>Ask yourself what is the most important item in the interface, highlight it</a:t>
            </a:r>
          </a:p>
          <a:p>
            <a:pPr lvl="1"/>
            <a:endParaRPr lang="en-ID" dirty="0"/>
          </a:p>
          <a:p>
            <a:pPr lvl="1"/>
            <a:endParaRPr lang="en-ID" dirty="0"/>
          </a:p>
          <a:p>
            <a:pPr lvl="1"/>
            <a:endParaRPr lang="en-ID" dirty="0"/>
          </a:p>
          <a:p>
            <a:pPr lvl="1"/>
            <a:endParaRPr lang="en-ID" dirty="0"/>
          </a:p>
        </p:txBody>
      </p:sp>
    </p:spTree>
    <p:extLst>
      <p:ext uri="{BB962C8B-B14F-4D97-AF65-F5344CB8AC3E}">
        <p14:creationId xmlns:p14="http://schemas.microsoft.com/office/powerpoint/2010/main" val="226202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3A2B-150E-C541-9187-EAA0400F2F99}"/>
              </a:ext>
            </a:extLst>
          </p:cNvPr>
          <p:cNvSpPr>
            <a:spLocks noGrp="1"/>
          </p:cNvSpPr>
          <p:nvPr>
            <p:ph type="title"/>
          </p:nvPr>
        </p:nvSpPr>
        <p:spPr/>
        <p:txBody>
          <a:bodyPr/>
          <a:lstStyle/>
          <a:p>
            <a:r>
              <a:rPr lang="en-US" dirty="0"/>
              <a:t>Animation/Rollovers</a:t>
            </a:r>
          </a:p>
        </p:txBody>
      </p:sp>
      <p:sp>
        <p:nvSpPr>
          <p:cNvPr id="3" name="Content Placeholder 2">
            <a:extLst>
              <a:ext uri="{FF2B5EF4-FFF2-40B4-BE49-F238E27FC236}">
                <a16:creationId xmlns:a16="http://schemas.microsoft.com/office/drawing/2014/main" id="{E5809105-8BDF-0846-BF49-391232722CB0}"/>
              </a:ext>
            </a:extLst>
          </p:cNvPr>
          <p:cNvSpPr>
            <a:spLocks noGrp="1"/>
          </p:cNvSpPr>
          <p:nvPr>
            <p:ph idx="1"/>
          </p:nvPr>
        </p:nvSpPr>
        <p:spPr/>
        <p:txBody>
          <a:bodyPr/>
          <a:lstStyle/>
          <a:p>
            <a:r>
              <a:rPr lang="en-ID" b="1" dirty="0"/>
              <a:t>Blinking</a:t>
            </a:r>
          </a:p>
          <a:p>
            <a:pPr lvl="1"/>
            <a:r>
              <a:rPr lang="en-ID" dirty="0"/>
              <a:t>Good for grabbing attention, but easily becomes obnoxious; use very sparingly</a:t>
            </a:r>
          </a:p>
          <a:p>
            <a:endParaRPr lang="en-ID" dirty="0"/>
          </a:p>
          <a:p>
            <a:endParaRPr lang="en-US" dirty="0"/>
          </a:p>
        </p:txBody>
      </p:sp>
    </p:spTree>
    <p:extLst>
      <p:ext uri="{BB962C8B-B14F-4D97-AF65-F5344CB8AC3E}">
        <p14:creationId xmlns:p14="http://schemas.microsoft.com/office/powerpoint/2010/main" val="18960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in Communication Design</a:t>
            </a:r>
          </a:p>
        </p:txBody>
      </p:sp>
      <p:sp>
        <p:nvSpPr>
          <p:cNvPr id="3" name="Content Placeholder 2"/>
          <p:cNvSpPr>
            <a:spLocks noGrp="1"/>
          </p:cNvSpPr>
          <p:nvPr>
            <p:ph idx="1"/>
          </p:nvPr>
        </p:nvSpPr>
        <p:spPr/>
        <p:txBody>
          <a:bodyPr/>
          <a:lstStyle/>
          <a:p>
            <a:r>
              <a:rPr lang="en-US" dirty="0"/>
              <a:t>Typography</a:t>
            </a:r>
          </a:p>
          <a:p>
            <a:r>
              <a:rPr lang="en-US" dirty="0"/>
              <a:t>Color</a:t>
            </a:r>
          </a:p>
          <a:p>
            <a:r>
              <a:rPr lang="en-US" dirty="0"/>
              <a:t>Design Systems</a:t>
            </a: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16</a:t>
            </a:fld>
            <a:endParaRPr lang="en-US" altLang="en-US"/>
          </a:p>
        </p:txBody>
      </p:sp>
    </p:spTree>
    <p:extLst>
      <p:ext uri="{BB962C8B-B14F-4D97-AF65-F5344CB8AC3E}">
        <p14:creationId xmlns:p14="http://schemas.microsoft.com/office/powerpoint/2010/main" val="429133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Typeface</a:t>
            </a:r>
          </a:p>
        </p:txBody>
      </p:sp>
      <p:sp>
        <p:nvSpPr>
          <p:cNvPr id="3" name="Content Placeholder 2"/>
          <p:cNvSpPr>
            <a:spLocks noGrp="1"/>
          </p:cNvSpPr>
          <p:nvPr>
            <p:ph idx="1"/>
          </p:nvPr>
        </p:nvSpPr>
        <p:spPr>
          <a:xfrm>
            <a:off x="1981200" y="1719264"/>
            <a:ext cx="8229600" cy="3005137"/>
          </a:xfrm>
        </p:spPr>
        <p:txBody>
          <a:bodyPr>
            <a:normAutofit/>
          </a:bodyPr>
          <a:lstStyle/>
          <a:p>
            <a:r>
              <a:rPr lang="en-US" dirty="0"/>
              <a:t>a </a:t>
            </a:r>
            <a:r>
              <a:rPr lang="en-US" dirty="0">
                <a:solidFill>
                  <a:srgbClr val="C00000"/>
                </a:solidFill>
              </a:rPr>
              <a:t>typeface</a:t>
            </a:r>
            <a:r>
              <a:rPr lang="en-US" dirty="0"/>
              <a:t> is a set of type families of a unifying and distinctive design (for instance, Times Roman)</a:t>
            </a:r>
          </a:p>
          <a:p>
            <a:r>
              <a:rPr lang="en-US" dirty="0"/>
              <a:t>a </a:t>
            </a:r>
            <a:r>
              <a:rPr lang="en-US" dirty="0">
                <a:solidFill>
                  <a:srgbClr val="C00000"/>
                </a:solidFill>
              </a:rPr>
              <a:t>font</a:t>
            </a:r>
            <a:r>
              <a:rPr lang="en-US" dirty="0"/>
              <a:t> is one instance of that family (Times Roman light italic)</a:t>
            </a:r>
          </a:p>
          <a:p>
            <a:r>
              <a:rPr lang="en-US" dirty="0"/>
              <a:t>standard measuring unit is the </a:t>
            </a:r>
            <a:r>
              <a:rPr lang="en-US" dirty="0">
                <a:solidFill>
                  <a:srgbClr val="C00000"/>
                </a:solidFill>
              </a:rPr>
              <a:t>point</a:t>
            </a:r>
            <a:r>
              <a:rPr lang="en-US" dirty="0"/>
              <a:t>, measured from top of ascender to bottom of descender</a:t>
            </a:r>
          </a:p>
          <a:p>
            <a:pPr marL="0" indent="0">
              <a:buNone/>
            </a:pPr>
            <a:endParaRPr lang="en-US" dirty="0"/>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17</a:t>
            </a:fld>
            <a:endParaRPr lang="en-US" altLang="en-US"/>
          </a:p>
        </p:txBody>
      </p:sp>
      <p:sp>
        <p:nvSpPr>
          <p:cNvPr id="6" name="object 4"/>
          <p:cNvSpPr/>
          <p:nvPr/>
        </p:nvSpPr>
        <p:spPr>
          <a:xfrm>
            <a:off x="1752600" y="4767945"/>
            <a:ext cx="8262650" cy="20573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235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Type</a:t>
            </a:r>
          </a:p>
        </p:txBody>
      </p:sp>
      <p:sp>
        <p:nvSpPr>
          <p:cNvPr id="3" name="Content Placeholder 2"/>
          <p:cNvSpPr>
            <a:spLocks noGrp="1"/>
          </p:cNvSpPr>
          <p:nvPr>
            <p:ph idx="1"/>
          </p:nvPr>
        </p:nvSpPr>
        <p:spPr/>
        <p:txBody>
          <a:bodyPr/>
          <a:lstStyle/>
          <a:p>
            <a:r>
              <a:rPr lang="en-US" sz="3200" spc="-270" dirty="0">
                <a:latin typeface="Lucida Sans"/>
                <a:cs typeface="Lucida Sans"/>
              </a:rPr>
              <a:t>two</a:t>
            </a:r>
            <a:r>
              <a:rPr lang="en-US" sz="3200" spc="-245" dirty="0">
                <a:latin typeface="Lucida Sans"/>
                <a:cs typeface="Lucida Sans"/>
              </a:rPr>
              <a:t> </a:t>
            </a:r>
            <a:r>
              <a:rPr lang="en-US" sz="3200" spc="-330" dirty="0">
                <a:latin typeface="Lucida Sans"/>
                <a:cs typeface="Lucida Sans"/>
              </a:rPr>
              <a:t>kinds</a:t>
            </a:r>
            <a:r>
              <a:rPr lang="en-US" sz="3200" spc="-245" dirty="0">
                <a:latin typeface="Lucida Sans"/>
                <a:cs typeface="Lucida Sans"/>
              </a:rPr>
              <a:t> </a:t>
            </a:r>
            <a:r>
              <a:rPr lang="en-US" sz="3200" spc="-275" dirty="0">
                <a:latin typeface="Lucida Sans"/>
                <a:cs typeface="Lucida Sans"/>
              </a:rPr>
              <a:t>of</a:t>
            </a:r>
            <a:r>
              <a:rPr lang="en-US" sz="3200" spc="-245" dirty="0">
                <a:latin typeface="Lucida Sans"/>
                <a:cs typeface="Lucida Sans"/>
              </a:rPr>
              <a:t> </a:t>
            </a:r>
            <a:r>
              <a:rPr lang="en-US" sz="3200" spc="-254" dirty="0">
                <a:latin typeface="Lucida Sans"/>
                <a:cs typeface="Lucida Sans"/>
              </a:rPr>
              <a:t>type,</a:t>
            </a:r>
            <a:r>
              <a:rPr lang="en-US" sz="3200" spc="-245" dirty="0">
                <a:latin typeface="Lucida Sans"/>
                <a:cs typeface="Lucida Sans"/>
              </a:rPr>
              <a:t> </a:t>
            </a:r>
            <a:r>
              <a:rPr lang="en-US" sz="3200" spc="-270" dirty="0">
                <a:latin typeface="Lucida Sans"/>
                <a:cs typeface="Lucida Sans"/>
              </a:rPr>
              <a:t>serif</a:t>
            </a:r>
            <a:r>
              <a:rPr lang="en-US" sz="3200" spc="-245" dirty="0">
                <a:latin typeface="Lucida Sans"/>
                <a:cs typeface="Lucida Sans"/>
              </a:rPr>
              <a:t> </a:t>
            </a:r>
            <a:r>
              <a:rPr lang="en-US" sz="3200" spc="-275" dirty="0">
                <a:latin typeface="Lucida Sans"/>
                <a:cs typeface="Lucida Sans"/>
              </a:rPr>
              <a:t>and</a:t>
            </a:r>
            <a:r>
              <a:rPr lang="en-US" sz="3200" spc="-245" dirty="0">
                <a:latin typeface="Lucida Sans"/>
                <a:cs typeface="Lucida Sans"/>
              </a:rPr>
              <a:t> </a:t>
            </a:r>
            <a:r>
              <a:rPr lang="en-US" sz="3200" spc="-320" dirty="0">
                <a:latin typeface="Lucida Sans"/>
                <a:cs typeface="Lucida Sans"/>
              </a:rPr>
              <a:t>sans</a:t>
            </a:r>
            <a:r>
              <a:rPr lang="en-US" sz="3200" spc="-245" dirty="0">
                <a:latin typeface="Lucida Sans"/>
                <a:cs typeface="Lucida Sans"/>
              </a:rPr>
              <a:t> </a:t>
            </a:r>
            <a:r>
              <a:rPr lang="en-US" sz="3200" spc="-270" dirty="0">
                <a:latin typeface="Lucida Sans"/>
                <a:cs typeface="Lucida Sans"/>
              </a:rPr>
              <a:t>serif</a:t>
            </a:r>
            <a:endParaRPr lang="en-US" sz="3200" dirty="0">
              <a:latin typeface="Lucida Sans"/>
              <a:cs typeface="Lucida Sans"/>
            </a:endParaRP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18</a:t>
            </a:fld>
            <a:endParaRPr lang="en-US" altLang="en-US"/>
          </a:p>
        </p:txBody>
      </p:sp>
      <p:sp>
        <p:nvSpPr>
          <p:cNvPr id="6" name="object 4"/>
          <p:cNvSpPr/>
          <p:nvPr/>
        </p:nvSpPr>
        <p:spPr>
          <a:xfrm>
            <a:off x="1717006" y="2590801"/>
            <a:ext cx="8950995" cy="35051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3612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Type</a:t>
            </a:r>
          </a:p>
        </p:txBody>
      </p:sp>
      <p:sp>
        <p:nvSpPr>
          <p:cNvPr id="3" name="Content Placeholder 2"/>
          <p:cNvSpPr>
            <a:spLocks noGrp="1"/>
          </p:cNvSpPr>
          <p:nvPr>
            <p:ph idx="1"/>
          </p:nvPr>
        </p:nvSpPr>
        <p:spPr/>
        <p:txBody>
          <a:bodyPr/>
          <a:lstStyle/>
          <a:p>
            <a:r>
              <a:rPr lang="en-US" dirty="0"/>
              <a:t>the relationships between type and space around it makes paragraphs look diﬀerent:</a:t>
            </a:r>
          </a:p>
          <a:p>
            <a:pPr lvl="1"/>
            <a:r>
              <a:rPr lang="en-US" dirty="0"/>
              <a:t>size of x-height</a:t>
            </a:r>
          </a:p>
          <a:p>
            <a:pPr lvl="1"/>
            <a:r>
              <a:rPr lang="en-US" dirty="0"/>
              <a:t>type size</a:t>
            </a:r>
          </a:p>
          <a:p>
            <a:pPr lvl="1"/>
            <a:r>
              <a:rPr lang="en-US" dirty="0"/>
              <a:t>leading</a:t>
            </a:r>
          </a:p>
          <a:p>
            <a:pPr lvl="1"/>
            <a:r>
              <a:rPr lang="en-US" dirty="0"/>
              <a:t>line length</a:t>
            </a:r>
          </a:p>
          <a:p>
            <a:endParaRPr lang="en-US" dirty="0"/>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19</a:t>
            </a:fld>
            <a:endParaRPr lang="en-US" altLang="en-US"/>
          </a:p>
        </p:txBody>
      </p:sp>
      <p:sp>
        <p:nvSpPr>
          <p:cNvPr id="7" name="object 4"/>
          <p:cNvSpPr/>
          <p:nvPr/>
        </p:nvSpPr>
        <p:spPr>
          <a:xfrm>
            <a:off x="4419600" y="3412480"/>
            <a:ext cx="6248400" cy="244686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5000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8226-B56B-134F-A7F1-017262EFF328}"/>
              </a:ext>
            </a:extLst>
          </p:cNvPr>
          <p:cNvSpPr>
            <a:spLocks noGrp="1"/>
          </p:cNvSpPr>
          <p:nvPr>
            <p:ph type="title"/>
          </p:nvPr>
        </p:nvSpPr>
        <p:spPr>
          <a:xfrm>
            <a:off x="838200" y="365125"/>
            <a:ext cx="10515600" cy="1325563"/>
          </a:xfrm>
        </p:spPr>
        <p:txBody>
          <a:bodyPr>
            <a:normAutofit/>
          </a:bodyPr>
          <a:lstStyle/>
          <a:p>
            <a:r>
              <a:rPr lang="en-US" dirty="0"/>
              <a:t>Outline</a:t>
            </a:r>
          </a:p>
        </p:txBody>
      </p:sp>
      <p:graphicFrame>
        <p:nvGraphicFramePr>
          <p:cNvPr id="5" name="Content Placeholder 2">
            <a:extLst>
              <a:ext uri="{FF2B5EF4-FFF2-40B4-BE49-F238E27FC236}">
                <a16:creationId xmlns:a16="http://schemas.microsoft.com/office/drawing/2014/main" id="{2EABA3D8-4025-4C3A-ADD0-2386914C03C3}"/>
              </a:ext>
            </a:extLst>
          </p:cNvPr>
          <p:cNvGraphicFramePr>
            <a:graphicFrameLocks noGrp="1"/>
          </p:cNvGraphicFramePr>
          <p:nvPr>
            <p:ph idx="1"/>
            <p:extLst>
              <p:ext uri="{D42A27DB-BD31-4B8C-83A1-F6EECF244321}">
                <p14:modId xmlns:p14="http://schemas.microsoft.com/office/powerpoint/2010/main" val="2890825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04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x-height</a:t>
            </a: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20</a:t>
            </a:fld>
            <a:endParaRPr lang="en-US" altLang="en-US"/>
          </a:p>
        </p:txBody>
      </p:sp>
      <p:sp>
        <p:nvSpPr>
          <p:cNvPr id="6" name="object 3"/>
          <p:cNvSpPr txBox="1"/>
          <p:nvPr/>
        </p:nvSpPr>
        <p:spPr>
          <a:xfrm>
            <a:off x="4191001" y="2133600"/>
            <a:ext cx="6016625" cy="3862596"/>
          </a:xfrm>
          <a:prstGeom prst="rect">
            <a:avLst/>
          </a:prstGeom>
        </p:spPr>
        <p:txBody>
          <a:bodyPr vert="horz" wrap="square" lIns="0" tIns="0" rIns="0" bIns="0" rtlCol="0">
            <a:spAutoFit/>
          </a:bodyPr>
          <a:lstStyle/>
          <a:p>
            <a:pPr marL="12700" marR="5080">
              <a:lnSpc>
                <a:spcPct val="100400"/>
              </a:lnSpc>
            </a:pPr>
            <a:r>
              <a:rPr sz="1100" spc="30" dirty="0">
                <a:latin typeface="Arial Narrow"/>
                <a:cs typeface="Arial Narrow"/>
              </a:rPr>
              <a:t>Tiramisu</a:t>
            </a:r>
            <a:r>
              <a:rPr sz="1100" spc="-10" dirty="0">
                <a:latin typeface="Arial Narrow"/>
                <a:cs typeface="Arial Narrow"/>
              </a:rPr>
              <a:t> displays </a:t>
            </a:r>
            <a:r>
              <a:rPr sz="1100" spc="25" dirty="0">
                <a:latin typeface="Arial Narrow"/>
                <a:cs typeface="Arial Narrow"/>
              </a:rPr>
              <a:t>real-time</a:t>
            </a:r>
            <a:r>
              <a:rPr sz="1100" spc="-10" dirty="0">
                <a:latin typeface="Arial Narrow"/>
                <a:cs typeface="Arial Narrow"/>
              </a:rPr>
              <a:t> </a:t>
            </a:r>
            <a:r>
              <a:rPr sz="1100" spc="25" dirty="0">
                <a:latin typeface="Arial Narrow"/>
                <a:cs typeface="Arial Narrow"/>
              </a:rPr>
              <a:t>arrival</a:t>
            </a:r>
            <a:r>
              <a:rPr sz="1100" spc="-10" dirty="0">
                <a:latin typeface="Arial Narrow"/>
                <a:cs typeface="Arial Narrow"/>
              </a:rPr>
              <a:t> </a:t>
            </a:r>
            <a:r>
              <a:rPr sz="1100" spc="40" dirty="0">
                <a:latin typeface="Arial Narrow"/>
                <a:cs typeface="Arial Narrow"/>
              </a:rPr>
              <a:t>information</a:t>
            </a:r>
            <a:r>
              <a:rPr sz="1100" spc="-10" dirty="0">
                <a:latin typeface="Arial Narrow"/>
                <a:cs typeface="Arial Narrow"/>
              </a:rPr>
              <a:t> </a:t>
            </a:r>
            <a:r>
              <a:rPr sz="1100" spc="-15" dirty="0">
                <a:latin typeface="Arial Narrow"/>
                <a:cs typeface="Arial Narrow"/>
              </a:rPr>
              <a:t>when</a:t>
            </a:r>
            <a:r>
              <a:rPr sz="1100" spc="-10" dirty="0">
                <a:latin typeface="Arial Narrow"/>
                <a:cs typeface="Arial Narrow"/>
              </a:rPr>
              <a:t> </a:t>
            </a:r>
            <a:r>
              <a:rPr sz="1100" spc="-60" dirty="0">
                <a:latin typeface="Arial Narrow"/>
                <a:cs typeface="Arial Narrow"/>
              </a:rPr>
              <a:t>a</a:t>
            </a:r>
            <a:r>
              <a:rPr sz="1100" spc="-10" dirty="0">
                <a:latin typeface="Arial Narrow"/>
                <a:cs typeface="Arial Narrow"/>
              </a:rPr>
              <a:t> </a:t>
            </a:r>
            <a:r>
              <a:rPr sz="1100" spc="15" dirty="0">
                <a:latin typeface="Arial Narrow"/>
                <a:cs typeface="Arial Narrow"/>
              </a:rPr>
              <a:t>commuter</a:t>
            </a:r>
            <a:r>
              <a:rPr sz="1100" spc="-10" dirty="0">
                <a:latin typeface="Arial Narrow"/>
                <a:cs typeface="Arial Narrow"/>
              </a:rPr>
              <a:t> </a:t>
            </a:r>
            <a:r>
              <a:rPr sz="1100" dirty="0">
                <a:latin typeface="Arial Narrow"/>
                <a:cs typeface="Arial Narrow"/>
              </a:rPr>
              <a:t>is</a:t>
            </a:r>
            <a:r>
              <a:rPr sz="1100" spc="-10" dirty="0">
                <a:latin typeface="Arial Narrow"/>
                <a:cs typeface="Arial Narrow"/>
              </a:rPr>
              <a:t> </a:t>
            </a:r>
            <a:r>
              <a:rPr sz="1100" spc="10" dirty="0">
                <a:latin typeface="Arial Narrow"/>
                <a:cs typeface="Arial Narrow"/>
              </a:rPr>
              <a:t>actively</a:t>
            </a:r>
            <a:r>
              <a:rPr sz="1100" spc="-10" dirty="0">
                <a:latin typeface="Arial Narrow"/>
                <a:cs typeface="Arial Narrow"/>
              </a:rPr>
              <a:t> </a:t>
            </a:r>
            <a:r>
              <a:rPr sz="1100" dirty="0">
                <a:latin typeface="Arial Narrow"/>
                <a:cs typeface="Arial Narrow"/>
              </a:rPr>
              <a:t>sharing</a:t>
            </a:r>
            <a:r>
              <a:rPr sz="1100" spc="-10" dirty="0">
                <a:latin typeface="Arial Narrow"/>
                <a:cs typeface="Arial Narrow"/>
              </a:rPr>
              <a:t> </a:t>
            </a:r>
            <a:r>
              <a:rPr sz="1100" spc="30" dirty="0">
                <a:latin typeface="Arial Narrow"/>
                <a:cs typeface="Arial Narrow"/>
              </a:rPr>
              <a:t>GPS</a:t>
            </a:r>
            <a:r>
              <a:rPr sz="1100" spc="-10" dirty="0">
                <a:latin typeface="Arial Narrow"/>
                <a:cs typeface="Arial Narrow"/>
              </a:rPr>
              <a:t> </a:t>
            </a:r>
            <a:r>
              <a:rPr sz="1100" spc="5" dirty="0">
                <a:latin typeface="Arial Narrow"/>
                <a:cs typeface="Arial Narrow"/>
              </a:rPr>
              <a:t>(figure</a:t>
            </a:r>
            <a:r>
              <a:rPr sz="1100" spc="-10" dirty="0">
                <a:latin typeface="Arial Narrow"/>
                <a:cs typeface="Arial Narrow"/>
              </a:rPr>
              <a:t> </a:t>
            </a:r>
            <a:r>
              <a:rPr sz="1100" spc="40" dirty="0">
                <a:latin typeface="Arial Narrow"/>
                <a:cs typeface="Arial Narrow"/>
              </a:rPr>
              <a:t>2C).</a:t>
            </a:r>
            <a:r>
              <a:rPr sz="1100" spc="-10" dirty="0">
                <a:latin typeface="Arial Narrow"/>
                <a:cs typeface="Arial Narrow"/>
              </a:rPr>
              <a:t> </a:t>
            </a:r>
            <a:r>
              <a:rPr sz="1100" spc="15" dirty="0">
                <a:latin typeface="Arial Narrow"/>
                <a:cs typeface="Arial Narrow"/>
              </a:rPr>
              <a:t>When</a:t>
            </a:r>
            <a:r>
              <a:rPr sz="1100" spc="-10" dirty="0">
                <a:latin typeface="Arial Narrow"/>
                <a:cs typeface="Arial Narrow"/>
              </a:rPr>
              <a:t> </a:t>
            </a:r>
            <a:r>
              <a:rPr sz="1100" spc="20" dirty="0">
                <a:latin typeface="Arial Narrow"/>
                <a:cs typeface="Arial Narrow"/>
              </a:rPr>
              <a:t>this</a:t>
            </a:r>
            <a:r>
              <a:rPr sz="1100" spc="-10" dirty="0">
                <a:latin typeface="Arial Narrow"/>
                <a:cs typeface="Arial Narrow"/>
              </a:rPr>
              <a:t> </a:t>
            </a:r>
            <a:r>
              <a:rPr sz="1100" dirty="0">
                <a:latin typeface="Arial Narrow"/>
                <a:cs typeface="Arial Narrow"/>
              </a:rPr>
              <a:t>is </a:t>
            </a:r>
            <a:r>
              <a:rPr sz="1100" spc="40" dirty="0">
                <a:latin typeface="Arial Narrow"/>
                <a:cs typeface="Arial Narrow"/>
              </a:rPr>
              <a:t>not</a:t>
            </a:r>
            <a:r>
              <a:rPr sz="1100" spc="-10" dirty="0">
                <a:latin typeface="Arial Narrow"/>
                <a:cs typeface="Arial Narrow"/>
              </a:rPr>
              <a:t> </a:t>
            </a:r>
            <a:r>
              <a:rPr sz="1100" dirty="0">
                <a:latin typeface="Arial Narrow"/>
                <a:cs typeface="Arial Narrow"/>
              </a:rPr>
              <a:t>available,</a:t>
            </a:r>
            <a:r>
              <a:rPr sz="1100" spc="-10" dirty="0">
                <a:latin typeface="Arial Narrow"/>
                <a:cs typeface="Arial Narrow"/>
              </a:rPr>
              <a:t> </a:t>
            </a:r>
            <a:r>
              <a:rPr sz="1100" spc="5" dirty="0">
                <a:latin typeface="Arial Narrow"/>
                <a:cs typeface="Arial Narrow"/>
              </a:rPr>
              <a:t>the</a:t>
            </a:r>
            <a:r>
              <a:rPr sz="1100" spc="-10" dirty="0">
                <a:latin typeface="Arial Narrow"/>
                <a:cs typeface="Arial Narrow"/>
              </a:rPr>
              <a:t> </a:t>
            </a:r>
            <a:r>
              <a:rPr sz="1100" spc="-25" dirty="0">
                <a:latin typeface="Arial Narrow"/>
                <a:cs typeface="Arial Narrow"/>
              </a:rPr>
              <a:t>system</a:t>
            </a:r>
            <a:r>
              <a:rPr sz="1100" spc="-10" dirty="0">
                <a:latin typeface="Arial Narrow"/>
                <a:cs typeface="Arial Narrow"/>
              </a:rPr>
              <a:t> </a:t>
            </a:r>
            <a:r>
              <a:rPr sz="1100" spc="-40" dirty="0">
                <a:latin typeface="Arial Narrow"/>
                <a:cs typeface="Arial Narrow"/>
              </a:rPr>
              <a:t>shows</a:t>
            </a:r>
            <a:r>
              <a:rPr sz="1100" spc="-10" dirty="0">
                <a:latin typeface="Arial Narrow"/>
                <a:cs typeface="Arial Narrow"/>
              </a:rPr>
              <a:t> </a:t>
            </a:r>
            <a:r>
              <a:rPr sz="1100" spc="25" dirty="0">
                <a:latin typeface="Arial Narrow"/>
                <a:cs typeface="Arial Narrow"/>
              </a:rPr>
              <a:t>historic</a:t>
            </a:r>
            <a:r>
              <a:rPr sz="1100" spc="-10" dirty="0">
                <a:latin typeface="Arial Narrow"/>
                <a:cs typeface="Arial Narrow"/>
              </a:rPr>
              <a:t> </a:t>
            </a:r>
            <a:r>
              <a:rPr sz="1100" spc="25" dirty="0">
                <a:latin typeface="Arial Narrow"/>
                <a:cs typeface="Arial Narrow"/>
              </a:rPr>
              <a:t>arrival</a:t>
            </a:r>
            <a:r>
              <a:rPr sz="1100" spc="-10" dirty="0">
                <a:latin typeface="Arial Narrow"/>
                <a:cs typeface="Arial Narrow"/>
              </a:rPr>
              <a:t> </a:t>
            </a:r>
            <a:r>
              <a:rPr sz="1100" spc="35" dirty="0">
                <a:latin typeface="Arial Narrow"/>
                <a:cs typeface="Arial Narrow"/>
              </a:rPr>
              <a:t>information,</a:t>
            </a:r>
            <a:r>
              <a:rPr sz="1100" spc="-10" dirty="0">
                <a:latin typeface="Arial Narrow"/>
                <a:cs typeface="Arial Narrow"/>
              </a:rPr>
              <a:t> </a:t>
            </a:r>
            <a:r>
              <a:rPr sz="1100" spc="-15" dirty="0">
                <a:latin typeface="Arial Narrow"/>
                <a:cs typeface="Arial Narrow"/>
              </a:rPr>
              <a:t>assuming</a:t>
            </a:r>
            <a:r>
              <a:rPr sz="1100" spc="-10" dirty="0">
                <a:latin typeface="Arial Narrow"/>
                <a:cs typeface="Arial Narrow"/>
              </a:rPr>
              <a:t> </a:t>
            </a:r>
            <a:r>
              <a:rPr sz="1100" spc="5" dirty="0">
                <a:latin typeface="Arial Narrow"/>
                <a:cs typeface="Arial Narrow"/>
              </a:rPr>
              <a:t>the</a:t>
            </a:r>
            <a:r>
              <a:rPr sz="1100" spc="-10" dirty="0">
                <a:latin typeface="Arial Narrow"/>
                <a:cs typeface="Arial Narrow"/>
              </a:rPr>
              <a:t> </a:t>
            </a:r>
            <a:r>
              <a:rPr sz="1100" spc="-25" dirty="0">
                <a:latin typeface="Arial Narrow"/>
                <a:cs typeface="Arial Narrow"/>
              </a:rPr>
              <a:t>system</a:t>
            </a:r>
            <a:r>
              <a:rPr sz="1100" spc="-10" dirty="0">
                <a:latin typeface="Arial Narrow"/>
                <a:cs typeface="Arial Narrow"/>
              </a:rPr>
              <a:t> </a:t>
            </a:r>
            <a:r>
              <a:rPr sz="1100" spc="-40" dirty="0">
                <a:latin typeface="Arial Narrow"/>
                <a:cs typeface="Arial Narrow"/>
              </a:rPr>
              <a:t>has</a:t>
            </a:r>
            <a:r>
              <a:rPr sz="1100" spc="-10" dirty="0">
                <a:latin typeface="Arial Narrow"/>
                <a:cs typeface="Arial Narrow"/>
              </a:rPr>
              <a:t> </a:t>
            </a:r>
            <a:r>
              <a:rPr sz="1100" dirty="0">
                <a:latin typeface="Arial Narrow"/>
                <a:cs typeface="Arial Narrow"/>
              </a:rPr>
              <a:t>previous</a:t>
            </a:r>
            <a:r>
              <a:rPr sz="1100" spc="-10" dirty="0">
                <a:latin typeface="Arial Narrow"/>
                <a:cs typeface="Arial Narrow"/>
              </a:rPr>
              <a:t> </a:t>
            </a:r>
            <a:r>
              <a:rPr sz="1100" spc="-5" dirty="0">
                <a:latin typeface="Arial Narrow"/>
                <a:cs typeface="Arial Narrow"/>
              </a:rPr>
              <a:t>trace</a:t>
            </a:r>
            <a:r>
              <a:rPr sz="1100" spc="-10" dirty="0">
                <a:latin typeface="Arial Narrow"/>
                <a:cs typeface="Arial Narrow"/>
              </a:rPr>
              <a:t> data </a:t>
            </a:r>
            <a:r>
              <a:rPr sz="1100" spc="55" dirty="0">
                <a:latin typeface="Arial Narrow"/>
                <a:cs typeface="Arial Narrow"/>
              </a:rPr>
              <a:t>for</a:t>
            </a:r>
            <a:r>
              <a:rPr sz="1100" spc="-10" dirty="0">
                <a:latin typeface="Arial Narrow"/>
                <a:cs typeface="Arial Narrow"/>
              </a:rPr>
              <a:t> </a:t>
            </a:r>
            <a:r>
              <a:rPr sz="1100" spc="20" dirty="0">
                <a:latin typeface="Arial Narrow"/>
                <a:cs typeface="Arial Narrow"/>
              </a:rPr>
              <a:t>this</a:t>
            </a:r>
            <a:r>
              <a:rPr sz="1100" spc="-10" dirty="0">
                <a:latin typeface="Arial Narrow"/>
                <a:cs typeface="Arial Narrow"/>
              </a:rPr>
              <a:t> </a:t>
            </a:r>
            <a:r>
              <a:rPr sz="1100" spc="-35" dirty="0">
                <a:latin typeface="Arial Narrow"/>
                <a:cs typeface="Arial Narrow"/>
              </a:rPr>
              <a:t>bus</a:t>
            </a:r>
            <a:r>
              <a:rPr sz="1100" spc="-20" dirty="0">
                <a:latin typeface="Arial Narrow"/>
                <a:cs typeface="Arial Narrow"/>
              </a:rPr>
              <a:t> </a:t>
            </a:r>
            <a:r>
              <a:rPr sz="1100" spc="5" dirty="0">
                <a:latin typeface="Arial Narrow"/>
                <a:cs typeface="Arial Narrow"/>
              </a:rPr>
              <a:t>at</a:t>
            </a:r>
            <a:r>
              <a:rPr sz="1100" spc="-10" dirty="0">
                <a:latin typeface="Arial Narrow"/>
                <a:cs typeface="Arial Narrow"/>
              </a:rPr>
              <a:t> </a:t>
            </a:r>
            <a:r>
              <a:rPr sz="1100" spc="20" dirty="0">
                <a:latin typeface="Arial Narrow"/>
                <a:cs typeface="Arial Narrow"/>
              </a:rPr>
              <a:t>this</a:t>
            </a:r>
            <a:r>
              <a:rPr sz="1100" spc="-10" dirty="0">
                <a:latin typeface="Arial Narrow"/>
                <a:cs typeface="Arial Narrow"/>
              </a:rPr>
              <a:t> </a:t>
            </a:r>
            <a:r>
              <a:rPr sz="1100" spc="20" dirty="0">
                <a:latin typeface="Arial Narrow"/>
                <a:cs typeface="Arial Narrow"/>
              </a:rPr>
              <a:t>time.</a:t>
            </a:r>
            <a:r>
              <a:rPr sz="1100" spc="-10" dirty="0">
                <a:latin typeface="Arial Narrow"/>
                <a:cs typeface="Arial Narrow"/>
              </a:rPr>
              <a:t> </a:t>
            </a:r>
            <a:r>
              <a:rPr sz="1100" spc="15" dirty="0">
                <a:latin typeface="Arial Narrow"/>
                <a:cs typeface="Arial Narrow"/>
              </a:rPr>
              <a:t>When</a:t>
            </a:r>
            <a:r>
              <a:rPr sz="1100" spc="-10" dirty="0">
                <a:latin typeface="Arial Narrow"/>
                <a:cs typeface="Arial Narrow"/>
              </a:rPr>
              <a:t> </a:t>
            </a:r>
            <a:r>
              <a:rPr sz="1100" spc="15" dirty="0">
                <a:latin typeface="Arial Narrow"/>
                <a:cs typeface="Arial Narrow"/>
              </a:rPr>
              <a:t>neither</a:t>
            </a:r>
            <a:r>
              <a:rPr sz="1100" spc="-10" dirty="0">
                <a:latin typeface="Arial Narrow"/>
                <a:cs typeface="Arial Narrow"/>
              </a:rPr>
              <a:t> </a:t>
            </a:r>
            <a:r>
              <a:rPr sz="1100" spc="25" dirty="0">
                <a:latin typeface="Arial Narrow"/>
                <a:cs typeface="Arial Narrow"/>
              </a:rPr>
              <a:t>real-time</a:t>
            </a:r>
            <a:r>
              <a:rPr sz="1100" spc="-10" dirty="0">
                <a:latin typeface="Arial Narrow"/>
                <a:cs typeface="Arial Narrow"/>
              </a:rPr>
              <a:t> </a:t>
            </a:r>
            <a:r>
              <a:rPr sz="1100" spc="35" dirty="0">
                <a:latin typeface="Arial Narrow"/>
                <a:cs typeface="Arial Narrow"/>
              </a:rPr>
              <a:t>nor</a:t>
            </a:r>
            <a:r>
              <a:rPr sz="1100" spc="-10" dirty="0">
                <a:latin typeface="Arial Narrow"/>
                <a:cs typeface="Arial Narrow"/>
              </a:rPr>
              <a:t> </a:t>
            </a:r>
            <a:r>
              <a:rPr sz="1100" spc="25" dirty="0">
                <a:latin typeface="Arial Narrow"/>
                <a:cs typeface="Arial Narrow"/>
              </a:rPr>
              <a:t>historic</a:t>
            </a:r>
            <a:r>
              <a:rPr sz="1100" spc="-10" dirty="0">
                <a:latin typeface="Arial Narrow"/>
                <a:cs typeface="Arial Narrow"/>
              </a:rPr>
              <a:t> </a:t>
            </a:r>
            <a:r>
              <a:rPr sz="1100" spc="25" dirty="0">
                <a:latin typeface="Arial Narrow"/>
                <a:cs typeface="Arial Narrow"/>
              </a:rPr>
              <a:t>arrival</a:t>
            </a:r>
            <a:r>
              <a:rPr sz="1100" spc="-10" dirty="0">
                <a:latin typeface="Arial Narrow"/>
                <a:cs typeface="Arial Narrow"/>
              </a:rPr>
              <a:t> </a:t>
            </a:r>
            <a:r>
              <a:rPr sz="1100" spc="40" dirty="0">
                <a:latin typeface="Arial Narrow"/>
                <a:cs typeface="Arial Narrow"/>
              </a:rPr>
              <a:t>information</a:t>
            </a:r>
            <a:r>
              <a:rPr sz="1100" spc="-10" dirty="0">
                <a:latin typeface="Arial Narrow"/>
                <a:cs typeface="Arial Narrow"/>
              </a:rPr>
              <a:t> </a:t>
            </a:r>
            <a:r>
              <a:rPr sz="1100" spc="-25" dirty="0">
                <a:latin typeface="Arial Narrow"/>
                <a:cs typeface="Arial Narrow"/>
              </a:rPr>
              <a:t>are</a:t>
            </a:r>
            <a:r>
              <a:rPr sz="1100" spc="-10" dirty="0">
                <a:latin typeface="Arial Narrow"/>
                <a:cs typeface="Arial Narrow"/>
              </a:rPr>
              <a:t> </a:t>
            </a:r>
            <a:r>
              <a:rPr sz="1100" dirty="0">
                <a:latin typeface="Arial Narrow"/>
                <a:cs typeface="Arial Narrow"/>
              </a:rPr>
              <a:t>available,</a:t>
            </a:r>
            <a:r>
              <a:rPr sz="1100" spc="-10" dirty="0">
                <a:latin typeface="Arial Narrow"/>
                <a:cs typeface="Arial Narrow"/>
              </a:rPr>
              <a:t> </a:t>
            </a:r>
            <a:r>
              <a:rPr sz="1100" spc="5" dirty="0">
                <a:latin typeface="Arial Narrow"/>
                <a:cs typeface="Arial Narrow"/>
              </a:rPr>
              <a:t>the</a:t>
            </a:r>
            <a:r>
              <a:rPr sz="1100" spc="-10" dirty="0">
                <a:latin typeface="Arial Narrow"/>
                <a:cs typeface="Arial Narrow"/>
              </a:rPr>
              <a:t> </a:t>
            </a:r>
            <a:r>
              <a:rPr sz="1100" spc="15" dirty="0">
                <a:latin typeface="Arial Narrow"/>
                <a:cs typeface="Arial Narrow"/>
              </a:rPr>
              <a:t>interface</a:t>
            </a:r>
            <a:r>
              <a:rPr sz="1100" spc="-10" dirty="0">
                <a:latin typeface="Arial Narrow"/>
                <a:cs typeface="Arial Narrow"/>
              </a:rPr>
              <a:t> </a:t>
            </a:r>
            <a:r>
              <a:rPr sz="1100" spc="-40" dirty="0">
                <a:latin typeface="Arial Narrow"/>
                <a:cs typeface="Arial Narrow"/>
              </a:rPr>
              <a:t>shows</a:t>
            </a:r>
            <a:r>
              <a:rPr sz="1100" spc="-10" dirty="0">
                <a:latin typeface="Arial Narrow"/>
                <a:cs typeface="Arial Narrow"/>
              </a:rPr>
              <a:t> </a:t>
            </a:r>
            <a:r>
              <a:rPr sz="1100" spc="5" dirty="0">
                <a:latin typeface="Arial Narrow"/>
                <a:cs typeface="Arial Narrow"/>
              </a:rPr>
              <a:t>the</a:t>
            </a:r>
            <a:r>
              <a:rPr sz="1100" spc="-10" dirty="0">
                <a:latin typeface="Arial Narrow"/>
                <a:cs typeface="Arial Narrow"/>
              </a:rPr>
              <a:t> </a:t>
            </a:r>
            <a:r>
              <a:rPr sz="1100" spc="-15" dirty="0">
                <a:latin typeface="Arial Narrow"/>
                <a:cs typeface="Arial Narrow"/>
              </a:rPr>
              <a:t>scheduled</a:t>
            </a:r>
            <a:r>
              <a:rPr sz="1100" spc="-10" dirty="0">
                <a:latin typeface="Arial Narrow"/>
                <a:cs typeface="Arial Narrow"/>
              </a:rPr>
              <a:t> </a:t>
            </a:r>
            <a:r>
              <a:rPr sz="1100" spc="25" dirty="0">
                <a:latin typeface="Arial Narrow"/>
                <a:cs typeface="Arial Narrow"/>
              </a:rPr>
              <a:t>arrival</a:t>
            </a:r>
            <a:r>
              <a:rPr sz="1100" spc="-10" dirty="0">
                <a:latin typeface="Arial Narrow"/>
                <a:cs typeface="Arial Narrow"/>
              </a:rPr>
              <a:t> </a:t>
            </a:r>
            <a:r>
              <a:rPr sz="1100" spc="20" dirty="0">
                <a:latin typeface="Arial Narrow"/>
                <a:cs typeface="Arial Narrow"/>
              </a:rPr>
              <a:t>time.</a:t>
            </a:r>
            <a:r>
              <a:rPr sz="1100" spc="-10" dirty="0">
                <a:latin typeface="Arial Narrow"/>
                <a:cs typeface="Arial Narrow"/>
              </a:rPr>
              <a:t> </a:t>
            </a:r>
            <a:r>
              <a:rPr sz="1100" spc="75" dirty="0">
                <a:latin typeface="Arial Narrow"/>
                <a:cs typeface="Arial Narrow"/>
              </a:rPr>
              <a:t>In</a:t>
            </a:r>
            <a:r>
              <a:rPr sz="1100" spc="-10" dirty="0">
                <a:latin typeface="Arial Narrow"/>
                <a:cs typeface="Arial Narrow"/>
              </a:rPr>
              <a:t> </a:t>
            </a:r>
            <a:r>
              <a:rPr sz="1100" spc="25" dirty="0">
                <a:latin typeface="Arial Narrow"/>
                <a:cs typeface="Arial Narrow"/>
              </a:rPr>
              <a:t>addition,</a:t>
            </a:r>
            <a:r>
              <a:rPr sz="1100" spc="-10" dirty="0">
                <a:latin typeface="Arial Narrow"/>
                <a:cs typeface="Arial Narrow"/>
              </a:rPr>
              <a:t> </a:t>
            </a:r>
            <a:r>
              <a:rPr sz="1100" spc="5" dirty="0">
                <a:latin typeface="Arial Narrow"/>
                <a:cs typeface="Arial Narrow"/>
              </a:rPr>
              <a:t>the</a:t>
            </a:r>
            <a:r>
              <a:rPr sz="1100" spc="-10" dirty="0">
                <a:latin typeface="Arial Narrow"/>
                <a:cs typeface="Arial Narrow"/>
              </a:rPr>
              <a:t> </a:t>
            </a:r>
            <a:r>
              <a:rPr sz="1100" spc="15" dirty="0">
                <a:latin typeface="Arial Narrow"/>
                <a:cs typeface="Arial Narrow"/>
              </a:rPr>
              <a:t>interface</a:t>
            </a:r>
            <a:r>
              <a:rPr sz="1100" spc="-10" dirty="0">
                <a:latin typeface="Arial Narrow"/>
                <a:cs typeface="Arial Narrow"/>
              </a:rPr>
              <a:t> </a:t>
            </a:r>
            <a:r>
              <a:rPr sz="1100" spc="-40" dirty="0">
                <a:latin typeface="Arial Narrow"/>
                <a:cs typeface="Arial Narrow"/>
              </a:rPr>
              <a:t>shows</a:t>
            </a:r>
            <a:r>
              <a:rPr sz="1100" spc="-10" dirty="0">
                <a:latin typeface="Arial Narrow"/>
                <a:cs typeface="Arial Narrow"/>
              </a:rPr>
              <a:t> </a:t>
            </a:r>
            <a:r>
              <a:rPr sz="1100" spc="-35" dirty="0">
                <a:latin typeface="Arial Narrow"/>
                <a:cs typeface="Arial Narrow"/>
              </a:rPr>
              <a:t>bus</a:t>
            </a:r>
            <a:r>
              <a:rPr sz="1100" spc="-10" dirty="0">
                <a:latin typeface="Arial Narrow"/>
                <a:cs typeface="Arial Narrow"/>
              </a:rPr>
              <a:t> </a:t>
            </a:r>
            <a:r>
              <a:rPr sz="1100" spc="5" dirty="0">
                <a:latin typeface="Arial Narrow"/>
                <a:cs typeface="Arial Narrow"/>
              </a:rPr>
              <a:t>fullness</a:t>
            </a:r>
            <a:r>
              <a:rPr sz="1100" spc="-10" dirty="0">
                <a:latin typeface="Arial Narrow"/>
                <a:cs typeface="Arial Narrow"/>
              </a:rPr>
              <a:t> </a:t>
            </a:r>
            <a:r>
              <a:rPr sz="1100" spc="35" dirty="0">
                <a:latin typeface="Arial Narrow"/>
                <a:cs typeface="Arial Narrow"/>
              </a:rPr>
              <a:t>information,</a:t>
            </a:r>
            <a:r>
              <a:rPr sz="1100" spc="-10" dirty="0">
                <a:latin typeface="Arial Narrow"/>
                <a:cs typeface="Arial Narrow"/>
              </a:rPr>
              <a:t> </a:t>
            </a:r>
            <a:r>
              <a:rPr sz="1100" dirty="0">
                <a:latin typeface="Arial Narrow"/>
                <a:cs typeface="Arial Narrow"/>
              </a:rPr>
              <a:t>something</a:t>
            </a:r>
            <a:r>
              <a:rPr sz="1100" spc="-10" dirty="0">
                <a:latin typeface="Arial Narrow"/>
                <a:cs typeface="Arial Narrow"/>
              </a:rPr>
              <a:t> </a:t>
            </a:r>
            <a:r>
              <a:rPr sz="1100" spc="25" dirty="0">
                <a:latin typeface="Arial Narrow"/>
                <a:cs typeface="Arial Narrow"/>
              </a:rPr>
              <a:t>currently</a:t>
            </a:r>
            <a:r>
              <a:rPr sz="1100" spc="-10" dirty="0">
                <a:latin typeface="Arial Narrow"/>
                <a:cs typeface="Arial Narrow"/>
              </a:rPr>
              <a:t> </a:t>
            </a:r>
            <a:r>
              <a:rPr sz="1100" spc="40" dirty="0">
                <a:latin typeface="Arial Narrow"/>
                <a:cs typeface="Arial Narrow"/>
              </a:rPr>
              <a:t>not</a:t>
            </a:r>
            <a:r>
              <a:rPr sz="1100" spc="-10" dirty="0">
                <a:latin typeface="Arial Narrow"/>
                <a:cs typeface="Arial Narrow"/>
              </a:rPr>
              <a:t> </a:t>
            </a:r>
            <a:r>
              <a:rPr sz="1100" dirty="0">
                <a:latin typeface="Arial Narrow"/>
                <a:cs typeface="Arial Narrow"/>
              </a:rPr>
              <a:t>available</a:t>
            </a:r>
            <a:r>
              <a:rPr sz="1100" spc="-10" dirty="0">
                <a:latin typeface="Arial Narrow"/>
                <a:cs typeface="Arial Narrow"/>
              </a:rPr>
              <a:t> </a:t>
            </a:r>
            <a:r>
              <a:rPr sz="1100" spc="-75" dirty="0">
                <a:latin typeface="Arial Narrow"/>
                <a:cs typeface="Arial Narrow"/>
              </a:rPr>
              <a:t>as</a:t>
            </a:r>
            <a:r>
              <a:rPr sz="1100" spc="-10" dirty="0">
                <a:latin typeface="Arial Narrow"/>
                <a:cs typeface="Arial Narrow"/>
              </a:rPr>
              <a:t> </a:t>
            </a:r>
            <a:r>
              <a:rPr sz="1100" spc="-5" dirty="0">
                <a:latin typeface="Arial Narrow"/>
                <a:cs typeface="Arial Narrow"/>
              </a:rPr>
              <a:t>an estimate</a:t>
            </a:r>
            <a:r>
              <a:rPr sz="1100" spc="-10" dirty="0">
                <a:latin typeface="Arial Narrow"/>
                <a:cs typeface="Arial Narrow"/>
              </a:rPr>
              <a:t> </a:t>
            </a:r>
            <a:r>
              <a:rPr sz="1100" spc="60" dirty="0">
                <a:latin typeface="Arial Narrow"/>
                <a:cs typeface="Arial Narrow"/>
              </a:rPr>
              <a:t>in</a:t>
            </a:r>
            <a:r>
              <a:rPr sz="1100" spc="-10" dirty="0">
                <a:latin typeface="Arial Narrow"/>
                <a:cs typeface="Arial Narrow"/>
              </a:rPr>
              <a:t> </a:t>
            </a:r>
            <a:r>
              <a:rPr sz="1100" spc="5" dirty="0">
                <a:latin typeface="Arial Narrow"/>
                <a:cs typeface="Arial Narrow"/>
              </a:rPr>
              <a:t>the</a:t>
            </a:r>
            <a:r>
              <a:rPr sz="1100" spc="-10" dirty="0">
                <a:latin typeface="Arial Narrow"/>
                <a:cs typeface="Arial Narrow"/>
              </a:rPr>
              <a:t> </a:t>
            </a:r>
            <a:r>
              <a:rPr sz="1100" spc="-20" dirty="0">
                <a:latin typeface="Arial Narrow"/>
                <a:cs typeface="Arial Narrow"/>
              </a:rPr>
              <a:t>schedule</a:t>
            </a:r>
            <a:r>
              <a:rPr sz="1100" spc="-10" dirty="0">
                <a:latin typeface="Arial Narrow"/>
                <a:cs typeface="Arial Narrow"/>
              </a:rPr>
              <a:t> </a:t>
            </a:r>
            <a:r>
              <a:rPr sz="1100" spc="10" dirty="0">
                <a:latin typeface="Arial Narrow"/>
                <a:cs typeface="Arial Narrow"/>
              </a:rPr>
              <a:t>provided</a:t>
            </a:r>
            <a:r>
              <a:rPr sz="1100" spc="-10" dirty="0">
                <a:latin typeface="Arial Narrow"/>
                <a:cs typeface="Arial Narrow"/>
              </a:rPr>
              <a:t> by </a:t>
            </a:r>
            <a:r>
              <a:rPr sz="1100" spc="5" dirty="0">
                <a:latin typeface="Arial Narrow"/>
                <a:cs typeface="Arial Narrow"/>
              </a:rPr>
              <a:t>the</a:t>
            </a:r>
            <a:r>
              <a:rPr sz="1100" spc="-10" dirty="0">
                <a:latin typeface="Arial Narrow"/>
                <a:cs typeface="Arial Narrow"/>
              </a:rPr>
              <a:t> </a:t>
            </a:r>
            <a:r>
              <a:rPr sz="1100" spc="25" dirty="0">
                <a:latin typeface="Arial Narrow"/>
                <a:cs typeface="Arial Narrow"/>
              </a:rPr>
              <a:t>transit</a:t>
            </a:r>
            <a:r>
              <a:rPr sz="1100" spc="-10" dirty="0">
                <a:latin typeface="Arial Narrow"/>
                <a:cs typeface="Arial Narrow"/>
              </a:rPr>
              <a:t> </a:t>
            </a:r>
            <a:r>
              <a:rPr sz="1100" spc="-20" dirty="0">
                <a:latin typeface="Arial Narrow"/>
                <a:cs typeface="Arial Narrow"/>
              </a:rPr>
              <a:t>service.</a:t>
            </a:r>
            <a:r>
              <a:rPr sz="1100" spc="-10" dirty="0">
                <a:latin typeface="Arial Narrow"/>
                <a:cs typeface="Arial Narrow"/>
              </a:rPr>
              <a:t> </a:t>
            </a:r>
            <a:r>
              <a:rPr sz="1100" spc="70" dirty="0">
                <a:latin typeface="Arial Narrow"/>
                <a:cs typeface="Arial Narrow"/>
              </a:rPr>
              <a:t>(11</a:t>
            </a:r>
            <a:r>
              <a:rPr sz="1100" spc="-10" dirty="0">
                <a:latin typeface="Arial Narrow"/>
                <a:cs typeface="Arial Narrow"/>
              </a:rPr>
              <a:t> </a:t>
            </a:r>
            <a:r>
              <a:rPr sz="1100" spc="30" dirty="0">
                <a:latin typeface="Arial Narrow"/>
                <a:cs typeface="Arial Narrow"/>
              </a:rPr>
              <a:t>pt</a:t>
            </a:r>
            <a:r>
              <a:rPr sz="1100" spc="-10" dirty="0">
                <a:latin typeface="Arial Narrow"/>
                <a:cs typeface="Arial Narrow"/>
              </a:rPr>
              <a:t> </a:t>
            </a:r>
            <a:r>
              <a:rPr sz="1100" spc="15" dirty="0">
                <a:latin typeface="Arial Narrow"/>
                <a:cs typeface="Arial Narrow"/>
              </a:rPr>
              <a:t>Bernhard</a:t>
            </a:r>
            <a:r>
              <a:rPr sz="1100" spc="-10" dirty="0">
                <a:latin typeface="Arial Narrow"/>
                <a:cs typeface="Arial Narrow"/>
              </a:rPr>
              <a:t> </a:t>
            </a:r>
            <a:r>
              <a:rPr sz="1100" spc="20" dirty="0">
                <a:latin typeface="Arial Narrow"/>
                <a:cs typeface="Arial Narrow"/>
              </a:rPr>
              <a:t>Modern)</a:t>
            </a:r>
            <a:endParaRPr sz="1100" dirty="0">
              <a:latin typeface="Arial Narrow"/>
              <a:cs typeface="Arial Narrow"/>
            </a:endParaRPr>
          </a:p>
          <a:p>
            <a:pPr marL="12700" marR="65405" indent="30480">
              <a:lnSpc>
                <a:spcPct val="100499"/>
              </a:lnSpc>
              <a:spcBef>
                <a:spcPts val="765"/>
              </a:spcBef>
            </a:pPr>
            <a:r>
              <a:rPr sz="1100" dirty="0">
                <a:latin typeface="Adobe Garamond Pro"/>
                <a:cs typeface="Adobe Garamond Pro"/>
              </a:rPr>
              <a:t>Tiramisu displays real-time arrival information when a commuter is actively sharing GPS (</a:t>
            </a:r>
            <a:r>
              <a:rPr sz="1100" spc="-15" dirty="0">
                <a:latin typeface="Adobe Garamond Pro"/>
                <a:cs typeface="Adobe Garamond Pro"/>
              </a:rPr>
              <a:t>figure 2C). When this is not available, the system shows historic arrival information, assuming the system has previous trace data for this bus at this time. When neither real-time nor historic arrival information are available, the interface shows the scheduled arrival time. In addition, the interface shows bus fullness information, something currently not available as an estimate in the schedule provided by the transit service. (11 pt Garamond)</a:t>
            </a:r>
            <a:endParaRPr sz="1100" dirty="0">
              <a:latin typeface="Adobe Garamond Pro"/>
              <a:cs typeface="Adobe Garamond Pro"/>
            </a:endParaRPr>
          </a:p>
          <a:p>
            <a:pPr marL="12700" marR="49530">
              <a:lnSpc>
                <a:spcPct val="100499"/>
              </a:lnSpc>
              <a:spcBef>
                <a:spcPts val="765"/>
              </a:spcBef>
            </a:pPr>
            <a:r>
              <a:rPr sz="1100" spc="15" dirty="0">
                <a:latin typeface="Arial Narrow"/>
                <a:cs typeface="Arial Narrow"/>
              </a:rPr>
              <a:t>Tiramisu</a:t>
            </a:r>
            <a:r>
              <a:rPr sz="1100" spc="-20" dirty="0">
                <a:latin typeface="Arial Narrow"/>
                <a:cs typeface="Arial Narrow"/>
              </a:rPr>
              <a:t> </a:t>
            </a:r>
            <a:r>
              <a:rPr sz="1100" spc="5" dirty="0">
                <a:latin typeface="Arial Narrow"/>
                <a:cs typeface="Arial Narrow"/>
              </a:rPr>
              <a:t>displays</a:t>
            </a:r>
            <a:r>
              <a:rPr sz="1100" spc="-20" dirty="0">
                <a:latin typeface="Arial Narrow"/>
                <a:cs typeface="Arial Narrow"/>
              </a:rPr>
              <a:t> </a:t>
            </a:r>
            <a:r>
              <a:rPr sz="1100" spc="35" dirty="0">
                <a:latin typeface="Arial Narrow"/>
                <a:cs typeface="Arial Narrow"/>
              </a:rPr>
              <a:t>real-time</a:t>
            </a:r>
            <a:r>
              <a:rPr sz="1100" spc="-20" dirty="0">
                <a:latin typeface="Arial Narrow"/>
                <a:cs typeface="Arial Narrow"/>
              </a:rPr>
              <a:t> </a:t>
            </a:r>
            <a:r>
              <a:rPr sz="1100" spc="30" dirty="0">
                <a:latin typeface="Arial Narrow"/>
                <a:cs typeface="Arial Narrow"/>
              </a:rPr>
              <a:t>arrival</a:t>
            </a:r>
            <a:r>
              <a:rPr sz="1100" spc="-20" dirty="0">
                <a:latin typeface="Arial Narrow"/>
                <a:cs typeface="Arial Narrow"/>
              </a:rPr>
              <a:t> </a:t>
            </a:r>
            <a:r>
              <a:rPr sz="1100" spc="50" dirty="0">
                <a:latin typeface="Arial Narrow"/>
                <a:cs typeface="Arial Narrow"/>
              </a:rPr>
              <a:t>information</a:t>
            </a:r>
            <a:r>
              <a:rPr sz="1100" spc="-20" dirty="0">
                <a:latin typeface="Arial Narrow"/>
                <a:cs typeface="Arial Narrow"/>
              </a:rPr>
              <a:t> </a:t>
            </a:r>
            <a:r>
              <a:rPr sz="1100" spc="45" dirty="0">
                <a:latin typeface="Arial Narrow"/>
                <a:cs typeface="Arial Narrow"/>
              </a:rPr>
              <a:t>when</a:t>
            </a:r>
            <a:r>
              <a:rPr sz="1100" spc="-20" dirty="0">
                <a:latin typeface="Arial Narrow"/>
                <a:cs typeface="Arial Narrow"/>
              </a:rPr>
              <a:t> </a:t>
            </a:r>
            <a:r>
              <a:rPr sz="1100" spc="25" dirty="0">
                <a:latin typeface="Arial Narrow"/>
                <a:cs typeface="Arial Narrow"/>
              </a:rPr>
              <a:t>a</a:t>
            </a:r>
            <a:r>
              <a:rPr sz="1100" spc="-20" dirty="0">
                <a:latin typeface="Arial Narrow"/>
                <a:cs typeface="Arial Narrow"/>
              </a:rPr>
              <a:t> </a:t>
            </a:r>
            <a:r>
              <a:rPr sz="1100" spc="45" dirty="0">
                <a:latin typeface="Arial Narrow"/>
                <a:cs typeface="Arial Narrow"/>
              </a:rPr>
              <a:t>commuter</a:t>
            </a:r>
            <a:r>
              <a:rPr sz="1100" spc="-20" dirty="0">
                <a:latin typeface="Arial Narrow"/>
                <a:cs typeface="Arial Narrow"/>
              </a:rPr>
              <a:t> </a:t>
            </a:r>
            <a:r>
              <a:rPr sz="1100" spc="-5" dirty="0">
                <a:latin typeface="Arial Narrow"/>
                <a:cs typeface="Arial Narrow"/>
              </a:rPr>
              <a:t>is</a:t>
            </a:r>
            <a:r>
              <a:rPr sz="1100" spc="-20" dirty="0">
                <a:latin typeface="Arial Narrow"/>
                <a:cs typeface="Arial Narrow"/>
              </a:rPr>
              <a:t> </a:t>
            </a:r>
            <a:r>
              <a:rPr sz="1100" spc="15" dirty="0">
                <a:latin typeface="Arial Narrow"/>
                <a:cs typeface="Arial Narrow"/>
              </a:rPr>
              <a:t>actively</a:t>
            </a:r>
            <a:r>
              <a:rPr sz="1100" spc="-20" dirty="0">
                <a:latin typeface="Arial Narrow"/>
                <a:cs typeface="Arial Narrow"/>
              </a:rPr>
              <a:t> </a:t>
            </a:r>
            <a:r>
              <a:rPr sz="1100" spc="25" dirty="0">
                <a:latin typeface="Arial Narrow"/>
                <a:cs typeface="Arial Narrow"/>
              </a:rPr>
              <a:t>sharing</a:t>
            </a:r>
            <a:r>
              <a:rPr sz="1100" spc="-20" dirty="0">
                <a:latin typeface="Arial Narrow"/>
                <a:cs typeface="Arial Narrow"/>
              </a:rPr>
              <a:t> </a:t>
            </a:r>
            <a:r>
              <a:rPr sz="1100" spc="-85" dirty="0">
                <a:latin typeface="Arial Narrow"/>
                <a:cs typeface="Arial Narrow"/>
              </a:rPr>
              <a:t>GPS</a:t>
            </a:r>
            <a:r>
              <a:rPr sz="1100" spc="-20" dirty="0">
                <a:latin typeface="Arial Narrow"/>
                <a:cs typeface="Arial Narrow"/>
              </a:rPr>
              <a:t> </a:t>
            </a:r>
            <a:r>
              <a:rPr sz="1100" spc="40" dirty="0">
                <a:latin typeface="Arial Narrow"/>
                <a:cs typeface="Arial Narrow"/>
              </a:rPr>
              <a:t>(figure</a:t>
            </a:r>
            <a:r>
              <a:rPr sz="1100" spc="-20" dirty="0">
                <a:latin typeface="Arial Narrow"/>
                <a:cs typeface="Arial Narrow"/>
              </a:rPr>
              <a:t> </a:t>
            </a:r>
            <a:r>
              <a:rPr sz="1100" dirty="0">
                <a:latin typeface="Arial Narrow"/>
                <a:cs typeface="Arial Narrow"/>
              </a:rPr>
              <a:t>2C).</a:t>
            </a:r>
            <a:r>
              <a:rPr sz="1100" spc="-20" dirty="0">
                <a:latin typeface="Arial Narrow"/>
                <a:cs typeface="Arial Narrow"/>
              </a:rPr>
              <a:t> </a:t>
            </a:r>
            <a:r>
              <a:rPr sz="1100" spc="35" dirty="0">
                <a:latin typeface="Arial Narrow"/>
                <a:cs typeface="Arial Narrow"/>
              </a:rPr>
              <a:t>When</a:t>
            </a:r>
            <a:r>
              <a:rPr sz="1100" spc="-20" dirty="0">
                <a:latin typeface="Arial Narrow"/>
                <a:cs typeface="Arial Narrow"/>
              </a:rPr>
              <a:t> </a:t>
            </a:r>
            <a:r>
              <a:rPr sz="1100" spc="25" dirty="0">
                <a:latin typeface="Arial Narrow"/>
                <a:cs typeface="Arial Narrow"/>
              </a:rPr>
              <a:t>this</a:t>
            </a:r>
            <a:r>
              <a:rPr sz="1100" spc="20" dirty="0">
                <a:latin typeface="Arial Narrow"/>
                <a:cs typeface="Arial Narrow"/>
              </a:rPr>
              <a:t> </a:t>
            </a:r>
            <a:r>
              <a:rPr sz="1100" spc="-5" dirty="0">
                <a:latin typeface="Arial Narrow"/>
                <a:cs typeface="Arial Narrow"/>
              </a:rPr>
              <a:t>is</a:t>
            </a:r>
            <a:r>
              <a:rPr sz="1100" spc="-20" dirty="0">
                <a:latin typeface="Arial Narrow"/>
                <a:cs typeface="Arial Narrow"/>
              </a:rPr>
              <a:t> </a:t>
            </a:r>
            <a:r>
              <a:rPr sz="1100" spc="55" dirty="0">
                <a:latin typeface="Arial Narrow"/>
                <a:cs typeface="Arial Narrow"/>
              </a:rPr>
              <a:t>not</a:t>
            </a:r>
            <a:r>
              <a:rPr sz="1100" spc="-20" dirty="0">
                <a:latin typeface="Arial Narrow"/>
                <a:cs typeface="Arial Narrow"/>
              </a:rPr>
              <a:t> </a:t>
            </a:r>
            <a:r>
              <a:rPr sz="1100" spc="30" dirty="0">
                <a:latin typeface="Arial Narrow"/>
                <a:cs typeface="Arial Narrow"/>
              </a:rPr>
              <a:t>available,</a:t>
            </a:r>
            <a:r>
              <a:rPr sz="1100" spc="-20"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10" dirty="0">
                <a:latin typeface="Arial Narrow"/>
                <a:cs typeface="Arial Narrow"/>
              </a:rPr>
              <a:t>system</a:t>
            </a:r>
            <a:r>
              <a:rPr sz="1100" spc="-20" dirty="0">
                <a:latin typeface="Arial Narrow"/>
                <a:cs typeface="Arial Narrow"/>
              </a:rPr>
              <a:t> </a:t>
            </a:r>
            <a:r>
              <a:rPr sz="1100" spc="15" dirty="0">
                <a:latin typeface="Arial Narrow"/>
                <a:cs typeface="Arial Narrow"/>
              </a:rPr>
              <a:t>shows</a:t>
            </a:r>
            <a:r>
              <a:rPr sz="1100" spc="-20" dirty="0">
                <a:latin typeface="Arial Narrow"/>
                <a:cs typeface="Arial Narrow"/>
              </a:rPr>
              <a:t> </a:t>
            </a:r>
            <a:r>
              <a:rPr sz="1100" spc="25" dirty="0">
                <a:latin typeface="Arial Narrow"/>
                <a:cs typeface="Arial Narrow"/>
              </a:rPr>
              <a:t>historic</a:t>
            </a:r>
            <a:r>
              <a:rPr sz="1100" spc="-20" dirty="0">
                <a:latin typeface="Arial Narrow"/>
                <a:cs typeface="Arial Narrow"/>
              </a:rPr>
              <a:t> </a:t>
            </a:r>
            <a:r>
              <a:rPr sz="1100" spc="30" dirty="0">
                <a:latin typeface="Arial Narrow"/>
                <a:cs typeface="Arial Narrow"/>
              </a:rPr>
              <a:t>arrival</a:t>
            </a:r>
            <a:r>
              <a:rPr sz="1100" spc="-20" dirty="0">
                <a:latin typeface="Arial Narrow"/>
                <a:cs typeface="Arial Narrow"/>
              </a:rPr>
              <a:t> </a:t>
            </a:r>
            <a:r>
              <a:rPr sz="1100" spc="50" dirty="0">
                <a:latin typeface="Arial Narrow"/>
                <a:cs typeface="Arial Narrow"/>
              </a:rPr>
              <a:t>information,</a:t>
            </a:r>
            <a:r>
              <a:rPr sz="1100" spc="-20" dirty="0">
                <a:latin typeface="Arial Narrow"/>
                <a:cs typeface="Arial Narrow"/>
              </a:rPr>
              <a:t> </a:t>
            </a:r>
            <a:r>
              <a:rPr sz="1100" spc="20" dirty="0">
                <a:latin typeface="Arial Narrow"/>
                <a:cs typeface="Arial Narrow"/>
              </a:rPr>
              <a:t>assuming</a:t>
            </a:r>
            <a:r>
              <a:rPr sz="1100" spc="-20"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10" dirty="0">
                <a:latin typeface="Arial Narrow"/>
                <a:cs typeface="Arial Narrow"/>
              </a:rPr>
              <a:t>system</a:t>
            </a:r>
            <a:r>
              <a:rPr sz="1100" spc="-20" dirty="0">
                <a:latin typeface="Arial Narrow"/>
                <a:cs typeface="Arial Narrow"/>
              </a:rPr>
              <a:t> </a:t>
            </a:r>
            <a:r>
              <a:rPr sz="1100" dirty="0">
                <a:latin typeface="Arial Narrow"/>
                <a:cs typeface="Arial Narrow"/>
              </a:rPr>
              <a:t>has</a:t>
            </a:r>
            <a:r>
              <a:rPr sz="1100" spc="-20" dirty="0">
                <a:latin typeface="Arial Narrow"/>
                <a:cs typeface="Arial Narrow"/>
              </a:rPr>
              <a:t> </a:t>
            </a:r>
            <a:r>
              <a:rPr sz="1100" spc="20" dirty="0">
                <a:latin typeface="Arial Narrow"/>
                <a:cs typeface="Arial Narrow"/>
              </a:rPr>
              <a:t>previous</a:t>
            </a:r>
            <a:r>
              <a:rPr sz="1100" spc="-20" dirty="0">
                <a:latin typeface="Arial Narrow"/>
                <a:cs typeface="Arial Narrow"/>
              </a:rPr>
              <a:t> </a:t>
            </a:r>
            <a:r>
              <a:rPr sz="1100" spc="20" dirty="0">
                <a:latin typeface="Arial Narrow"/>
                <a:cs typeface="Arial Narrow"/>
              </a:rPr>
              <a:t>trace</a:t>
            </a:r>
            <a:r>
              <a:rPr sz="1100" spc="-20" dirty="0">
                <a:latin typeface="Arial Narrow"/>
                <a:cs typeface="Arial Narrow"/>
              </a:rPr>
              <a:t> </a:t>
            </a:r>
            <a:r>
              <a:rPr sz="1100" spc="35" dirty="0">
                <a:latin typeface="Arial Narrow"/>
                <a:cs typeface="Arial Narrow"/>
              </a:rPr>
              <a:t>data</a:t>
            </a:r>
            <a:r>
              <a:rPr sz="1100" spc="-20" dirty="0">
                <a:latin typeface="Arial Narrow"/>
                <a:cs typeface="Arial Narrow"/>
              </a:rPr>
              <a:t> </a:t>
            </a:r>
            <a:r>
              <a:rPr sz="1100" spc="45" dirty="0">
                <a:latin typeface="Arial Narrow"/>
                <a:cs typeface="Arial Narrow"/>
              </a:rPr>
              <a:t>for</a:t>
            </a:r>
            <a:r>
              <a:rPr sz="1100" spc="30" dirty="0">
                <a:latin typeface="Arial Narrow"/>
                <a:cs typeface="Arial Narrow"/>
              </a:rPr>
              <a:t> </a:t>
            </a:r>
            <a:r>
              <a:rPr sz="1100" spc="25" dirty="0">
                <a:latin typeface="Arial Narrow"/>
                <a:cs typeface="Arial Narrow"/>
              </a:rPr>
              <a:t>this</a:t>
            </a:r>
            <a:r>
              <a:rPr sz="1100" spc="-20" dirty="0">
                <a:latin typeface="Arial Narrow"/>
                <a:cs typeface="Arial Narrow"/>
              </a:rPr>
              <a:t> </a:t>
            </a:r>
            <a:r>
              <a:rPr sz="1100" spc="5" dirty="0">
                <a:latin typeface="Arial Narrow"/>
                <a:cs typeface="Arial Narrow"/>
              </a:rPr>
              <a:t>bus</a:t>
            </a:r>
            <a:r>
              <a:rPr sz="1100" spc="-20" dirty="0">
                <a:latin typeface="Arial Narrow"/>
                <a:cs typeface="Arial Narrow"/>
              </a:rPr>
              <a:t> </a:t>
            </a:r>
            <a:r>
              <a:rPr sz="1100" spc="45" dirty="0">
                <a:latin typeface="Arial Narrow"/>
                <a:cs typeface="Arial Narrow"/>
              </a:rPr>
              <a:t>at</a:t>
            </a:r>
            <a:r>
              <a:rPr sz="1100" spc="-20" dirty="0">
                <a:latin typeface="Arial Narrow"/>
                <a:cs typeface="Arial Narrow"/>
              </a:rPr>
              <a:t> </a:t>
            </a:r>
            <a:r>
              <a:rPr sz="1100" spc="25" dirty="0">
                <a:latin typeface="Arial Narrow"/>
                <a:cs typeface="Arial Narrow"/>
              </a:rPr>
              <a:t>this</a:t>
            </a:r>
            <a:r>
              <a:rPr sz="1100" spc="-20" dirty="0">
                <a:latin typeface="Arial Narrow"/>
                <a:cs typeface="Arial Narrow"/>
              </a:rPr>
              <a:t> </a:t>
            </a:r>
            <a:r>
              <a:rPr sz="1100" spc="50" dirty="0">
                <a:latin typeface="Arial Narrow"/>
                <a:cs typeface="Arial Narrow"/>
              </a:rPr>
              <a:t>time.</a:t>
            </a:r>
            <a:r>
              <a:rPr sz="1100" spc="-20" dirty="0">
                <a:latin typeface="Arial Narrow"/>
                <a:cs typeface="Arial Narrow"/>
              </a:rPr>
              <a:t> </a:t>
            </a:r>
            <a:r>
              <a:rPr sz="1100" spc="35" dirty="0">
                <a:latin typeface="Arial Narrow"/>
                <a:cs typeface="Arial Narrow"/>
              </a:rPr>
              <a:t>When</a:t>
            </a:r>
            <a:r>
              <a:rPr sz="1100" spc="-20" dirty="0">
                <a:latin typeface="Arial Narrow"/>
                <a:cs typeface="Arial Narrow"/>
              </a:rPr>
              <a:t> </a:t>
            </a:r>
            <a:r>
              <a:rPr sz="1100" spc="35" dirty="0">
                <a:latin typeface="Arial Narrow"/>
                <a:cs typeface="Arial Narrow"/>
              </a:rPr>
              <a:t>neither</a:t>
            </a:r>
            <a:r>
              <a:rPr sz="1100" spc="-20" dirty="0">
                <a:latin typeface="Arial Narrow"/>
                <a:cs typeface="Arial Narrow"/>
              </a:rPr>
              <a:t> </a:t>
            </a:r>
            <a:r>
              <a:rPr sz="1100" spc="35" dirty="0">
                <a:latin typeface="Arial Narrow"/>
                <a:cs typeface="Arial Narrow"/>
              </a:rPr>
              <a:t>real-time</a:t>
            </a:r>
            <a:r>
              <a:rPr sz="1100" spc="-20" dirty="0">
                <a:latin typeface="Arial Narrow"/>
                <a:cs typeface="Arial Narrow"/>
              </a:rPr>
              <a:t> </a:t>
            </a:r>
            <a:r>
              <a:rPr sz="1100" spc="45" dirty="0">
                <a:latin typeface="Arial Narrow"/>
                <a:cs typeface="Arial Narrow"/>
              </a:rPr>
              <a:t>nor</a:t>
            </a:r>
            <a:r>
              <a:rPr sz="1100" spc="-20" dirty="0">
                <a:latin typeface="Arial Narrow"/>
                <a:cs typeface="Arial Narrow"/>
              </a:rPr>
              <a:t> </a:t>
            </a:r>
            <a:r>
              <a:rPr sz="1100" spc="25" dirty="0">
                <a:latin typeface="Arial Narrow"/>
                <a:cs typeface="Arial Narrow"/>
              </a:rPr>
              <a:t>historic</a:t>
            </a:r>
            <a:r>
              <a:rPr sz="1100" spc="-20" dirty="0">
                <a:latin typeface="Arial Narrow"/>
                <a:cs typeface="Arial Narrow"/>
              </a:rPr>
              <a:t> </a:t>
            </a:r>
            <a:r>
              <a:rPr sz="1100" spc="30" dirty="0">
                <a:latin typeface="Arial Narrow"/>
                <a:cs typeface="Arial Narrow"/>
              </a:rPr>
              <a:t>arrival</a:t>
            </a:r>
            <a:r>
              <a:rPr sz="1100" spc="-20" dirty="0">
                <a:latin typeface="Arial Narrow"/>
                <a:cs typeface="Arial Narrow"/>
              </a:rPr>
              <a:t> </a:t>
            </a:r>
            <a:r>
              <a:rPr sz="1100" spc="50" dirty="0">
                <a:latin typeface="Arial Narrow"/>
                <a:cs typeface="Arial Narrow"/>
              </a:rPr>
              <a:t>information</a:t>
            </a:r>
            <a:r>
              <a:rPr sz="1100" spc="-20" dirty="0">
                <a:latin typeface="Arial Narrow"/>
                <a:cs typeface="Arial Narrow"/>
              </a:rPr>
              <a:t> </a:t>
            </a:r>
            <a:r>
              <a:rPr sz="1100" spc="25" dirty="0">
                <a:latin typeface="Arial Narrow"/>
                <a:cs typeface="Arial Narrow"/>
              </a:rPr>
              <a:t>are</a:t>
            </a:r>
            <a:r>
              <a:rPr sz="1100" spc="-20" dirty="0">
                <a:latin typeface="Arial Narrow"/>
                <a:cs typeface="Arial Narrow"/>
              </a:rPr>
              <a:t> </a:t>
            </a:r>
            <a:r>
              <a:rPr sz="1100" spc="30" dirty="0">
                <a:latin typeface="Arial Narrow"/>
                <a:cs typeface="Arial Narrow"/>
              </a:rPr>
              <a:t>available,</a:t>
            </a:r>
            <a:r>
              <a:rPr sz="1100" spc="-20"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30" dirty="0">
                <a:latin typeface="Arial Narrow"/>
                <a:cs typeface="Arial Narrow"/>
              </a:rPr>
              <a:t>interface</a:t>
            </a:r>
            <a:r>
              <a:rPr sz="1100" spc="-20" dirty="0">
                <a:latin typeface="Arial Narrow"/>
                <a:cs typeface="Arial Narrow"/>
              </a:rPr>
              <a:t> </a:t>
            </a:r>
            <a:r>
              <a:rPr sz="1100" spc="15" dirty="0">
                <a:latin typeface="Arial Narrow"/>
                <a:cs typeface="Arial Narrow"/>
              </a:rPr>
              <a:t>shows</a:t>
            </a:r>
            <a:r>
              <a:rPr sz="1100" spc="5"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15" dirty="0">
                <a:latin typeface="Arial Narrow"/>
                <a:cs typeface="Arial Narrow"/>
              </a:rPr>
              <a:t>scheduled</a:t>
            </a:r>
            <a:r>
              <a:rPr sz="1100" spc="-20" dirty="0">
                <a:latin typeface="Arial Narrow"/>
                <a:cs typeface="Arial Narrow"/>
              </a:rPr>
              <a:t> </a:t>
            </a:r>
            <a:r>
              <a:rPr sz="1100" spc="30" dirty="0">
                <a:latin typeface="Arial Narrow"/>
                <a:cs typeface="Arial Narrow"/>
              </a:rPr>
              <a:t>arrival</a:t>
            </a:r>
            <a:r>
              <a:rPr sz="1100" spc="-20" dirty="0">
                <a:latin typeface="Arial Narrow"/>
                <a:cs typeface="Arial Narrow"/>
              </a:rPr>
              <a:t> </a:t>
            </a:r>
            <a:r>
              <a:rPr sz="1100" spc="50" dirty="0">
                <a:latin typeface="Arial Narrow"/>
                <a:cs typeface="Arial Narrow"/>
              </a:rPr>
              <a:t>time.</a:t>
            </a:r>
            <a:r>
              <a:rPr sz="1100" spc="-20" dirty="0">
                <a:latin typeface="Arial Narrow"/>
                <a:cs typeface="Arial Narrow"/>
              </a:rPr>
              <a:t> </a:t>
            </a:r>
            <a:r>
              <a:rPr sz="1100" spc="30" dirty="0">
                <a:latin typeface="Arial Narrow"/>
                <a:cs typeface="Arial Narrow"/>
              </a:rPr>
              <a:t>In</a:t>
            </a:r>
            <a:r>
              <a:rPr sz="1100" spc="-20" dirty="0">
                <a:latin typeface="Arial Narrow"/>
                <a:cs typeface="Arial Narrow"/>
              </a:rPr>
              <a:t> </a:t>
            </a:r>
            <a:r>
              <a:rPr sz="1100" spc="45" dirty="0">
                <a:latin typeface="Arial Narrow"/>
                <a:cs typeface="Arial Narrow"/>
              </a:rPr>
              <a:t>addition,</a:t>
            </a:r>
            <a:r>
              <a:rPr sz="1100" spc="-20"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30" dirty="0">
                <a:latin typeface="Arial Narrow"/>
                <a:cs typeface="Arial Narrow"/>
              </a:rPr>
              <a:t>interface</a:t>
            </a:r>
            <a:r>
              <a:rPr sz="1100" spc="-20" dirty="0">
                <a:latin typeface="Arial Narrow"/>
                <a:cs typeface="Arial Narrow"/>
              </a:rPr>
              <a:t> </a:t>
            </a:r>
            <a:r>
              <a:rPr sz="1100" spc="15" dirty="0">
                <a:latin typeface="Arial Narrow"/>
                <a:cs typeface="Arial Narrow"/>
              </a:rPr>
              <a:t>shows</a:t>
            </a:r>
            <a:r>
              <a:rPr sz="1100" spc="-20" dirty="0">
                <a:latin typeface="Arial Narrow"/>
                <a:cs typeface="Arial Narrow"/>
              </a:rPr>
              <a:t> </a:t>
            </a:r>
            <a:r>
              <a:rPr sz="1100" spc="5" dirty="0">
                <a:latin typeface="Arial Narrow"/>
                <a:cs typeface="Arial Narrow"/>
              </a:rPr>
              <a:t>bus</a:t>
            </a:r>
            <a:r>
              <a:rPr sz="1100" spc="-20" dirty="0">
                <a:latin typeface="Arial Narrow"/>
                <a:cs typeface="Arial Narrow"/>
              </a:rPr>
              <a:t> </a:t>
            </a:r>
            <a:r>
              <a:rPr sz="1100" spc="15" dirty="0">
                <a:latin typeface="Arial Narrow"/>
                <a:cs typeface="Arial Narrow"/>
              </a:rPr>
              <a:t>fullness</a:t>
            </a:r>
            <a:r>
              <a:rPr sz="1100" spc="-20" dirty="0">
                <a:latin typeface="Arial Narrow"/>
                <a:cs typeface="Arial Narrow"/>
              </a:rPr>
              <a:t> </a:t>
            </a:r>
            <a:r>
              <a:rPr sz="1100" spc="50" dirty="0">
                <a:latin typeface="Arial Narrow"/>
                <a:cs typeface="Arial Narrow"/>
              </a:rPr>
              <a:t>information,</a:t>
            </a:r>
            <a:r>
              <a:rPr sz="1100" spc="-20" dirty="0">
                <a:latin typeface="Arial Narrow"/>
                <a:cs typeface="Arial Narrow"/>
              </a:rPr>
              <a:t> </a:t>
            </a:r>
            <a:r>
              <a:rPr sz="1100" spc="40" dirty="0">
                <a:latin typeface="Arial Narrow"/>
                <a:cs typeface="Arial Narrow"/>
              </a:rPr>
              <a:t>something</a:t>
            </a:r>
            <a:r>
              <a:rPr sz="1100" spc="-20" dirty="0">
                <a:latin typeface="Arial Narrow"/>
                <a:cs typeface="Arial Narrow"/>
              </a:rPr>
              <a:t> </a:t>
            </a:r>
            <a:r>
              <a:rPr sz="1100" spc="30" dirty="0">
                <a:latin typeface="Arial Narrow"/>
                <a:cs typeface="Arial Narrow"/>
              </a:rPr>
              <a:t>currently</a:t>
            </a:r>
            <a:r>
              <a:rPr sz="1100" spc="-20" dirty="0">
                <a:latin typeface="Arial Narrow"/>
                <a:cs typeface="Arial Narrow"/>
              </a:rPr>
              <a:t> </a:t>
            </a:r>
            <a:r>
              <a:rPr sz="1100" spc="55" dirty="0">
                <a:latin typeface="Arial Narrow"/>
                <a:cs typeface="Arial Narrow"/>
              </a:rPr>
              <a:t>not</a:t>
            </a:r>
            <a:r>
              <a:rPr sz="1100" spc="35" dirty="0">
                <a:latin typeface="Arial Narrow"/>
                <a:cs typeface="Arial Narrow"/>
              </a:rPr>
              <a:t> </a:t>
            </a:r>
            <a:r>
              <a:rPr sz="1100" spc="25" dirty="0">
                <a:latin typeface="Arial Narrow"/>
                <a:cs typeface="Arial Narrow"/>
              </a:rPr>
              <a:t>available</a:t>
            </a:r>
            <a:r>
              <a:rPr sz="1100" spc="-20" dirty="0">
                <a:latin typeface="Arial Narrow"/>
                <a:cs typeface="Arial Narrow"/>
              </a:rPr>
              <a:t> </a:t>
            </a:r>
            <a:r>
              <a:rPr sz="1100" spc="-15" dirty="0">
                <a:latin typeface="Arial Narrow"/>
                <a:cs typeface="Arial Narrow"/>
              </a:rPr>
              <a:t>as</a:t>
            </a:r>
            <a:r>
              <a:rPr sz="1100" spc="-20" dirty="0">
                <a:latin typeface="Arial Narrow"/>
                <a:cs typeface="Arial Narrow"/>
              </a:rPr>
              <a:t> </a:t>
            </a:r>
            <a:r>
              <a:rPr sz="1100" spc="35" dirty="0">
                <a:latin typeface="Arial Narrow"/>
                <a:cs typeface="Arial Narrow"/>
              </a:rPr>
              <a:t>an</a:t>
            </a:r>
            <a:r>
              <a:rPr sz="1100" spc="-20" dirty="0">
                <a:latin typeface="Arial Narrow"/>
                <a:cs typeface="Arial Narrow"/>
              </a:rPr>
              <a:t> </a:t>
            </a:r>
            <a:r>
              <a:rPr sz="1100" spc="35" dirty="0">
                <a:latin typeface="Arial Narrow"/>
                <a:cs typeface="Arial Narrow"/>
              </a:rPr>
              <a:t>estimate</a:t>
            </a:r>
            <a:r>
              <a:rPr sz="1100" spc="-20" dirty="0">
                <a:latin typeface="Arial Narrow"/>
                <a:cs typeface="Arial Narrow"/>
              </a:rPr>
              <a:t> </a:t>
            </a:r>
            <a:r>
              <a:rPr sz="1100" spc="45" dirty="0">
                <a:latin typeface="Arial Narrow"/>
                <a:cs typeface="Arial Narrow"/>
              </a:rPr>
              <a:t>in</a:t>
            </a:r>
            <a:r>
              <a:rPr sz="1100" spc="-20"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10" dirty="0">
                <a:latin typeface="Arial Narrow"/>
                <a:cs typeface="Arial Narrow"/>
              </a:rPr>
              <a:t>schedule</a:t>
            </a:r>
            <a:r>
              <a:rPr sz="1100" spc="-20" dirty="0">
                <a:latin typeface="Arial Narrow"/>
                <a:cs typeface="Arial Narrow"/>
              </a:rPr>
              <a:t> </a:t>
            </a:r>
            <a:r>
              <a:rPr sz="1100" spc="30" dirty="0">
                <a:latin typeface="Arial Narrow"/>
                <a:cs typeface="Arial Narrow"/>
              </a:rPr>
              <a:t>provided</a:t>
            </a:r>
            <a:r>
              <a:rPr sz="1100" spc="-20" dirty="0">
                <a:latin typeface="Arial Narrow"/>
                <a:cs typeface="Arial Narrow"/>
              </a:rPr>
              <a:t> </a:t>
            </a:r>
            <a:r>
              <a:rPr sz="1100" spc="10" dirty="0">
                <a:latin typeface="Arial Narrow"/>
                <a:cs typeface="Arial Narrow"/>
              </a:rPr>
              <a:t>by</a:t>
            </a:r>
            <a:r>
              <a:rPr sz="1100" spc="-20" dirty="0">
                <a:latin typeface="Arial Narrow"/>
                <a:cs typeface="Arial Narrow"/>
              </a:rPr>
              <a:t> </a:t>
            </a:r>
            <a:r>
              <a:rPr sz="1100" spc="45" dirty="0">
                <a:latin typeface="Arial Narrow"/>
                <a:cs typeface="Arial Narrow"/>
              </a:rPr>
              <a:t>the</a:t>
            </a:r>
            <a:r>
              <a:rPr sz="1100" spc="-20" dirty="0">
                <a:latin typeface="Arial Narrow"/>
                <a:cs typeface="Arial Narrow"/>
              </a:rPr>
              <a:t> </a:t>
            </a:r>
            <a:r>
              <a:rPr sz="1100" spc="35" dirty="0">
                <a:latin typeface="Arial Narrow"/>
                <a:cs typeface="Arial Narrow"/>
              </a:rPr>
              <a:t>transit</a:t>
            </a:r>
            <a:r>
              <a:rPr sz="1100" spc="-20" dirty="0">
                <a:latin typeface="Arial Narrow"/>
                <a:cs typeface="Arial Narrow"/>
              </a:rPr>
              <a:t> </a:t>
            </a:r>
            <a:r>
              <a:rPr sz="1100" spc="5" dirty="0">
                <a:latin typeface="Arial Narrow"/>
                <a:cs typeface="Arial Narrow"/>
              </a:rPr>
              <a:t>service.</a:t>
            </a:r>
            <a:r>
              <a:rPr sz="1100" spc="-20" dirty="0">
                <a:latin typeface="Arial Narrow"/>
                <a:cs typeface="Arial Narrow"/>
              </a:rPr>
              <a:t> </a:t>
            </a:r>
            <a:r>
              <a:rPr sz="1100" spc="-70" dirty="0">
                <a:latin typeface="Arial Narrow"/>
                <a:cs typeface="Arial Narrow"/>
              </a:rPr>
              <a:t>(11</a:t>
            </a:r>
            <a:r>
              <a:rPr sz="1100" spc="-20" dirty="0">
                <a:latin typeface="Arial Narrow"/>
                <a:cs typeface="Arial Narrow"/>
              </a:rPr>
              <a:t> </a:t>
            </a:r>
            <a:r>
              <a:rPr sz="1100" spc="55" dirty="0">
                <a:latin typeface="Arial Narrow"/>
                <a:cs typeface="Arial Narrow"/>
              </a:rPr>
              <a:t>pt</a:t>
            </a:r>
            <a:r>
              <a:rPr sz="1100" spc="-20" dirty="0">
                <a:latin typeface="Arial Narrow"/>
                <a:cs typeface="Arial Narrow"/>
              </a:rPr>
              <a:t> </a:t>
            </a:r>
            <a:r>
              <a:rPr sz="1100" spc="-50" dirty="0">
                <a:latin typeface="Arial Narrow"/>
                <a:cs typeface="Arial Narrow"/>
              </a:rPr>
              <a:t>Taz</a:t>
            </a:r>
            <a:r>
              <a:rPr sz="1100" spc="55" dirty="0">
                <a:latin typeface="Arial Narrow"/>
                <a:cs typeface="Arial Narrow"/>
              </a:rPr>
              <a:t>)</a:t>
            </a:r>
            <a:endParaRPr sz="1100" dirty="0">
              <a:latin typeface="Arial Narrow"/>
              <a:cs typeface="Arial Narrow"/>
            </a:endParaRPr>
          </a:p>
          <a:p>
            <a:pPr marL="12700" marR="123825">
              <a:lnSpc>
                <a:spcPct val="100099"/>
              </a:lnSpc>
              <a:spcBef>
                <a:spcPts val="770"/>
              </a:spcBef>
            </a:pPr>
            <a:r>
              <a:rPr sz="1100" spc="-5" dirty="0">
                <a:latin typeface="Gill Sans MT"/>
                <a:cs typeface="Gill Sans MT"/>
              </a:rPr>
              <a:t>Tiramisu displays </a:t>
            </a:r>
            <a:r>
              <a:rPr sz="1100" dirty="0">
                <a:latin typeface="Gill Sans MT"/>
                <a:cs typeface="Gill Sans MT"/>
              </a:rPr>
              <a:t>real-time</a:t>
            </a:r>
            <a:r>
              <a:rPr sz="1100" spc="-5" dirty="0">
                <a:latin typeface="Gill Sans MT"/>
                <a:cs typeface="Gill Sans MT"/>
              </a:rPr>
              <a:t> arrival </a:t>
            </a:r>
            <a:r>
              <a:rPr sz="1100" spc="-10" dirty="0">
                <a:latin typeface="Gill Sans MT"/>
                <a:cs typeface="Gill Sans MT"/>
              </a:rPr>
              <a:t>information</a:t>
            </a:r>
            <a:r>
              <a:rPr sz="1100" spc="5" dirty="0">
                <a:latin typeface="Gill Sans MT"/>
                <a:cs typeface="Gill Sans MT"/>
              </a:rPr>
              <a:t> </a:t>
            </a:r>
            <a:r>
              <a:rPr sz="1100" spc="-5" dirty="0">
                <a:latin typeface="Gill Sans MT"/>
                <a:cs typeface="Gill Sans MT"/>
              </a:rPr>
              <a:t>whe</a:t>
            </a:r>
            <a:r>
              <a:rPr sz="1100" dirty="0">
                <a:latin typeface="Gill Sans MT"/>
                <a:cs typeface="Gill Sans MT"/>
              </a:rPr>
              <a:t>n </a:t>
            </a:r>
            <a:r>
              <a:rPr sz="1100" spc="-5" dirty="0">
                <a:latin typeface="Gill Sans MT"/>
                <a:cs typeface="Gill Sans MT"/>
              </a:rPr>
              <a:t>a</a:t>
            </a:r>
            <a:r>
              <a:rPr sz="1100" dirty="0">
                <a:latin typeface="Gill Sans MT"/>
                <a:cs typeface="Gill Sans MT"/>
              </a:rPr>
              <a:t> </a:t>
            </a:r>
            <a:r>
              <a:rPr sz="1100" spc="-10" dirty="0">
                <a:latin typeface="Gill Sans MT"/>
                <a:cs typeface="Gill Sans MT"/>
              </a:rPr>
              <a:t>commuter</a:t>
            </a:r>
            <a:r>
              <a:rPr sz="1100" dirty="0">
                <a:latin typeface="Gill Sans MT"/>
                <a:cs typeface="Gill Sans MT"/>
              </a:rPr>
              <a:t> </a:t>
            </a:r>
            <a:r>
              <a:rPr sz="1100" spc="-5" dirty="0">
                <a:latin typeface="Gill Sans MT"/>
                <a:cs typeface="Gill Sans MT"/>
              </a:rPr>
              <a:t>i</a:t>
            </a:r>
            <a:r>
              <a:rPr sz="1100" dirty="0">
                <a:latin typeface="Gill Sans MT"/>
                <a:cs typeface="Gill Sans MT"/>
              </a:rPr>
              <a:t>s actively</a:t>
            </a:r>
            <a:r>
              <a:rPr sz="1100" spc="-5" dirty="0">
                <a:latin typeface="Gill Sans MT"/>
                <a:cs typeface="Gill Sans MT"/>
              </a:rPr>
              <a:t> sharing GP</a:t>
            </a:r>
            <a:r>
              <a:rPr sz="1100" dirty="0">
                <a:latin typeface="Gill Sans MT"/>
                <a:cs typeface="Gill Sans MT"/>
              </a:rPr>
              <a:t>S </a:t>
            </a:r>
            <a:r>
              <a:rPr sz="1100" spc="-5" dirty="0">
                <a:latin typeface="Gill Sans MT"/>
                <a:cs typeface="Gill Sans MT"/>
              </a:rPr>
              <a:t>(figur</a:t>
            </a:r>
            <a:r>
              <a:rPr sz="1100" spc="5" dirty="0">
                <a:latin typeface="Gill Sans MT"/>
                <a:cs typeface="Gill Sans MT"/>
              </a:rPr>
              <a:t>e</a:t>
            </a:r>
            <a:r>
              <a:rPr sz="1100" dirty="0">
                <a:latin typeface="Gill Sans MT"/>
                <a:cs typeface="Gill Sans MT"/>
              </a:rPr>
              <a:t> 2C). </a:t>
            </a:r>
            <a:r>
              <a:rPr sz="1100" spc="-10" dirty="0">
                <a:latin typeface="Gill Sans MT"/>
                <a:cs typeface="Gill Sans MT"/>
              </a:rPr>
              <a:t>When</a:t>
            </a:r>
            <a:r>
              <a:rPr sz="1100" dirty="0">
                <a:latin typeface="Gill Sans MT"/>
                <a:cs typeface="Gill Sans MT"/>
              </a:rPr>
              <a:t> this </a:t>
            </a:r>
            <a:r>
              <a:rPr sz="1100" spc="-5" dirty="0">
                <a:latin typeface="Gill Sans MT"/>
                <a:cs typeface="Gill Sans MT"/>
              </a:rPr>
              <a:t>i</a:t>
            </a:r>
            <a:r>
              <a:rPr sz="1100" dirty="0">
                <a:latin typeface="Gill Sans MT"/>
                <a:cs typeface="Gill Sans MT"/>
              </a:rPr>
              <a:t>s </a:t>
            </a:r>
            <a:r>
              <a:rPr sz="1100" spc="-5" dirty="0">
                <a:latin typeface="Gill Sans MT"/>
                <a:cs typeface="Gill Sans MT"/>
              </a:rPr>
              <a:t>not</a:t>
            </a:r>
            <a:r>
              <a:rPr sz="1100" dirty="0">
                <a:latin typeface="Gill Sans MT"/>
                <a:cs typeface="Gill Sans MT"/>
              </a:rPr>
              <a:t> available,</a:t>
            </a:r>
            <a:r>
              <a:rPr sz="1100" spc="-5" dirty="0">
                <a:latin typeface="Gill Sans MT"/>
                <a:cs typeface="Gill Sans MT"/>
              </a:rPr>
              <a:t> </a:t>
            </a:r>
            <a:r>
              <a:rPr sz="1100" dirty="0">
                <a:latin typeface="Gill Sans MT"/>
                <a:cs typeface="Gill Sans MT"/>
              </a:rPr>
              <a:t>the </a:t>
            </a:r>
            <a:r>
              <a:rPr sz="1100" spc="-10" dirty="0">
                <a:latin typeface="Gill Sans MT"/>
                <a:cs typeface="Gill Sans MT"/>
              </a:rPr>
              <a:t>system</a:t>
            </a:r>
            <a:r>
              <a:rPr sz="1100" spc="-5" dirty="0">
                <a:latin typeface="Gill Sans MT"/>
                <a:cs typeface="Gill Sans MT"/>
              </a:rPr>
              <a:t> </a:t>
            </a:r>
            <a:r>
              <a:rPr sz="1100" spc="-10" dirty="0">
                <a:latin typeface="Gill Sans MT"/>
                <a:cs typeface="Gill Sans MT"/>
              </a:rPr>
              <a:t>shows</a:t>
            </a:r>
            <a:r>
              <a:rPr sz="1100" spc="-5" dirty="0">
                <a:latin typeface="Gill Sans MT"/>
                <a:cs typeface="Gill Sans MT"/>
              </a:rPr>
              <a:t> historic</a:t>
            </a:r>
            <a:r>
              <a:rPr sz="1100" dirty="0">
                <a:latin typeface="Gill Sans MT"/>
                <a:cs typeface="Gill Sans MT"/>
              </a:rPr>
              <a:t> </a:t>
            </a:r>
            <a:r>
              <a:rPr sz="1100" spc="-5" dirty="0">
                <a:latin typeface="Gill Sans MT"/>
                <a:cs typeface="Gill Sans MT"/>
              </a:rPr>
              <a:t>arrival </a:t>
            </a:r>
            <a:r>
              <a:rPr sz="1100" spc="-10" dirty="0">
                <a:latin typeface="Gill Sans MT"/>
                <a:cs typeface="Gill Sans MT"/>
              </a:rPr>
              <a:t>information</a:t>
            </a:r>
            <a:r>
              <a:rPr sz="1100" spc="-5" dirty="0">
                <a:latin typeface="Gill Sans MT"/>
                <a:cs typeface="Gill Sans MT"/>
              </a:rPr>
              <a:t>,</a:t>
            </a:r>
            <a:r>
              <a:rPr sz="1100" spc="5" dirty="0">
                <a:latin typeface="Gill Sans MT"/>
                <a:cs typeface="Gill Sans MT"/>
              </a:rPr>
              <a:t> </a:t>
            </a:r>
            <a:r>
              <a:rPr sz="1100" spc="-5" dirty="0">
                <a:latin typeface="Gill Sans MT"/>
                <a:cs typeface="Gill Sans MT"/>
              </a:rPr>
              <a:t>assuming </a:t>
            </a:r>
            <a:r>
              <a:rPr sz="1100" dirty="0">
                <a:latin typeface="Gill Sans MT"/>
                <a:cs typeface="Gill Sans MT"/>
              </a:rPr>
              <a:t>the </a:t>
            </a:r>
            <a:r>
              <a:rPr sz="1100" spc="-10" dirty="0">
                <a:latin typeface="Gill Sans MT"/>
                <a:cs typeface="Gill Sans MT"/>
              </a:rPr>
              <a:t>system</a:t>
            </a:r>
            <a:r>
              <a:rPr sz="1100" spc="-5" dirty="0">
                <a:latin typeface="Gill Sans MT"/>
                <a:cs typeface="Gill Sans MT"/>
              </a:rPr>
              <a:t> has previous</a:t>
            </a:r>
            <a:r>
              <a:rPr sz="1100" dirty="0">
                <a:latin typeface="Gill Sans MT"/>
                <a:cs typeface="Gill Sans MT"/>
              </a:rPr>
              <a:t> </a:t>
            </a:r>
            <a:r>
              <a:rPr sz="1100" spc="-5" dirty="0">
                <a:latin typeface="Gill Sans MT"/>
                <a:cs typeface="Gill Sans MT"/>
              </a:rPr>
              <a:t>trace</a:t>
            </a:r>
            <a:r>
              <a:rPr sz="1100" dirty="0">
                <a:latin typeface="Gill Sans MT"/>
                <a:cs typeface="Gill Sans MT"/>
              </a:rPr>
              <a:t> </a:t>
            </a:r>
            <a:r>
              <a:rPr sz="1100" spc="-5" dirty="0">
                <a:latin typeface="Gill Sans MT"/>
                <a:cs typeface="Gill Sans MT"/>
              </a:rPr>
              <a:t>data for</a:t>
            </a:r>
            <a:r>
              <a:rPr sz="1100" dirty="0">
                <a:latin typeface="Gill Sans MT"/>
                <a:cs typeface="Gill Sans MT"/>
              </a:rPr>
              <a:t> this </a:t>
            </a:r>
            <a:r>
              <a:rPr sz="1100" spc="-5" dirty="0">
                <a:latin typeface="Gill Sans MT"/>
                <a:cs typeface="Gill Sans MT"/>
              </a:rPr>
              <a:t>bus</a:t>
            </a:r>
            <a:r>
              <a:rPr sz="1100" dirty="0">
                <a:latin typeface="Gill Sans MT"/>
                <a:cs typeface="Gill Sans MT"/>
              </a:rPr>
              <a:t> </a:t>
            </a:r>
            <a:r>
              <a:rPr sz="1100" spc="-5" dirty="0">
                <a:latin typeface="Gill Sans MT"/>
                <a:cs typeface="Gill Sans MT"/>
              </a:rPr>
              <a:t>at </a:t>
            </a:r>
            <a:r>
              <a:rPr sz="1100" dirty="0">
                <a:latin typeface="Gill Sans MT"/>
                <a:cs typeface="Gill Sans MT"/>
              </a:rPr>
              <a:t>this time.</a:t>
            </a:r>
            <a:r>
              <a:rPr sz="1100" spc="-5" dirty="0">
                <a:latin typeface="Gill Sans MT"/>
                <a:cs typeface="Gill Sans MT"/>
              </a:rPr>
              <a:t> </a:t>
            </a:r>
            <a:r>
              <a:rPr sz="1100" spc="-10" dirty="0">
                <a:latin typeface="Gill Sans MT"/>
                <a:cs typeface="Gill Sans MT"/>
              </a:rPr>
              <a:t>When</a:t>
            </a:r>
            <a:r>
              <a:rPr sz="1100" dirty="0">
                <a:latin typeface="Gill Sans MT"/>
                <a:cs typeface="Gill Sans MT"/>
              </a:rPr>
              <a:t> neither</a:t>
            </a:r>
            <a:r>
              <a:rPr sz="1100" spc="-5" dirty="0">
                <a:latin typeface="Gill Sans MT"/>
                <a:cs typeface="Gill Sans MT"/>
              </a:rPr>
              <a:t> </a:t>
            </a:r>
            <a:r>
              <a:rPr sz="1100" dirty="0">
                <a:latin typeface="Gill Sans MT"/>
                <a:cs typeface="Gill Sans MT"/>
              </a:rPr>
              <a:t>real-time</a:t>
            </a:r>
            <a:r>
              <a:rPr sz="1100" spc="-5" dirty="0">
                <a:latin typeface="Gill Sans MT"/>
                <a:cs typeface="Gill Sans MT"/>
              </a:rPr>
              <a:t> </a:t>
            </a:r>
            <a:r>
              <a:rPr sz="1100" spc="-10" dirty="0">
                <a:latin typeface="Gill Sans MT"/>
                <a:cs typeface="Gill Sans MT"/>
              </a:rPr>
              <a:t>nor</a:t>
            </a:r>
            <a:r>
              <a:rPr sz="1100" dirty="0">
                <a:latin typeface="Gill Sans MT"/>
                <a:cs typeface="Gill Sans MT"/>
              </a:rPr>
              <a:t> </a:t>
            </a:r>
            <a:r>
              <a:rPr sz="1100" spc="-5" dirty="0">
                <a:latin typeface="Gill Sans MT"/>
                <a:cs typeface="Gill Sans MT"/>
              </a:rPr>
              <a:t>historic</a:t>
            </a:r>
            <a:r>
              <a:rPr sz="1100" dirty="0">
                <a:latin typeface="Gill Sans MT"/>
                <a:cs typeface="Gill Sans MT"/>
              </a:rPr>
              <a:t> </a:t>
            </a:r>
            <a:r>
              <a:rPr sz="1100" spc="-5" dirty="0">
                <a:latin typeface="Gill Sans MT"/>
                <a:cs typeface="Gill Sans MT"/>
              </a:rPr>
              <a:t>arrival </a:t>
            </a:r>
            <a:r>
              <a:rPr sz="1100" spc="-10" dirty="0">
                <a:latin typeface="Gill Sans MT"/>
                <a:cs typeface="Gill Sans MT"/>
              </a:rPr>
              <a:t>information</a:t>
            </a:r>
            <a:r>
              <a:rPr sz="1100" spc="5" dirty="0">
                <a:latin typeface="Gill Sans MT"/>
                <a:cs typeface="Gill Sans MT"/>
              </a:rPr>
              <a:t> </a:t>
            </a:r>
            <a:r>
              <a:rPr sz="1100" spc="-5" dirty="0">
                <a:latin typeface="Gill Sans MT"/>
                <a:cs typeface="Gill Sans MT"/>
              </a:rPr>
              <a:t>are </a:t>
            </a:r>
            <a:r>
              <a:rPr sz="1100" dirty="0">
                <a:latin typeface="Gill Sans MT"/>
                <a:cs typeface="Gill Sans MT"/>
              </a:rPr>
              <a:t>available,</a:t>
            </a:r>
            <a:r>
              <a:rPr sz="1100" spc="-5" dirty="0">
                <a:latin typeface="Gill Sans MT"/>
                <a:cs typeface="Gill Sans MT"/>
              </a:rPr>
              <a:t> </a:t>
            </a:r>
            <a:r>
              <a:rPr sz="1100" dirty="0">
                <a:latin typeface="Gill Sans MT"/>
                <a:cs typeface="Gill Sans MT"/>
              </a:rPr>
              <a:t>the </a:t>
            </a:r>
            <a:r>
              <a:rPr sz="1100" spc="-10" dirty="0">
                <a:latin typeface="Gill Sans MT"/>
                <a:cs typeface="Gill Sans MT"/>
              </a:rPr>
              <a:t>interface</a:t>
            </a:r>
            <a:r>
              <a:rPr sz="1100" dirty="0">
                <a:latin typeface="Gill Sans MT"/>
                <a:cs typeface="Gill Sans MT"/>
              </a:rPr>
              <a:t> </a:t>
            </a:r>
            <a:r>
              <a:rPr sz="1100" spc="-10" dirty="0">
                <a:latin typeface="Gill Sans MT"/>
                <a:cs typeface="Gill Sans MT"/>
              </a:rPr>
              <a:t>shows</a:t>
            </a:r>
            <a:r>
              <a:rPr sz="1100" spc="-5" dirty="0">
                <a:latin typeface="Gill Sans MT"/>
                <a:cs typeface="Gill Sans MT"/>
              </a:rPr>
              <a:t> </a:t>
            </a:r>
            <a:r>
              <a:rPr sz="1100" dirty="0">
                <a:latin typeface="Gill Sans MT"/>
                <a:cs typeface="Gill Sans MT"/>
              </a:rPr>
              <a:t>the </a:t>
            </a:r>
            <a:r>
              <a:rPr sz="1100" spc="-5" dirty="0">
                <a:latin typeface="Gill Sans MT"/>
                <a:cs typeface="Gill Sans MT"/>
              </a:rPr>
              <a:t>scheduled arrival </a:t>
            </a:r>
            <a:r>
              <a:rPr sz="1100" dirty="0">
                <a:latin typeface="Gill Sans MT"/>
                <a:cs typeface="Gill Sans MT"/>
              </a:rPr>
              <a:t>time.</a:t>
            </a:r>
            <a:r>
              <a:rPr sz="1100" spc="-5" dirty="0">
                <a:latin typeface="Gill Sans MT"/>
                <a:cs typeface="Gill Sans MT"/>
              </a:rPr>
              <a:t> </a:t>
            </a:r>
            <a:r>
              <a:rPr sz="1100" dirty="0">
                <a:latin typeface="Gill Sans MT"/>
                <a:cs typeface="Gill Sans MT"/>
              </a:rPr>
              <a:t>In </a:t>
            </a:r>
            <a:r>
              <a:rPr sz="1100" spc="-5" dirty="0">
                <a:latin typeface="Gill Sans MT"/>
                <a:cs typeface="Gill Sans MT"/>
              </a:rPr>
              <a:t>addition, </a:t>
            </a:r>
            <a:r>
              <a:rPr sz="1100" dirty="0">
                <a:latin typeface="Gill Sans MT"/>
                <a:cs typeface="Gill Sans MT"/>
              </a:rPr>
              <a:t>the </a:t>
            </a:r>
            <a:r>
              <a:rPr sz="1100" spc="-10" dirty="0">
                <a:latin typeface="Gill Sans MT"/>
                <a:cs typeface="Gill Sans MT"/>
              </a:rPr>
              <a:t>interface</a:t>
            </a:r>
            <a:r>
              <a:rPr sz="1100" dirty="0">
                <a:latin typeface="Gill Sans MT"/>
                <a:cs typeface="Gill Sans MT"/>
              </a:rPr>
              <a:t> </a:t>
            </a:r>
            <a:r>
              <a:rPr sz="1100" spc="-10" dirty="0">
                <a:latin typeface="Gill Sans MT"/>
                <a:cs typeface="Gill Sans MT"/>
              </a:rPr>
              <a:t>shows</a:t>
            </a:r>
            <a:r>
              <a:rPr sz="1100" spc="-5" dirty="0">
                <a:latin typeface="Gill Sans MT"/>
                <a:cs typeface="Gill Sans MT"/>
              </a:rPr>
              <a:t> bus</a:t>
            </a:r>
            <a:r>
              <a:rPr sz="1100" dirty="0">
                <a:latin typeface="Gill Sans MT"/>
                <a:cs typeface="Gill Sans MT"/>
              </a:rPr>
              <a:t> fullness </a:t>
            </a:r>
            <a:r>
              <a:rPr sz="1100" spc="-10" dirty="0">
                <a:latin typeface="Gill Sans MT"/>
                <a:cs typeface="Gill Sans MT"/>
              </a:rPr>
              <a:t>information</a:t>
            </a:r>
            <a:r>
              <a:rPr sz="1100" spc="-5" dirty="0">
                <a:latin typeface="Gill Sans MT"/>
                <a:cs typeface="Gill Sans MT"/>
              </a:rPr>
              <a:t>,</a:t>
            </a:r>
            <a:r>
              <a:rPr sz="1100" spc="5" dirty="0">
                <a:latin typeface="Gill Sans MT"/>
                <a:cs typeface="Gill Sans MT"/>
              </a:rPr>
              <a:t> </a:t>
            </a:r>
            <a:r>
              <a:rPr sz="1100" spc="-5" dirty="0">
                <a:latin typeface="Gill Sans MT"/>
                <a:cs typeface="Gill Sans MT"/>
              </a:rPr>
              <a:t>something </a:t>
            </a:r>
            <a:r>
              <a:rPr sz="1100" dirty="0">
                <a:latin typeface="Gill Sans MT"/>
                <a:cs typeface="Gill Sans MT"/>
              </a:rPr>
              <a:t>currently</a:t>
            </a:r>
            <a:r>
              <a:rPr sz="1100" spc="-5" dirty="0">
                <a:latin typeface="Gill Sans MT"/>
                <a:cs typeface="Gill Sans MT"/>
              </a:rPr>
              <a:t> not</a:t>
            </a:r>
            <a:r>
              <a:rPr sz="1100" dirty="0">
                <a:latin typeface="Gill Sans MT"/>
                <a:cs typeface="Gill Sans MT"/>
              </a:rPr>
              <a:t> </a:t>
            </a:r>
            <a:r>
              <a:rPr sz="1100" spc="-5" dirty="0">
                <a:latin typeface="Gill Sans MT"/>
                <a:cs typeface="Gill Sans MT"/>
              </a:rPr>
              <a:t>available as</a:t>
            </a:r>
            <a:r>
              <a:rPr sz="1100" dirty="0">
                <a:latin typeface="Gill Sans MT"/>
                <a:cs typeface="Gill Sans MT"/>
              </a:rPr>
              <a:t> </a:t>
            </a:r>
            <a:r>
              <a:rPr sz="1100" spc="-5" dirty="0">
                <a:latin typeface="Gill Sans MT"/>
                <a:cs typeface="Gill Sans MT"/>
              </a:rPr>
              <a:t>an estimate</a:t>
            </a:r>
            <a:r>
              <a:rPr sz="1100" dirty="0">
                <a:latin typeface="Gill Sans MT"/>
                <a:cs typeface="Gill Sans MT"/>
              </a:rPr>
              <a:t> </a:t>
            </a:r>
            <a:r>
              <a:rPr sz="1100" spc="-5" dirty="0">
                <a:latin typeface="Gill Sans MT"/>
                <a:cs typeface="Gill Sans MT"/>
              </a:rPr>
              <a:t>i</a:t>
            </a:r>
            <a:r>
              <a:rPr sz="1100" dirty="0">
                <a:latin typeface="Gill Sans MT"/>
                <a:cs typeface="Gill Sans MT"/>
              </a:rPr>
              <a:t>n the </a:t>
            </a:r>
            <a:r>
              <a:rPr sz="1100" spc="-5" dirty="0">
                <a:latin typeface="Gill Sans MT"/>
                <a:cs typeface="Gill Sans MT"/>
              </a:rPr>
              <a:t>schedule provided</a:t>
            </a:r>
            <a:r>
              <a:rPr sz="1100" dirty="0">
                <a:latin typeface="Gill Sans MT"/>
                <a:cs typeface="Gill Sans MT"/>
              </a:rPr>
              <a:t> </a:t>
            </a:r>
            <a:r>
              <a:rPr sz="1100" spc="-10" dirty="0">
                <a:latin typeface="Gill Sans MT"/>
                <a:cs typeface="Gill Sans MT"/>
              </a:rPr>
              <a:t>by</a:t>
            </a:r>
            <a:r>
              <a:rPr sz="1100" dirty="0">
                <a:latin typeface="Gill Sans MT"/>
                <a:cs typeface="Gill Sans MT"/>
              </a:rPr>
              <a:t> the </a:t>
            </a:r>
            <a:r>
              <a:rPr sz="1100" spc="-5" dirty="0">
                <a:latin typeface="Gill Sans MT"/>
                <a:cs typeface="Gill Sans MT"/>
              </a:rPr>
              <a:t>transit </a:t>
            </a:r>
            <a:r>
              <a:rPr sz="1100" dirty="0">
                <a:latin typeface="Gill Sans MT"/>
                <a:cs typeface="Gill Sans MT"/>
              </a:rPr>
              <a:t>service.</a:t>
            </a:r>
            <a:r>
              <a:rPr sz="1100" spc="-5" dirty="0">
                <a:latin typeface="Gill Sans MT"/>
                <a:cs typeface="Gill Sans MT"/>
              </a:rPr>
              <a:t> (1</a:t>
            </a:r>
            <a:r>
              <a:rPr sz="1100" dirty="0">
                <a:latin typeface="Gill Sans MT"/>
                <a:cs typeface="Gill Sans MT"/>
              </a:rPr>
              <a:t>1 pt </a:t>
            </a:r>
            <a:r>
              <a:rPr sz="1100" spc="-5" dirty="0">
                <a:latin typeface="Gill Sans MT"/>
                <a:cs typeface="Gill Sans MT"/>
              </a:rPr>
              <a:t>Gil</a:t>
            </a:r>
            <a:r>
              <a:rPr sz="1100" dirty="0">
                <a:latin typeface="Gill Sans MT"/>
                <a:cs typeface="Gill Sans MT"/>
              </a:rPr>
              <a:t>l </a:t>
            </a:r>
            <a:r>
              <a:rPr sz="1100" spc="-5" dirty="0">
                <a:latin typeface="Gill Sans MT"/>
                <a:cs typeface="Gill Sans MT"/>
              </a:rPr>
              <a:t>Sans)</a:t>
            </a:r>
            <a:endParaRPr sz="1100" dirty="0">
              <a:latin typeface="Gill Sans MT"/>
              <a:cs typeface="Gill Sans MT"/>
            </a:endParaRPr>
          </a:p>
        </p:txBody>
      </p:sp>
    </p:spTree>
    <p:extLst>
      <p:ext uri="{BB962C8B-B14F-4D97-AF65-F5344CB8AC3E}">
        <p14:creationId xmlns:p14="http://schemas.microsoft.com/office/powerpoint/2010/main" val="641592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leading and line length</a:t>
            </a: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21</a:t>
            </a:fld>
            <a:endParaRPr lang="en-US" altLang="en-US"/>
          </a:p>
        </p:txBody>
      </p:sp>
      <p:sp>
        <p:nvSpPr>
          <p:cNvPr id="6" name="object 6"/>
          <p:cNvSpPr txBox="1"/>
          <p:nvPr/>
        </p:nvSpPr>
        <p:spPr>
          <a:xfrm>
            <a:off x="4216400" y="1718311"/>
            <a:ext cx="5994400" cy="2134367"/>
          </a:xfrm>
          <a:prstGeom prst="rect">
            <a:avLst/>
          </a:prstGeom>
        </p:spPr>
        <p:txBody>
          <a:bodyPr vert="horz" wrap="square" lIns="0" tIns="0" rIns="0" bIns="0" rtlCol="0">
            <a:spAutoFit/>
          </a:bodyPr>
          <a:lstStyle/>
          <a:p>
            <a:pPr marL="12700" marR="43180">
              <a:lnSpc>
                <a:spcPct val="109800"/>
              </a:lnSpc>
            </a:pPr>
            <a:r>
              <a:rPr sz="1100" dirty="0">
                <a:latin typeface="Adobe Garamond Pro"/>
                <a:cs typeface="Adobe Garamond Pro"/>
              </a:rPr>
              <a:t>Tiramisu displays real-time arrival information when a commuter is actively sharing GPS (</a:t>
            </a:r>
            <a:r>
              <a:rPr sz="1100" spc="-15" dirty="0">
                <a:latin typeface="Adobe Garamond Pro"/>
                <a:cs typeface="Adobe Garamond Pro"/>
              </a:rPr>
              <a:t>figure 2C). When this is not available, the system shows historic arrival information, assuming the system has previous trace data for this bus at this time. When neither real-time nor historic arrival information are available, the interface shows the scheduled arrival time. In addition, the interface shows bus fullness information, something currently not available as an estimate in the schedule provided by the transit service.</a:t>
            </a:r>
            <a:endParaRPr sz="1100">
              <a:latin typeface="Adobe Garamond Pro"/>
              <a:cs typeface="Adobe Garamond Pro"/>
            </a:endParaRPr>
          </a:p>
          <a:p>
            <a:pPr marL="12700" marR="5080">
              <a:lnSpc>
                <a:spcPct val="109100"/>
              </a:lnSpc>
              <a:spcBef>
                <a:spcPts val="760"/>
              </a:spcBef>
            </a:pPr>
            <a:r>
              <a:rPr sz="1100" dirty="0">
                <a:latin typeface="Adobe Garamond Pro"/>
                <a:cs typeface="Adobe Garamond Pro"/>
              </a:rPr>
              <a:t>To share GPS traces, commuters decide on the bus they wish to take, they select that bus from the list of arrival times, transitioning the interface to the “Destination” screen (Figure 2D). Here they select from a list of upcoming stops. Making a selection transitions the interface to the “Record” screen (Figure 2E). Once they board the bus, commuters indicate fullness and press the “Start Recording” button to share the fullness rating and the GPS trace. While tracing, Tiramisu displays the next stop (Figure 2F). At the end of the trip, commuters press a stop recording button (Figure 2F) as they exit.</a:t>
            </a:r>
            <a:endParaRPr sz="1100">
              <a:latin typeface="Adobe Garamond Pro"/>
              <a:cs typeface="Adobe Garamond Pro"/>
            </a:endParaRPr>
          </a:p>
        </p:txBody>
      </p:sp>
      <p:sp>
        <p:nvSpPr>
          <p:cNvPr id="7" name="object 7"/>
          <p:cNvSpPr txBox="1"/>
          <p:nvPr/>
        </p:nvSpPr>
        <p:spPr>
          <a:xfrm>
            <a:off x="1854200" y="1676400"/>
            <a:ext cx="2055495" cy="4857612"/>
          </a:xfrm>
          <a:prstGeom prst="rect">
            <a:avLst/>
          </a:prstGeom>
        </p:spPr>
        <p:txBody>
          <a:bodyPr vert="horz" wrap="square" lIns="0" tIns="0" rIns="0" bIns="0" rtlCol="0">
            <a:spAutoFit/>
          </a:bodyPr>
          <a:lstStyle/>
          <a:p>
            <a:pPr marL="12700" marR="5080">
              <a:lnSpc>
                <a:spcPct val="79500"/>
              </a:lnSpc>
            </a:pPr>
            <a:r>
              <a:rPr sz="1100" dirty="0">
                <a:latin typeface="Adobe Garamond Pro"/>
                <a:cs typeface="Adobe Garamond Pro"/>
              </a:rPr>
              <a:t>Tiramisu displays real-time arrival information when a commuter is actively sharing GPS (</a:t>
            </a:r>
            <a:r>
              <a:rPr sz="1100" spc="-15" dirty="0">
                <a:latin typeface="Adobe Garamond Pro"/>
                <a:cs typeface="Adobe Garamond Pro"/>
              </a:rPr>
              <a:t>figure 2C). When this is not available, the system shows historic arrival information, assuming the system has previous trace data for this bus at this time.</a:t>
            </a:r>
            <a:endParaRPr sz="1100" dirty="0">
              <a:latin typeface="Adobe Garamond Pro"/>
              <a:cs typeface="Adobe Garamond Pro"/>
            </a:endParaRPr>
          </a:p>
          <a:p>
            <a:pPr marL="12700" marR="16510">
              <a:lnSpc>
                <a:spcPct val="80100"/>
              </a:lnSpc>
              <a:spcBef>
                <a:spcPts val="40"/>
              </a:spcBef>
            </a:pPr>
            <a:r>
              <a:rPr sz="1100" dirty="0">
                <a:latin typeface="Adobe Garamond Pro"/>
                <a:cs typeface="Adobe Garamond Pro"/>
              </a:rPr>
              <a:t>When neither real-time nor historic arrival information are available, the interface shows the scheduled arrival time. In addition, the interface shows bus fullness information, something currently not available as an estimate in the schedule provided by the transit service.</a:t>
            </a:r>
          </a:p>
          <a:p>
            <a:pPr marL="12700" marR="74295">
              <a:lnSpc>
                <a:spcPct val="80500"/>
              </a:lnSpc>
              <a:spcBef>
                <a:spcPts val="635"/>
              </a:spcBef>
            </a:pPr>
            <a:r>
              <a:rPr sz="1100" spc="-135" dirty="0">
                <a:latin typeface="Adobe Garamond Pro"/>
                <a:cs typeface="Adobe Garamond Pro"/>
              </a:rPr>
              <a:t>T</a:t>
            </a:r>
            <a:r>
              <a:rPr sz="1100" dirty="0">
                <a:latin typeface="Adobe Garamond Pro"/>
                <a:cs typeface="Adobe Garamond Pro"/>
              </a:rPr>
              <a:t>o sha</a:t>
            </a:r>
            <a:r>
              <a:rPr sz="1100" spc="-10" dirty="0">
                <a:latin typeface="Adobe Garamond Pro"/>
                <a:cs typeface="Adobe Garamond Pro"/>
              </a:rPr>
              <a:t>r</a:t>
            </a:r>
            <a:r>
              <a:rPr sz="1100" dirty="0">
                <a:latin typeface="Adobe Garamond Pro"/>
                <a:cs typeface="Adobe Garamond Pro"/>
              </a:rPr>
              <a:t>e GPS traces, commuters decide on the bus they wish to take, they select that bus f</a:t>
            </a:r>
            <a:r>
              <a:rPr sz="1100" spc="-10" dirty="0">
                <a:latin typeface="Adobe Garamond Pro"/>
                <a:cs typeface="Adobe Garamond Pro"/>
              </a:rPr>
              <a:t>r</a:t>
            </a:r>
            <a:r>
              <a:rPr sz="1100" dirty="0">
                <a:latin typeface="Adobe Garamond Pro"/>
                <a:cs typeface="Adobe Garamond Pro"/>
              </a:rPr>
              <a:t>om the list of arri</a:t>
            </a:r>
            <a:r>
              <a:rPr sz="1100" spc="-10" dirty="0">
                <a:latin typeface="Adobe Garamond Pro"/>
                <a:cs typeface="Adobe Garamond Pro"/>
              </a:rPr>
              <a:t>v</a:t>
            </a:r>
            <a:r>
              <a:rPr sz="1100" dirty="0">
                <a:latin typeface="Adobe Garamond Pro"/>
                <a:cs typeface="Adobe Garamond Pro"/>
              </a:rPr>
              <a:t>al times, transitioning the inte</a:t>
            </a:r>
            <a:r>
              <a:rPr sz="1100" spc="5" dirty="0">
                <a:latin typeface="Adobe Garamond Pro"/>
                <a:cs typeface="Adobe Garamond Pro"/>
              </a:rPr>
              <a:t>r</a:t>
            </a:r>
            <a:r>
              <a:rPr sz="1100" dirty="0">
                <a:latin typeface="Adobe Garamond Pro"/>
                <a:cs typeface="Adobe Garamond Pro"/>
              </a:rPr>
              <a:t>face to the “</a:t>
            </a:r>
            <a:r>
              <a:rPr sz="1100" spc="-10" dirty="0">
                <a:latin typeface="Adobe Garamond Pro"/>
                <a:cs typeface="Adobe Garamond Pro"/>
              </a:rPr>
              <a:t>D</a:t>
            </a:r>
            <a:r>
              <a:rPr sz="1100" dirty="0">
                <a:latin typeface="Adobe Garamond Pro"/>
                <a:cs typeface="Adobe Garamond Pro"/>
              </a:rPr>
              <a:t>estinatio</a:t>
            </a:r>
            <a:r>
              <a:rPr sz="1100" spc="-80" dirty="0">
                <a:latin typeface="Adobe Garamond Pro"/>
                <a:cs typeface="Adobe Garamond Pro"/>
              </a:rPr>
              <a:t>n</a:t>
            </a:r>
            <a:r>
              <a:rPr sz="1100" dirty="0">
                <a:latin typeface="Adobe Garamond Pro"/>
                <a:cs typeface="Adobe Garamond Pro"/>
              </a:rPr>
              <a:t>” sc</a:t>
            </a:r>
            <a:r>
              <a:rPr sz="1100" spc="-10" dirty="0">
                <a:latin typeface="Adobe Garamond Pro"/>
                <a:cs typeface="Adobe Garamond Pro"/>
              </a:rPr>
              <a:t>r</a:t>
            </a:r>
            <a:r>
              <a:rPr sz="1100" dirty="0">
                <a:latin typeface="Adobe Garamond Pro"/>
                <a:cs typeface="Adobe Garamond Pro"/>
              </a:rPr>
              <a:t>een (</a:t>
            </a:r>
            <a:r>
              <a:rPr sz="1100" spc="-40" dirty="0">
                <a:latin typeface="Adobe Garamond Pro"/>
                <a:cs typeface="Adobe Garamond Pro"/>
              </a:rPr>
              <a:t>F</a:t>
            </a:r>
            <a:r>
              <a:rPr sz="1100" dirty="0">
                <a:latin typeface="Adobe Garamond Pro"/>
                <a:cs typeface="Adobe Garamond Pro"/>
              </a:rPr>
              <a:t>igu</a:t>
            </a:r>
            <a:r>
              <a:rPr sz="1100" spc="-10" dirty="0">
                <a:latin typeface="Adobe Garamond Pro"/>
                <a:cs typeface="Adobe Garamond Pro"/>
              </a:rPr>
              <a:t>r</a:t>
            </a:r>
            <a:r>
              <a:rPr sz="1100" dirty="0">
                <a:latin typeface="Adobe Garamond Pro"/>
                <a:cs typeface="Adobe Garamond Pro"/>
              </a:rPr>
              <a:t>e 2D). </a:t>
            </a:r>
            <a:r>
              <a:rPr sz="1100" spc="-20" dirty="0">
                <a:latin typeface="Adobe Garamond Pro"/>
                <a:cs typeface="Adobe Garamond Pro"/>
              </a:rPr>
              <a:t>H</a:t>
            </a:r>
            <a:r>
              <a:rPr sz="1100" dirty="0">
                <a:latin typeface="Adobe Garamond Pro"/>
                <a:cs typeface="Adobe Garamond Pro"/>
              </a:rPr>
              <a:t>e</a:t>
            </a:r>
            <a:r>
              <a:rPr sz="1100" spc="-10" dirty="0">
                <a:latin typeface="Adobe Garamond Pro"/>
                <a:cs typeface="Adobe Garamond Pro"/>
              </a:rPr>
              <a:t>r</a:t>
            </a:r>
            <a:r>
              <a:rPr sz="1100" dirty="0">
                <a:latin typeface="Adobe Garamond Pro"/>
                <a:cs typeface="Adobe Garamond Pro"/>
              </a:rPr>
              <a:t>e they select f</a:t>
            </a:r>
            <a:r>
              <a:rPr sz="1100" spc="-10" dirty="0">
                <a:latin typeface="Adobe Garamond Pro"/>
                <a:cs typeface="Adobe Garamond Pro"/>
              </a:rPr>
              <a:t>r</a:t>
            </a:r>
            <a:r>
              <a:rPr sz="1100" dirty="0">
                <a:latin typeface="Adobe Garamond Pro"/>
                <a:cs typeface="Adobe Garamond Pro"/>
              </a:rPr>
              <a:t>om a list of upcoming stops. </a:t>
            </a:r>
            <a:r>
              <a:rPr sz="1100" spc="-15" dirty="0">
                <a:latin typeface="Adobe Garamond Pro"/>
                <a:cs typeface="Adobe Garamond Pro"/>
              </a:rPr>
              <a:t>M</a:t>
            </a:r>
            <a:r>
              <a:rPr sz="1100" dirty="0">
                <a:latin typeface="Adobe Garamond Pro"/>
                <a:cs typeface="Adobe Garamond Pro"/>
              </a:rPr>
              <a:t>aking a selection transitions the inte</a:t>
            </a:r>
            <a:r>
              <a:rPr sz="1100" spc="5" dirty="0">
                <a:latin typeface="Adobe Garamond Pro"/>
                <a:cs typeface="Adobe Garamond Pro"/>
              </a:rPr>
              <a:t>r</a:t>
            </a:r>
            <a:r>
              <a:rPr sz="1100" dirty="0">
                <a:latin typeface="Adobe Garamond Pro"/>
                <a:cs typeface="Adobe Garamond Pro"/>
              </a:rPr>
              <a:t>face to the “</a:t>
            </a:r>
            <a:r>
              <a:rPr sz="1100" spc="-15" dirty="0">
                <a:latin typeface="Adobe Garamond Pro"/>
                <a:cs typeface="Adobe Garamond Pro"/>
              </a:rPr>
              <a:t>R</a:t>
            </a:r>
            <a:r>
              <a:rPr sz="1100" dirty="0">
                <a:latin typeface="Adobe Garamond Pro"/>
                <a:cs typeface="Adobe Garamond Pro"/>
              </a:rPr>
              <a:t>eco</a:t>
            </a:r>
            <a:r>
              <a:rPr sz="1100" spc="-15" dirty="0">
                <a:latin typeface="Adobe Garamond Pro"/>
                <a:cs typeface="Adobe Garamond Pro"/>
              </a:rPr>
              <a:t>rd</a:t>
            </a:r>
            <a:r>
              <a:rPr sz="1100" dirty="0">
                <a:latin typeface="Adobe Garamond Pro"/>
                <a:cs typeface="Adobe Garamond Pro"/>
              </a:rPr>
              <a:t>” sc</a:t>
            </a:r>
            <a:r>
              <a:rPr sz="1100" spc="-10" dirty="0">
                <a:latin typeface="Adobe Garamond Pro"/>
                <a:cs typeface="Adobe Garamond Pro"/>
              </a:rPr>
              <a:t>r</a:t>
            </a:r>
            <a:r>
              <a:rPr sz="1100" dirty="0">
                <a:latin typeface="Adobe Garamond Pro"/>
                <a:cs typeface="Adobe Garamond Pro"/>
              </a:rPr>
              <a:t>een (</a:t>
            </a:r>
            <a:r>
              <a:rPr sz="1100" spc="-40" dirty="0">
                <a:latin typeface="Adobe Garamond Pro"/>
                <a:cs typeface="Adobe Garamond Pro"/>
              </a:rPr>
              <a:t>F</a:t>
            </a:r>
            <a:r>
              <a:rPr sz="1100" dirty="0">
                <a:latin typeface="Adobe Garamond Pro"/>
                <a:cs typeface="Adobe Garamond Pro"/>
              </a:rPr>
              <a:t>igu</a:t>
            </a:r>
            <a:r>
              <a:rPr sz="1100" spc="-10" dirty="0">
                <a:latin typeface="Adobe Garamond Pro"/>
                <a:cs typeface="Adobe Garamond Pro"/>
              </a:rPr>
              <a:t>r</a:t>
            </a:r>
            <a:r>
              <a:rPr sz="1100" dirty="0">
                <a:latin typeface="Adobe Garamond Pro"/>
                <a:cs typeface="Adobe Garamond Pro"/>
              </a:rPr>
              <a:t>e 2E).</a:t>
            </a:r>
          </a:p>
          <a:p>
            <a:pPr marL="12700">
              <a:lnSpc>
                <a:spcPts val="890"/>
              </a:lnSpc>
            </a:pPr>
            <a:r>
              <a:rPr sz="1100" spc="-10" dirty="0">
                <a:latin typeface="Adobe Garamond Pro"/>
                <a:cs typeface="Adobe Garamond Pro"/>
              </a:rPr>
              <a:t>O</a:t>
            </a:r>
            <a:r>
              <a:rPr sz="1100" dirty="0">
                <a:latin typeface="Adobe Garamond Pro"/>
                <a:cs typeface="Adobe Garamond Pro"/>
              </a:rPr>
              <a:t>nce they boa</a:t>
            </a:r>
            <a:r>
              <a:rPr sz="1100" spc="-15" dirty="0">
                <a:latin typeface="Adobe Garamond Pro"/>
                <a:cs typeface="Adobe Garamond Pro"/>
              </a:rPr>
              <a:t>r</a:t>
            </a:r>
            <a:r>
              <a:rPr sz="1100" dirty="0">
                <a:latin typeface="Adobe Garamond Pro"/>
                <a:cs typeface="Adobe Garamond Pro"/>
              </a:rPr>
              <a:t>d the bus, commuters</a:t>
            </a:r>
          </a:p>
          <a:p>
            <a:pPr marL="12700" marR="89535">
              <a:lnSpc>
                <a:spcPct val="79500"/>
              </a:lnSpc>
              <a:spcBef>
                <a:spcPts val="160"/>
              </a:spcBef>
            </a:pPr>
            <a:r>
              <a:rPr sz="1100" dirty="0">
                <a:latin typeface="Adobe Garamond Pro"/>
                <a:cs typeface="Adobe Garamond Pro"/>
              </a:rPr>
              <a:t>indicate fullness and p</a:t>
            </a:r>
            <a:r>
              <a:rPr sz="1100" spc="-10" dirty="0">
                <a:latin typeface="Adobe Garamond Pro"/>
                <a:cs typeface="Adobe Garamond Pro"/>
              </a:rPr>
              <a:t>r</a:t>
            </a:r>
            <a:r>
              <a:rPr sz="1100" dirty="0">
                <a:latin typeface="Adobe Garamond Pro"/>
                <a:cs typeface="Adobe Garamond Pro"/>
              </a:rPr>
              <a:t>ess the “</a:t>
            </a:r>
            <a:r>
              <a:rPr sz="1100" spc="-30" dirty="0">
                <a:latin typeface="Adobe Garamond Pro"/>
                <a:cs typeface="Adobe Garamond Pro"/>
              </a:rPr>
              <a:t>S</a:t>
            </a:r>
            <a:r>
              <a:rPr sz="1100" dirty="0">
                <a:latin typeface="Adobe Garamond Pro"/>
                <a:cs typeface="Adobe Garamond Pro"/>
              </a:rPr>
              <a:t>ta</a:t>
            </a:r>
            <a:r>
              <a:rPr sz="1100" spc="5" dirty="0">
                <a:latin typeface="Adobe Garamond Pro"/>
                <a:cs typeface="Adobe Garamond Pro"/>
              </a:rPr>
              <a:t>r</a:t>
            </a:r>
            <a:r>
              <a:rPr sz="1100" dirty="0">
                <a:latin typeface="Adobe Garamond Pro"/>
                <a:cs typeface="Adobe Garamond Pro"/>
              </a:rPr>
              <a:t>t </a:t>
            </a:r>
            <a:r>
              <a:rPr sz="1100" spc="-15" dirty="0">
                <a:latin typeface="Adobe Garamond Pro"/>
                <a:cs typeface="Adobe Garamond Pro"/>
              </a:rPr>
              <a:t>R</a:t>
            </a:r>
            <a:r>
              <a:rPr sz="1100" dirty="0">
                <a:latin typeface="Adobe Garamond Pro"/>
                <a:cs typeface="Adobe Garamond Pro"/>
              </a:rPr>
              <a:t>eco</a:t>
            </a:r>
            <a:r>
              <a:rPr sz="1100" spc="-15" dirty="0">
                <a:latin typeface="Adobe Garamond Pro"/>
                <a:cs typeface="Adobe Garamond Pro"/>
              </a:rPr>
              <a:t>r</a:t>
            </a:r>
            <a:r>
              <a:rPr sz="1100" dirty="0">
                <a:latin typeface="Adobe Garamond Pro"/>
                <a:cs typeface="Adobe Garamond Pro"/>
              </a:rPr>
              <a:t>din</a:t>
            </a:r>
            <a:r>
              <a:rPr sz="1100" spc="-20" dirty="0">
                <a:latin typeface="Adobe Garamond Pro"/>
                <a:cs typeface="Adobe Garamond Pro"/>
              </a:rPr>
              <a:t>g</a:t>
            </a:r>
            <a:r>
              <a:rPr sz="1100" dirty="0">
                <a:latin typeface="Adobe Garamond Pro"/>
                <a:cs typeface="Adobe Garamond Pro"/>
              </a:rPr>
              <a:t>” button to sha</a:t>
            </a:r>
            <a:r>
              <a:rPr sz="1100" spc="-10" dirty="0">
                <a:latin typeface="Adobe Garamond Pro"/>
                <a:cs typeface="Adobe Garamond Pro"/>
              </a:rPr>
              <a:t>r</a:t>
            </a:r>
            <a:r>
              <a:rPr sz="1100" dirty="0">
                <a:latin typeface="Adobe Garamond Pro"/>
                <a:cs typeface="Adobe Garamond Pro"/>
              </a:rPr>
              <a:t>e the fullness rating and the GPS trace.</a:t>
            </a:r>
          </a:p>
          <a:p>
            <a:pPr marL="12700" marR="71755">
              <a:lnSpc>
                <a:spcPct val="79500"/>
              </a:lnSpc>
              <a:spcBef>
                <a:spcPts val="50"/>
              </a:spcBef>
            </a:pPr>
            <a:r>
              <a:rPr sz="1100" dirty="0">
                <a:latin typeface="Adobe Garamond Pro"/>
                <a:cs typeface="Adobe Garamond Pro"/>
              </a:rPr>
              <a:t>While tracing,</a:t>
            </a:r>
            <a:r>
              <a:rPr sz="1100" spc="-50" dirty="0">
                <a:latin typeface="Adobe Garamond Pro"/>
                <a:cs typeface="Adobe Garamond Pro"/>
              </a:rPr>
              <a:t> </a:t>
            </a:r>
            <a:r>
              <a:rPr sz="1100" spc="-45" dirty="0">
                <a:latin typeface="Adobe Garamond Pro"/>
                <a:cs typeface="Adobe Garamond Pro"/>
              </a:rPr>
              <a:t>T</a:t>
            </a:r>
            <a:r>
              <a:rPr sz="1100" dirty="0">
                <a:latin typeface="Adobe Garamond Pro"/>
                <a:cs typeface="Adobe Garamond Pro"/>
              </a:rPr>
              <a:t>iramisu displays the next stop (</a:t>
            </a:r>
            <a:r>
              <a:rPr sz="1100" spc="-40" dirty="0">
                <a:latin typeface="Adobe Garamond Pro"/>
                <a:cs typeface="Adobe Garamond Pro"/>
              </a:rPr>
              <a:t>F</a:t>
            </a:r>
            <a:r>
              <a:rPr sz="1100" dirty="0">
                <a:latin typeface="Adobe Garamond Pro"/>
                <a:cs typeface="Adobe Garamond Pro"/>
              </a:rPr>
              <a:t>igu</a:t>
            </a:r>
            <a:r>
              <a:rPr sz="1100" spc="-10" dirty="0">
                <a:latin typeface="Adobe Garamond Pro"/>
                <a:cs typeface="Adobe Garamond Pro"/>
              </a:rPr>
              <a:t>r</a:t>
            </a:r>
            <a:r>
              <a:rPr sz="1100" dirty="0">
                <a:latin typeface="Adobe Garamond Pro"/>
                <a:cs typeface="Adobe Garamond Pro"/>
              </a:rPr>
              <a:t>e 2F). </a:t>
            </a:r>
            <a:r>
              <a:rPr sz="1100" spc="-10" dirty="0">
                <a:latin typeface="Adobe Garamond Pro"/>
                <a:cs typeface="Adobe Garamond Pro"/>
              </a:rPr>
              <a:t>A</a:t>
            </a:r>
            <a:r>
              <a:rPr sz="1100" dirty="0">
                <a:latin typeface="Adobe Garamond Pro"/>
                <a:cs typeface="Adobe Garamond Pro"/>
              </a:rPr>
              <a:t>t the end of the tri</a:t>
            </a:r>
            <a:r>
              <a:rPr sz="1100" spc="-20" dirty="0">
                <a:latin typeface="Adobe Garamond Pro"/>
                <a:cs typeface="Adobe Garamond Pro"/>
              </a:rPr>
              <a:t>p</a:t>
            </a:r>
            <a:r>
              <a:rPr sz="1100" dirty="0">
                <a:latin typeface="Adobe Garamond Pro"/>
                <a:cs typeface="Adobe Garamond Pro"/>
              </a:rPr>
              <a:t>, commuters p</a:t>
            </a:r>
            <a:r>
              <a:rPr sz="1100" spc="-10" dirty="0">
                <a:latin typeface="Adobe Garamond Pro"/>
                <a:cs typeface="Adobe Garamond Pro"/>
              </a:rPr>
              <a:t>r</a:t>
            </a:r>
            <a:r>
              <a:rPr sz="1100" dirty="0">
                <a:latin typeface="Adobe Garamond Pro"/>
                <a:cs typeface="Adobe Garamond Pro"/>
              </a:rPr>
              <a:t>ess a stop </a:t>
            </a:r>
            <a:r>
              <a:rPr sz="1100" spc="-10" dirty="0">
                <a:latin typeface="Adobe Garamond Pro"/>
                <a:cs typeface="Adobe Garamond Pro"/>
              </a:rPr>
              <a:t>r</a:t>
            </a:r>
            <a:r>
              <a:rPr sz="1100" dirty="0">
                <a:latin typeface="Adobe Garamond Pro"/>
                <a:cs typeface="Adobe Garamond Pro"/>
              </a:rPr>
              <a:t>eco</a:t>
            </a:r>
            <a:r>
              <a:rPr sz="1100" spc="-15" dirty="0">
                <a:latin typeface="Adobe Garamond Pro"/>
                <a:cs typeface="Adobe Garamond Pro"/>
              </a:rPr>
              <a:t>r</a:t>
            </a:r>
            <a:r>
              <a:rPr sz="1100" dirty="0">
                <a:latin typeface="Adobe Garamond Pro"/>
                <a:cs typeface="Adobe Garamond Pro"/>
              </a:rPr>
              <a:t>ding button (</a:t>
            </a:r>
            <a:r>
              <a:rPr sz="1100" spc="-40" dirty="0">
                <a:latin typeface="Adobe Garamond Pro"/>
                <a:cs typeface="Adobe Garamond Pro"/>
              </a:rPr>
              <a:t>F</a:t>
            </a:r>
            <a:r>
              <a:rPr sz="1100" dirty="0">
                <a:latin typeface="Adobe Garamond Pro"/>
                <a:cs typeface="Adobe Garamond Pro"/>
              </a:rPr>
              <a:t>igu</a:t>
            </a:r>
            <a:r>
              <a:rPr sz="1100" spc="-10" dirty="0">
                <a:latin typeface="Adobe Garamond Pro"/>
                <a:cs typeface="Adobe Garamond Pro"/>
              </a:rPr>
              <a:t>r</a:t>
            </a:r>
            <a:r>
              <a:rPr sz="1100" dirty="0">
                <a:latin typeface="Adobe Garamond Pro"/>
                <a:cs typeface="Adobe Garamond Pro"/>
              </a:rPr>
              <a:t>e 2F) as they exit.</a:t>
            </a:r>
          </a:p>
        </p:txBody>
      </p:sp>
      <p:sp>
        <p:nvSpPr>
          <p:cNvPr id="8" name="object 8"/>
          <p:cNvSpPr txBox="1"/>
          <p:nvPr/>
        </p:nvSpPr>
        <p:spPr>
          <a:xfrm>
            <a:off x="4216400" y="4114800"/>
            <a:ext cx="5994400" cy="1600200"/>
          </a:xfrm>
          <a:prstGeom prst="rect">
            <a:avLst/>
          </a:prstGeom>
        </p:spPr>
        <p:txBody>
          <a:bodyPr vert="horz" wrap="square" lIns="0" tIns="0" rIns="0" bIns="0" rtlCol="0">
            <a:spAutoFit/>
          </a:bodyPr>
          <a:lstStyle/>
          <a:p>
            <a:pPr marL="12700" marR="43180">
              <a:lnSpc>
                <a:spcPct val="79500"/>
              </a:lnSpc>
            </a:pPr>
            <a:r>
              <a:rPr sz="1100" dirty="0">
                <a:latin typeface="Adobe Garamond Pro"/>
                <a:cs typeface="Adobe Garamond Pro"/>
              </a:rPr>
              <a:t>Tiramisu displays real-time arrival information when a commuter is actively sharing GPS (</a:t>
            </a:r>
            <a:r>
              <a:rPr sz="1100" spc="-15" dirty="0">
                <a:latin typeface="Adobe Garamond Pro"/>
                <a:cs typeface="Adobe Garamond Pro"/>
              </a:rPr>
              <a:t>figure 2C). When this is not available, the system shows historic arrival information, assuming the system has previous trace data for this bus at this time. When neither real-time nor historic arrival information are available, the interface shows the scheduled arrival time. In addition, the interface shows bus fullness information, something currently not available as an estimate in the schedule provided by the transit service.</a:t>
            </a:r>
            <a:endParaRPr sz="1100">
              <a:latin typeface="Adobe Garamond Pro"/>
              <a:cs typeface="Adobe Garamond Pro"/>
            </a:endParaRPr>
          </a:p>
          <a:p>
            <a:pPr marL="12700" marR="5080">
              <a:lnSpc>
                <a:spcPct val="80300"/>
              </a:lnSpc>
              <a:spcBef>
                <a:spcPts val="740"/>
              </a:spcBef>
            </a:pPr>
            <a:r>
              <a:rPr sz="1100" dirty="0">
                <a:latin typeface="Adobe Garamond Pro"/>
                <a:cs typeface="Adobe Garamond Pro"/>
              </a:rPr>
              <a:t>To share GPS traces, commuters decide on the bus they wish to take, they select that bus from the list of arrival times, transitioning the interface to the “Destination” screen (Figure 2D). Here they select from a list of upcoming stops. Making a selection transitions the interface to the “Record” screen (Figure 2E). Once they board the bus, commuters indicate fullness and press the “Start Recording” button to share the fullness rating and the GPS trace. While tracing, Tiramisu displays the next stop (Figure 2F). At the end of the trip, commuters press a stop recording button (Figure 2F) as they exit.</a:t>
            </a:r>
            <a:endParaRPr sz="1100">
              <a:latin typeface="Adobe Garamond Pro"/>
              <a:cs typeface="Adobe Garamond Pro"/>
            </a:endParaRPr>
          </a:p>
        </p:txBody>
      </p:sp>
    </p:spTree>
    <p:extLst>
      <p:ext uri="{BB962C8B-B14F-4D97-AF65-F5344CB8AC3E}">
        <p14:creationId xmlns:p14="http://schemas.microsoft.com/office/powerpoint/2010/main" val="379021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“etiquette”</a:t>
            </a:r>
          </a:p>
        </p:txBody>
      </p:sp>
      <p:sp>
        <p:nvSpPr>
          <p:cNvPr id="3" name="Content Placeholder 2"/>
          <p:cNvSpPr>
            <a:spLocks noGrp="1"/>
          </p:cNvSpPr>
          <p:nvPr>
            <p:ph idx="1"/>
          </p:nvPr>
        </p:nvSpPr>
        <p:spPr>
          <a:xfrm>
            <a:off x="1981200" y="1719263"/>
            <a:ext cx="8229600" cy="4529137"/>
          </a:xfrm>
        </p:spPr>
        <p:txBody>
          <a:bodyPr>
            <a:normAutofit lnSpcReduction="10000"/>
          </a:bodyPr>
          <a:lstStyle/>
          <a:p>
            <a:r>
              <a:rPr lang="en-US" dirty="0"/>
              <a:t>larger x-heights are often easier to read at small sizes, but look dense when leading is tight</a:t>
            </a:r>
          </a:p>
          <a:p>
            <a:r>
              <a:rPr lang="en-US" dirty="0"/>
              <a:t>tight leading makes long bodies of text hard to read, especially if the line length is long</a:t>
            </a:r>
          </a:p>
          <a:p>
            <a:r>
              <a:rPr lang="en-US" dirty="0"/>
              <a:t>long lines of type (&gt;70 characters) are hard to read</a:t>
            </a:r>
          </a:p>
          <a:p>
            <a:r>
              <a:rPr lang="en-US" dirty="0"/>
              <a:t>very short lines break up text into non-syntactic groups of 2-3 words</a:t>
            </a:r>
          </a:p>
          <a:p>
            <a:r>
              <a:rPr lang="en-US" dirty="0"/>
              <a:t>justified text often creates river </a:t>
            </a:r>
          </a:p>
          <a:p>
            <a:r>
              <a:rPr lang="en-US" dirty="0"/>
              <a:t>just don’t center!!!!</a:t>
            </a:r>
          </a:p>
          <a:p>
            <a:r>
              <a:rPr lang="en-US" dirty="0"/>
              <a:t>AVOID HEAVY USE OF ALL UPPERCASE</a:t>
            </a:r>
          </a:p>
          <a:p>
            <a:endParaRPr lang="en-US" dirty="0"/>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22</a:t>
            </a:fld>
            <a:endParaRPr lang="en-US" altLang="en-US"/>
          </a:p>
        </p:txBody>
      </p:sp>
    </p:spTree>
    <p:extLst>
      <p:ext uri="{BB962C8B-B14F-4D97-AF65-F5344CB8AC3E}">
        <p14:creationId xmlns:p14="http://schemas.microsoft.com/office/powerpoint/2010/main" val="421534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type for your design</a:t>
            </a:r>
          </a:p>
        </p:txBody>
      </p:sp>
      <p:sp>
        <p:nvSpPr>
          <p:cNvPr id="3" name="Content Placeholder 2"/>
          <p:cNvSpPr>
            <a:spLocks noGrp="1"/>
          </p:cNvSpPr>
          <p:nvPr>
            <p:ph idx="1"/>
          </p:nvPr>
        </p:nvSpPr>
        <p:spPr/>
        <p:txBody>
          <a:bodyPr>
            <a:normAutofit/>
          </a:bodyPr>
          <a:lstStyle/>
          <a:p>
            <a:r>
              <a:rPr lang="en-US" dirty="0"/>
              <a:t>take an inventory of text elements you need (ex: head, subhead, footnotes).</a:t>
            </a:r>
          </a:p>
          <a:p>
            <a:r>
              <a:rPr lang="en-US" dirty="0"/>
              <a:t>choose a type family or two to work with — no font salads</a:t>
            </a:r>
          </a:p>
          <a:p>
            <a:r>
              <a:rPr lang="en-US" dirty="0"/>
              <a:t>make sure faces look good together and support intended voice</a:t>
            </a:r>
          </a:p>
          <a:p>
            <a:r>
              <a:rPr lang="en-US" dirty="0"/>
              <a:t>find suitable sizes for each of the elements create guidelines and maintain them</a:t>
            </a:r>
          </a:p>
          <a:p>
            <a:r>
              <a:rPr lang="en-US" dirty="0"/>
              <a:t>test line length and leading if applicable</a:t>
            </a:r>
          </a:p>
          <a:p>
            <a:r>
              <a:rPr lang="en-US" dirty="0"/>
              <a:t>look at short and long pieces of text</a:t>
            </a: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23</a:t>
            </a:fld>
            <a:endParaRPr lang="en-US" altLang="en-US"/>
          </a:p>
        </p:txBody>
      </p:sp>
    </p:spTree>
    <p:extLst>
      <p:ext uri="{BB962C8B-B14F-4D97-AF65-F5344CB8AC3E}">
        <p14:creationId xmlns:p14="http://schemas.microsoft.com/office/powerpoint/2010/main" val="372751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09800" y="3886200"/>
            <a:ext cx="7924800" cy="1009650"/>
          </a:xfrm>
          <a:prstGeom prst="rect">
            <a:avLst/>
          </a:prstGeom>
          <a:solidFill>
            <a:srgbClr val="6E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14400" fontAlgn="base">
              <a:spcBef>
                <a:spcPct val="0"/>
              </a:spcBef>
              <a:spcAft>
                <a:spcPct val="0"/>
              </a:spcAft>
            </a:pPr>
            <a:endParaRPr lang="en-US">
              <a:latin typeface="Arial" charset="0"/>
            </a:endParaRPr>
          </a:p>
        </p:txBody>
      </p:sp>
      <p:sp>
        <p:nvSpPr>
          <p:cNvPr id="2" name="Title 1"/>
          <p:cNvSpPr>
            <a:spLocks noGrp="1"/>
          </p:cNvSpPr>
          <p:nvPr>
            <p:ph type="title"/>
          </p:nvPr>
        </p:nvSpPr>
        <p:spPr/>
        <p:txBody>
          <a:bodyPr/>
          <a:lstStyle/>
          <a:p>
            <a:r>
              <a:rPr lang="en-US" dirty="0"/>
              <a:t>working with type</a:t>
            </a:r>
          </a:p>
        </p:txBody>
      </p:sp>
      <p:sp>
        <p:nvSpPr>
          <p:cNvPr id="3" name="Content Placeholder 2"/>
          <p:cNvSpPr>
            <a:spLocks noGrp="1"/>
          </p:cNvSpPr>
          <p:nvPr>
            <p:ph idx="1"/>
          </p:nvPr>
        </p:nvSpPr>
        <p:spPr>
          <a:xfrm>
            <a:off x="1905000" y="1752600"/>
            <a:ext cx="8229600" cy="4411662"/>
          </a:xfrm>
        </p:spPr>
        <p:txBody>
          <a:bodyPr>
            <a:normAutofit lnSpcReduction="10000"/>
          </a:bodyPr>
          <a:lstStyle/>
          <a:p>
            <a:r>
              <a:rPr lang="en-US" dirty="0"/>
              <a:t>use of ALL CAPS or all </a:t>
            </a:r>
            <a:r>
              <a:rPr lang="en-US" i="1" dirty="0"/>
              <a:t>italic</a:t>
            </a:r>
            <a:r>
              <a:rPr lang="en-US" dirty="0"/>
              <a:t> slows reading</a:t>
            </a:r>
          </a:p>
          <a:p>
            <a:r>
              <a:rPr lang="en-US" dirty="0"/>
              <a:t>readers pay attention to contrast among typographic elements</a:t>
            </a:r>
          </a:p>
          <a:p>
            <a:r>
              <a:rPr lang="en-US" dirty="0"/>
              <a:t>changes in weight (bold, etc.) may be noticed more than changes in typeface</a:t>
            </a:r>
          </a:p>
          <a:p>
            <a:r>
              <a:rPr lang="en-US" dirty="0">
                <a:solidFill>
                  <a:schemeClr val="bg1"/>
                </a:solidFill>
              </a:rPr>
              <a:t>reversed type (white letters on a black or colored background) is a strong visual element and should be used sparingly</a:t>
            </a:r>
          </a:p>
          <a:p>
            <a:r>
              <a:rPr lang="en-US" dirty="0"/>
              <a:t>white space helps to create visual tension and clusters of related elements</a:t>
            </a: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24</a:t>
            </a:fld>
            <a:endParaRPr lang="en-US" altLang="en-US"/>
          </a:p>
        </p:txBody>
      </p:sp>
    </p:spTree>
    <p:extLst>
      <p:ext uri="{BB962C8B-B14F-4D97-AF65-F5344CB8AC3E}">
        <p14:creationId xmlns:p14="http://schemas.microsoft.com/office/powerpoint/2010/main" val="271535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25</a:t>
            </a:fld>
            <a:endParaRPr lang="en-US" altLang="en-US"/>
          </a:p>
        </p:txBody>
      </p:sp>
      <p:pic>
        <p:nvPicPr>
          <p:cNvPr id="6" name="Picture 5" descr="bringhurst - 0.pdf                                             0003C8B6 saltwater                      B74677AA:"/>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38072" y="246057"/>
            <a:ext cx="4662488" cy="603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903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26</a:t>
            </a:fld>
            <a:endParaRPr lang="en-US" altLang="en-US"/>
          </a:p>
        </p:txBody>
      </p:sp>
      <p:pic>
        <p:nvPicPr>
          <p:cNvPr id="6" name="Picture 2" descr="bringhurst - 1.pdf                                             0003C8B6 saltwater                      B74677AA:"/>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38072" y="246057"/>
            <a:ext cx="4662488" cy="603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822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27</a:t>
            </a:fld>
            <a:endParaRPr lang="en-US" altLang="en-US"/>
          </a:p>
        </p:txBody>
      </p:sp>
      <p:pic>
        <p:nvPicPr>
          <p:cNvPr id="6" name="Picture 2" descr="bringhurst - 2.pdf                                             0003C8B6 saltwater                      B74677AA:"/>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38073" y="244469"/>
            <a:ext cx="4662487" cy="603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975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28</a:t>
            </a:fld>
            <a:endParaRPr lang="en-US" altLang="en-US"/>
          </a:p>
        </p:txBody>
      </p:sp>
      <p:pic>
        <p:nvPicPr>
          <p:cNvPr id="6" name="Picture 2" descr="bringhurst - 3.pdf                                             0003C8B6 saltwater                      B74677AA:"/>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38074" y="244469"/>
            <a:ext cx="4662487" cy="603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149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29</a:t>
            </a:fld>
            <a:endParaRPr lang="en-US" altLang="en-US"/>
          </a:p>
        </p:txBody>
      </p:sp>
      <p:pic>
        <p:nvPicPr>
          <p:cNvPr id="6" name="Picture 2" descr="bringhurst - 4.pdf                                             0003C8B6 saltwater                      B74677AA:"/>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38074" y="244469"/>
            <a:ext cx="4662487" cy="603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1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Phone.jpg"/>
          <p:cNvPicPr>
            <a:picLocks noChangeAspect="1"/>
          </p:cNvPicPr>
          <p:nvPr/>
        </p:nvPicPr>
        <p:blipFill rotWithShape="1">
          <a:blip r:embed="rId2">
            <a:alphaModFix/>
            <a:extLst>
              <a:ext uri="{28A0092B-C50C-407E-A947-70E740481C1C}">
                <a14:useLocalDpi xmlns:a14="http://schemas.microsoft.com/office/drawing/2010/main" val="0"/>
              </a:ext>
            </a:extLst>
          </a:blip>
          <a:srcRect t="18588" r="2" b="25876"/>
          <a:stretch/>
        </p:blipFill>
        <p:spPr>
          <a:xfrm>
            <a:off x="6083786" y="-168318"/>
            <a:ext cx="6261330" cy="3932313"/>
          </a:xfrm>
          <a:prstGeom prst="rect">
            <a:avLst/>
          </a:prstGeom>
          <a:effectLst>
            <a:softEdge rad="533400"/>
          </a:effectLst>
        </p:spPr>
      </p:pic>
      <p:pic>
        <p:nvPicPr>
          <p:cNvPr id="6" name="Picture 5" descr="jobs.jpg"/>
          <p:cNvPicPr>
            <a:picLocks noChangeAspect="1"/>
          </p:cNvPicPr>
          <p:nvPr/>
        </p:nvPicPr>
        <p:blipFill rotWithShape="1">
          <a:blip r:embed="rId3">
            <a:extLst>
              <a:ext uri="{28A0092B-C50C-407E-A947-70E740481C1C}">
                <a14:useLocalDpi xmlns:a14="http://schemas.microsoft.com/office/drawing/2010/main" val="0"/>
              </a:ext>
            </a:extLst>
          </a:blip>
          <a:srcRect t="2396" r="-2" b="29317"/>
          <a:stretch/>
        </p:blipFill>
        <p:spPr>
          <a:xfrm>
            <a:off x="6089904" y="2487168"/>
            <a:ext cx="6263640" cy="4215384"/>
          </a:xfrm>
          <a:prstGeom prst="rect">
            <a:avLst/>
          </a:prstGeom>
          <a:effectLst>
            <a:softEdge rad="533400"/>
          </a:effectLst>
        </p:spPr>
      </p:pic>
      <p:pic>
        <p:nvPicPr>
          <p:cNvPr id="14" name="Picture 13">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p:cNvSpPr>
            <a:spLocks noGrp="1"/>
          </p:cNvSpPr>
          <p:nvPr>
            <p:ph type="title"/>
          </p:nvPr>
        </p:nvSpPr>
        <p:spPr>
          <a:xfrm>
            <a:off x="804998" y="798445"/>
            <a:ext cx="4803636" cy="1311664"/>
          </a:xfrm>
        </p:spPr>
        <p:txBody>
          <a:bodyPr>
            <a:normAutofit/>
          </a:bodyPr>
          <a:lstStyle/>
          <a:p>
            <a:r>
              <a:rPr lang="en-US" sz="4000">
                <a:solidFill>
                  <a:srgbClr val="000000"/>
                </a:solidFill>
              </a:rPr>
              <a:t>What is design?</a:t>
            </a:r>
          </a:p>
        </p:txBody>
      </p:sp>
      <p:sp>
        <p:nvSpPr>
          <p:cNvPr id="4" name="Content Placeholder 3"/>
          <p:cNvSpPr>
            <a:spLocks noGrp="1"/>
          </p:cNvSpPr>
          <p:nvPr>
            <p:ph idx="1"/>
          </p:nvPr>
        </p:nvSpPr>
        <p:spPr>
          <a:xfrm>
            <a:off x="804997" y="2272143"/>
            <a:ext cx="4803637" cy="3788830"/>
          </a:xfrm>
        </p:spPr>
        <p:txBody>
          <a:bodyPr anchor="ctr">
            <a:normAutofit/>
          </a:bodyPr>
          <a:lstStyle/>
          <a:p>
            <a:pPr marL="0" indent="0">
              <a:buNone/>
            </a:pPr>
            <a:r>
              <a:rPr lang="en-US" sz="2000">
                <a:solidFill>
                  <a:srgbClr val="000000"/>
                </a:solidFill>
                <a:latin typeface="Helvetica Neue Light"/>
                <a:cs typeface="Helvetica Neue Light"/>
              </a:rPr>
              <a:t>“</a:t>
            </a:r>
            <a:r>
              <a:rPr lang="en-US" sz="2000" i="1">
                <a:solidFill>
                  <a:srgbClr val="000000"/>
                </a:solidFill>
                <a:latin typeface="Helvetica Neue Light"/>
                <a:cs typeface="Helvetica Neue Light"/>
              </a:rPr>
              <a:t>Design is not just what it looks like and feels like. </a:t>
            </a:r>
            <a:br>
              <a:rPr lang="en-US" sz="2000" i="1">
                <a:solidFill>
                  <a:srgbClr val="000000"/>
                </a:solidFill>
                <a:latin typeface="Helvetica Neue Light"/>
                <a:cs typeface="Helvetica Neue Light"/>
              </a:rPr>
            </a:br>
            <a:r>
              <a:rPr lang="en-US" sz="2000" i="1">
                <a:solidFill>
                  <a:srgbClr val="000000"/>
                </a:solidFill>
                <a:latin typeface="Helvetica Neue Light"/>
                <a:cs typeface="Helvetica Neue Light"/>
              </a:rPr>
              <a:t> Design is how it works.”</a:t>
            </a:r>
          </a:p>
          <a:p>
            <a:pPr marL="0" indent="0">
              <a:buNone/>
            </a:pPr>
            <a:r>
              <a:rPr lang="en-US" sz="2000">
                <a:solidFill>
                  <a:srgbClr val="000000"/>
                </a:solidFill>
                <a:latin typeface="Helvetica Neue Light"/>
                <a:cs typeface="Helvetica Neue Light"/>
              </a:rPr>
              <a:t>	</a:t>
            </a:r>
            <a:r>
              <a:rPr lang="en-US" sz="2000" i="1">
                <a:solidFill>
                  <a:srgbClr val="000000"/>
                </a:solidFill>
                <a:latin typeface="Helvetica Neue Light"/>
                <a:cs typeface="Helvetica Neue Light"/>
              </a:rPr>
              <a:t>	</a:t>
            </a:r>
            <a:r>
              <a:rPr lang="en-US" sz="2000">
                <a:solidFill>
                  <a:srgbClr val="000000"/>
                </a:solidFill>
                <a:latin typeface="Helvetica Neue Light"/>
                <a:cs typeface="Helvetica Neue Light"/>
              </a:rPr>
              <a:t>Steve Jobs</a:t>
            </a:r>
          </a:p>
        </p:txBody>
      </p:sp>
      <p:sp>
        <p:nvSpPr>
          <p:cNvPr id="8" name="Footer Placeholder 7"/>
          <p:cNvSpPr>
            <a:spLocks noGrp="1"/>
          </p:cNvSpPr>
          <p:nvPr>
            <p:ph type="ftr" sz="quarter" idx="11"/>
          </p:nvPr>
        </p:nvSpPr>
        <p:spPr>
          <a:xfrm>
            <a:off x="805661" y="6223702"/>
            <a:ext cx="6584750" cy="314067"/>
          </a:xfrm>
        </p:spPr>
        <p:txBody>
          <a:bodyPr>
            <a:normAutofit/>
          </a:bodyPr>
          <a:lstStyle/>
          <a:p>
            <a:pPr algn="l">
              <a:spcAft>
                <a:spcPts val="600"/>
              </a:spcAft>
            </a:pPr>
            <a:r>
              <a:rPr lang="de-DE" altLang="en-US" sz="1100">
                <a:solidFill>
                  <a:srgbClr val="898989"/>
                </a:solidFill>
              </a:rPr>
              <a:t>© 2018 - Brad Myers, John Zimmerman, Karen Berntsen</a:t>
            </a:r>
            <a:endParaRPr lang="en-US" altLang="en-US" sz="1100">
              <a:solidFill>
                <a:srgbClr val="898989"/>
              </a:solidFill>
            </a:endParaRPr>
          </a:p>
        </p:txBody>
      </p:sp>
      <p:sp>
        <p:nvSpPr>
          <p:cNvPr id="9" name="Slide Number Placeholder 8"/>
          <p:cNvSpPr>
            <a:spLocks noGrp="1"/>
          </p:cNvSpPr>
          <p:nvPr>
            <p:ph type="sldNum" sz="quarter" idx="12"/>
          </p:nvPr>
        </p:nvSpPr>
        <p:spPr>
          <a:xfrm>
            <a:off x="10825930" y="6223702"/>
            <a:ext cx="570728" cy="314067"/>
          </a:xfrm>
        </p:spPr>
        <p:txBody>
          <a:bodyPr>
            <a:normAutofit/>
          </a:bodyPr>
          <a:lstStyle/>
          <a:p>
            <a:pPr>
              <a:spcAft>
                <a:spcPts val="600"/>
              </a:spcAft>
            </a:pPr>
            <a:fld id="{07593CA4-AB13-4A6C-B6F0-9A8C4C08A525}" type="slidenum">
              <a:rPr lang="en-US" altLang="en-US" sz="1100">
                <a:solidFill>
                  <a:srgbClr val="898989"/>
                </a:solidFill>
              </a:rPr>
              <a:pPr>
                <a:spcAft>
                  <a:spcPts val="600"/>
                </a:spcAft>
              </a:pPr>
              <a:t>3</a:t>
            </a:fld>
            <a:endParaRPr lang="en-US" altLang="en-US" sz="1100">
              <a:solidFill>
                <a:srgbClr val="898989"/>
              </a:solidFill>
            </a:endParaRPr>
          </a:p>
        </p:txBody>
      </p:sp>
      <p:sp>
        <p:nvSpPr>
          <p:cNvPr id="7" name="Title 1"/>
          <p:cNvSpPr txBox="1">
            <a:spLocks/>
          </p:cNvSpPr>
          <p:nvPr/>
        </p:nvSpPr>
        <p:spPr>
          <a:xfrm>
            <a:off x="2209800" y="161537"/>
            <a:ext cx="7772400" cy="1470025"/>
          </a:xfrm>
          <a:prstGeom prst="rect">
            <a:avLst/>
          </a:prstGeom>
        </p:spPr>
        <p:txBody>
          <a:bodyPr/>
          <a:lstStyle>
            <a:lvl1pPr algn="l" defTabSz="457200" rtl="0" eaLnBrk="1" latinLnBrk="0" hangingPunct="1">
              <a:spcBef>
                <a:spcPct val="0"/>
              </a:spcBef>
              <a:buNone/>
              <a:defRPr sz="3600" b="0" i="0" kern="1200">
                <a:solidFill>
                  <a:schemeClr val="bg1"/>
                </a:solidFill>
                <a:latin typeface="Helvetica Neue Light"/>
                <a:ea typeface="+mj-ea"/>
                <a:cs typeface="Helvetica Neue Light"/>
              </a:defRPr>
            </a:lvl1pPr>
          </a:lstStyle>
          <a:p>
            <a:endParaRPr lang="en-US" sz="1800" dirty="0">
              <a:solidFill>
                <a:schemeClr val="accent2"/>
              </a:solidFill>
            </a:endParaRPr>
          </a:p>
        </p:txBody>
      </p:sp>
    </p:spTree>
    <p:extLst>
      <p:ext uri="{BB962C8B-B14F-4D97-AF65-F5344CB8AC3E}">
        <p14:creationId xmlns:p14="http://schemas.microsoft.com/office/powerpoint/2010/main" val="3475177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30</a:t>
            </a:fld>
            <a:endParaRPr lang="en-US" altLang="en-US"/>
          </a:p>
        </p:txBody>
      </p:sp>
      <p:pic>
        <p:nvPicPr>
          <p:cNvPr id="6" name="Picture 2" descr="bringhurst - 5.pdf                                             0003C8B6 saltwater                      B74677AA:"/>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38073" y="244469"/>
            <a:ext cx="4662487" cy="603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60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552A-0EF3-6746-8B0E-F34182932039}"/>
              </a:ext>
            </a:extLst>
          </p:cNvPr>
          <p:cNvSpPr>
            <a:spLocks noGrp="1"/>
          </p:cNvSpPr>
          <p:nvPr>
            <p:ph type="title"/>
          </p:nvPr>
        </p:nvSpPr>
        <p:spPr>
          <a:xfrm>
            <a:off x="838200" y="365125"/>
            <a:ext cx="10515600" cy="1325563"/>
          </a:xfrm>
        </p:spPr>
        <p:txBody>
          <a:bodyPr/>
          <a:lstStyle/>
          <a:p>
            <a:r>
              <a:rPr lang="en-US"/>
              <a:t>Color Guidelines</a:t>
            </a:r>
            <a:endParaRPr lang="en-US" dirty="0"/>
          </a:p>
        </p:txBody>
      </p:sp>
      <p:sp>
        <p:nvSpPr>
          <p:cNvPr id="3" name="Content Placeholder 2">
            <a:extLst>
              <a:ext uri="{FF2B5EF4-FFF2-40B4-BE49-F238E27FC236}">
                <a16:creationId xmlns:a16="http://schemas.microsoft.com/office/drawing/2014/main" id="{7F8DFF60-ED88-6340-B08C-5599C9D7A966}"/>
              </a:ext>
            </a:extLst>
          </p:cNvPr>
          <p:cNvSpPr>
            <a:spLocks noGrp="1"/>
          </p:cNvSpPr>
          <p:nvPr>
            <p:ph idx="1"/>
          </p:nvPr>
        </p:nvSpPr>
        <p:spPr>
          <a:xfrm>
            <a:off x="838200" y="1825625"/>
            <a:ext cx="10515600" cy="4351338"/>
          </a:xfrm>
        </p:spPr>
        <p:txBody>
          <a:bodyPr>
            <a:normAutofit fontScale="92500" lnSpcReduction="20000"/>
          </a:bodyPr>
          <a:lstStyle/>
          <a:p>
            <a:r>
              <a:rPr lang="en-ID"/>
              <a:t>Color is good for supporting search</a:t>
            </a:r>
          </a:p>
          <a:p>
            <a:r>
              <a:rPr lang="en-ID"/>
              <a:t>Do not use color without another redundant cue</a:t>
            </a:r>
          </a:p>
          <a:p>
            <a:pPr lvl="1"/>
            <a:r>
              <a:rPr lang="en-ID"/>
              <a:t>Color-blindness</a:t>
            </a:r>
          </a:p>
          <a:p>
            <a:pPr lvl="1"/>
            <a:r>
              <a:rPr lang="en-ID"/>
              <a:t>Monochrome monitors</a:t>
            </a:r>
          </a:p>
          <a:p>
            <a:pPr lvl="1"/>
            <a:r>
              <a:rPr lang="en-ID"/>
              <a:t>Redundant coding enhances performance</a:t>
            </a:r>
          </a:p>
          <a:p>
            <a:r>
              <a:rPr lang="en-ID"/>
              <a:t>Be consistent with color associations from jobs and cultures</a:t>
            </a:r>
          </a:p>
          <a:p>
            <a:r>
              <a:rPr lang="en-ID"/>
              <a:t>Limit coding to 8 distinct colors (4 better)</a:t>
            </a:r>
          </a:p>
          <a:p>
            <a:r>
              <a:rPr lang="en-ID"/>
              <a:t>Avoid using saturated blues for text or small, thin lines</a:t>
            </a:r>
          </a:p>
          <a:p>
            <a:r>
              <a:rPr lang="en-ID"/>
              <a:t>Use color on b/w or gray, or b/w on color</a:t>
            </a:r>
          </a:p>
          <a:p>
            <a:r>
              <a:rPr lang="en-ID"/>
              <a:t>To express difference, use high contrast colors (and vice versa)</a:t>
            </a:r>
          </a:p>
          <a:p>
            <a:r>
              <a:rPr lang="en-ID"/>
              <a:t>Make sure colors do not “vibrate”</a:t>
            </a:r>
          </a:p>
          <a:p>
            <a:endParaRPr lang="en-ID"/>
          </a:p>
          <a:p>
            <a:endParaRPr lang="en-ID"/>
          </a:p>
          <a:p>
            <a:endParaRPr lang="en-ID"/>
          </a:p>
          <a:p>
            <a:endParaRPr lang="en-US" dirty="0"/>
          </a:p>
        </p:txBody>
      </p:sp>
    </p:spTree>
    <p:extLst>
      <p:ext uri="{BB962C8B-B14F-4D97-AF65-F5344CB8AC3E}">
        <p14:creationId xmlns:p14="http://schemas.microsoft.com/office/powerpoint/2010/main" val="131556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Contrasts</a:t>
            </a:r>
          </a:p>
        </p:txBody>
      </p:sp>
      <p:sp>
        <p:nvSpPr>
          <p:cNvPr id="4" name="Footer Placeholder 3"/>
          <p:cNvSpPr>
            <a:spLocks noGrp="1"/>
          </p:cNvSpPr>
          <p:nvPr>
            <p:ph type="ftr" sz="quarter" idx="11"/>
          </p:nvPr>
        </p:nvSpPr>
        <p:spPr/>
        <p:txBody>
          <a:bodyPr/>
          <a:lstStyle/>
          <a:p>
            <a:r>
              <a:rPr lang="de-DE" altLang="en-US"/>
              <a:t>© 2018 - Brad Myers, John Zimmerman, Karen Berntsen</a:t>
            </a:r>
            <a:endParaRPr lang="en-US" altLang="en-US"/>
          </a:p>
        </p:txBody>
      </p:sp>
      <p:sp>
        <p:nvSpPr>
          <p:cNvPr id="5" name="Slide Number Placeholder 4"/>
          <p:cNvSpPr>
            <a:spLocks noGrp="1"/>
          </p:cNvSpPr>
          <p:nvPr>
            <p:ph type="sldNum" sz="quarter" idx="12"/>
          </p:nvPr>
        </p:nvSpPr>
        <p:spPr/>
        <p:txBody>
          <a:bodyPr/>
          <a:lstStyle/>
          <a:p>
            <a:fld id="{07593CA4-AB13-4A6C-B6F0-9A8C4C08A525}" type="slidenum">
              <a:rPr lang="en-US" altLang="en-US" smtClean="0"/>
              <a:pPr/>
              <a:t>32</a:t>
            </a:fld>
            <a:endParaRPr lang="en-US" altLang="en-US"/>
          </a:p>
        </p:txBody>
      </p:sp>
      <p:sp>
        <p:nvSpPr>
          <p:cNvPr id="6" name="object 5"/>
          <p:cNvSpPr/>
          <p:nvPr/>
        </p:nvSpPr>
        <p:spPr>
          <a:xfrm>
            <a:off x="1554892" y="1447800"/>
            <a:ext cx="8915398" cy="476571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5690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What is </a:t>
            </a:r>
            <a:r>
              <a:rPr lang="en-US" sz="4800" i="1" kern="1200">
                <a:solidFill>
                  <a:srgbClr val="FFFFFF"/>
                </a:solidFill>
                <a:latin typeface="+mj-lt"/>
                <a:ea typeface="+mj-ea"/>
                <a:cs typeface="+mj-cs"/>
              </a:rPr>
              <a:t>Bad </a:t>
            </a:r>
            <a:r>
              <a:rPr lang="en-US" sz="4800" kern="1200">
                <a:solidFill>
                  <a:srgbClr val="FFFFFF"/>
                </a:solidFill>
                <a:latin typeface="+mj-lt"/>
                <a:ea typeface="+mj-ea"/>
                <a:cs typeface="+mj-cs"/>
              </a:rPr>
              <a:t>Design</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5" descr="path.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
        <p:nvSpPr>
          <p:cNvPr id="4"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defTabSz="914400">
              <a:spcAft>
                <a:spcPts val="600"/>
              </a:spcAft>
            </a:pPr>
            <a:r>
              <a:rPr lang="en-US" altLang="en-US" kern="1200">
                <a:solidFill>
                  <a:srgbClr val="595959"/>
                </a:solidFill>
                <a:latin typeface="+mn-lt"/>
                <a:ea typeface="+mn-ea"/>
                <a:cs typeface="+mn-cs"/>
              </a:rPr>
              <a:t>© 2018 - Brad Myers, John Zimmerman, Karen Berntsen</a:t>
            </a:r>
          </a:p>
        </p:txBody>
      </p:sp>
      <p:sp>
        <p:nvSpPr>
          <p:cNvPr id="5" name="Slide Number Placeholder 4"/>
          <p:cNvSpPr>
            <a:spLocks noGrp="1"/>
          </p:cNvSpPr>
          <p:nvPr>
            <p:ph type="sldNum" sz="quarter" idx="12"/>
          </p:nvPr>
        </p:nvSpPr>
        <p:spPr>
          <a:xfrm>
            <a:off x="9991022" y="6356350"/>
            <a:ext cx="1362777" cy="365125"/>
          </a:xfrm>
        </p:spPr>
        <p:txBody>
          <a:bodyPr vert="horz" lIns="91440" tIns="45720" rIns="91440" bIns="45720" rtlCol="0" anchor="ctr">
            <a:normAutofit/>
          </a:bodyPr>
          <a:lstStyle/>
          <a:p>
            <a:pPr defTabSz="914400">
              <a:spcAft>
                <a:spcPts val="600"/>
              </a:spcAft>
            </a:pPr>
            <a:fld id="{07593CA4-AB13-4A6C-B6F0-9A8C4C08A525}" type="slidenum">
              <a:rPr lang="en-US" altLang="en-US">
                <a:solidFill>
                  <a:srgbClr val="595959"/>
                </a:solidFill>
              </a:rPr>
              <a:pPr defTabSz="914400">
                <a:spcAft>
                  <a:spcPts val="600"/>
                </a:spcAft>
              </a:pPr>
              <a:t>4</a:t>
            </a:fld>
            <a:endParaRPr lang="en-US" altLang="en-US">
              <a:solidFill>
                <a:srgbClr val="595959"/>
              </a:solidFill>
            </a:endParaRPr>
          </a:p>
        </p:txBody>
      </p:sp>
    </p:spTree>
    <p:extLst>
      <p:ext uri="{BB962C8B-B14F-4D97-AF65-F5344CB8AC3E}">
        <p14:creationId xmlns:p14="http://schemas.microsoft.com/office/powerpoint/2010/main" val="298008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5" descr="push-pull-e1373575904287.png"/>
          <p:cNvPicPr>
            <a:picLocks noGrp="1" noChangeAspect="1"/>
          </p:cNvPicPr>
          <p:nvPr>
            <p:ph idx="1"/>
          </p:nvPr>
        </p:nvPicPr>
        <p:blipFill rotWithShape="1">
          <a:blip r:embed="rId2">
            <a:extLst>
              <a:ext uri="{28A0092B-C50C-407E-A947-70E740481C1C}">
                <a14:useLocalDpi xmlns:a14="http://schemas.microsoft.com/office/drawing/2010/main" val="0"/>
              </a:ext>
            </a:extLst>
          </a:blip>
          <a:srcRect b="25743"/>
          <a:stretch/>
        </p:blipFill>
        <p:spPr>
          <a:xfrm>
            <a:off x="20" y="10"/>
            <a:ext cx="12191980" cy="6857990"/>
          </a:xfrm>
          <a:prstGeom prst="rect">
            <a:avLst/>
          </a:prstGeom>
        </p:spPr>
      </p:pic>
      <p:sp>
        <p:nvSpPr>
          <p:cNvPr id="4" name="Footer Placeholder 3"/>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altLang="en-US" kern="1200">
                <a:solidFill>
                  <a:srgbClr val="FFFFFF"/>
                </a:solidFill>
                <a:latin typeface="+mn-lt"/>
                <a:ea typeface="+mn-ea"/>
                <a:cs typeface="+mn-cs"/>
              </a:rPr>
              <a:t>© 2018 - Brad Myers, John Zimmerman, Karen Berntsen</a:t>
            </a:r>
          </a:p>
        </p:txBody>
      </p:sp>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07593CA4-AB13-4A6C-B6F0-9A8C4C08A525}" type="slidenum">
              <a:rPr lang="en-US" altLang="en-US">
                <a:solidFill>
                  <a:srgbClr val="FFFFFF"/>
                </a:solidFill>
              </a:rPr>
              <a:pPr defTabSz="914400">
                <a:spcAft>
                  <a:spcPts val="600"/>
                </a:spcAft>
              </a:pPr>
              <a:t>5</a:t>
            </a:fld>
            <a:endParaRPr lang="en-US" altLang="en-US">
              <a:solidFill>
                <a:srgbClr val="FFFFFF"/>
              </a:solidFill>
            </a:endParaRPr>
          </a:p>
        </p:txBody>
      </p:sp>
    </p:spTree>
    <p:extLst>
      <p:ext uri="{BB962C8B-B14F-4D97-AF65-F5344CB8AC3E}">
        <p14:creationId xmlns:p14="http://schemas.microsoft.com/office/powerpoint/2010/main" val="113850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58FE-845F-964A-AA39-9F68B82256C7}"/>
              </a:ext>
            </a:extLst>
          </p:cNvPr>
          <p:cNvSpPr>
            <a:spLocks noGrp="1"/>
          </p:cNvSpPr>
          <p:nvPr>
            <p:ph type="title"/>
          </p:nvPr>
        </p:nvSpPr>
        <p:spPr/>
        <p:txBody>
          <a:bodyPr/>
          <a:lstStyle/>
          <a:p>
            <a:r>
              <a:rPr lang="en-US" dirty="0"/>
              <a:t>Graphic Design (Communication Design)</a:t>
            </a:r>
          </a:p>
        </p:txBody>
      </p:sp>
      <p:sp>
        <p:nvSpPr>
          <p:cNvPr id="3" name="Content Placeholder 2">
            <a:extLst>
              <a:ext uri="{FF2B5EF4-FFF2-40B4-BE49-F238E27FC236}">
                <a16:creationId xmlns:a16="http://schemas.microsoft.com/office/drawing/2014/main" id="{9573D9F4-0530-114F-ACB9-1A0C9E49860C}"/>
              </a:ext>
            </a:extLst>
          </p:cNvPr>
          <p:cNvSpPr>
            <a:spLocks noGrp="1"/>
          </p:cNvSpPr>
          <p:nvPr>
            <p:ph idx="1"/>
          </p:nvPr>
        </p:nvSpPr>
        <p:spPr>
          <a:xfrm>
            <a:off x="838200" y="1825625"/>
            <a:ext cx="8441563" cy="4351338"/>
          </a:xfrm>
        </p:spPr>
        <p:txBody>
          <a:bodyPr/>
          <a:lstStyle/>
          <a:p>
            <a:r>
              <a:rPr lang="en-US" dirty="0"/>
              <a:t>Act of creating a communicative artifact: print piece, web site, way finding system, data visualization, illustration, etc.</a:t>
            </a:r>
          </a:p>
          <a:p>
            <a:r>
              <a:rPr lang="en-US" dirty="0"/>
              <a:t>Requires an awareness of the social and cultural systems within the context of use</a:t>
            </a:r>
          </a:p>
          <a:p>
            <a:r>
              <a:rPr lang="en-US" dirty="0"/>
              <a:t>Intention of information transfer, both of text and subtext</a:t>
            </a:r>
          </a:p>
          <a:p>
            <a:pPr lvl="1"/>
            <a:r>
              <a:rPr lang="en-US" dirty="0"/>
              <a:t>Not just </a:t>
            </a:r>
            <a:r>
              <a:rPr lang="en-US" dirty="0">
                <a:solidFill>
                  <a:srgbClr val="FF0000"/>
                </a:solidFill>
              </a:rPr>
              <a:t>content</a:t>
            </a:r>
            <a:r>
              <a:rPr lang="en-US" dirty="0"/>
              <a:t>, also </a:t>
            </a:r>
            <a:r>
              <a:rPr lang="en-US" dirty="0">
                <a:solidFill>
                  <a:srgbClr val="FF0000"/>
                </a:solidFill>
              </a:rPr>
              <a:t>feeling</a:t>
            </a:r>
          </a:p>
          <a:p>
            <a:r>
              <a:rPr lang="en-US" dirty="0"/>
              <a:t>Intention of specific user action or other outcome</a:t>
            </a:r>
          </a:p>
          <a:p>
            <a:endParaRPr lang="en-US" dirty="0"/>
          </a:p>
          <a:p>
            <a:endParaRPr lang="en-US" dirty="0"/>
          </a:p>
        </p:txBody>
      </p:sp>
      <p:sp>
        <p:nvSpPr>
          <p:cNvPr id="5" name="object 4">
            <a:extLst>
              <a:ext uri="{FF2B5EF4-FFF2-40B4-BE49-F238E27FC236}">
                <a16:creationId xmlns:a16="http://schemas.microsoft.com/office/drawing/2014/main" id="{5C4829CD-B2F6-9D4E-AACE-B2FE64756147}"/>
              </a:ext>
            </a:extLst>
          </p:cNvPr>
          <p:cNvSpPr/>
          <p:nvPr/>
        </p:nvSpPr>
        <p:spPr>
          <a:xfrm>
            <a:off x="9279763" y="2362994"/>
            <a:ext cx="2550287" cy="3276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6650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9A51-82AA-5244-AD0F-A2ABC487CBE1}"/>
              </a:ext>
            </a:extLst>
          </p:cNvPr>
          <p:cNvSpPr>
            <a:spLocks noGrp="1"/>
          </p:cNvSpPr>
          <p:nvPr>
            <p:ph type="title"/>
          </p:nvPr>
        </p:nvSpPr>
        <p:spPr>
          <a:xfrm>
            <a:off x="838200" y="365125"/>
            <a:ext cx="10515600" cy="1325563"/>
          </a:xfrm>
        </p:spPr>
        <p:txBody>
          <a:bodyPr>
            <a:normAutofit/>
          </a:bodyPr>
          <a:lstStyle/>
          <a:p>
            <a:r>
              <a:rPr lang="en-US" dirty="0"/>
              <a:t>Principles of </a:t>
            </a:r>
            <a:r>
              <a:rPr lang="id-ID" dirty="0" err="1"/>
              <a:t>Graphic</a:t>
            </a:r>
            <a:r>
              <a:rPr lang="id-ID" dirty="0"/>
              <a:t> Design</a:t>
            </a:r>
            <a:endParaRPr lang="en-US" dirty="0"/>
          </a:p>
        </p:txBody>
      </p:sp>
      <p:graphicFrame>
        <p:nvGraphicFramePr>
          <p:cNvPr id="5" name="Content Placeholder 2">
            <a:extLst>
              <a:ext uri="{FF2B5EF4-FFF2-40B4-BE49-F238E27FC236}">
                <a16:creationId xmlns:a16="http://schemas.microsoft.com/office/drawing/2014/main" id="{9B48DBFD-1626-48B5-8BDB-63CE718B6B13}"/>
              </a:ext>
            </a:extLst>
          </p:cNvPr>
          <p:cNvGraphicFramePr>
            <a:graphicFrameLocks noGrp="1"/>
          </p:cNvGraphicFramePr>
          <p:nvPr>
            <p:ph idx="1"/>
            <p:extLst>
              <p:ext uri="{D42A27DB-BD31-4B8C-83A1-F6EECF244321}">
                <p14:modId xmlns:p14="http://schemas.microsoft.com/office/powerpoint/2010/main" val="19251734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03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9A51-82AA-5244-AD0F-A2ABC487CBE1}"/>
              </a:ext>
            </a:extLst>
          </p:cNvPr>
          <p:cNvSpPr>
            <a:spLocks noGrp="1"/>
          </p:cNvSpPr>
          <p:nvPr>
            <p:ph type="title"/>
          </p:nvPr>
        </p:nvSpPr>
        <p:spPr/>
        <p:txBody>
          <a:bodyPr/>
          <a:lstStyle/>
          <a:p>
            <a:r>
              <a:rPr lang="en-US" dirty="0"/>
              <a:t>Principles of </a:t>
            </a:r>
            <a:r>
              <a:rPr lang="id-ID" dirty="0" err="1"/>
              <a:t>Graphic</a:t>
            </a:r>
            <a:r>
              <a:rPr lang="id-ID" dirty="0"/>
              <a:t> Design</a:t>
            </a:r>
            <a:endParaRPr lang="en-US" dirty="0"/>
          </a:p>
        </p:txBody>
      </p:sp>
      <p:sp>
        <p:nvSpPr>
          <p:cNvPr id="3" name="Content Placeholder 2">
            <a:extLst>
              <a:ext uri="{FF2B5EF4-FFF2-40B4-BE49-F238E27FC236}">
                <a16:creationId xmlns:a16="http://schemas.microsoft.com/office/drawing/2014/main" id="{D5F8A808-07AA-3540-A86B-FB2E21B06523}"/>
              </a:ext>
            </a:extLst>
          </p:cNvPr>
          <p:cNvSpPr>
            <a:spLocks noGrp="1"/>
          </p:cNvSpPr>
          <p:nvPr>
            <p:ph idx="1"/>
          </p:nvPr>
        </p:nvSpPr>
        <p:spPr/>
        <p:txBody>
          <a:bodyPr>
            <a:normAutofit/>
          </a:bodyPr>
          <a:lstStyle/>
          <a:p>
            <a:r>
              <a:rPr lang="en-US" b="1" dirty="0"/>
              <a:t>Clarity: </a:t>
            </a:r>
            <a:r>
              <a:rPr lang="en-ID" dirty="0"/>
              <a:t>Every element in an interface should have a reason for being there. </a:t>
            </a:r>
          </a:p>
          <a:p>
            <a:pPr lvl="1"/>
            <a:r>
              <a:rPr lang="en-ID" dirty="0"/>
              <a:t>“Less is more”</a:t>
            </a:r>
          </a:p>
          <a:p>
            <a:pPr lvl="1"/>
            <a:r>
              <a:rPr lang="en-ID" dirty="0"/>
              <a:t>White space</a:t>
            </a:r>
          </a:p>
          <a:p>
            <a:pPr lvl="2"/>
            <a:r>
              <a:rPr lang="en-ID" dirty="0"/>
              <a:t>Leads the eye</a:t>
            </a:r>
          </a:p>
          <a:p>
            <a:pPr lvl="2"/>
            <a:r>
              <a:rPr lang="en-ID" dirty="0"/>
              <a:t>Provides symmetry and balance through its use</a:t>
            </a:r>
          </a:p>
          <a:p>
            <a:pPr lvl="2"/>
            <a:r>
              <a:rPr lang="en-ID" dirty="0"/>
              <a:t>Strengthens impact of message</a:t>
            </a:r>
          </a:p>
          <a:p>
            <a:pPr lvl="2"/>
            <a:r>
              <a:rPr lang="en-ID" dirty="0"/>
              <a:t>Allows eye to rest between elements of activity (increases legibility)</a:t>
            </a:r>
          </a:p>
          <a:p>
            <a:pPr lvl="2"/>
            <a:r>
              <a:rPr lang="en-ID" dirty="0"/>
              <a:t>Used to promote simplicity, elegance, refinement </a:t>
            </a:r>
          </a:p>
          <a:p>
            <a:pPr lvl="1"/>
            <a:endParaRPr lang="en-ID" dirty="0"/>
          </a:p>
          <a:p>
            <a:pPr lvl="1"/>
            <a:endParaRPr lang="en-ID" dirty="0"/>
          </a:p>
          <a:p>
            <a:pPr lvl="1"/>
            <a:endParaRPr lang="en-ID" dirty="0"/>
          </a:p>
          <a:p>
            <a:pPr lvl="1"/>
            <a:endParaRPr lang="en-ID" dirty="0"/>
          </a:p>
          <a:p>
            <a:endParaRPr lang="en-US" dirty="0"/>
          </a:p>
          <a:p>
            <a:endParaRPr lang="en-US" dirty="0"/>
          </a:p>
        </p:txBody>
      </p:sp>
    </p:spTree>
    <p:extLst>
      <p:ext uri="{BB962C8B-B14F-4D97-AF65-F5344CB8AC3E}">
        <p14:creationId xmlns:p14="http://schemas.microsoft.com/office/powerpoint/2010/main" val="94688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9A51-82AA-5244-AD0F-A2ABC487CBE1}"/>
              </a:ext>
            </a:extLst>
          </p:cNvPr>
          <p:cNvSpPr>
            <a:spLocks noGrp="1"/>
          </p:cNvSpPr>
          <p:nvPr>
            <p:ph type="title"/>
          </p:nvPr>
        </p:nvSpPr>
        <p:spPr/>
        <p:txBody>
          <a:bodyPr/>
          <a:lstStyle/>
          <a:p>
            <a:r>
              <a:rPr lang="en-US" dirty="0"/>
              <a:t>Principles of </a:t>
            </a:r>
            <a:r>
              <a:rPr lang="id-ID" dirty="0" err="1"/>
              <a:t>Graphic</a:t>
            </a:r>
            <a:r>
              <a:rPr lang="id-ID" dirty="0"/>
              <a:t> Design</a:t>
            </a:r>
            <a:endParaRPr lang="en-US" dirty="0"/>
          </a:p>
        </p:txBody>
      </p:sp>
      <p:sp>
        <p:nvSpPr>
          <p:cNvPr id="3" name="Content Placeholder 2">
            <a:extLst>
              <a:ext uri="{FF2B5EF4-FFF2-40B4-BE49-F238E27FC236}">
                <a16:creationId xmlns:a16="http://schemas.microsoft.com/office/drawing/2014/main" id="{D5F8A808-07AA-3540-A86B-FB2E21B06523}"/>
              </a:ext>
            </a:extLst>
          </p:cNvPr>
          <p:cNvSpPr>
            <a:spLocks noGrp="1"/>
          </p:cNvSpPr>
          <p:nvPr>
            <p:ph idx="1"/>
          </p:nvPr>
        </p:nvSpPr>
        <p:spPr/>
        <p:txBody>
          <a:bodyPr>
            <a:normAutofit fontScale="92500" lnSpcReduction="20000"/>
          </a:bodyPr>
          <a:lstStyle/>
          <a:p>
            <a:r>
              <a:rPr lang="en-US" b="1" dirty="0"/>
              <a:t>Consistency: </a:t>
            </a:r>
            <a:r>
              <a:rPr lang="en-ID" dirty="0"/>
              <a:t>Be consistent in every aspect:</a:t>
            </a:r>
          </a:p>
          <a:p>
            <a:pPr lvl="1"/>
            <a:r>
              <a:rPr lang="en-ID" dirty="0"/>
              <a:t>In layout, </a:t>
            </a:r>
            <a:r>
              <a:rPr lang="en-ID" dirty="0" err="1"/>
              <a:t>color</a:t>
            </a:r>
            <a:r>
              <a:rPr lang="en-ID" dirty="0"/>
              <a:t>, images, icons, typography, text</a:t>
            </a:r>
          </a:p>
          <a:p>
            <a:pPr lvl="1"/>
            <a:r>
              <a:rPr lang="en-ID" dirty="0"/>
              <a:t>Within screen, across screens</a:t>
            </a:r>
          </a:p>
          <a:p>
            <a:pPr lvl="1"/>
            <a:r>
              <a:rPr lang="en-ID" dirty="0"/>
              <a:t>Stay within metaphor everywhere</a:t>
            </a:r>
          </a:p>
          <a:p>
            <a:pPr lvl="1"/>
            <a:r>
              <a:rPr lang="en-ID" dirty="0"/>
              <a:t>Platform may have a style guide -- follow it!</a:t>
            </a:r>
          </a:p>
          <a:p>
            <a:pPr lvl="1"/>
            <a:endParaRPr lang="en-ID" dirty="0"/>
          </a:p>
          <a:p>
            <a:r>
              <a:rPr lang="en-ID" b="1" dirty="0"/>
              <a:t>Alignment</a:t>
            </a:r>
          </a:p>
          <a:p>
            <a:pPr lvl="1"/>
            <a:r>
              <a:rPr lang="en-ID" dirty="0"/>
              <a:t>Western world: start from top left</a:t>
            </a:r>
          </a:p>
          <a:p>
            <a:pPr lvl="1"/>
            <a:r>
              <a:rPr lang="en-ID" dirty="0"/>
              <a:t>Allows eye to parse display more easily</a:t>
            </a:r>
          </a:p>
          <a:p>
            <a:pPr lvl="1"/>
            <a:r>
              <a:rPr lang="en-ID" dirty="0"/>
              <a:t>Grids: </a:t>
            </a:r>
          </a:p>
          <a:p>
            <a:pPr lvl="2"/>
            <a:r>
              <a:rPr lang="en-ID" dirty="0"/>
              <a:t>(Hidden) horizontal and vertical lines to help locate window components</a:t>
            </a:r>
          </a:p>
          <a:p>
            <a:pPr lvl="2"/>
            <a:r>
              <a:rPr lang="en-ID" dirty="0"/>
              <a:t>Group items logically</a:t>
            </a:r>
          </a:p>
          <a:p>
            <a:pPr lvl="2"/>
            <a:r>
              <a:rPr lang="en-ID" dirty="0"/>
              <a:t>Minimize number of controls, reduce clutter</a:t>
            </a:r>
          </a:p>
          <a:p>
            <a:endParaRPr lang="en-US" dirty="0"/>
          </a:p>
          <a:p>
            <a:endParaRPr lang="en-US" dirty="0"/>
          </a:p>
        </p:txBody>
      </p:sp>
      <p:sp>
        <p:nvSpPr>
          <p:cNvPr id="4" name="Line 4">
            <a:extLst>
              <a:ext uri="{FF2B5EF4-FFF2-40B4-BE49-F238E27FC236}">
                <a16:creationId xmlns:a16="http://schemas.microsoft.com/office/drawing/2014/main" id="{F3F91786-C904-0B44-929D-89EDCF68F5F0}"/>
              </a:ext>
            </a:extLst>
          </p:cNvPr>
          <p:cNvSpPr>
            <a:spLocks noChangeShapeType="1"/>
          </p:cNvSpPr>
          <p:nvPr/>
        </p:nvSpPr>
        <p:spPr bwMode="auto">
          <a:xfrm>
            <a:off x="6724650" y="417195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 name="Line 5">
            <a:extLst>
              <a:ext uri="{FF2B5EF4-FFF2-40B4-BE49-F238E27FC236}">
                <a16:creationId xmlns:a16="http://schemas.microsoft.com/office/drawing/2014/main" id="{768420E6-D3C8-7645-86A4-6FC35344E049}"/>
              </a:ext>
            </a:extLst>
          </p:cNvPr>
          <p:cNvSpPr>
            <a:spLocks noChangeShapeType="1"/>
          </p:cNvSpPr>
          <p:nvPr/>
        </p:nvSpPr>
        <p:spPr bwMode="auto">
          <a:xfrm>
            <a:off x="6724650" y="417195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Tree>
    <p:extLst>
      <p:ext uri="{BB962C8B-B14F-4D97-AF65-F5344CB8AC3E}">
        <p14:creationId xmlns:p14="http://schemas.microsoft.com/office/powerpoint/2010/main" val="269773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2149</Words>
  <Application>Microsoft Macintosh PowerPoint</Application>
  <PresentationFormat>Widescreen</PresentationFormat>
  <Paragraphs>187</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Adobe Garamond Pro</vt:lpstr>
      <vt:lpstr>Arial</vt:lpstr>
      <vt:lpstr>Arial Narrow</vt:lpstr>
      <vt:lpstr>Calibri</vt:lpstr>
      <vt:lpstr>Calibri Light</vt:lpstr>
      <vt:lpstr>Gill Sans MT</vt:lpstr>
      <vt:lpstr>Helvetica Neue Light</vt:lpstr>
      <vt:lpstr>Lucida Sans</vt:lpstr>
      <vt:lpstr>RotisSemiSans ExtraBold</vt:lpstr>
      <vt:lpstr>Office Theme</vt:lpstr>
      <vt:lpstr>Week 10 – Graphic Design</vt:lpstr>
      <vt:lpstr>Outline</vt:lpstr>
      <vt:lpstr>What is design?</vt:lpstr>
      <vt:lpstr>What is Bad Design</vt:lpstr>
      <vt:lpstr>PowerPoint Presentation</vt:lpstr>
      <vt:lpstr>Graphic Design (Communication Design)</vt:lpstr>
      <vt:lpstr>Principles of Graphic Design</vt:lpstr>
      <vt:lpstr>Principles of Graphic Design</vt:lpstr>
      <vt:lpstr>Principles of Graphic Design</vt:lpstr>
      <vt:lpstr>Principles of Graphic Design</vt:lpstr>
      <vt:lpstr>Principles of Graphic Design</vt:lpstr>
      <vt:lpstr>Alignment</vt:lpstr>
      <vt:lpstr>Principles of Graphic Design</vt:lpstr>
      <vt:lpstr>Principles of Graphic Design</vt:lpstr>
      <vt:lpstr>Animation/Rollovers</vt:lpstr>
      <vt:lpstr>Topics in Communication Design</vt:lpstr>
      <vt:lpstr>Anatomy of a Typeface</vt:lpstr>
      <vt:lpstr>More on Type</vt:lpstr>
      <vt:lpstr>More on Type</vt:lpstr>
      <vt:lpstr>type x-height</vt:lpstr>
      <vt:lpstr>leading and line length</vt:lpstr>
      <vt:lpstr>type “etiquette”</vt:lpstr>
      <vt:lpstr>choosing type for your design</vt:lpstr>
      <vt:lpstr>working with type</vt:lpstr>
      <vt:lpstr>PowerPoint Presentation</vt:lpstr>
      <vt:lpstr>PowerPoint Presentation</vt:lpstr>
      <vt:lpstr>PowerPoint Presentation</vt:lpstr>
      <vt:lpstr>PowerPoint Presentation</vt:lpstr>
      <vt:lpstr>PowerPoint Presentation</vt:lpstr>
      <vt:lpstr>PowerPoint Presentation</vt:lpstr>
      <vt:lpstr>Color Guidelines</vt:lpstr>
      <vt:lpstr>Color Contrasts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Graphic Design</dc:title>
  <dc:creator>Anny Yuniarti, S.Kom</dc:creator>
  <cp:lastModifiedBy>Anny Yuniarti, S.Kom</cp:lastModifiedBy>
  <cp:revision>4</cp:revision>
  <dcterms:created xsi:type="dcterms:W3CDTF">2019-04-12T00:50:30Z</dcterms:created>
  <dcterms:modified xsi:type="dcterms:W3CDTF">2019-04-12T02:07:39Z</dcterms:modified>
</cp:coreProperties>
</file>