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74C90E-E394-420F-A775-23CA70941CBA}">
  <a:tblStyle styleId="{BD74C90E-E394-420F-A775-23CA70941C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e2358ce2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e2358ce2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e307252e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e307252e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e307252e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e307252e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e2358ce2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e2358ce2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e12538d5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e12538d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e307252e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e307252e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e2358ce2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e2358ce2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e2358ce2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e2358ce2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e307252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e307252e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e2358ce2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e2358ce2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ee2358ce2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ee2358ce2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e2358ce2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e2358ce2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e2358ce2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e2358ce2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e307252e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ee307252e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e307252e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e307252e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e2358ce2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e2358ce2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e2358ce2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ee2358ce2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e2358ce2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e2358ce2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e2358ce2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e2358ce2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e2358ce2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e2358ce2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e307252e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e307252e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e307252ee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e307252ee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636600" y="1152475"/>
            <a:ext cx="8195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hyperlink" Target="https://the-balloon-project.com/" TargetMode="External"/><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javelinstrategy.com/press-release/identity-fraud-hits-record-high-154-million-us-victims-2016-16-percent-according-new" TargetMode="External"/><Relationship Id="rId5" Type="http://schemas.openxmlformats.org/officeDocument/2006/relationships/hyperlink" Target="https://www.cifas.org.uk/insight/reports-trends/fraudscape-report-201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www.bde.es/wbe/es/noticias-eventos/actualidad-banco-espana/notas-banco-espana/el-banco-de-espana-presenta-la-memoria-de-reclamaciones-2022.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huggingface.co/datasets/dazzle-nu/CIS435-CreditCardFraudDete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nvSpPr>
        <p:spPr>
          <a:xfrm>
            <a:off x="297225" y="2066475"/>
            <a:ext cx="3915000" cy="16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u="sng">
                <a:solidFill>
                  <a:schemeClr val="lt1"/>
                </a:solidFill>
              </a:rPr>
              <a:t>B</a:t>
            </a:r>
            <a:r>
              <a:rPr lang="es" sz="1300" u="sng">
                <a:solidFill>
                  <a:schemeClr val="lt1"/>
                </a:solidFill>
              </a:rPr>
              <a:t>ootCamp: </a:t>
            </a:r>
            <a:r>
              <a:rPr lang="es" sz="1200">
                <a:solidFill>
                  <a:schemeClr val="dk1"/>
                </a:solidFill>
              </a:rPr>
              <a:t>T</a:t>
            </a:r>
            <a:endParaRPr sz="1300">
              <a:solidFill>
                <a:schemeClr val="lt1"/>
              </a:solidFill>
            </a:endParaRPr>
          </a:p>
          <a:p>
            <a:pPr indent="0" lvl="0" marL="0" rtl="0" algn="l">
              <a:spcBef>
                <a:spcPts val="0"/>
              </a:spcBef>
              <a:spcAft>
                <a:spcPts val="0"/>
              </a:spcAft>
              <a:buNone/>
            </a:pPr>
            <a:r>
              <a:t/>
            </a:r>
            <a:endParaRPr sz="400">
              <a:solidFill>
                <a:schemeClr val="lt1"/>
              </a:solidFill>
            </a:endParaRPr>
          </a:p>
          <a:p>
            <a:pPr indent="0" lvl="0" marL="0" rtl="0" algn="l">
              <a:spcBef>
                <a:spcPts val="0"/>
              </a:spcBef>
              <a:spcAft>
                <a:spcPts val="0"/>
              </a:spcAft>
              <a:buNone/>
            </a:pPr>
            <a:r>
              <a:rPr lang="es" sz="2000">
                <a:solidFill>
                  <a:schemeClr val="lt1"/>
                </a:solidFill>
              </a:rPr>
              <a:t>BOOTCAMP IA I (NOV 23)</a:t>
            </a:r>
            <a:endParaRPr sz="8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 sz="1300" u="sng">
                <a:solidFill>
                  <a:schemeClr val="lt1"/>
                </a:solidFill>
              </a:rPr>
              <a:t>Equipo:</a:t>
            </a:r>
            <a:endParaRPr sz="1300" u="sng">
              <a:solidFill>
                <a:schemeClr val="lt1"/>
              </a:solidFill>
            </a:endParaRPr>
          </a:p>
          <a:p>
            <a:pPr indent="0" lvl="0" marL="0" rtl="0" algn="l">
              <a:spcBef>
                <a:spcPts val="0"/>
              </a:spcBef>
              <a:spcAft>
                <a:spcPts val="0"/>
              </a:spcAft>
              <a:buNone/>
            </a:pPr>
            <a:r>
              <a:t/>
            </a:r>
            <a:endParaRPr sz="300" u="sng">
              <a:solidFill>
                <a:schemeClr val="lt1"/>
              </a:solidFill>
            </a:endParaRPr>
          </a:p>
          <a:p>
            <a:pPr indent="0" lvl="0" marL="0" rtl="0" algn="l">
              <a:spcBef>
                <a:spcPts val="0"/>
              </a:spcBef>
              <a:spcAft>
                <a:spcPts val="0"/>
              </a:spcAft>
              <a:buNone/>
            </a:pPr>
            <a:r>
              <a:rPr b="1" lang="es" sz="2900">
                <a:solidFill>
                  <a:schemeClr val="lt1"/>
                </a:solidFill>
              </a:rPr>
              <a:t>THE BALLOON</a:t>
            </a:r>
            <a:endParaRPr b="1" sz="2900">
              <a:solidFill>
                <a:schemeClr val="lt1"/>
              </a:solidFill>
            </a:endParaRPr>
          </a:p>
          <a:p>
            <a:pPr indent="0" lvl="0" marL="0" rtl="0" algn="l">
              <a:spcBef>
                <a:spcPts val="0"/>
              </a:spcBef>
              <a:spcAft>
                <a:spcPts val="0"/>
              </a:spcAft>
              <a:buNone/>
            </a:pPr>
            <a:r>
              <a:t/>
            </a:r>
            <a:endParaRPr sz="1300">
              <a:solidFill>
                <a:schemeClr val="lt1"/>
              </a:solidFill>
            </a:endParaRPr>
          </a:p>
        </p:txBody>
      </p:sp>
      <p:sp>
        <p:nvSpPr>
          <p:cNvPr id="55" name="Google Shape;55;p13"/>
          <p:cNvSpPr txBox="1"/>
          <p:nvPr>
            <p:ph type="ctrTitle"/>
          </p:nvPr>
        </p:nvSpPr>
        <p:spPr>
          <a:xfrm>
            <a:off x="297225" y="332800"/>
            <a:ext cx="8145600" cy="154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4400">
                <a:solidFill>
                  <a:schemeClr val="lt1"/>
                </a:solidFill>
              </a:rPr>
              <a:t>Modelos de detección de fraude basados en ML y CV</a:t>
            </a:r>
            <a:endParaRPr sz="4400">
              <a:solidFill>
                <a:schemeClr val="lt1"/>
              </a:solidFill>
            </a:endParaRPr>
          </a:p>
        </p:txBody>
      </p:sp>
      <p:pic>
        <p:nvPicPr>
          <p:cNvPr id="56" name="Google Shape;56;p13"/>
          <p:cNvPicPr preferRelativeResize="0"/>
          <p:nvPr/>
        </p:nvPicPr>
        <p:blipFill>
          <a:blip r:embed="rId3">
            <a:alphaModFix/>
          </a:blip>
          <a:stretch>
            <a:fillRect/>
          </a:stretch>
        </p:blipFill>
        <p:spPr>
          <a:xfrm>
            <a:off x="504950" y="3589500"/>
            <a:ext cx="2667000" cy="1143000"/>
          </a:xfrm>
          <a:prstGeom prst="rect">
            <a:avLst/>
          </a:prstGeom>
          <a:noFill/>
          <a:ln>
            <a:noFill/>
          </a:ln>
        </p:spPr>
      </p:pic>
      <p:sp>
        <p:nvSpPr>
          <p:cNvPr id="57" name="Google Shape;57;p13"/>
          <p:cNvSpPr txBox="1"/>
          <p:nvPr/>
        </p:nvSpPr>
        <p:spPr>
          <a:xfrm>
            <a:off x="4622650" y="2066475"/>
            <a:ext cx="3820200" cy="23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u="sng">
                <a:solidFill>
                  <a:schemeClr val="lt1"/>
                </a:solidFill>
              </a:rPr>
              <a:t>Integrantes:</a:t>
            </a:r>
            <a:endParaRPr sz="1300" u="sng">
              <a:solidFill>
                <a:schemeClr val="lt1"/>
              </a:solidFill>
            </a:endParaRPr>
          </a:p>
          <a:p>
            <a:pPr indent="0" lvl="0" marL="0" rtl="0" algn="l">
              <a:spcBef>
                <a:spcPts val="0"/>
              </a:spcBef>
              <a:spcAft>
                <a:spcPts val="0"/>
              </a:spcAft>
              <a:buNone/>
            </a:pPr>
            <a:r>
              <a:t/>
            </a:r>
            <a:endParaRPr sz="400">
              <a:solidFill>
                <a:schemeClr val="lt1"/>
              </a:solidFill>
            </a:endParaRPr>
          </a:p>
          <a:p>
            <a:pPr indent="0" lvl="0" marL="0" rtl="0" algn="l">
              <a:spcBef>
                <a:spcPts val="0"/>
              </a:spcBef>
              <a:spcAft>
                <a:spcPts val="0"/>
              </a:spcAft>
              <a:buNone/>
            </a:pPr>
            <a:r>
              <a:rPr lang="es" sz="2400">
                <a:solidFill>
                  <a:schemeClr val="lt1"/>
                </a:solidFill>
              </a:rPr>
              <a:t>Angel Luis Ortega Amador</a:t>
            </a:r>
            <a:endParaRPr sz="2400">
              <a:solidFill>
                <a:schemeClr val="lt1"/>
              </a:solidFill>
            </a:endParaRPr>
          </a:p>
          <a:p>
            <a:pPr indent="0" lvl="0" marL="0" rtl="0" algn="l">
              <a:spcBef>
                <a:spcPts val="0"/>
              </a:spcBef>
              <a:spcAft>
                <a:spcPts val="0"/>
              </a:spcAft>
              <a:buNone/>
            </a:pPr>
            <a:r>
              <a:rPr lang="es" sz="2400">
                <a:solidFill>
                  <a:schemeClr val="lt1"/>
                </a:solidFill>
              </a:rPr>
              <a:t>Carlos Molano Gómez</a:t>
            </a:r>
            <a:endParaRPr sz="2400">
              <a:solidFill>
                <a:schemeClr val="lt1"/>
              </a:solidFill>
            </a:endParaRPr>
          </a:p>
          <a:p>
            <a:pPr indent="0" lvl="0" marL="0" rtl="0" algn="l">
              <a:spcBef>
                <a:spcPts val="0"/>
              </a:spcBef>
              <a:spcAft>
                <a:spcPts val="0"/>
              </a:spcAft>
              <a:buNone/>
            </a:pPr>
            <a:r>
              <a:rPr lang="es" sz="2400">
                <a:solidFill>
                  <a:schemeClr val="lt1"/>
                </a:solidFill>
              </a:rPr>
              <a:t>Juan Carlos Avalos</a:t>
            </a:r>
            <a:endParaRPr sz="2400">
              <a:solidFill>
                <a:schemeClr val="lt1"/>
              </a:solidFill>
            </a:endParaRPr>
          </a:p>
          <a:p>
            <a:pPr indent="0" lvl="0" marL="0" rtl="0" algn="l">
              <a:spcBef>
                <a:spcPts val="0"/>
              </a:spcBef>
              <a:spcAft>
                <a:spcPts val="0"/>
              </a:spcAft>
              <a:buNone/>
            </a:pPr>
            <a:r>
              <a:rPr lang="es" sz="2400">
                <a:solidFill>
                  <a:schemeClr val="lt1"/>
                </a:solidFill>
              </a:rPr>
              <a:t>Otger Peidro Cid</a:t>
            </a:r>
            <a:endParaRPr sz="2400">
              <a:solidFill>
                <a:schemeClr val="lt1"/>
              </a:solidFill>
            </a:endParaRPr>
          </a:p>
          <a:p>
            <a:pPr indent="0" lvl="0" marL="0" rtl="0" algn="l">
              <a:spcBef>
                <a:spcPts val="0"/>
              </a:spcBef>
              <a:spcAft>
                <a:spcPts val="0"/>
              </a:spcAft>
              <a:buNone/>
            </a:pPr>
            <a:r>
              <a:rPr lang="es" sz="2400">
                <a:solidFill>
                  <a:schemeClr val="lt1"/>
                </a:solidFill>
              </a:rPr>
              <a:t>Pedro Turiel Miranda</a:t>
            </a:r>
            <a:endParaRPr sz="24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2"/>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138" name="Google Shape;138;p22"/>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Machine Learning:	Preparar datasets</a:t>
            </a:r>
            <a:endParaRPr/>
          </a:p>
        </p:txBody>
      </p:sp>
      <p:sp>
        <p:nvSpPr>
          <p:cNvPr id="139" name="Google Shape;139;p22"/>
          <p:cNvSpPr txBox="1"/>
          <p:nvPr>
            <p:ph idx="1" type="body"/>
          </p:nvPr>
        </p:nvSpPr>
        <p:spPr>
          <a:xfrm>
            <a:off x="636600" y="1152475"/>
            <a:ext cx="8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 </a:t>
            </a:r>
            <a:endParaRPr/>
          </a:p>
        </p:txBody>
      </p:sp>
      <p:sp>
        <p:nvSpPr>
          <p:cNvPr id="140" name="Google Shape;140;p22"/>
          <p:cNvSpPr txBox="1"/>
          <p:nvPr/>
        </p:nvSpPr>
        <p:spPr>
          <a:xfrm>
            <a:off x="636475" y="1152475"/>
            <a:ext cx="3645900" cy="292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Eliminamos features de texto:</a:t>
            </a:r>
            <a:endParaRPr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'first'</a:t>
            </a:r>
            <a:endParaRPr b="1"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'last'</a:t>
            </a:r>
            <a:endParaRPr b="1"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'gender'</a:t>
            </a:r>
            <a:endParaRPr b="1"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'street','city'</a:t>
            </a:r>
            <a:endParaRPr b="1"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'state'</a:t>
            </a:r>
            <a:endParaRPr b="1"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'trans_num'</a:t>
            </a:r>
            <a:endParaRPr b="1"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'job'</a:t>
            </a:r>
            <a:endParaRPr b="1"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 'dob'</a:t>
            </a:r>
            <a:endParaRPr b="1"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'trans_date_trans_time'</a:t>
            </a:r>
            <a:endParaRPr b="1" sz="1800">
              <a:solidFill>
                <a:schemeClr val="dk1"/>
              </a:solidFill>
            </a:endParaRPr>
          </a:p>
        </p:txBody>
      </p:sp>
      <p:sp>
        <p:nvSpPr>
          <p:cNvPr id="141" name="Google Shape;141;p22"/>
          <p:cNvSpPr txBox="1"/>
          <p:nvPr/>
        </p:nvSpPr>
        <p:spPr>
          <a:xfrm>
            <a:off x="4572000" y="1152275"/>
            <a:ext cx="3711000" cy="128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Eliminamos</a:t>
            </a:r>
            <a:r>
              <a:rPr lang="es" sz="1800">
                <a:solidFill>
                  <a:schemeClr val="dk1"/>
                </a:solidFill>
              </a:rPr>
              <a:t> features </a:t>
            </a:r>
            <a:r>
              <a:rPr lang="es" sz="1800">
                <a:solidFill>
                  <a:schemeClr val="dk1"/>
                </a:solidFill>
              </a:rPr>
              <a:t>numéricas</a:t>
            </a:r>
            <a:r>
              <a:rPr lang="es"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'Unnamed: 0'</a:t>
            </a:r>
            <a:endParaRPr b="1"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'zip'</a:t>
            </a:r>
            <a:endParaRPr b="1"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'city_pop'</a:t>
            </a:r>
            <a:endParaRPr b="1" sz="1800">
              <a:solidFill>
                <a:schemeClr val="dk1"/>
              </a:solidFill>
            </a:endParaRPr>
          </a:p>
        </p:txBody>
      </p:sp>
      <p:sp>
        <p:nvSpPr>
          <p:cNvPr id="142" name="Google Shape;142;p22"/>
          <p:cNvSpPr txBox="1"/>
          <p:nvPr/>
        </p:nvSpPr>
        <p:spPr>
          <a:xfrm>
            <a:off x="4527900" y="2861875"/>
            <a:ext cx="4304400" cy="170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800" u="sng">
                <a:solidFill>
                  <a:schemeClr val="dk1"/>
                </a:solidFill>
              </a:rPr>
              <a:t>Escalado</a:t>
            </a:r>
            <a:endParaRPr sz="1800" u="sng">
              <a:solidFill>
                <a:schemeClr val="dk1"/>
              </a:solidFill>
            </a:endParaRPr>
          </a:p>
          <a:p>
            <a:pPr indent="0" lvl="0" marL="0" rtl="0" algn="l">
              <a:spcBef>
                <a:spcPts val="0"/>
              </a:spcBef>
              <a:spcAft>
                <a:spcPts val="0"/>
              </a:spcAft>
              <a:buNone/>
            </a:pPr>
            <a:r>
              <a:rPr b="1" lang="es" sz="1800">
                <a:solidFill>
                  <a:schemeClr val="dk1"/>
                </a:solidFill>
              </a:rPr>
              <a:t>LabelEncoder</a:t>
            </a:r>
            <a:r>
              <a:rPr lang="es" sz="1800">
                <a:solidFill>
                  <a:schemeClr val="dk1"/>
                </a:solidFill>
              </a:rPr>
              <a:t> en:</a:t>
            </a:r>
            <a:endParaRPr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'merchant'</a:t>
            </a:r>
            <a:endParaRPr b="1"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a:t>
            </a:r>
            <a:r>
              <a:rPr b="1" lang="es" sz="1800">
                <a:solidFill>
                  <a:schemeClr val="dk1"/>
                </a:solidFill>
              </a:rPr>
              <a:t>category</a:t>
            </a:r>
            <a:r>
              <a:rPr b="1" lang="es" sz="1800">
                <a:solidFill>
                  <a:schemeClr val="dk1"/>
                </a:solidFill>
              </a:rPr>
              <a:t>'</a:t>
            </a:r>
            <a:endParaRPr b="1" sz="1800">
              <a:solidFill>
                <a:schemeClr val="dk1"/>
              </a:solidFill>
            </a:endParaRPr>
          </a:p>
          <a:p>
            <a:pPr indent="0" lvl="0" marL="0" rtl="0" algn="l">
              <a:spcBef>
                <a:spcPts val="0"/>
              </a:spcBef>
              <a:spcAft>
                <a:spcPts val="0"/>
              </a:spcAft>
              <a:buNone/>
            </a:pPr>
            <a:r>
              <a:rPr b="1" lang="es" sz="1800">
                <a:solidFill>
                  <a:schemeClr val="dk1"/>
                </a:solidFill>
              </a:rPr>
              <a:t>StandardScaler</a:t>
            </a:r>
            <a:r>
              <a:rPr lang="es" sz="1800">
                <a:solidFill>
                  <a:schemeClr val="dk1"/>
                </a:solidFill>
              </a:rPr>
              <a:t> en el escalado general</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3"/>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148" name="Google Shape;148;p23"/>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Machine Learning:	Entrenar modelos</a:t>
            </a:r>
            <a:endParaRPr/>
          </a:p>
        </p:txBody>
      </p:sp>
      <p:sp>
        <p:nvSpPr>
          <p:cNvPr id="149" name="Google Shape;149;p23"/>
          <p:cNvSpPr txBox="1"/>
          <p:nvPr>
            <p:ph idx="1" type="body"/>
          </p:nvPr>
        </p:nvSpPr>
        <p:spPr>
          <a:xfrm>
            <a:off x="636600" y="1152475"/>
            <a:ext cx="8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3"/>
          <p:cNvPicPr preferRelativeResize="0"/>
          <p:nvPr/>
        </p:nvPicPr>
        <p:blipFill>
          <a:blip r:embed="rId4">
            <a:alphaModFix/>
          </a:blip>
          <a:stretch>
            <a:fillRect/>
          </a:stretch>
        </p:blipFill>
        <p:spPr>
          <a:xfrm>
            <a:off x="636600" y="1017725"/>
            <a:ext cx="5059900" cy="3749675"/>
          </a:xfrm>
          <a:prstGeom prst="rect">
            <a:avLst/>
          </a:prstGeom>
          <a:noFill/>
          <a:ln>
            <a:noFill/>
          </a:ln>
        </p:spPr>
      </p:pic>
      <p:sp>
        <p:nvSpPr>
          <p:cNvPr id="151" name="Google Shape;151;p23"/>
          <p:cNvSpPr txBox="1"/>
          <p:nvPr/>
        </p:nvSpPr>
        <p:spPr>
          <a:xfrm>
            <a:off x="5649900" y="1287675"/>
            <a:ext cx="3182100" cy="320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700">
                <a:solidFill>
                  <a:schemeClr val="dk1"/>
                </a:solidFill>
              </a:rPr>
              <a:t>		  	</a:t>
            </a:r>
            <a:r>
              <a:rPr lang="es" sz="1600">
                <a:solidFill>
                  <a:schemeClr val="dk1"/>
                </a:solidFill>
              </a:rPr>
              <a:t>accuracy</a:t>
            </a:r>
            <a:endParaRPr sz="1600">
              <a:solidFill>
                <a:schemeClr val="dk1"/>
              </a:solidFill>
            </a:endParaRPr>
          </a:p>
          <a:p>
            <a:pPr indent="0" lvl="0" marL="0" rtl="0" algn="l">
              <a:spcBef>
                <a:spcPts val="0"/>
              </a:spcBef>
              <a:spcAft>
                <a:spcPts val="0"/>
              </a:spcAft>
              <a:buNone/>
            </a:pPr>
            <a:r>
              <a:rPr lang="es" sz="1600">
                <a:solidFill>
                  <a:schemeClr val="dk1"/>
                </a:solidFill>
              </a:rPr>
              <a:t>modelo	  mean	    std</a:t>
            </a:r>
            <a:endParaRPr sz="1600">
              <a:solidFill>
                <a:schemeClr val="dk1"/>
              </a:solidFill>
            </a:endParaRPr>
          </a:p>
          <a:p>
            <a:pPr indent="0" lvl="0" marL="0" rtl="0" algn="l">
              <a:spcBef>
                <a:spcPts val="0"/>
              </a:spcBef>
              <a:spcAft>
                <a:spcPts val="0"/>
              </a:spcAft>
              <a:buNone/>
            </a:pPr>
            <a:r>
              <a:rPr lang="es" sz="300">
                <a:solidFill>
                  <a:schemeClr val="dk1"/>
                </a:solidFill>
              </a:rPr>
              <a:t>—-----------------------------------------------------------------------------------------------------------------------------------------------------------------------------------------------------------------------------------------</a:t>
            </a:r>
            <a:endParaRPr sz="300">
              <a:solidFill>
                <a:schemeClr val="dk1"/>
              </a:solidFill>
            </a:endParaRPr>
          </a:p>
          <a:p>
            <a:pPr indent="0" lvl="0" marL="0" rtl="0" algn="l">
              <a:spcBef>
                <a:spcPts val="0"/>
              </a:spcBef>
              <a:spcAft>
                <a:spcPts val="0"/>
              </a:spcAft>
              <a:buNone/>
            </a:pPr>
            <a:r>
              <a:rPr b="1" lang="es" sz="1600">
                <a:solidFill>
                  <a:schemeClr val="dk1"/>
                </a:solidFill>
              </a:rPr>
              <a:t>Random </a:t>
            </a:r>
            <a:endParaRPr b="1" sz="1600">
              <a:solidFill>
                <a:schemeClr val="dk1"/>
              </a:solidFill>
            </a:endParaRPr>
          </a:p>
          <a:p>
            <a:pPr indent="0" lvl="0" marL="0" rtl="0" algn="l">
              <a:spcBef>
                <a:spcPts val="0"/>
              </a:spcBef>
              <a:spcAft>
                <a:spcPts val="0"/>
              </a:spcAft>
              <a:buNone/>
            </a:pPr>
            <a:r>
              <a:rPr b="1" lang="es" sz="1600">
                <a:solidFill>
                  <a:schemeClr val="dk1"/>
                </a:solidFill>
              </a:rPr>
              <a:t>Forest</a:t>
            </a:r>
            <a:r>
              <a:rPr lang="es" sz="1600">
                <a:solidFill>
                  <a:schemeClr val="dk1"/>
                </a:solidFill>
              </a:rPr>
              <a:t>	</a:t>
            </a:r>
            <a:r>
              <a:rPr b="1" lang="es" sz="1600">
                <a:solidFill>
                  <a:schemeClr val="dk1"/>
                </a:solidFill>
              </a:rPr>
              <a:t>0.996488</a:t>
            </a:r>
            <a:r>
              <a:rPr lang="es" sz="1600">
                <a:solidFill>
                  <a:schemeClr val="dk1"/>
                </a:solidFill>
              </a:rPr>
              <a:t>	    </a:t>
            </a:r>
            <a:r>
              <a:rPr b="1" lang="es" sz="1600">
                <a:solidFill>
                  <a:schemeClr val="dk1"/>
                </a:solidFill>
              </a:rPr>
              <a:t>0.000411</a:t>
            </a:r>
            <a:endParaRPr b="1" sz="1600">
              <a:solidFill>
                <a:schemeClr val="dk1"/>
              </a:solidFill>
            </a:endParaRPr>
          </a:p>
          <a:p>
            <a:pPr indent="0" lvl="0" marL="0" rtl="0" algn="l">
              <a:spcBef>
                <a:spcPts val="0"/>
              </a:spcBef>
              <a:spcAft>
                <a:spcPts val="0"/>
              </a:spcAft>
              <a:buClr>
                <a:schemeClr val="dk1"/>
              </a:buClr>
              <a:buSzPts val="1100"/>
              <a:buFont typeface="Arial"/>
              <a:buNone/>
            </a:pPr>
            <a:r>
              <a:rPr lang="es" sz="300">
                <a:solidFill>
                  <a:schemeClr val="dk1"/>
                </a:solidFill>
              </a:rPr>
              <a:t>—-----------------------------------------------------------------------------------------------------------------------------------------------------------------------------------------------------------------------------------------</a:t>
            </a:r>
            <a:endParaRPr sz="300">
              <a:solidFill>
                <a:schemeClr val="dk1"/>
              </a:solidFill>
            </a:endParaRPr>
          </a:p>
          <a:p>
            <a:pPr indent="0" lvl="0" marL="0" rtl="0" algn="l">
              <a:spcBef>
                <a:spcPts val="0"/>
              </a:spcBef>
              <a:spcAft>
                <a:spcPts val="0"/>
              </a:spcAft>
              <a:buNone/>
            </a:pPr>
            <a:r>
              <a:rPr lang="es" sz="1600">
                <a:solidFill>
                  <a:schemeClr val="dk1"/>
                </a:solidFill>
              </a:rPr>
              <a:t>LASSO	0.987955	    0.000911</a:t>
            </a:r>
            <a:endParaRPr sz="1600">
              <a:solidFill>
                <a:schemeClr val="dk1"/>
              </a:solidFill>
            </a:endParaRPr>
          </a:p>
          <a:p>
            <a:pPr indent="0" lvl="0" marL="0" rtl="0" algn="l">
              <a:spcBef>
                <a:spcPts val="0"/>
              </a:spcBef>
              <a:spcAft>
                <a:spcPts val="0"/>
              </a:spcAft>
              <a:buNone/>
            </a:pPr>
            <a:r>
              <a:rPr lang="es" sz="300">
                <a:solidFill>
                  <a:schemeClr val="dk1"/>
                </a:solidFill>
              </a:rPr>
              <a:t>—-----------------------------------------------------------------------------------------------------------------------------------------------------------------------------------------------------------------------------------------</a:t>
            </a:r>
            <a:endParaRPr sz="300">
              <a:solidFill>
                <a:schemeClr val="dk1"/>
              </a:solidFill>
            </a:endParaRPr>
          </a:p>
          <a:p>
            <a:pPr indent="0" lvl="0" marL="0" rtl="0" algn="l">
              <a:spcBef>
                <a:spcPts val="0"/>
              </a:spcBef>
              <a:spcAft>
                <a:spcPts val="0"/>
              </a:spcAft>
              <a:buNone/>
            </a:pPr>
            <a:r>
              <a:rPr lang="es" sz="1600">
                <a:solidFill>
                  <a:schemeClr val="dk1"/>
                </a:solidFill>
              </a:rPr>
              <a:t>KNN</a:t>
            </a:r>
            <a:r>
              <a:rPr lang="es" sz="1600">
                <a:solidFill>
                  <a:schemeClr val="dk1"/>
                </a:solidFill>
              </a:rPr>
              <a:t>	</a:t>
            </a:r>
            <a:r>
              <a:rPr lang="es" sz="1600">
                <a:solidFill>
                  <a:schemeClr val="dk1"/>
                </a:solidFill>
              </a:rPr>
              <a:t>	0.984859	    0.001</a:t>
            </a:r>
            <a:endParaRPr sz="1600">
              <a:solidFill>
                <a:schemeClr val="dk1"/>
              </a:solidFill>
            </a:endParaRPr>
          </a:p>
          <a:p>
            <a:pPr indent="0" lvl="0" marL="0" rtl="0" algn="l">
              <a:spcBef>
                <a:spcPts val="0"/>
              </a:spcBef>
              <a:spcAft>
                <a:spcPts val="0"/>
              </a:spcAft>
              <a:buNone/>
            </a:pPr>
            <a:r>
              <a:rPr lang="es" sz="300">
                <a:solidFill>
                  <a:schemeClr val="dk1"/>
                </a:solidFill>
              </a:rPr>
              <a:t>—-----------------------------------------------------------------------------------------------------------------------------------------------------------------------------------------------------------------------------------------</a:t>
            </a:r>
            <a:endParaRPr sz="300">
              <a:solidFill>
                <a:schemeClr val="dk1"/>
              </a:solidFill>
            </a:endParaRPr>
          </a:p>
          <a:p>
            <a:pPr indent="0" lvl="0" marL="0" rtl="0" algn="l">
              <a:spcBef>
                <a:spcPts val="0"/>
              </a:spcBef>
              <a:spcAft>
                <a:spcPts val="0"/>
              </a:spcAft>
              <a:buNone/>
            </a:pPr>
            <a:r>
              <a:rPr lang="es" sz="1600">
                <a:solidFill>
                  <a:schemeClr val="dk1"/>
                </a:solidFill>
              </a:rPr>
              <a:t>Decision </a:t>
            </a:r>
            <a:endParaRPr sz="1600">
              <a:solidFill>
                <a:schemeClr val="dk1"/>
              </a:solidFill>
            </a:endParaRPr>
          </a:p>
          <a:p>
            <a:pPr indent="0" lvl="0" marL="0" rtl="0" algn="l">
              <a:spcBef>
                <a:spcPts val="0"/>
              </a:spcBef>
              <a:spcAft>
                <a:spcPts val="0"/>
              </a:spcAft>
              <a:buNone/>
            </a:pPr>
            <a:r>
              <a:rPr lang="es" sz="1600">
                <a:solidFill>
                  <a:schemeClr val="dk1"/>
                </a:solidFill>
              </a:rPr>
              <a:t>Tree</a:t>
            </a:r>
            <a:r>
              <a:rPr lang="es" sz="1600">
                <a:solidFill>
                  <a:schemeClr val="dk1"/>
                </a:solidFill>
              </a:rPr>
              <a:t>	</a:t>
            </a:r>
            <a:r>
              <a:rPr lang="es" sz="1600">
                <a:solidFill>
                  <a:schemeClr val="dk1"/>
                </a:solidFill>
              </a:rPr>
              <a:t>	0.994693	    0.00069</a:t>
            </a:r>
            <a:endParaRPr sz="1600">
              <a:solidFill>
                <a:schemeClr val="dk1"/>
              </a:solidFill>
            </a:endParaRPr>
          </a:p>
          <a:p>
            <a:pPr indent="0" lvl="0" marL="0" rtl="0" algn="l">
              <a:spcBef>
                <a:spcPts val="0"/>
              </a:spcBef>
              <a:spcAft>
                <a:spcPts val="0"/>
              </a:spcAft>
              <a:buClr>
                <a:schemeClr val="dk1"/>
              </a:buClr>
              <a:buSzPts val="1100"/>
              <a:buFont typeface="Arial"/>
              <a:buNone/>
            </a:pPr>
            <a:r>
              <a:rPr lang="es" sz="300">
                <a:solidFill>
                  <a:schemeClr val="dk1"/>
                </a:solidFill>
              </a:rPr>
              <a:t>—-----------------------------------------------------------------------------------------------------------------------------------------------------------------------------------------------------------------------------------------</a:t>
            </a:r>
            <a:endParaRPr sz="300">
              <a:solidFill>
                <a:schemeClr val="dk1"/>
              </a:solidFill>
            </a:endParaRPr>
          </a:p>
          <a:p>
            <a:pPr indent="0" lvl="0" marL="0" rtl="0" algn="l">
              <a:spcBef>
                <a:spcPts val="0"/>
              </a:spcBef>
              <a:spcAft>
                <a:spcPts val="0"/>
              </a:spcAft>
              <a:buNone/>
            </a:pPr>
            <a:r>
              <a:rPr lang="es" sz="1600">
                <a:solidFill>
                  <a:schemeClr val="dk1"/>
                </a:solidFill>
              </a:rPr>
              <a:t>SVM		0.989776	    0.000762</a:t>
            </a:r>
            <a:endParaRPr sz="1600">
              <a:solidFill>
                <a:schemeClr val="dk1"/>
              </a:solidFill>
            </a:endParaRPr>
          </a:p>
          <a:p>
            <a:pPr indent="0" lvl="0" marL="0" rtl="0" algn="l">
              <a:spcBef>
                <a:spcPts val="0"/>
              </a:spcBef>
              <a:spcAft>
                <a:spcPts val="0"/>
              </a:spcAft>
              <a:buClr>
                <a:schemeClr val="dk1"/>
              </a:buClr>
              <a:buSzPts val="1100"/>
              <a:buFont typeface="Arial"/>
              <a:buNone/>
            </a:pPr>
            <a:r>
              <a:rPr lang="es" sz="300">
                <a:solidFill>
                  <a:schemeClr val="dk1"/>
                </a:solidFill>
              </a:rPr>
              <a:t>—-----------------------------------------------------------------------------------------------------------------------------------------------------------------------------------------------------------------------------------------</a:t>
            </a:r>
            <a:endParaRPr sz="300">
              <a:solidFill>
                <a:schemeClr val="dk1"/>
              </a:solidFill>
            </a:endParaRPr>
          </a:p>
          <a:p>
            <a:pPr indent="0" lvl="0" marL="0" rtl="0" algn="l">
              <a:spcBef>
                <a:spcPts val="0"/>
              </a:spcBef>
              <a:spcAft>
                <a:spcPts val="0"/>
              </a:spcAft>
              <a:buNone/>
            </a:pPr>
            <a:r>
              <a:rPr lang="es" sz="1600">
                <a:solidFill>
                  <a:schemeClr val="dk1"/>
                </a:solidFill>
              </a:rPr>
              <a:t>Gradient </a:t>
            </a:r>
            <a:endParaRPr sz="1600">
              <a:solidFill>
                <a:schemeClr val="dk1"/>
              </a:solidFill>
            </a:endParaRPr>
          </a:p>
          <a:p>
            <a:pPr indent="0" lvl="0" marL="0" rtl="0" algn="l">
              <a:spcBef>
                <a:spcPts val="0"/>
              </a:spcBef>
              <a:spcAft>
                <a:spcPts val="0"/>
              </a:spcAft>
              <a:buNone/>
            </a:pPr>
            <a:r>
              <a:rPr lang="es" sz="1600">
                <a:solidFill>
                  <a:schemeClr val="dk1"/>
                </a:solidFill>
              </a:rPr>
              <a:t>Boosting</a:t>
            </a:r>
            <a:r>
              <a:rPr lang="es" sz="1600">
                <a:solidFill>
                  <a:schemeClr val="dk1"/>
                </a:solidFill>
              </a:rPr>
              <a:t>	</a:t>
            </a:r>
            <a:r>
              <a:rPr lang="es" sz="1600">
                <a:solidFill>
                  <a:schemeClr val="dk1"/>
                </a:solidFill>
              </a:rPr>
              <a:t>0.995161	    0.000482</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157" name="Google Shape;157;p24"/>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Machine Learning:	Fine tuning Random Forest</a:t>
            </a:r>
            <a:endParaRPr/>
          </a:p>
        </p:txBody>
      </p:sp>
      <p:sp>
        <p:nvSpPr>
          <p:cNvPr id="158" name="Google Shape;158;p24"/>
          <p:cNvSpPr txBox="1"/>
          <p:nvPr>
            <p:ph idx="1" type="body"/>
          </p:nvPr>
        </p:nvSpPr>
        <p:spPr>
          <a:xfrm>
            <a:off x="636475" y="1092350"/>
            <a:ext cx="8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 </a:t>
            </a:r>
            <a:endParaRPr/>
          </a:p>
        </p:txBody>
      </p:sp>
      <p:sp>
        <p:nvSpPr>
          <p:cNvPr id="159" name="Google Shape;159;p24"/>
          <p:cNvSpPr txBox="1"/>
          <p:nvPr/>
        </p:nvSpPr>
        <p:spPr>
          <a:xfrm>
            <a:off x="3038400" y="1092350"/>
            <a:ext cx="3067200" cy="101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800" u="sng">
                <a:solidFill>
                  <a:schemeClr val="dk1"/>
                </a:solidFill>
              </a:rPr>
              <a:t>Hiper-parámetros </a:t>
            </a:r>
            <a:r>
              <a:rPr lang="es" sz="1800" u="sng">
                <a:solidFill>
                  <a:schemeClr val="dk1"/>
                </a:solidFill>
              </a:rPr>
              <a:t>óptimos</a:t>
            </a:r>
            <a:r>
              <a:rPr lang="es" sz="1800" u="sng">
                <a:solidFill>
                  <a:schemeClr val="dk1"/>
                </a:solidFill>
              </a:rPr>
              <a:t>:</a:t>
            </a:r>
            <a:endParaRPr sz="1800" u="sng">
              <a:solidFill>
                <a:schemeClr val="dk1"/>
              </a:solidFill>
            </a:endParaRPr>
          </a:p>
          <a:p>
            <a:pPr indent="-342900" lvl="0" marL="457200" rtl="0" algn="l">
              <a:spcBef>
                <a:spcPts val="0"/>
              </a:spcBef>
              <a:spcAft>
                <a:spcPts val="0"/>
              </a:spcAft>
              <a:buClr>
                <a:schemeClr val="dk1"/>
              </a:buClr>
              <a:buSzPts val="1800"/>
              <a:buChar char="●"/>
            </a:pPr>
            <a:r>
              <a:rPr lang="es" sz="1800">
                <a:solidFill>
                  <a:schemeClr val="dk1"/>
                </a:solidFill>
              </a:rPr>
              <a:t>'n_estimators': 28</a:t>
            </a:r>
            <a:endParaRPr sz="1800">
              <a:solidFill>
                <a:schemeClr val="dk1"/>
              </a:solidFill>
            </a:endParaRPr>
          </a:p>
          <a:p>
            <a:pPr indent="-342900" lvl="0" marL="457200" rtl="0" algn="l">
              <a:spcBef>
                <a:spcPts val="0"/>
              </a:spcBef>
              <a:spcAft>
                <a:spcPts val="0"/>
              </a:spcAft>
              <a:buClr>
                <a:schemeClr val="dk1"/>
              </a:buClr>
              <a:buSzPts val="1800"/>
              <a:buChar char="●"/>
            </a:pPr>
            <a:r>
              <a:rPr lang="es" sz="1800">
                <a:solidFill>
                  <a:schemeClr val="dk1"/>
                </a:solidFill>
              </a:rPr>
              <a:t>'min_samples_split': 2</a:t>
            </a:r>
            <a:endParaRPr sz="1800">
              <a:solidFill>
                <a:schemeClr val="dk1"/>
              </a:solidFill>
            </a:endParaRPr>
          </a:p>
        </p:txBody>
      </p:sp>
      <p:sp>
        <p:nvSpPr>
          <p:cNvPr id="160" name="Google Shape;160;p24"/>
          <p:cNvSpPr txBox="1"/>
          <p:nvPr/>
        </p:nvSpPr>
        <p:spPr>
          <a:xfrm>
            <a:off x="1547975" y="2476075"/>
            <a:ext cx="5404200" cy="1799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800" u="sng">
                <a:solidFill>
                  <a:schemeClr val="dk1"/>
                </a:solidFill>
              </a:rPr>
              <a:t>Resultados:</a:t>
            </a:r>
            <a:endParaRPr sz="1800" u="sng">
              <a:solidFill>
                <a:schemeClr val="dk1"/>
              </a:solidFill>
            </a:endParaRPr>
          </a:p>
          <a:p>
            <a:pPr indent="0" lvl="0" marL="0" rtl="0" algn="l">
              <a:spcBef>
                <a:spcPts val="0"/>
              </a:spcBef>
              <a:spcAft>
                <a:spcPts val="0"/>
              </a:spcAft>
              <a:buNone/>
            </a:pPr>
            <a:r>
              <a:rPr lang="es" sz="1800">
                <a:solidFill>
                  <a:schemeClr val="dk1"/>
                </a:solidFill>
              </a:rPr>
              <a:t>					TRAIN		TEST</a:t>
            </a:r>
            <a:endParaRPr sz="1800">
              <a:solidFill>
                <a:schemeClr val="dk1"/>
              </a:solidFill>
            </a:endParaRPr>
          </a:p>
          <a:p>
            <a:pPr indent="0" lvl="0" marL="0" rtl="0" algn="l">
              <a:spcBef>
                <a:spcPts val="0"/>
              </a:spcBef>
              <a:spcAft>
                <a:spcPts val="0"/>
              </a:spcAft>
              <a:buNone/>
            </a:pPr>
            <a:r>
              <a:rPr lang="es" sz="1800">
                <a:solidFill>
                  <a:schemeClr val="dk1"/>
                </a:solidFill>
              </a:rPr>
              <a:t>Baseline accuracy:	</a:t>
            </a:r>
            <a:r>
              <a:rPr b="1" lang="es" sz="1800">
                <a:solidFill>
                  <a:schemeClr val="dk1"/>
                </a:solidFill>
              </a:rPr>
              <a:t>0.875306</a:t>
            </a:r>
            <a:r>
              <a:rPr lang="es" sz="1800">
                <a:solidFill>
                  <a:schemeClr val="dk1"/>
                </a:solidFill>
              </a:rPr>
              <a:t>	0.873777</a:t>
            </a:r>
            <a:endParaRPr sz="1800">
              <a:solidFill>
                <a:schemeClr val="dk1"/>
              </a:solidFill>
            </a:endParaRPr>
          </a:p>
          <a:p>
            <a:pPr indent="0" lvl="0" marL="0" rtl="0" algn="l">
              <a:spcBef>
                <a:spcPts val="0"/>
              </a:spcBef>
              <a:spcAft>
                <a:spcPts val="0"/>
              </a:spcAft>
              <a:buNone/>
            </a:pPr>
            <a:r>
              <a:rPr lang="es" sz="1800">
                <a:solidFill>
                  <a:schemeClr val="dk1"/>
                </a:solidFill>
              </a:rPr>
              <a:t>accuracy: 			</a:t>
            </a:r>
            <a:r>
              <a:rPr b="1" lang="es" sz="1800">
                <a:solidFill>
                  <a:schemeClr val="dk1"/>
                </a:solidFill>
              </a:rPr>
              <a:t>0.999922</a:t>
            </a:r>
            <a:r>
              <a:rPr lang="es" sz="1800">
                <a:solidFill>
                  <a:schemeClr val="dk1"/>
                </a:solidFill>
              </a:rPr>
              <a:t>	0.996358</a:t>
            </a:r>
            <a:endParaRPr sz="1800">
              <a:solidFill>
                <a:schemeClr val="dk1"/>
              </a:solidFill>
            </a:endParaRPr>
          </a:p>
          <a:p>
            <a:pPr indent="0" lvl="0" marL="0" rtl="0" algn="l">
              <a:spcBef>
                <a:spcPts val="0"/>
              </a:spcBef>
              <a:spcAft>
                <a:spcPts val="0"/>
              </a:spcAft>
              <a:buNone/>
            </a:pPr>
            <a:r>
              <a:rPr lang="es" sz="1800">
                <a:solidFill>
                  <a:schemeClr val="dk1"/>
                </a:solidFill>
              </a:rPr>
              <a:t>accuracy lift: 				14 %		14 %</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5"/>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166" name="Google Shape;166;p25"/>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Despliegue</a:t>
            </a:r>
            <a:endParaRPr/>
          </a:p>
        </p:txBody>
      </p:sp>
      <p:sp>
        <p:nvSpPr>
          <p:cNvPr id="167" name="Google Shape;167;p25"/>
          <p:cNvSpPr txBox="1"/>
          <p:nvPr>
            <p:ph idx="1" type="body"/>
          </p:nvPr>
        </p:nvSpPr>
        <p:spPr>
          <a:xfrm>
            <a:off x="636600" y="1000075"/>
            <a:ext cx="7349100" cy="121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s">
                <a:solidFill>
                  <a:schemeClr val="dk1"/>
                </a:solidFill>
              </a:rPr>
              <a:t>Configuración del entorno y carga de datos desde Google Drive.</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Implementación de MLflow para la gestión de experimentos.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Evaluación y registro de los modelos en MLflow.</a:t>
            </a:r>
            <a:endParaRPr sz="2500"/>
          </a:p>
        </p:txBody>
      </p:sp>
      <p:pic>
        <p:nvPicPr>
          <p:cNvPr id="168" name="Google Shape;168;p25"/>
          <p:cNvPicPr preferRelativeResize="0"/>
          <p:nvPr/>
        </p:nvPicPr>
        <p:blipFill>
          <a:blip r:embed="rId4">
            <a:alphaModFix/>
          </a:blip>
          <a:stretch>
            <a:fillRect/>
          </a:stretch>
        </p:blipFill>
        <p:spPr>
          <a:xfrm>
            <a:off x="1842875" y="2130500"/>
            <a:ext cx="4797998" cy="2666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6"/>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174" name="Google Shape;174;p26"/>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Despliegue</a:t>
            </a:r>
            <a:endParaRPr/>
          </a:p>
        </p:txBody>
      </p:sp>
      <p:sp>
        <p:nvSpPr>
          <p:cNvPr id="175" name="Google Shape;175;p26"/>
          <p:cNvSpPr txBox="1"/>
          <p:nvPr>
            <p:ph idx="1" type="body"/>
          </p:nvPr>
        </p:nvSpPr>
        <p:spPr>
          <a:xfrm>
            <a:off x="168550" y="1318225"/>
            <a:ext cx="4838400" cy="338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s">
                <a:solidFill>
                  <a:schemeClr val="dk1"/>
                </a:solidFill>
              </a:rPr>
              <a:t>AWS Cloud.</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Route S3.</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Elastic Load Balancing.</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SSL.</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T2 Instance.</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S3 Bucket.</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RDS PostgreSQL.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sz="1900" u="sng">
                <a:solidFill>
                  <a:schemeClr val="hlink"/>
                </a:solidFill>
                <a:hlinkClick r:id="rId4"/>
              </a:rPr>
              <a:t>https://the-balloon-project.com/</a:t>
            </a:r>
            <a:endParaRPr sz="2600">
              <a:solidFill>
                <a:schemeClr val="dk1"/>
              </a:solidFill>
            </a:endParaRPr>
          </a:p>
        </p:txBody>
      </p:sp>
      <p:pic>
        <p:nvPicPr>
          <p:cNvPr id="176" name="Google Shape;176;p26"/>
          <p:cNvPicPr preferRelativeResize="0"/>
          <p:nvPr/>
        </p:nvPicPr>
        <p:blipFill>
          <a:blip r:embed="rId5">
            <a:alphaModFix/>
          </a:blip>
          <a:stretch>
            <a:fillRect/>
          </a:stretch>
        </p:blipFill>
        <p:spPr>
          <a:xfrm>
            <a:off x="3730477" y="555775"/>
            <a:ext cx="4439475" cy="3797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182" name="Google Shape;182;p27"/>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Modelo CV</a:t>
            </a:r>
            <a:endParaRPr/>
          </a:p>
        </p:txBody>
      </p:sp>
      <p:sp>
        <p:nvSpPr>
          <p:cNvPr id="183" name="Google Shape;183;p27"/>
          <p:cNvSpPr txBox="1"/>
          <p:nvPr>
            <p:ph idx="1" type="body"/>
          </p:nvPr>
        </p:nvSpPr>
        <p:spPr>
          <a:xfrm>
            <a:off x="636475" y="2032000"/>
            <a:ext cx="4283100" cy="250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00">
                <a:solidFill>
                  <a:schemeClr val="dk1"/>
                </a:solidFill>
              </a:rPr>
              <a:t>Pasos:</a:t>
            </a:r>
            <a:endParaRPr sz="1700">
              <a:solidFill>
                <a:schemeClr val="dk1"/>
              </a:solidFill>
            </a:endParaRPr>
          </a:p>
          <a:p>
            <a:pPr indent="-336550" lvl="0" marL="457200" rtl="0" algn="l">
              <a:spcBef>
                <a:spcPts val="0"/>
              </a:spcBef>
              <a:spcAft>
                <a:spcPts val="0"/>
              </a:spcAft>
              <a:buClr>
                <a:schemeClr val="dk1"/>
              </a:buClr>
              <a:buSzPts val="1700"/>
              <a:buChar char="●"/>
            </a:pPr>
            <a:r>
              <a:rPr lang="es" sz="1700">
                <a:solidFill>
                  <a:schemeClr val="dk1"/>
                </a:solidFill>
              </a:rPr>
              <a:t>Elección de Dataset</a:t>
            </a:r>
            <a:endParaRPr sz="1700">
              <a:solidFill>
                <a:schemeClr val="dk1"/>
              </a:solidFill>
            </a:endParaRPr>
          </a:p>
          <a:p>
            <a:pPr indent="-336550" lvl="0" marL="457200" rtl="0" algn="l">
              <a:spcBef>
                <a:spcPts val="0"/>
              </a:spcBef>
              <a:spcAft>
                <a:spcPts val="0"/>
              </a:spcAft>
              <a:buClr>
                <a:schemeClr val="dk1"/>
              </a:buClr>
              <a:buSzPts val="1700"/>
              <a:buChar char="●"/>
            </a:pPr>
            <a:r>
              <a:rPr lang="es" sz="1700">
                <a:solidFill>
                  <a:schemeClr val="dk1"/>
                </a:solidFill>
              </a:rPr>
              <a:t>Creación de Embbedings</a:t>
            </a:r>
            <a:endParaRPr sz="1700">
              <a:solidFill>
                <a:schemeClr val="dk1"/>
              </a:solidFill>
            </a:endParaRPr>
          </a:p>
          <a:p>
            <a:pPr indent="-336550" lvl="0" marL="457200" rtl="0" algn="l">
              <a:spcBef>
                <a:spcPts val="0"/>
              </a:spcBef>
              <a:spcAft>
                <a:spcPts val="0"/>
              </a:spcAft>
              <a:buClr>
                <a:schemeClr val="dk1"/>
              </a:buClr>
              <a:buSzPts val="1700"/>
              <a:buChar char="●"/>
            </a:pPr>
            <a:r>
              <a:rPr lang="es" sz="1700">
                <a:solidFill>
                  <a:schemeClr val="dk1"/>
                </a:solidFill>
              </a:rPr>
              <a:t>Modelo Inicial</a:t>
            </a:r>
            <a:endParaRPr sz="1700">
              <a:solidFill>
                <a:schemeClr val="dk1"/>
              </a:solidFill>
            </a:endParaRPr>
          </a:p>
          <a:p>
            <a:pPr indent="-336550" lvl="0" marL="457200" rtl="0" algn="l">
              <a:spcBef>
                <a:spcPts val="0"/>
              </a:spcBef>
              <a:spcAft>
                <a:spcPts val="0"/>
              </a:spcAft>
              <a:buClr>
                <a:schemeClr val="dk1"/>
              </a:buClr>
              <a:buSzPts val="1700"/>
              <a:buChar char="●"/>
            </a:pPr>
            <a:r>
              <a:rPr lang="es" sz="1700">
                <a:solidFill>
                  <a:schemeClr val="dk1"/>
                </a:solidFill>
              </a:rPr>
              <a:t>Optimización de Hiperparámetros</a:t>
            </a:r>
            <a:endParaRPr sz="1700">
              <a:solidFill>
                <a:schemeClr val="dk1"/>
              </a:solidFill>
            </a:endParaRPr>
          </a:p>
          <a:p>
            <a:pPr indent="-336550" lvl="0" marL="457200" rtl="0" algn="l">
              <a:spcBef>
                <a:spcPts val="0"/>
              </a:spcBef>
              <a:spcAft>
                <a:spcPts val="0"/>
              </a:spcAft>
              <a:buClr>
                <a:schemeClr val="dk1"/>
              </a:buClr>
              <a:buSzPts val="1700"/>
              <a:buChar char="●"/>
            </a:pPr>
            <a:r>
              <a:rPr lang="es" sz="1700">
                <a:solidFill>
                  <a:schemeClr val="dk1"/>
                </a:solidFill>
              </a:rPr>
              <a:t>Modelo Final</a:t>
            </a:r>
            <a:endParaRPr sz="1700">
              <a:solidFill>
                <a:schemeClr val="dk1"/>
              </a:solidFill>
            </a:endParaRPr>
          </a:p>
          <a:p>
            <a:pPr indent="-336550" lvl="0" marL="457200" rtl="0" algn="l">
              <a:spcBef>
                <a:spcPts val="0"/>
              </a:spcBef>
              <a:spcAft>
                <a:spcPts val="0"/>
              </a:spcAft>
              <a:buClr>
                <a:schemeClr val="dk1"/>
              </a:buClr>
              <a:buSzPts val="1700"/>
              <a:buChar char="●"/>
            </a:pPr>
            <a:r>
              <a:rPr lang="es" sz="1700">
                <a:solidFill>
                  <a:schemeClr val="dk1"/>
                </a:solidFill>
              </a:rPr>
              <a:t>Conclusión</a:t>
            </a:r>
            <a:endParaRPr sz="1700">
              <a:solidFill>
                <a:schemeClr val="dk1"/>
              </a:solidFill>
            </a:endParaRPr>
          </a:p>
        </p:txBody>
      </p:sp>
      <p:pic>
        <p:nvPicPr>
          <p:cNvPr id="184" name="Google Shape;184;p27"/>
          <p:cNvPicPr preferRelativeResize="0"/>
          <p:nvPr/>
        </p:nvPicPr>
        <p:blipFill>
          <a:blip r:embed="rId4">
            <a:alphaModFix/>
          </a:blip>
          <a:stretch>
            <a:fillRect/>
          </a:stretch>
        </p:blipFill>
        <p:spPr>
          <a:xfrm>
            <a:off x="5038075" y="2153375"/>
            <a:ext cx="3479426" cy="1935775"/>
          </a:xfrm>
          <a:prstGeom prst="rect">
            <a:avLst/>
          </a:prstGeom>
          <a:noFill/>
          <a:ln>
            <a:noFill/>
          </a:ln>
        </p:spPr>
      </p:pic>
      <p:sp>
        <p:nvSpPr>
          <p:cNvPr id="185" name="Google Shape;185;p27"/>
          <p:cNvSpPr txBox="1"/>
          <p:nvPr/>
        </p:nvSpPr>
        <p:spPr>
          <a:xfrm>
            <a:off x="636475" y="1196300"/>
            <a:ext cx="74613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s" sz="1600">
                <a:solidFill>
                  <a:schemeClr val="dk1"/>
                </a:solidFill>
              </a:rPr>
              <a:t>Objetivo</a:t>
            </a:r>
            <a:r>
              <a:rPr lang="es" sz="1600">
                <a:solidFill>
                  <a:schemeClr val="dk1"/>
                </a:solidFill>
              </a:rPr>
              <a:t>: Modelo capaz de distinguir imágenes reales de sintéticas para evitar fraudes de identidad en el sector financiero</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8"/>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191" name="Google Shape;191;p28"/>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CV: Elección Dataset y Obtención Arrays</a:t>
            </a:r>
            <a:endParaRPr/>
          </a:p>
        </p:txBody>
      </p:sp>
      <p:sp>
        <p:nvSpPr>
          <p:cNvPr id="192" name="Google Shape;192;p28"/>
          <p:cNvSpPr txBox="1"/>
          <p:nvPr>
            <p:ph idx="1" type="body"/>
          </p:nvPr>
        </p:nvSpPr>
        <p:spPr>
          <a:xfrm>
            <a:off x="636475" y="1173250"/>
            <a:ext cx="8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600">
                <a:solidFill>
                  <a:schemeClr val="dk1"/>
                </a:solidFill>
              </a:rPr>
              <a:t>Dataset</a:t>
            </a:r>
            <a:r>
              <a:rPr lang="es">
                <a:solidFill>
                  <a:schemeClr val="dk1"/>
                </a:solidFill>
              </a:rPr>
              <a:t>: </a:t>
            </a:r>
            <a:r>
              <a:rPr lang="es" sz="1600" u="sng">
                <a:solidFill>
                  <a:schemeClr val="dk1"/>
                </a:solidFill>
                <a:highlight>
                  <a:srgbClr val="FFFFFF"/>
                </a:highlight>
              </a:rPr>
              <a:t>JamieWithofs/Deepfake-and-real-</a:t>
            </a:r>
            <a:r>
              <a:rPr lang="es" sz="1600" u="sng">
                <a:solidFill>
                  <a:schemeClr val="dk1"/>
                </a:solidFill>
                <a:highlight>
                  <a:srgbClr val="FFFFFF"/>
                </a:highlight>
              </a:rPr>
              <a:t>im</a:t>
            </a:r>
            <a:r>
              <a:rPr lang="es" sz="1600" u="sng">
                <a:solidFill>
                  <a:schemeClr val="dk1"/>
                </a:solidFill>
                <a:highlight>
                  <a:srgbClr val="FFFFFF"/>
                </a:highlight>
              </a:rPr>
              <a:t>ages-4</a:t>
            </a:r>
            <a:endParaRPr sz="1600" u="sng">
              <a:solidFill>
                <a:schemeClr val="dk1"/>
              </a:solidFill>
              <a:highlight>
                <a:srgbClr val="FFFFFF"/>
              </a:highlight>
            </a:endParaRPr>
          </a:p>
          <a:p>
            <a:pPr indent="0" lvl="0" marL="0" rtl="0" algn="l">
              <a:spcBef>
                <a:spcPts val="1200"/>
              </a:spcBef>
              <a:spcAft>
                <a:spcPts val="1200"/>
              </a:spcAft>
              <a:buNone/>
            </a:pPr>
            <a:r>
              <a:t/>
            </a:r>
            <a:endParaRPr sz="1600" u="sng">
              <a:solidFill>
                <a:schemeClr val="dk1"/>
              </a:solidFill>
              <a:highlight>
                <a:srgbClr val="FFFFFF"/>
              </a:highlight>
            </a:endParaRPr>
          </a:p>
        </p:txBody>
      </p:sp>
      <p:graphicFrame>
        <p:nvGraphicFramePr>
          <p:cNvPr id="193" name="Google Shape;193;p28"/>
          <p:cNvGraphicFramePr/>
          <p:nvPr/>
        </p:nvGraphicFramePr>
        <p:xfrm>
          <a:off x="636600" y="2372700"/>
          <a:ext cx="3000000" cy="3000000"/>
        </p:xfrm>
        <a:graphic>
          <a:graphicData uri="http://schemas.openxmlformats.org/drawingml/2006/table">
            <a:tbl>
              <a:tblPr>
                <a:noFill/>
                <a:tableStyleId>{BD74C90E-E394-420F-A775-23CA70941CBA}</a:tableStyleId>
              </a:tblPr>
              <a:tblGrid>
                <a:gridCol w="1065375"/>
                <a:gridCol w="1065375"/>
              </a:tblGrid>
              <a:tr h="203050">
                <a:tc>
                  <a:txBody>
                    <a:bodyPr/>
                    <a:lstStyle/>
                    <a:p>
                      <a:pPr indent="0" lvl="0" marL="0" rtl="0" algn="ctr">
                        <a:spcBef>
                          <a:spcPts val="0"/>
                        </a:spcBef>
                        <a:spcAft>
                          <a:spcPts val="0"/>
                        </a:spcAft>
                        <a:buNone/>
                      </a:pPr>
                      <a:r>
                        <a:rPr b="1" lang="es" sz="1200"/>
                        <a:t>Dataset</a:t>
                      </a:r>
                      <a:endParaRPr b="1" sz="1200"/>
                    </a:p>
                  </a:txBody>
                  <a:tcPr marT="91425" marB="91425" marR="91425" marL="91425"/>
                </a:tc>
                <a:tc>
                  <a:txBody>
                    <a:bodyPr/>
                    <a:lstStyle/>
                    <a:p>
                      <a:pPr indent="0" lvl="0" marL="0" rtl="0" algn="ctr">
                        <a:spcBef>
                          <a:spcPts val="0"/>
                        </a:spcBef>
                        <a:spcAft>
                          <a:spcPts val="0"/>
                        </a:spcAft>
                        <a:buNone/>
                      </a:pPr>
                      <a:r>
                        <a:rPr b="1" lang="es" sz="1200"/>
                        <a:t>Dimensión</a:t>
                      </a:r>
                      <a:endParaRPr b="1" sz="1200"/>
                    </a:p>
                  </a:txBody>
                  <a:tcPr marT="91425" marB="91425" marR="91425" marL="91425"/>
                </a:tc>
              </a:tr>
              <a:tr h="184825">
                <a:tc>
                  <a:txBody>
                    <a:bodyPr/>
                    <a:lstStyle/>
                    <a:p>
                      <a:pPr indent="0" lvl="0" marL="0" rtl="0" algn="ctr">
                        <a:spcBef>
                          <a:spcPts val="0"/>
                        </a:spcBef>
                        <a:spcAft>
                          <a:spcPts val="0"/>
                        </a:spcAft>
                        <a:buNone/>
                      </a:pPr>
                      <a:r>
                        <a:rPr lang="es" sz="1200"/>
                        <a:t>Train</a:t>
                      </a:r>
                      <a:endParaRPr sz="1200"/>
                    </a:p>
                  </a:txBody>
                  <a:tcPr marT="91425" marB="91425" marR="91425" marL="91425"/>
                </a:tc>
                <a:tc>
                  <a:txBody>
                    <a:bodyPr/>
                    <a:lstStyle/>
                    <a:p>
                      <a:pPr indent="0" lvl="0" marL="0" rtl="0" algn="ctr">
                        <a:spcBef>
                          <a:spcPts val="0"/>
                        </a:spcBef>
                        <a:spcAft>
                          <a:spcPts val="0"/>
                        </a:spcAft>
                        <a:buNone/>
                      </a:pPr>
                      <a:r>
                        <a:rPr lang="es" sz="1200"/>
                        <a:t>(121159,2)</a:t>
                      </a:r>
                      <a:endParaRPr sz="1200"/>
                    </a:p>
                  </a:txBody>
                  <a:tcPr marT="91425" marB="91425" marR="91425" marL="91425"/>
                </a:tc>
              </a:tr>
              <a:tr h="184825">
                <a:tc>
                  <a:txBody>
                    <a:bodyPr/>
                    <a:lstStyle/>
                    <a:p>
                      <a:pPr indent="0" lvl="0" marL="0" rtl="0" algn="ctr">
                        <a:spcBef>
                          <a:spcPts val="0"/>
                        </a:spcBef>
                        <a:spcAft>
                          <a:spcPts val="0"/>
                        </a:spcAft>
                        <a:buNone/>
                      </a:pPr>
                      <a:r>
                        <a:rPr lang="es" sz="1200"/>
                        <a:t>Validación</a:t>
                      </a:r>
                      <a:endParaRPr sz="1200"/>
                    </a:p>
                  </a:txBody>
                  <a:tcPr marT="91425" marB="91425" marR="91425" marL="91425"/>
                </a:tc>
                <a:tc>
                  <a:txBody>
                    <a:bodyPr/>
                    <a:lstStyle/>
                    <a:p>
                      <a:pPr indent="0" lvl="0" marL="0" rtl="0" algn="ctr">
                        <a:spcBef>
                          <a:spcPts val="0"/>
                        </a:spcBef>
                        <a:spcAft>
                          <a:spcPts val="0"/>
                        </a:spcAft>
                        <a:buNone/>
                      </a:pPr>
                      <a:r>
                        <a:rPr lang="es" sz="1200"/>
                        <a:t>(53184,2)</a:t>
                      </a:r>
                      <a:endParaRPr sz="1200"/>
                    </a:p>
                  </a:txBody>
                  <a:tcPr marT="91425" marB="91425" marR="91425" marL="91425"/>
                </a:tc>
              </a:tr>
              <a:tr h="184825">
                <a:tc>
                  <a:txBody>
                    <a:bodyPr/>
                    <a:lstStyle/>
                    <a:p>
                      <a:pPr indent="0" lvl="0" marL="0" rtl="0" algn="ctr">
                        <a:spcBef>
                          <a:spcPts val="0"/>
                        </a:spcBef>
                        <a:spcAft>
                          <a:spcPts val="0"/>
                        </a:spcAft>
                        <a:buNone/>
                      </a:pPr>
                      <a:r>
                        <a:rPr lang="es" sz="1200"/>
                        <a:t>Test</a:t>
                      </a:r>
                      <a:endParaRPr sz="1200"/>
                    </a:p>
                  </a:txBody>
                  <a:tcPr marT="91425" marB="91425" marR="91425" marL="91425"/>
                </a:tc>
                <a:tc>
                  <a:txBody>
                    <a:bodyPr/>
                    <a:lstStyle/>
                    <a:p>
                      <a:pPr indent="0" lvl="0" marL="0" rtl="0" algn="ctr">
                        <a:spcBef>
                          <a:spcPts val="0"/>
                        </a:spcBef>
                        <a:spcAft>
                          <a:spcPts val="0"/>
                        </a:spcAft>
                        <a:buNone/>
                      </a:pPr>
                      <a:r>
                        <a:rPr lang="es" sz="1200"/>
                        <a:t>(35304,2)</a:t>
                      </a:r>
                      <a:endParaRPr sz="1200"/>
                    </a:p>
                  </a:txBody>
                  <a:tcPr marT="91425" marB="91425" marR="91425" marL="91425"/>
                </a:tc>
              </a:tr>
            </a:tbl>
          </a:graphicData>
        </a:graphic>
      </p:graphicFrame>
      <p:graphicFrame>
        <p:nvGraphicFramePr>
          <p:cNvPr id="194" name="Google Shape;194;p28"/>
          <p:cNvGraphicFramePr/>
          <p:nvPr/>
        </p:nvGraphicFramePr>
        <p:xfrm>
          <a:off x="4472050" y="1816325"/>
          <a:ext cx="3000000" cy="3000000"/>
        </p:xfrm>
        <a:graphic>
          <a:graphicData uri="http://schemas.openxmlformats.org/drawingml/2006/table">
            <a:tbl>
              <a:tblPr>
                <a:noFill/>
                <a:tableStyleId>{BD74C90E-E394-420F-A775-23CA70941CBA}</a:tableStyleId>
              </a:tblPr>
              <a:tblGrid>
                <a:gridCol w="2444800"/>
                <a:gridCol w="1915350"/>
              </a:tblGrid>
              <a:tr h="367050">
                <a:tc>
                  <a:txBody>
                    <a:bodyPr/>
                    <a:lstStyle/>
                    <a:p>
                      <a:pPr indent="0" lvl="0" marL="0" rtl="0" algn="ctr">
                        <a:spcBef>
                          <a:spcPts val="0"/>
                        </a:spcBef>
                        <a:spcAft>
                          <a:spcPts val="0"/>
                        </a:spcAft>
                        <a:buNone/>
                      </a:pPr>
                      <a:r>
                        <a:rPr b="1" lang="es" sz="1200"/>
                        <a:t>Arrays</a:t>
                      </a:r>
                      <a:endParaRPr b="1" sz="1200"/>
                    </a:p>
                  </a:txBody>
                  <a:tcPr marT="91425" marB="91425" marR="91425" marL="91425"/>
                </a:tc>
                <a:tc>
                  <a:txBody>
                    <a:bodyPr/>
                    <a:lstStyle/>
                    <a:p>
                      <a:pPr indent="0" lvl="0" marL="0" rtl="0" algn="ctr">
                        <a:spcBef>
                          <a:spcPts val="0"/>
                        </a:spcBef>
                        <a:spcAft>
                          <a:spcPts val="0"/>
                        </a:spcAft>
                        <a:buNone/>
                      </a:pPr>
                      <a:r>
                        <a:rPr b="1" lang="es" sz="1200"/>
                        <a:t>Dimensión</a:t>
                      </a:r>
                      <a:endParaRPr b="1" sz="1200"/>
                    </a:p>
                  </a:txBody>
                  <a:tcPr marT="91425" marB="91425" marR="91425" marL="91425"/>
                </a:tc>
              </a:tr>
              <a:tr h="367050">
                <a:tc>
                  <a:txBody>
                    <a:bodyPr/>
                    <a:lstStyle/>
                    <a:p>
                      <a:pPr indent="0" lvl="0" marL="0" rtl="0" algn="ctr">
                        <a:spcBef>
                          <a:spcPts val="0"/>
                        </a:spcBef>
                        <a:spcAft>
                          <a:spcPts val="0"/>
                        </a:spcAft>
                        <a:buNone/>
                      </a:pPr>
                      <a:r>
                        <a:rPr lang="es" sz="1200"/>
                        <a:t>Tensor Train</a:t>
                      </a:r>
                      <a:endParaRPr sz="1200"/>
                    </a:p>
                  </a:txBody>
                  <a:tcPr marT="91425" marB="91425" marR="91425" marL="91425"/>
                </a:tc>
                <a:tc>
                  <a:txBody>
                    <a:bodyPr/>
                    <a:lstStyle/>
                    <a:p>
                      <a:pPr indent="0" lvl="0" marL="0" rtl="0" algn="ctr">
                        <a:spcBef>
                          <a:spcPts val="0"/>
                        </a:spcBef>
                        <a:spcAft>
                          <a:spcPts val="0"/>
                        </a:spcAft>
                        <a:buNone/>
                      </a:pPr>
                      <a:r>
                        <a:rPr lang="es" sz="1250">
                          <a:solidFill>
                            <a:schemeClr val="accent2"/>
                          </a:solidFill>
                          <a:highlight>
                            <a:srgbClr val="FFFFFF"/>
                          </a:highlight>
                        </a:rPr>
                        <a:t>(15144, 224, 224, 3)</a:t>
                      </a:r>
                      <a:endParaRPr sz="1600"/>
                    </a:p>
                  </a:txBody>
                  <a:tcPr marT="91425" marB="91425" marR="91425" marL="91425"/>
                </a:tc>
              </a:tr>
              <a:tr h="367050">
                <a:tc>
                  <a:txBody>
                    <a:bodyPr/>
                    <a:lstStyle/>
                    <a:p>
                      <a:pPr indent="0" lvl="0" marL="0" rtl="0" algn="ctr">
                        <a:spcBef>
                          <a:spcPts val="0"/>
                        </a:spcBef>
                        <a:spcAft>
                          <a:spcPts val="0"/>
                        </a:spcAft>
                        <a:buNone/>
                      </a:pPr>
                      <a:r>
                        <a:rPr lang="es" sz="1200"/>
                        <a:t>Tensor </a:t>
                      </a:r>
                      <a:r>
                        <a:rPr lang="es" sz="1200"/>
                        <a:t>Validación</a:t>
                      </a:r>
                      <a:endParaRPr sz="1200"/>
                    </a:p>
                  </a:txBody>
                  <a:tcPr marT="91425" marB="91425" marR="91425" marL="91425"/>
                </a:tc>
                <a:tc>
                  <a:txBody>
                    <a:bodyPr/>
                    <a:lstStyle/>
                    <a:p>
                      <a:pPr indent="0" lvl="0" marL="0" rtl="0" algn="ctr">
                        <a:spcBef>
                          <a:spcPts val="0"/>
                        </a:spcBef>
                        <a:spcAft>
                          <a:spcPts val="0"/>
                        </a:spcAft>
                        <a:buNone/>
                      </a:pPr>
                      <a:r>
                        <a:rPr lang="es" sz="1200">
                          <a:solidFill>
                            <a:schemeClr val="accent2"/>
                          </a:solidFill>
                          <a:highlight>
                            <a:srgbClr val="FFFFFF"/>
                          </a:highlight>
                        </a:rPr>
                        <a:t>(6648, 224, 224, 3)</a:t>
                      </a:r>
                      <a:endParaRPr sz="1200"/>
                    </a:p>
                  </a:txBody>
                  <a:tcPr marT="91425" marB="91425" marR="91425" marL="91425"/>
                </a:tc>
              </a:tr>
              <a:tr h="367050">
                <a:tc>
                  <a:txBody>
                    <a:bodyPr/>
                    <a:lstStyle/>
                    <a:p>
                      <a:pPr indent="0" lvl="0" marL="0" rtl="0" algn="ctr">
                        <a:spcBef>
                          <a:spcPts val="0"/>
                        </a:spcBef>
                        <a:spcAft>
                          <a:spcPts val="0"/>
                        </a:spcAft>
                        <a:buNone/>
                      </a:pPr>
                      <a:r>
                        <a:rPr lang="es" sz="1200"/>
                        <a:t>Tensor </a:t>
                      </a:r>
                      <a:r>
                        <a:rPr lang="es" sz="1200"/>
                        <a:t>Test</a:t>
                      </a:r>
                      <a:endParaRPr sz="1200"/>
                    </a:p>
                  </a:txBody>
                  <a:tcPr marT="91425" marB="91425" marR="91425" marL="91425"/>
                </a:tc>
                <a:tc>
                  <a:txBody>
                    <a:bodyPr/>
                    <a:lstStyle/>
                    <a:p>
                      <a:pPr indent="0" lvl="0" marL="0" rtl="0" algn="ctr">
                        <a:spcBef>
                          <a:spcPts val="0"/>
                        </a:spcBef>
                        <a:spcAft>
                          <a:spcPts val="0"/>
                        </a:spcAft>
                        <a:buNone/>
                      </a:pPr>
                      <a:r>
                        <a:rPr lang="es" sz="1200">
                          <a:solidFill>
                            <a:schemeClr val="accent2"/>
                          </a:solidFill>
                          <a:highlight>
                            <a:srgbClr val="FFFFFF"/>
                          </a:highlight>
                        </a:rPr>
                        <a:t>(4413, 224, 224, 3)</a:t>
                      </a:r>
                      <a:endParaRPr sz="1200"/>
                    </a:p>
                  </a:txBody>
                  <a:tcPr marT="91425" marB="91425" marR="91425" marL="91425"/>
                </a:tc>
              </a:tr>
              <a:tr h="367050">
                <a:tc>
                  <a:txBody>
                    <a:bodyPr/>
                    <a:lstStyle/>
                    <a:p>
                      <a:pPr indent="0" lvl="0" marL="0" rtl="0" algn="ctr">
                        <a:spcBef>
                          <a:spcPts val="0"/>
                        </a:spcBef>
                        <a:spcAft>
                          <a:spcPts val="0"/>
                        </a:spcAft>
                        <a:buNone/>
                      </a:pPr>
                      <a:r>
                        <a:rPr lang="es" sz="1200"/>
                        <a:t>Vector Etiquetas Train</a:t>
                      </a:r>
                      <a:endParaRPr sz="1200"/>
                    </a:p>
                  </a:txBody>
                  <a:tcPr marT="91425" marB="91425" marR="91425" marL="91425"/>
                </a:tc>
                <a:tc>
                  <a:txBody>
                    <a:bodyPr/>
                    <a:lstStyle/>
                    <a:p>
                      <a:pPr indent="0" lvl="0" marL="0" rtl="0" algn="ctr">
                        <a:spcBef>
                          <a:spcPts val="0"/>
                        </a:spcBef>
                        <a:spcAft>
                          <a:spcPts val="0"/>
                        </a:spcAft>
                        <a:buNone/>
                      </a:pPr>
                      <a:r>
                        <a:rPr lang="es" sz="1200">
                          <a:solidFill>
                            <a:schemeClr val="accent2"/>
                          </a:solidFill>
                          <a:highlight>
                            <a:srgbClr val="FFFFFF"/>
                          </a:highlight>
                        </a:rPr>
                        <a:t>(15144, 2)</a:t>
                      </a:r>
                      <a:endParaRPr sz="1200"/>
                    </a:p>
                  </a:txBody>
                  <a:tcPr marT="91425" marB="91425" marR="91425" marL="91425"/>
                </a:tc>
              </a:tr>
              <a:tr h="367050">
                <a:tc>
                  <a:txBody>
                    <a:bodyPr/>
                    <a:lstStyle/>
                    <a:p>
                      <a:pPr indent="0" lvl="0" marL="0" rtl="0" algn="ctr">
                        <a:spcBef>
                          <a:spcPts val="0"/>
                        </a:spcBef>
                        <a:spcAft>
                          <a:spcPts val="0"/>
                        </a:spcAft>
                        <a:buClr>
                          <a:schemeClr val="dk1"/>
                        </a:buClr>
                        <a:buSzPts val="1100"/>
                        <a:buFont typeface="Arial"/>
                        <a:buNone/>
                      </a:pPr>
                      <a:r>
                        <a:rPr lang="es" sz="1200">
                          <a:solidFill>
                            <a:schemeClr val="dk1"/>
                          </a:solidFill>
                        </a:rPr>
                        <a:t>Vector Etiquetas Validación</a:t>
                      </a:r>
                      <a:endParaRPr sz="1200"/>
                    </a:p>
                  </a:txBody>
                  <a:tcPr marT="91425" marB="91425" marR="91425" marL="91425"/>
                </a:tc>
                <a:tc>
                  <a:txBody>
                    <a:bodyPr/>
                    <a:lstStyle/>
                    <a:p>
                      <a:pPr indent="0" lvl="0" marL="0" rtl="0" algn="ctr">
                        <a:spcBef>
                          <a:spcPts val="0"/>
                        </a:spcBef>
                        <a:spcAft>
                          <a:spcPts val="0"/>
                        </a:spcAft>
                        <a:buNone/>
                      </a:pPr>
                      <a:r>
                        <a:rPr lang="es" sz="1200">
                          <a:solidFill>
                            <a:schemeClr val="accent2"/>
                          </a:solidFill>
                          <a:highlight>
                            <a:srgbClr val="FFFFFF"/>
                          </a:highlight>
                        </a:rPr>
                        <a:t>(6648, 2)</a:t>
                      </a:r>
                      <a:endParaRPr sz="1200"/>
                    </a:p>
                  </a:txBody>
                  <a:tcPr marT="91425" marB="91425" marR="91425" marL="91425"/>
                </a:tc>
              </a:tr>
              <a:tr h="367050">
                <a:tc>
                  <a:txBody>
                    <a:bodyPr/>
                    <a:lstStyle/>
                    <a:p>
                      <a:pPr indent="0" lvl="0" marL="0" rtl="0" algn="ctr">
                        <a:spcBef>
                          <a:spcPts val="0"/>
                        </a:spcBef>
                        <a:spcAft>
                          <a:spcPts val="0"/>
                        </a:spcAft>
                        <a:buClr>
                          <a:schemeClr val="dk1"/>
                        </a:buClr>
                        <a:buSzPts val="1100"/>
                        <a:buFont typeface="Arial"/>
                        <a:buNone/>
                      </a:pPr>
                      <a:r>
                        <a:rPr lang="es" sz="1200">
                          <a:solidFill>
                            <a:schemeClr val="dk1"/>
                          </a:solidFill>
                        </a:rPr>
                        <a:t>Vector Etiquetas Test</a:t>
                      </a:r>
                      <a:endParaRPr sz="1200"/>
                    </a:p>
                  </a:txBody>
                  <a:tcPr marT="91425" marB="91425" marR="91425" marL="91425"/>
                </a:tc>
                <a:tc>
                  <a:txBody>
                    <a:bodyPr/>
                    <a:lstStyle/>
                    <a:p>
                      <a:pPr indent="0" lvl="0" marL="0" rtl="0" algn="ctr">
                        <a:spcBef>
                          <a:spcPts val="0"/>
                        </a:spcBef>
                        <a:spcAft>
                          <a:spcPts val="0"/>
                        </a:spcAft>
                        <a:buNone/>
                      </a:pPr>
                      <a:r>
                        <a:rPr lang="es" sz="1200">
                          <a:solidFill>
                            <a:schemeClr val="accent2"/>
                          </a:solidFill>
                          <a:highlight>
                            <a:srgbClr val="FFFFFF"/>
                          </a:highlight>
                        </a:rPr>
                        <a:t>(6648, 2)</a:t>
                      </a:r>
                      <a:endParaRPr sz="1200"/>
                    </a:p>
                  </a:txBody>
                  <a:tcPr marT="91425" marB="91425" marR="91425" marL="91425"/>
                </a:tc>
              </a:tr>
            </a:tbl>
          </a:graphicData>
        </a:graphic>
      </p:graphicFrame>
      <p:cxnSp>
        <p:nvCxnSpPr>
          <p:cNvPr id="195" name="Google Shape;195;p28"/>
          <p:cNvCxnSpPr/>
          <p:nvPr/>
        </p:nvCxnSpPr>
        <p:spPr>
          <a:xfrm>
            <a:off x="2946875" y="3104150"/>
            <a:ext cx="1238400" cy="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8"/>
          <p:cNvSpPr txBox="1"/>
          <p:nvPr/>
        </p:nvSpPr>
        <p:spPr>
          <a:xfrm>
            <a:off x="2846588" y="2777600"/>
            <a:ext cx="1546200" cy="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rPr>
              <a:t>Creación de arrays</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9"/>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202" name="Google Shape;202;p29"/>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Modelo CV: Creación de Embeddings</a:t>
            </a:r>
            <a:endParaRPr/>
          </a:p>
        </p:txBody>
      </p:sp>
      <p:sp>
        <p:nvSpPr>
          <p:cNvPr id="203" name="Google Shape;203;p29"/>
          <p:cNvSpPr txBox="1"/>
          <p:nvPr>
            <p:ph idx="1" type="body"/>
          </p:nvPr>
        </p:nvSpPr>
        <p:spPr>
          <a:xfrm>
            <a:off x="561750" y="1017725"/>
            <a:ext cx="8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b="1" lang="es" sz="1600">
                <a:solidFill>
                  <a:schemeClr val="dk1"/>
                </a:solidFill>
              </a:rPr>
              <a:t>Propósito</a:t>
            </a:r>
            <a:r>
              <a:rPr lang="es" sz="1600">
                <a:solidFill>
                  <a:schemeClr val="dk1"/>
                </a:solidFill>
              </a:rPr>
              <a:t>:</a:t>
            </a:r>
            <a:r>
              <a:rPr lang="es" sz="1600">
                <a:solidFill>
                  <a:schemeClr val="dk1"/>
                </a:solidFill>
              </a:rPr>
              <a:t> Reducir el coste computacional, capturar relaciones semánticas y mejorar la generalización del modelo</a:t>
            </a:r>
            <a:endParaRPr>
              <a:solidFill>
                <a:schemeClr val="dk1"/>
              </a:solidFill>
            </a:endParaRPr>
          </a:p>
        </p:txBody>
      </p:sp>
      <p:graphicFrame>
        <p:nvGraphicFramePr>
          <p:cNvPr id="204" name="Google Shape;204;p29"/>
          <p:cNvGraphicFramePr/>
          <p:nvPr/>
        </p:nvGraphicFramePr>
        <p:xfrm>
          <a:off x="636475" y="1995525"/>
          <a:ext cx="3000000" cy="3000000"/>
        </p:xfrm>
        <a:graphic>
          <a:graphicData uri="http://schemas.openxmlformats.org/drawingml/2006/table">
            <a:tbl>
              <a:tblPr>
                <a:noFill/>
                <a:tableStyleId>{BD74C90E-E394-420F-A775-23CA70941CBA}</a:tableStyleId>
              </a:tblPr>
              <a:tblGrid>
                <a:gridCol w="2210100"/>
                <a:gridCol w="1731500"/>
              </a:tblGrid>
              <a:tr h="321275">
                <a:tc>
                  <a:txBody>
                    <a:bodyPr/>
                    <a:lstStyle/>
                    <a:p>
                      <a:pPr indent="0" lvl="0" marL="0" rtl="0" algn="ctr">
                        <a:spcBef>
                          <a:spcPts val="0"/>
                        </a:spcBef>
                        <a:spcAft>
                          <a:spcPts val="0"/>
                        </a:spcAft>
                        <a:buNone/>
                      </a:pPr>
                      <a:r>
                        <a:rPr b="1" lang="es" sz="1200"/>
                        <a:t>Arrays</a:t>
                      </a:r>
                      <a:endParaRPr b="1" sz="1200"/>
                    </a:p>
                  </a:txBody>
                  <a:tcPr marT="91425" marB="91425" marR="91425" marL="91425"/>
                </a:tc>
                <a:tc>
                  <a:txBody>
                    <a:bodyPr/>
                    <a:lstStyle/>
                    <a:p>
                      <a:pPr indent="0" lvl="0" marL="0" rtl="0" algn="ctr">
                        <a:spcBef>
                          <a:spcPts val="0"/>
                        </a:spcBef>
                        <a:spcAft>
                          <a:spcPts val="0"/>
                        </a:spcAft>
                        <a:buNone/>
                      </a:pPr>
                      <a:r>
                        <a:rPr b="1" lang="es" sz="1200"/>
                        <a:t>Dimensión</a:t>
                      </a:r>
                      <a:endParaRPr b="1" sz="1200"/>
                    </a:p>
                  </a:txBody>
                  <a:tcPr marT="91425" marB="91425" marR="91425" marL="91425"/>
                </a:tc>
              </a:tr>
              <a:tr h="327975">
                <a:tc>
                  <a:txBody>
                    <a:bodyPr/>
                    <a:lstStyle/>
                    <a:p>
                      <a:pPr indent="0" lvl="0" marL="0" rtl="0" algn="ctr">
                        <a:spcBef>
                          <a:spcPts val="0"/>
                        </a:spcBef>
                        <a:spcAft>
                          <a:spcPts val="0"/>
                        </a:spcAft>
                        <a:buNone/>
                      </a:pPr>
                      <a:r>
                        <a:rPr lang="es" sz="1200"/>
                        <a:t>Tensor Train</a:t>
                      </a:r>
                      <a:endParaRPr sz="1200"/>
                    </a:p>
                  </a:txBody>
                  <a:tcPr marT="91425" marB="91425" marR="91425" marL="91425"/>
                </a:tc>
                <a:tc>
                  <a:txBody>
                    <a:bodyPr/>
                    <a:lstStyle/>
                    <a:p>
                      <a:pPr indent="0" lvl="0" marL="0" rtl="0" algn="ctr">
                        <a:spcBef>
                          <a:spcPts val="0"/>
                        </a:spcBef>
                        <a:spcAft>
                          <a:spcPts val="0"/>
                        </a:spcAft>
                        <a:buNone/>
                      </a:pPr>
                      <a:r>
                        <a:rPr lang="es" sz="1250">
                          <a:solidFill>
                            <a:schemeClr val="accent2"/>
                          </a:solidFill>
                          <a:highlight>
                            <a:srgbClr val="FFFFFF"/>
                          </a:highlight>
                        </a:rPr>
                        <a:t>(15144, 224, 224, 3)</a:t>
                      </a:r>
                      <a:endParaRPr sz="1600"/>
                    </a:p>
                  </a:txBody>
                  <a:tcPr marT="91425" marB="91425" marR="91425" marL="91425"/>
                </a:tc>
              </a:tr>
              <a:tr h="321275">
                <a:tc>
                  <a:txBody>
                    <a:bodyPr/>
                    <a:lstStyle/>
                    <a:p>
                      <a:pPr indent="0" lvl="0" marL="0" rtl="0" algn="ctr">
                        <a:spcBef>
                          <a:spcPts val="0"/>
                        </a:spcBef>
                        <a:spcAft>
                          <a:spcPts val="0"/>
                        </a:spcAft>
                        <a:buNone/>
                      </a:pPr>
                      <a:r>
                        <a:rPr lang="es" sz="1200"/>
                        <a:t>Tensor Validación</a:t>
                      </a:r>
                      <a:endParaRPr sz="1200"/>
                    </a:p>
                  </a:txBody>
                  <a:tcPr marT="91425" marB="91425" marR="91425" marL="91425"/>
                </a:tc>
                <a:tc>
                  <a:txBody>
                    <a:bodyPr/>
                    <a:lstStyle/>
                    <a:p>
                      <a:pPr indent="0" lvl="0" marL="0" rtl="0" algn="ctr">
                        <a:spcBef>
                          <a:spcPts val="0"/>
                        </a:spcBef>
                        <a:spcAft>
                          <a:spcPts val="0"/>
                        </a:spcAft>
                        <a:buNone/>
                      </a:pPr>
                      <a:r>
                        <a:rPr lang="es" sz="1200">
                          <a:solidFill>
                            <a:schemeClr val="accent2"/>
                          </a:solidFill>
                          <a:highlight>
                            <a:srgbClr val="FFFFFF"/>
                          </a:highlight>
                        </a:rPr>
                        <a:t>(6648, 224, 224, 3)</a:t>
                      </a:r>
                      <a:endParaRPr sz="1200"/>
                    </a:p>
                  </a:txBody>
                  <a:tcPr marT="91425" marB="91425" marR="91425" marL="91425"/>
                </a:tc>
              </a:tr>
              <a:tr h="321275">
                <a:tc>
                  <a:txBody>
                    <a:bodyPr/>
                    <a:lstStyle/>
                    <a:p>
                      <a:pPr indent="0" lvl="0" marL="0" rtl="0" algn="ctr">
                        <a:spcBef>
                          <a:spcPts val="0"/>
                        </a:spcBef>
                        <a:spcAft>
                          <a:spcPts val="0"/>
                        </a:spcAft>
                        <a:buNone/>
                      </a:pPr>
                      <a:r>
                        <a:rPr lang="es" sz="1200"/>
                        <a:t>Tensor Test</a:t>
                      </a:r>
                      <a:endParaRPr sz="1200"/>
                    </a:p>
                  </a:txBody>
                  <a:tcPr marT="91425" marB="91425" marR="91425" marL="91425"/>
                </a:tc>
                <a:tc>
                  <a:txBody>
                    <a:bodyPr/>
                    <a:lstStyle/>
                    <a:p>
                      <a:pPr indent="0" lvl="0" marL="0" rtl="0" algn="ctr">
                        <a:spcBef>
                          <a:spcPts val="0"/>
                        </a:spcBef>
                        <a:spcAft>
                          <a:spcPts val="0"/>
                        </a:spcAft>
                        <a:buNone/>
                      </a:pPr>
                      <a:r>
                        <a:rPr lang="es" sz="1200">
                          <a:solidFill>
                            <a:schemeClr val="accent2"/>
                          </a:solidFill>
                          <a:highlight>
                            <a:srgbClr val="FFFFFF"/>
                          </a:highlight>
                        </a:rPr>
                        <a:t>(4413, 224, 224, 3)</a:t>
                      </a:r>
                      <a:endParaRPr sz="1200"/>
                    </a:p>
                  </a:txBody>
                  <a:tcPr marT="91425" marB="91425" marR="91425" marL="91425"/>
                </a:tc>
              </a:tr>
              <a:tr h="321275">
                <a:tc>
                  <a:txBody>
                    <a:bodyPr/>
                    <a:lstStyle/>
                    <a:p>
                      <a:pPr indent="0" lvl="0" marL="0" rtl="0" algn="ctr">
                        <a:spcBef>
                          <a:spcPts val="0"/>
                        </a:spcBef>
                        <a:spcAft>
                          <a:spcPts val="0"/>
                        </a:spcAft>
                        <a:buNone/>
                      </a:pPr>
                      <a:r>
                        <a:rPr lang="es" sz="1200"/>
                        <a:t>Vector Etiquetas Train</a:t>
                      </a:r>
                      <a:endParaRPr sz="1200"/>
                    </a:p>
                  </a:txBody>
                  <a:tcPr marT="91425" marB="91425" marR="91425" marL="91425"/>
                </a:tc>
                <a:tc>
                  <a:txBody>
                    <a:bodyPr/>
                    <a:lstStyle/>
                    <a:p>
                      <a:pPr indent="0" lvl="0" marL="0" rtl="0" algn="ctr">
                        <a:spcBef>
                          <a:spcPts val="0"/>
                        </a:spcBef>
                        <a:spcAft>
                          <a:spcPts val="0"/>
                        </a:spcAft>
                        <a:buNone/>
                      </a:pPr>
                      <a:r>
                        <a:rPr lang="es" sz="1200">
                          <a:solidFill>
                            <a:schemeClr val="accent2"/>
                          </a:solidFill>
                          <a:highlight>
                            <a:srgbClr val="FFFFFF"/>
                          </a:highlight>
                        </a:rPr>
                        <a:t>(15144, 2)</a:t>
                      </a:r>
                      <a:endParaRPr sz="1200"/>
                    </a:p>
                  </a:txBody>
                  <a:tcPr marT="91425" marB="91425" marR="91425" marL="91425"/>
                </a:tc>
              </a:tr>
              <a:tr h="321275">
                <a:tc>
                  <a:txBody>
                    <a:bodyPr/>
                    <a:lstStyle/>
                    <a:p>
                      <a:pPr indent="0" lvl="0" marL="0" rtl="0" algn="ctr">
                        <a:spcBef>
                          <a:spcPts val="0"/>
                        </a:spcBef>
                        <a:spcAft>
                          <a:spcPts val="0"/>
                        </a:spcAft>
                        <a:buNone/>
                      </a:pPr>
                      <a:r>
                        <a:rPr lang="es" sz="1200">
                          <a:solidFill>
                            <a:schemeClr val="dk1"/>
                          </a:solidFill>
                        </a:rPr>
                        <a:t>Vector Etiquetas Validación</a:t>
                      </a:r>
                      <a:endParaRPr sz="1200"/>
                    </a:p>
                  </a:txBody>
                  <a:tcPr marT="91425" marB="91425" marR="91425" marL="91425"/>
                </a:tc>
                <a:tc>
                  <a:txBody>
                    <a:bodyPr/>
                    <a:lstStyle/>
                    <a:p>
                      <a:pPr indent="0" lvl="0" marL="0" rtl="0" algn="ctr">
                        <a:spcBef>
                          <a:spcPts val="0"/>
                        </a:spcBef>
                        <a:spcAft>
                          <a:spcPts val="0"/>
                        </a:spcAft>
                        <a:buNone/>
                      </a:pPr>
                      <a:r>
                        <a:rPr lang="es" sz="1200">
                          <a:solidFill>
                            <a:schemeClr val="accent2"/>
                          </a:solidFill>
                          <a:highlight>
                            <a:srgbClr val="FFFFFF"/>
                          </a:highlight>
                        </a:rPr>
                        <a:t>(6648, 2)</a:t>
                      </a:r>
                      <a:endParaRPr sz="1200"/>
                    </a:p>
                  </a:txBody>
                  <a:tcPr marT="91425" marB="91425" marR="91425" marL="91425"/>
                </a:tc>
              </a:tr>
              <a:tr h="321275">
                <a:tc>
                  <a:txBody>
                    <a:bodyPr/>
                    <a:lstStyle/>
                    <a:p>
                      <a:pPr indent="0" lvl="0" marL="0" rtl="0" algn="ctr">
                        <a:spcBef>
                          <a:spcPts val="0"/>
                        </a:spcBef>
                        <a:spcAft>
                          <a:spcPts val="0"/>
                        </a:spcAft>
                        <a:buNone/>
                      </a:pPr>
                      <a:r>
                        <a:rPr lang="es" sz="1200">
                          <a:solidFill>
                            <a:schemeClr val="dk1"/>
                          </a:solidFill>
                        </a:rPr>
                        <a:t>Vector Etiquetas Test</a:t>
                      </a:r>
                      <a:endParaRPr sz="1200"/>
                    </a:p>
                  </a:txBody>
                  <a:tcPr marT="91425" marB="91425" marR="91425" marL="91425"/>
                </a:tc>
                <a:tc>
                  <a:txBody>
                    <a:bodyPr/>
                    <a:lstStyle/>
                    <a:p>
                      <a:pPr indent="0" lvl="0" marL="0" rtl="0" algn="ctr">
                        <a:spcBef>
                          <a:spcPts val="0"/>
                        </a:spcBef>
                        <a:spcAft>
                          <a:spcPts val="0"/>
                        </a:spcAft>
                        <a:buNone/>
                      </a:pPr>
                      <a:r>
                        <a:rPr lang="es" sz="1200">
                          <a:solidFill>
                            <a:schemeClr val="accent2"/>
                          </a:solidFill>
                          <a:highlight>
                            <a:srgbClr val="FFFFFF"/>
                          </a:highlight>
                        </a:rPr>
                        <a:t>(6648, 2)</a:t>
                      </a:r>
                      <a:endParaRPr sz="1200"/>
                    </a:p>
                  </a:txBody>
                  <a:tcPr marT="91425" marB="91425" marR="91425" marL="91425"/>
                </a:tc>
              </a:tr>
            </a:tbl>
          </a:graphicData>
        </a:graphic>
      </p:graphicFrame>
      <p:graphicFrame>
        <p:nvGraphicFramePr>
          <p:cNvPr id="205" name="Google Shape;205;p29"/>
          <p:cNvGraphicFramePr/>
          <p:nvPr/>
        </p:nvGraphicFramePr>
        <p:xfrm>
          <a:off x="6203625" y="1541288"/>
          <a:ext cx="3000000" cy="3000000"/>
        </p:xfrm>
        <a:graphic>
          <a:graphicData uri="http://schemas.openxmlformats.org/drawingml/2006/table">
            <a:tbl>
              <a:tblPr>
                <a:noFill/>
                <a:tableStyleId>{BD74C90E-E394-420F-A775-23CA70941CBA}</a:tableStyleId>
              </a:tblPr>
              <a:tblGrid>
                <a:gridCol w="1165725"/>
                <a:gridCol w="1165725"/>
              </a:tblGrid>
              <a:tr h="368000">
                <a:tc>
                  <a:txBody>
                    <a:bodyPr/>
                    <a:lstStyle/>
                    <a:p>
                      <a:pPr indent="0" lvl="0" marL="0" rtl="0" algn="ctr">
                        <a:spcBef>
                          <a:spcPts val="0"/>
                        </a:spcBef>
                        <a:spcAft>
                          <a:spcPts val="0"/>
                        </a:spcAft>
                        <a:buNone/>
                      </a:pPr>
                      <a:r>
                        <a:rPr b="1" lang="es" sz="1200"/>
                        <a:t>Embedding</a:t>
                      </a:r>
                      <a:endParaRPr b="1" sz="1200"/>
                    </a:p>
                  </a:txBody>
                  <a:tcPr marT="91425" marB="91425" marR="91425" marL="91425"/>
                </a:tc>
                <a:tc>
                  <a:txBody>
                    <a:bodyPr/>
                    <a:lstStyle/>
                    <a:p>
                      <a:pPr indent="0" lvl="0" marL="0" rtl="0" algn="ctr">
                        <a:spcBef>
                          <a:spcPts val="0"/>
                        </a:spcBef>
                        <a:spcAft>
                          <a:spcPts val="0"/>
                        </a:spcAft>
                        <a:buNone/>
                      </a:pPr>
                      <a:r>
                        <a:rPr b="1" lang="es" sz="1200"/>
                        <a:t>Dimensión</a:t>
                      </a:r>
                      <a:endParaRPr b="1" sz="1200"/>
                    </a:p>
                  </a:txBody>
                  <a:tcPr marT="91425" marB="91425" marR="91425" marL="91425"/>
                </a:tc>
              </a:tr>
              <a:tr h="375675">
                <a:tc>
                  <a:txBody>
                    <a:bodyPr/>
                    <a:lstStyle/>
                    <a:p>
                      <a:pPr indent="0" lvl="0" marL="0" rtl="0" algn="ctr">
                        <a:spcBef>
                          <a:spcPts val="0"/>
                        </a:spcBef>
                        <a:spcAft>
                          <a:spcPts val="0"/>
                        </a:spcAft>
                        <a:buNone/>
                      </a:pPr>
                      <a:r>
                        <a:rPr lang="es" sz="1200"/>
                        <a:t>Train</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s" sz="1250">
                          <a:solidFill>
                            <a:schemeClr val="accent2"/>
                          </a:solidFill>
                          <a:highlight>
                            <a:srgbClr val="FFFFFF"/>
                          </a:highlight>
                        </a:rPr>
                        <a:t>(15144,2048)</a:t>
                      </a:r>
                      <a:endParaRPr sz="1200"/>
                    </a:p>
                  </a:txBody>
                  <a:tcPr marT="91425" marB="91425" marR="91425" marL="91425"/>
                </a:tc>
              </a:tr>
              <a:tr h="375675">
                <a:tc>
                  <a:txBody>
                    <a:bodyPr/>
                    <a:lstStyle/>
                    <a:p>
                      <a:pPr indent="0" lvl="0" marL="0" rtl="0" algn="ctr">
                        <a:spcBef>
                          <a:spcPts val="0"/>
                        </a:spcBef>
                        <a:spcAft>
                          <a:spcPts val="0"/>
                        </a:spcAft>
                        <a:buNone/>
                      </a:pPr>
                      <a:r>
                        <a:rPr lang="es" sz="1200"/>
                        <a:t>Validación</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s" sz="1250">
                          <a:solidFill>
                            <a:schemeClr val="accent2"/>
                          </a:solidFill>
                          <a:highlight>
                            <a:srgbClr val="FFFFFF"/>
                          </a:highlight>
                        </a:rPr>
                        <a:t>(6648,2048)</a:t>
                      </a:r>
                      <a:endParaRPr sz="1200"/>
                    </a:p>
                  </a:txBody>
                  <a:tcPr marT="91425" marB="91425" marR="91425" marL="91425"/>
                </a:tc>
              </a:tr>
              <a:tr h="375675">
                <a:tc>
                  <a:txBody>
                    <a:bodyPr/>
                    <a:lstStyle/>
                    <a:p>
                      <a:pPr indent="0" lvl="0" marL="0" rtl="0" algn="ctr">
                        <a:spcBef>
                          <a:spcPts val="0"/>
                        </a:spcBef>
                        <a:spcAft>
                          <a:spcPts val="0"/>
                        </a:spcAft>
                        <a:buNone/>
                      </a:pPr>
                      <a:r>
                        <a:rPr lang="es" sz="1200"/>
                        <a:t>Test</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s" sz="1250">
                          <a:solidFill>
                            <a:schemeClr val="accent2"/>
                          </a:solidFill>
                          <a:highlight>
                            <a:srgbClr val="FFFFFF"/>
                          </a:highlight>
                        </a:rPr>
                        <a:t>(4413,2048)</a:t>
                      </a:r>
                      <a:endParaRPr sz="1200"/>
                    </a:p>
                  </a:txBody>
                  <a:tcPr marT="91425" marB="91425" marR="91425" marL="91425"/>
                </a:tc>
              </a:tr>
            </a:tbl>
          </a:graphicData>
        </a:graphic>
      </p:graphicFrame>
      <p:graphicFrame>
        <p:nvGraphicFramePr>
          <p:cNvPr id="206" name="Google Shape;206;p29"/>
          <p:cNvGraphicFramePr/>
          <p:nvPr/>
        </p:nvGraphicFramePr>
        <p:xfrm>
          <a:off x="6203650" y="3162300"/>
          <a:ext cx="3000000" cy="3000000"/>
        </p:xfrm>
        <a:graphic>
          <a:graphicData uri="http://schemas.openxmlformats.org/drawingml/2006/table">
            <a:tbl>
              <a:tblPr>
                <a:noFill/>
                <a:tableStyleId>{BD74C90E-E394-420F-A775-23CA70941CBA}</a:tableStyleId>
              </a:tblPr>
              <a:tblGrid>
                <a:gridCol w="1165725"/>
                <a:gridCol w="1165725"/>
              </a:tblGrid>
              <a:tr h="305900">
                <a:tc>
                  <a:txBody>
                    <a:bodyPr/>
                    <a:lstStyle/>
                    <a:p>
                      <a:pPr indent="0" lvl="0" marL="0" rtl="0" algn="ctr">
                        <a:spcBef>
                          <a:spcPts val="0"/>
                        </a:spcBef>
                        <a:spcAft>
                          <a:spcPts val="0"/>
                        </a:spcAft>
                        <a:buNone/>
                      </a:pPr>
                      <a:r>
                        <a:rPr b="1" lang="es" sz="1200"/>
                        <a:t>Arrays</a:t>
                      </a:r>
                      <a:endParaRPr b="1" sz="1200"/>
                    </a:p>
                  </a:txBody>
                  <a:tcPr marT="91425" marB="91425" marR="91425" marL="91425"/>
                </a:tc>
                <a:tc>
                  <a:txBody>
                    <a:bodyPr/>
                    <a:lstStyle/>
                    <a:p>
                      <a:pPr indent="0" lvl="0" marL="0" rtl="0" algn="ctr">
                        <a:spcBef>
                          <a:spcPts val="0"/>
                        </a:spcBef>
                        <a:spcAft>
                          <a:spcPts val="0"/>
                        </a:spcAft>
                        <a:buNone/>
                      </a:pPr>
                      <a:r>
                        <a:rPr b="1" lang="es" sz="1200"/>
                        <a:t>Dimensión</a:t>
                      </a:r>
                      <a:endParaRPr b="1" sz="1200"/>
                    </a:p>
                  </a:txBody>
                  <a:tcPr marT="91425" marB="91425" marR="91425" marL="91425">
                    <a:lnB cap="flat" cmpd="sng" w="9525">
                      <a:solidFill>
                        <a:srgbClr val="9E9E9E"/>
                      </a:solidFill>
                      <a:prstDash val="solid"/>
                      <a:round/>
                      <a:headEnd len="sm" w="sm" type="none"/>
                      <a:tailEnd len="sm" w="sm" type="none"/>
                    </a:lnB>
                  </a:tcPr>
                </a:tc>
              </a:tr>
              <a:tr h="305900">
                <a:tc>
                  <a:txBody>
                    <a:bodyPr/>
                    <a:lstStyle/>
                    <a:p>
                      <a:pPr indent="0" lvl="0" marL="0" rtl="0" algn="ctr">
                        <a:spcBef>
                          <a:spcPts val="0"/>
                        </a:spcBef>
                        <a:spcAft>
                          <a:spcPts val="0"/>
                        </a:spcAft>
                        <a:buNone/>
                      </a:pPr>
                      <a:r>
                        <a:rPr lang="es" sz="1200"/>
                        <a:t>Etiq. Train</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200">
                          <a:solidFill>
                            <a:schemeClr val="accent2"/>
                          </a:solidFill>
                          <a:highlight>
                            <a:srgbClr val="FFFFFF"/>
                          </a:highlight>
                        </a:rPr>
                        <a:t>(15144, 2)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8850">
                <a:tc>
                  <a:txBody>
                    <a:bodyPr/>
                    <a:lstStyle/>
                    <a:p>
                      <a:pPr indent="0" lvl="0" marL="0" rtl="0" algn="ctr">
                        <a:spcBef>
                          <a:spcPts val="0"/>
                        </a:spcBef>
                        <a:spcAft>
                          <a:spcPts val="0"/>
                        </a:spcAft>
                        <a:buClr>
                          <a:schemeClr val="dk1"/>
                        </a:buClr>
                        <a:buSzPts val="1100"/>
                        <a:buFont typeface="Arial"/>
                        <a:buNone/>
                      </a:pPr>
                      <a:r>
                        <a:rPr lang="es" sz="1200">
                          <a:solidFill>
                            <a:schemeClr val="dk1"/>
                          </a:solidFill>
                        </a:rPr>
                        <a:t>Etiq. Validación</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200">
                          <a:solidFill>
                            <a:schemeClr val="accent2"/>
                          </a:solidFill>
                          <a:highlight>
                            <a:srgbClr val="FFFFFF"/>
                          </a:highlight>
                        </a:rPr>
                        <a:t>(6648, 2)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5900">
                <a:tc>
                  <a:txBody>
                    <a:bodyPr/>
                    <a:lstStyle/>
                    <a:p>
                      <a:pPr indent="0" lvl="0" marL="0" rtl="0" algn="ctr">
                        <a:spcBef>
                          <a:spcPts val="0"/>
                        </a:spcBef>
                        <a:spcAft>
                          <a:spcPts val="0"/>
                        </a:spcAft>
                        <a:buClr>
                          <a:schemeClr val="dk1"/>
                        </a:buClr>
                        <a:buSzPts val="1100"/>
                        <a:buFont typeface="Arial"/>
                        <a:buNone/>
                      </a:pPr>
                      <a:r>
                        <a:rPr lang="es" sz="1200">
                          <a:solidFill>
                            <a:schemeClr val="dk1"/>
                          </a:solidFill>
                        </a:rPr>
                        <a:t>Etiq. Test</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200">
                          <a:solidFill>
                            <a:schemeClr val="accent2"/>
                          </a:solidFill>
                          <a:highlight>
                            <a:srgbClr val="FFFFFF"/>
                          </a:highlight>
                        </a:rPr>
                        <a:t>(6648, 2)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207" name="Google Shape;207;p29"/>
          <p:cNvCxnSpPr/>
          <p:nvPr/>
        </p:nvCxnSpPr>
        <p:spPr>
          <a:xfrm flipH="1" rot="10800000">
            <a:off x="5132625" y="1846800"/>
            <a:ext cx="843000" cy="13155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9"/>
          <p:cNvCxnSpPr/>
          <p:nvPr/>
        </p:nvCxnSpPr>
        <p:spPr>
          <a:xfrm>
            <a:off x="5159825" y="3257550"/>
            <a:ext cx="734700" cy="6804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29"/>
          <p:cNvSpPr txBox="1"/>
          <p:nvPr/>
        </p:nvSpPr>
        <p:spPr>
          <a:xfrm rot="-3401231">
            <a:off x="4771109" y="1873636"/>
            <a:ext cx="2059868" cy="83032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Modelo </a:t>
            </a:r>
            <a:r>
              <a:rPr lang="es">
                <a:solidFill>
                  <a:schemeClr val="dk2"/>
                </a:solidFill>
              </a:rPr>
              <a:t>ResNet50</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0"/>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215" name="Google Shape;215;p30"/>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Modelo CV: Optimización de Hiperparámetros</a:t>
            </a:r>
            <a:endParaRPr/>
          </a:p>
        </p:txBody>
      </p:sp>
      <p:sp>
        <p:nvSpPr>
          <p:cNvPr id="216" name="Google Shape;216;p30"/>
          <p:cNvSpPr txBox="1"/>
          <p:nvPr>
            <p:ph idx="1" type="body"/>
          </p:nvPr>
        </p:nvSpPr>
        <p:spPr>
          <a:xfrm>
            <a:off x="636475" y="1306325"/>
            <a:ext cx="6069300" cy="186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s">
                <a:solidFill>
                  <a:schemeClr val="dk1"/>
                </a:solidFill>
              </a:rPr>
              <a:t>Propósito:</a:t>
            </a:r>
            <a:endParaRPr b="1">
              <a:solidFill>
                <a:schemeClr val="dk1"/>
              </a:solidFill>
            </a:endParaRPr>
          </a:p>
          <a:p>
            <a:pPr indent="-342900" lvl="0" marL="457200" rtl="0" algn="l">
              <a:spcBef>
                <a:spcPts val="1200"/>
              </a:spcBef>
              <a:spcAft>
                <a:spcPts val="0"/>
              </a:spcAft>
              <a:buClr>
                <a:schemeClr val="dk1"/>
              </a:buClr>
              <a:buSzPts val="1800"/>
              <a:buAutoNum type="arabicPeriod"/>
            </a:pPr>
            <a:r>
              <a:rPr lang="es">
                <a:solidFill>
                  <a:schemeClr val="dk1"/>
                </a:solidFill>
              </a:rPr>
              <a:t>Mejorar el rendimiento del modelo.</a:t>
            </a:r>
            <a:endParaRPr>
              <a:solidFill>
                <a:schemeClr val="dk1"/>
              </a:solidFill>
            </a:endParaRPr>
          </a:p>
          <a:p>
            <a:pPr indent="-342900" lvl="0" marL="457200" rtl="0" algn="l">
              <a:spcBef>
                <a:spcPts val="0"/>
              </a:spcBef>
              <a:spcAft>
                <a:spcPts val="0"/>
              </a:spcAft>
              <a:buClr>
                <a:schemeClr val="dk1"/>
              </a:buClr>
              <a:buSzPts val="1800"/>
              <a:buAutoNum type="arabicPeriod"/>
            </a:pPr>
            <a:r>
              <a:rPr lang="es">
                <a:solidFill>
                  <a:schemeClr val="dk1"/>
                </a:solidFill>
              </a:rPr>
              <a:t>Reducir el sobreajuste.</a:t>
            </a:r>
            <a:endParaRPr>
              <a:solidFill>
                <a:schemeClr val="dk1"/>
              </a:solidFill>
            </a:endParaRPr>
          </a:p>
          <a:p>
            <a:pPr indent="-342900" lvl="0" marL="457200" rtl="0" algn="l">
              <a:spcBef>
                <a:spcPts val="0"/>
              </a:spcBef>
              <a:spcAft>
                <a:spcPts val="0"/>
              </a:spcAft>
              <a:buClr>
                <a:schemeClr val="dk1"/>
              </a:buClr>
              <a:buSzPts val="1800"/>
              <a:buAutoNum type="arabicPeriod"/>
            </a:pPr>
            <a:r>
              <a:rPr lang="es">
                <a:solidFill>
                  <a:schemeClr val="dk1"/>
                </a:solidFill>
              </a:rPr>
              <a:t>Aumentar la eficiencia del entrenamiento.</a:t>
            </a:r>
            <a:endParaRPr>
              <a:solidFill>
                <a:schemeClr val="dk1"/>
              </a:solidFill>
            </a:endParaRPr>
          </a:p>
          <a:p>
            <a:pPr indent="0" lvl="0" marL="0" rtl="0" algn="l">
              <a:spcBef>
                <a:spcPts val="1200"/>
              </a:spcBef>
              <a:spcAft>
                <a:spcPts val="1200"/>
              </a:spcAft>
              <a:buClr>
                <a:schemeClr val="dk1"/>
              </a:buClr>
              <a:buSzPts val="1100"/>
              <a:buFont typeface="Arial"/>
              <a:buNone/>
            </a:pPr>
            <a:r>
              <a:t/>
            </a:r>
            <a:endParaRPr b="1" sz="1600">
              <a:solidFill>
                <a:schemeClr val="dk1"/>
              </a:solidFill>
            </a:endParaRPr>
          </a:p>
        </p:txBody>
      </p:sp>
      <p:sp>
        <p:nvSpPr>
          <p:cNvPr id="217" name="Google Shape;217;p30"/>
          <p:cNvSpPr txBox="1"/>
          <p:nvPr/>
        </p:nvSpPr>
        <p:spPr>
          <a:xfrm>
            <a:off x="636475" y="3082650"/>
            <a:ext cx="5347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dk1"/>
                </a:solidFill>
              </a:rPr>
              <a:t>Métodos:</a:t>
            </a:r>
            <a:endParaRPr b="1" sz="1800">
              <a:solidFill>
                <a:schemeClr val="dk1"/>
              </a:solidFill>
            </a:endParaRPr>
          </a:p>
          <a:p>
            <a:pPr indent="-342900" lvl="0" marL="457200" rtl="0" algn="l">
              <a:spcBef>
                <a:spcPts val="0"/>
              </a:spcBef>
              <a:spcAft>
                <a:spcPts val="0"/>
              </a:spcAft>
              <a:buClr>
                <a:schemeClr val="dk1"/>
              </a:buClr>
              <a:buSzPts val="1800"/>
              <a:buChar char="-"/>
            </a:pPr>
            <a:r>
              <a:rPr lang="es" sz="1800">
                <a:solidFill>
                  <a:schemeClr val="dk1"/>
                </a:solidFill>
              </a:rPr>
              <a:t>Grid Search.</a:t>
            </a:r>
            <a:endParaRPr sz="1800">
              <a:solidFill>
                <a:schemeClr val="dk1"/>
              </a:solidFill>
            </a:endParaRPr>
          </a:p>
          <a:p>
            <a:pPr indent="-342900" lvl="0" marL="457200" rtl="0" algn="l">
              <a:spcBef>
                <a:spcPts val="0"/>
              </a:spcBef>
              <a:spcAft>
                <a:spcPts val="0"/>
              </a:spcAft>
              <a:buClr>
                <a:schemeClr val="dk1"/>
              </a:buClr>
              <a:buSzPts val="1800"/>
              <a:buChar char="-"/>
            </a:pPr>
            <a:r>
              <a:rPr lang="es" sz="1800">
                <a:solidFill>
                  <a:schemeClr val="dk1"/>
                </a:solidFill>
              </a:rPr>
              <a:t>Ajuste según resultados de gráficos obtenidos.</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1"/>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223" name="Google Shape;223;p31"/>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Modelo CV: Primer modelo</a:t>
            </a:r>
            <a:endParaRPr/>
          </a:p>
        </p:txBody>
      </p:sp>
      <p:sp>
        <p:nvSpPr>
          <p:cNvPr id="224" name="Google Shape;224;p31"/>
          <p:cNvSpPr txBox="1"/>
          <p:nvPr>
            <p:ph idx="1" type="body"/>
          </p:nvPr>
        </p:nvSpPr>
        <p:spPr>
          <a:xfrm>
            <a:off x="636600" y="1152475"/>
            <a:ext cx="8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solidFill>
                  <a:schemeClr val="dk1"/>
                </a:solidFill>
              </a:rPr>
              <a:t>O</a:t>
            </a:r>
            <a:r>
              <a:rPr lang="es" sz="1600">
                <a:solidFill>
                  <a:schemeClr val="dk1"/>
                </a:solidFill>
              </a:rPr>
              <a:t>ptimizador SDG, Cuatro capas, InverseTimeDecay</a:t>
            </a:r>
            <a:endParaRPr sz="1600">
              <a:solidFill>
                <a:schemeClr val="dk1"/>
              </a:solidFill>
            </a:endParaRPr>
          </a:p>
        </p:txBody>
      </p:sp>
      <p:pic>
        <p:nvPicPr>
          <p:cNvPr id="225" name="Google Shape;225;p31"/>
          <p:cNvPicPr preferRelativeResize="0"/>
          <p:nvPr/>
        </p:nvPicPr>
        <p:blipFill>
          <a:blip r:embed="rId4">
            <a:alphaModFix/>
          </a:blip>
          <a:stretch>
            <a:fillRect/>
          </a:stretch>
        </p:blipFill>
        <p:spPr>
          <a:xfrm>
            <a:off x="636600" y="1699550"/>
            <a:ext cx="4867826" cy="3003550"/>
          </a:xfrm>
          <a:prstGeom prst="rect">
            <a:avLst/>
          </a:prstGeom>
          <a:noFill/>
          <a:ln>
            <a:noFill/>
          </a:ln>
        </p:spPr>
      </p:pic>
      <p:graphicFrame>
        <p:nvGraphicFramePr>
          <p:cNvPr id="226" name="Google Shape;226;p31"/>
          <p:cNvGraphicFramePr/>
          <p:nvPr/>
        </p:nvGraphicFramePr>
        <p:xfrm>
          <a:off x="5848425" y="2157300"/>
          <a:ext cx="3000000" cy="3000000"/>
        </p:xfrm>
        <a:graphic>
          <a:graphicData uri="http://schemas.openxmlformats.org/drawingml/2006/table">
            <a:tbl>
              <a:tblPr>
                <a:noFill/>
                <a:tableStyleId>{BD74C90E-E394-420F-A775-23CA70941CBA}</a:tableStyleId>
              </a:tblPr>
              <a:tblGrid>
                <a:gridCol w="1596550"/>
                <a:gridCol w="1250800"/>
              </a:tblGrid>
              <a:tr h="367050">
                <a:tc>
                  <a:txBody>
                    <a:bodyPr/>
                    <a:lstStyle/>
                    <a:p>
                      <a:pPr indent="0" lvl="0" marL="0" rtl="0" algn="ctr">
                        <a:spcBef>
                          <a:spcPts val="0"/>
                        </a:spcBef>
                        <a:spcAft>
                          <a:spcPts val="0"/>
                        </a:spcAft>
                        <a:buNone/>
                      </a:pPr>
                      <a:r>
                        <a:rPr b="1" lang="es" sz="1200"/>
                        <a:t>Métrica</a:t>
                      </a:r>
                      <a:endParaRPr b="1" sz="1200"/>
                    </a:p>
                  </a:txBody>
                  <a:tcPr marT="91425" marB="91425" marR="91425" marL="91425"/>
                </a:tc>
                <a:tc>
                  <a:txBody>
                    <a:bodyPr/>
                    <a:lstStyle/>
                    <a:p>
                      <a:pPr indent="0" lvl="0" marL="0" rtl="0" algn="ctr">
                        <a:spcBef>
                          <a:spcPts val="0"/>
                        </a:spcBef>
                        <a:spcAft>
                          <a:spcPts val="0"/>
                        </a:spcAft>
                        <a:buNone/>
                      </a:pPr>
                      <a:r>
                        <a:rPr b="1" lang="es" sz="1200"/>
                        <a:t>Valor</a:t>
                      </a:r>
                      <a:endParaRPr b="1" sz="1200"/>
                    </a:p>
                  </a:txBody>
                  <a:tcPr marT="91425" marB="91425" marR="91425" marL="91425"/>
                </a:tc>
              </a:tr>
              <a:tr h="367050">
                <a:tc>
                  <a:txBody>
                    <a:bodyPr/>
                    <a:lstStyle/>
                    <a:p>
                      <a:pPr indent="0" lvl="0" marL="0" rtl="0" algn="ctr">
                        <a:spcBef>
                          <a:spcPts val="0"/>
                        </a:spcBef>
                        <a:spcAft>
                          <a:spcPts val="0"/>
                        </a:spcAft>
                        <a:buNone/>
                      </a:pPr>
                      <a:r>
                        <a:rPr lang="es" sz="1200"/>
                        <a:t>Accuracy</a:t>
                      </a:r>
                      <a:endParaRPr sz="1200"/>
                    </a:p>
                  </a:txBody>
                  <a:tcPr marT="91425" marB="91425" marR="91425" marL="91425"/>
                </a:tc>
                <a:tc>
                  <a:txBody>
                    <a:bodyPr/>
                    <a:lstStyle/>
                    <a:p>
                      <a:pPr indent="0" lvl="0" marL="0" rtl="0" algn="ctr">
                        <a:spcBef>
                          <a:spcPts val="0"/>
                        </a:spcBef>
                        <a:spcAft>
                          <a:spcPts val="0"/>
                        </a:spcAft>
                        <a:buNone/>
                      </a:pPr>
                      <a:r>
                        <a:rPr lang="es" sz="1250">
                          <a:solidFill>
                            <a:schemeClr val="accent2"/>
                          </a:solidFill>
                          <a:highlight>
                            <a:srgbClr val="FFFFFF"/>
                          </a:highlight>
                        </a:rPr>
                        <a:t>0.6721</a:t>
                      </a:r>
                      <a:endParaRPr sz="1600"/>
                    </a:p>
                  </a:txBody>
                  <a:tcPr marT="91425" marB="91425" marR="91425" marL="91425"/>
                </a:tc>
              </a:tr>
              <a:tr h="367050">
                <a:tc>
                  <a:txBody>
                    <a:bodyPr/>
                    <a:lstStyle/>
                    <a:p>
                      <a:pPr indent="0" lvl="0" marL="0" rtl="0" algn="ctr">
                        <a:spcBef>
                          <a:spcPts val="0"/>
                        </a:spcBef>
                        <a:spcAft>
                          <a:spcPts val="0"/>
                        </a:spcAft>
                        <a:buNone/>
                      </a:pPr>
                      <a:r>
                        <a:rPr lang="es" sz="1200"/>
                        <a:t>Recall</a:t>
                      </a:r>
                      <a:endParaRPr sz="1200"/>
                    </a:p>
                  </a:txBody>
                  <a:tcPr marT="91425" marB="91425" marR="91425" marL="91425"/>
                </a:tc>
                <a:tc>
                  <a:txBody>
                    <a:bodyPr/>
                    <a:lstStyle/>
                    <a:p>
                      <a:pPr indent="0" lvl="0" marL="0" rtl="0" algn="ctr">
                        <a:spcBef>
                          <a:spcPts val="0"/>
                        </a:spcBef>
                        <a:spcAft>
                          <a:spcPts val="0"/>
                        </a:spcAft>
                        <a:buNone/>
                      </a:pPr>
                      <a:r>
                        <a:rPr lang="es" sz="1200">
                          <a:solidFill>
                            <a:schemeClr val="accent2"/>
                          </a:solidFill>
                          <a:highlight>
                            <a:srgbClr val="FFFFFF"/>
                          </a:highlight>
                        </a:rPr>
                        <a:t>0.6531</a:t>
                      </a:r>
                      <a:endParaRPr sz="1200"/>
                    </a:p>
                  </a:txBody>
                  <a:tcPr marT="91425" marB="91425" marR="91425" marL="91425"/>
                </a:tc>
              </a:tr>
              <a:tr h="367050">
                <a:tc>
                  <a:txBody>
                    <a:bodyPr/>
                    <a:lstStyle/>
                    <a:p>
                      <a:pPr indent="0" lvl="0" marL="0" rtl="0" algn="ctr">
                        <a:spcBef>
                          <a:spcPts val="0"/>
                        </a:spcBef>
                        <a:spcAft>
                          <a:spcPts val="0"/>
                        </a:spcAft>
                        <a:buNone/>
                      </a:pPr>
                      <a:r>
                        <a:rPr lang="es" sz="1200"/>
                        <a:t>F1 Score</a:t>
                      </a:r>
                      <a:endParaRPr sz="1200"/>
                    </a:p>
                  </a:txBody>
                  <a:tcPr marT="91425" marB="91425" marR="91425" marL="91425"/>
                </a:tc>
                <a:tc>
                  <a:txBody>
                    <a:bodyPr/>
                    <a:lstStyle/>
                    <a:p>
                      <a:pPr indent="0" lvl="0" marL="0" rtl="0" algn="ctr">
                        <a:spcBef>
                          <a:spcPts val="0"/>
                        </a:spcBef>
                        <a:spcAft>
                          <a:spcPts val="0"/>
                        </a:spcAft>
                        <a:buNone/>
                      </a:pPr>
                      <a:r>
                        <a:rPr lang="es" sz="1200">
                          <a:solidFill>
                            <a:schemeClr val="accent2"/>
                          </a:solidFill>
                          <a:highlight>
                            <a:srgbClr val="FFFFFF"/>
                          </a:highlight>
                        </a:rPr>
                        <a:t>0.6659</a:t>
                      </a:r>
                      <a:endParaRPr sz="1200"/>
                    </a:p>
                  </a:txBody>
                  <a:tcPr marT="91425" marB="91425" marR="91425" marL="91425"/>
                </a:tc>
              </a:tr>
              <a:tr h="367050">
                <a:tc>
                  <a:txBody>
                    <a:bodyPr/>
                    <a:lstStyle/>
                    <a:p>
                      <a:pPr indent="0" lvl="0" marL="0" rtl="0" algn="ctr">
                        <a:spcBef>
                          <a:spcPts val="0"/>
                        </a:spcBef>
                        <a:spcAft>
                          <a:spcPts val="0"/>
                        </a:spcAft>
                        <a:buNone/>
                      </a:pPr>
                      <a:r>
                        <a:rPr lang="es" sz="1200"/>
                        <a:t>Specificity</a:t>
                      </a:r>
                      <a:endParaRPr sz="1200"/>
                    </a:p>
                  </a:txBody>
                  <a:tcPr marT="91425" marB="91425" marR="91425" marL="91425"/>
                </a:tc>
                <a:tc>
                  <a:txBody>
                    <a:bodyPr/>
                    <a:lstStyle/>
                    <a:p>
                      <a:pPr indent="0" lvl="0" marL="0" rtl="0" algn="ctr">
                        <a:spcBef>
                          <a:spcPts val="0"/>
                        </a:spcBef>
                        <a:spcAft>
                          <a:spcPts val="0"/>
                        </a:spcAft>
                        <a:buNone/>
                      </a:pPr>
                      <a:r>
                        <a:rPr lang="es" sz="1200">
                          <a:solidFill>
                            <a:schemeClr val="accent2"/>
                          </a:solidFill>
                          <a:highlight>
                            <a:srgbClr val="FFFFFF"/>
                          </a:highlight>
                        </a:rPr>
                        <a:t>0.6912</a:t>
                      </a:r>
                      <a:endParaRPr sz="12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63" name="Google Shape;63;p14"/>
          <p:cNvSpPr txBox="1"/>
          <p:nvPr>
            <p:ph type="title"/>
          </p:nvPr>
        </p:nvSpPr>
        <p:spPr>
          <a:xfrm>
            <a:off x="636475" y="445025"/>
            <a:ext cx="81957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lang="es" sz="2500"/>
              <a:t>¿Qué es el robo de identidad?</a:t>
            </a:r>
            <a:endParaRPr sz="2500"/>
          </a:p>
        </p:txBody>
      </p:sp>
      <p:sp>
        <p:nvSpPr>
          <p:cNvPr id="64" name="Google Shape;64;p14"/>
          <p:cNvSpPr txBox="1"/>
          <p:nvPr>
            <p:ph idx="1" type="body"/>
          </p:nvPr>
        </p:nvSpPr>
        <p:spPr>
          <a:xfrm>
            <a:off x="636600" y="1152475"/>
            <a:ext cx="81957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chemeClr val="dk1"/>
                </a:solidFill>
              </a:rPr>
              <a:t>L</a:t>
            </a:r>
            <a:r>
              <a:rPr lang="es">
                <a:solidFill>
                  <a:schemeClr val="dk1"/>
                </a:solidFill>
              </a:rPr>
              <a:t>os robos de identidad obtienen información personal como contraseñas, números de identificación, números de tarjetas de crédito, datos de seguridad social...con la intención de actuar de manera fraudulenta en nombre de la víctima.</a:t>
            </a:r>
            <a:endParaRPr>
              <a:solidFill>
                <a:schemeClr val="dk1"/>
              </a:solidFill>
            </a:endParaRPr>
          </a:p>
          <a:p>
            <a:pPr indent="0" lvl="0" marL="0" rtl="0" algn="l">
              <a:spcBef>
                <a:spcPts val="1200"/>
              </a:spcBef>
              <a:spcAft>
                <a:spcPts val="0"/>
              </a:spcAft>
              <a:buClr>
                <a:schemeClr val="dk1"/>
              </a:buClr>
              <a:buSzPts val="1100"/>
              <a:buFont typeface="Arial"/>
              <a:buNone/>
            </a:pPr>
            <a:r>
              <a:rPr lang="es">
                <a:solidFill>
                  <a:schemeClr val="dk1"/>
                </a:solidFill>
              </a:rPr>
              <a:t>Estos datos sensibles pueden ser utilizados para diversos fines ilegales, como solicitar préstamos, realizar compras en línea o acceder a los datos médicos y financieros de la víctima.</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2"/>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232" name="Google Shape;232;p32"/>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CV: Segundo modelo</a:t>
            </a:r>
            <a:endParaRPr/>
          </a:p>
        </p:txBody>
      </p:sp>
      <p:sp>
        <p:nvSpPr>
          <p:cNvPr id="233" name="Google Shape;233;p32"/>
          <p:cNvSpPr txBox="1"/>
          <p:nvPr>
            <p:ph idx="1" type="body"/>
          </p:nvPr>
        </p:nvSpPr>
        <p:spPr>
          <a:xfrm>
            <a:off x="636600" y="1152475"/>
            <a:ext cx="8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solidFill>
                  <a:schemeClr val="dk1"/>
                </a:solidFill>
              </a:rPr>
              <a:t>Optimizador Adam, Cinco capas, LearningRateScheduler</a:t>
            </a:r>
            <a:endParaRPr sz="1600">
              <a:solidFill>
                <a:schemeClr val="dk1"/>
              </a:solidFill>
            </a:endParaRPr>
          </a:p>
        </p:txBody>
      </p:sp>
      <p:graphicFrame>
        <p:nvGraphicFramePr>
          <p:cNvPr id="234" name="Google Shape;234;p32"/>
          <p:cNvGraphicFramePr/>
          <p:nvPr/>
        </p:nvGraphicFramePr>
        <p:xfrm>
          <a:off x="5848425" y="2157300"/>
          <a:ext cx="3000000" cy="3000000"/>
        </p:xfrm>
        <a:graphic>
          <a:graphicData uri="http://schemas.openxmlformats.org/drawingml/2006/table">
            <a:tbl>
              <a:tblPr>
                <a:noFill/>
                <a:tableStyleId>{BD74C90E-E394-420F-A775-23CA70941CBA}</a:tableStyleId>
              </a:tblPr>
              <a:tblGrid>
                <a:gridCol w="1596550"/>
                <a:gridCol w="1250800"/>
              </a:tblGrid>
              <a:tr h="367050">
                <a:tc>
                  <a:txBody>
                    <a:bodyPr/>
                    <a:lstStyle/>
                    <a:p>
                      <a:pPr indent="0" lvl="0" marL="0" rtl="0" algn="ctr">
                        <a:spcBef>
                          <a:spcPts val="0"/>
                        </a:spcBef>
                        <a:spcAft>
                          <a:spcPts val="0"/>
                        </a:spcAft>
                        <a:buNone/>
                      </a:pPr>
                      <a:r>
                        <a:rPr b="1" lang="es" sz="1200"/>
                        <a:t>Métrica</a:t>
                      </a:r>
                      <a:endParaRPr b="1" sz="1200"/>
                    </a:p>
                  </a:txBody>
                  <a:tcPr marT="91425" marB="91425" marR="91425" marL="91425"/>
                </a:tc>
                <a:tc>
                  <a:txBody>
                    <a:bodyPr/>
                    <a:lstStyle/>
                    <a:p>
                      <a:pPr indent="0" lvl="0" marL="0" rtl="0" algn="ctr">
                        <a:spcBef>
                          <a:spcPts val="0"/>
                        </a:spcBef>
                        <a:spcAft>
                          <a:spcPts val="0"/>
                        </a:spcAft>
                        <a:buNone/>
                      </a:pPr>
                      <a:r>
                        <a:rPr b="1" lang="es" sz="1200"/>
                        <a:t>Valor</a:t>
                      </a:r>
                      <a:endParaRPr b="1" sz="1200"/>
                    </a:p>
                  </a:txBody>
                  <a:tcPr marT="91425" marB="91425" marR="91425" marL="91425"/>
                </a:tc>
              </a:tr>
              <a:tr h="367050">
                <a:tc>
                  <a:txBody>
                    <a:bodyPr/>
                    <a:lstStyle/>
                    <a:p>
                      <a:pPr indent="0" lvl="0" marL="0" rtl="0" algn="ctr">
                        <a:spcBef>
                          <a:spcPts val="0"/>
                        </a:spcBef>
                        <a:spcAft>
                          <a:spcPts val="0"/>
                        </a:spcAft>
                        <a:buNone/>
                      </a:pPr>
                      <a:r>
                        <a:rPr lang="es" sz="1200"/>
                        <a:t>Accuracy</a:t>
                      </a:r>
                      <a:endParaRPr sz="1200"/>
                    </a:p>
                  </a:txBody>
                  <a:tcPr marT="91425" marB="91425" marR="91425" marL="91425"/>
                </a:tc>
                <a:tc>
                  <a:txBody>
                    <a:bodyPr/>
                    <a:lstStyle/>
                    <a:p>
                      <a:pPr indent="0" lvl="0" marL="0" rtl="0" algn="ctr">
                        <a:spcBef>
                          <a:spcPts val="0"/>
                        </a:spcBef>
                        <a:spcAft>
                          <a:spcPts val="0"/>
                        </a:spcAft>
                        <a:buNone/>
                      </a:pPr>
                      <a:r>
                        <a:rPr lang="es" sz="1250">
                          <a:solidFill>
                            <a:schemeClr val="accent2"/>
                          </a:solidFill>
                          <a:highlight>
                            <a:srgbClr val="FFFFFF"/>
                          </a:highlight>
                        </a:rPr>
                        <a:t>0.6728</a:t>
                      </a:r>
                      <a:endParaRPr sz="1600"/>
                    </a:p>
                  </a:txBody>
                  <a:tcPr marT="91425" marB="91425" marR="91425" marL="91425"/>
                </a:tc>
              </a:tr>
              <a:tr h="367050">
                <a:tc>
                  <a:txBody>
                    <a:bodyPr/>
                    <a:lstStyle/>
                    <a:p>
                      <a:pPr indent="0" lvl="0" marL="0" rtl="0" algn="ctr">
                        <a:spcBef>
                          <a:spcPts val="0"/>
                        </a:spcBef>
                        <a:spcAft>
                          <a:spcPts val="0"/>
                        </a:spcAft>
                        <a:buNone/>
                      </a:pPr>
                      <a:r>
                        <a:rPr lang="es" sz="1200"/>
                        <a:t>Recall</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s" sz="1250">
                          <a:solidFill>
                            <a:schemeClr val="accent2"/>
                          </a:solidFill>
                          <a:highlight>
                            <a:srgbClr val="FFFFFF"/>
                          </a:highlight>
                        </a:rPr>
                        <a:t>0.6728</a:t>
                      </a:r>
                      <a:endParaRPr sz="1200"/>
                    </a:p>
                  </a:txBody>
                  <a:tcPr marT="91425" marB="91425" marR="91425" marL="91425"/>
                </a:tc>
              </a:tr>
              <a:tr h="367050">
                <a:tc>
                  <a:txBody>
                    <a:bodyPr/>
                    <a:lstStyle/>
                    <a:p>
                      <a:pPr indent="0" lvl="0" marL="0" rtl="0" algn="ctr">
                        <a:spcBef>
                          <a:spcPts val="0"/>
                        </a:spcBef>
                        <a:spcAft>
                          <a:spcPts val="0"/>
                        </a:spcAft>
                        <a:buNone/>
                      </a:pPr>
                      <a:r>
                        <a:rPr lang="es" sz="1200"/>
                        <a:t>F1 Score</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s" sz="1250">
                          <a:solidFill>
                            <a:schemeClr val="accent2"/>
                          </a:solidFill>
                          <a:highlight>
                            <a:srgbClr val="FFFFFF"/>
                          </a:highlight>
                        </a:rPr>
                        <a:t>0.6728</a:t>
                      </a:r>
                      <a:endParaRPr sz="1200"/>
                    </a:p>
                  </a:txBody>
                  <a:tcPr marT="91425" marB="91425" marR="91425" marL="91425"/>
                </a:tc>
              </a:tr>
              <a:tr h="367050">
                <a:tc>
                  <a:txBody>
                    <a:bodyPr/>
                    <a:lstStyle/>
                    <a:p>
                      <a:pPr indent="0" lvl="0" marL="0" rtl="0" algn="ctr">
                        <a:spcBef>
                          <a:spcPts val="0"/>
                        </a:spcBef>
                        <a:spcAft>
                          <a:spcPts val="0"/>
                        </a:spcAft>
                        <a:buNone/>
                      </a:pPr>
                      <a:r>
                        <a:rPr lang="es" sz="1200"/>
                        <a:t>Specificity</a:t>
                      </a:r>
                      <a:endParaRPr sz="1200"/>
                    </a:p>
                  </a:txBody>
                  <a:tcPr marT="91425" marB="91425" marR="91425" marL="91425"/>
                </a:tc>
                <a:tc>
                  <a:txBody>
                    <a:bodyPr/>
                    <a:lstStyle/>
                    <a:p>
                      <a:pPr indent="0" lvl="0" marL="0" rtl="0" algn="ctr">
                        <a:spcBef>
                          <a:spcPts val="0"/>
                        </a:spcBef>
                        <a:spcAft>
                          <a:spcPts val="0"/>
                        </a:spcAft>
                        <a:buNone/>
                      </a:pPr>
                      <a:r>
                        <a:rPr lang="es" sz="1200">
                          <a:solidFill>
                            <a:schemeClr val="accent2"/>
                          </a:solidFill>
                          <a:highlight>
                            <a:srgbClr val="FFFFFF"/>
                          </a:highlight>
                        </a:rPr>
                        <a:t>0.6739</a:t>
                      </a:r>
                      <a:endParaRPr sz="1200"/>
                    </a:p>
                  </a:txBody>
                  <a:tcPr marT="91425" marB="91425" marR="91425" marL="91425"/>
                </a:tc>
              </a:tr>
            </a:tbl>
          </a:graphicData>
        </a:graphic>
      </p:graphicFrame>
      <p:pic>
        <p:nvPicPr>
          <p:cNvPr id="235" name="Google Shape;235;p32"/>
          <p:cNvPicPr preferRelativeResize="0"/>
          <p:nvPr/>
        </p:nvPicPr>
        <p:blipFill>
          <a:blip r:embed="rId4">
            <a:alphaModFix/>
          </a:blip>
          <a:stretch>
            <a:fillRect/>
          </a:stretch>
        </p:blipFill>
        <p:spPr>
          <a:xfrm>
            <a:off x="543275" y="1582450"/>
            <a:ext cx="5048026" cy="3003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3"/>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241" name="Google Shape;241;p33"/>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CV: Modelo final</a:t>
            </a:r>
            <a:endParaRPr/>
          </a:p>
        </p:txBody>
      </p:sp>
      <p:sp>
        <p:nvSpPr>
          <p:cNvPr id="242" name="Google Shape;242;p33"/>
          <p:cNvSpPr txBox="1"/>
          <p:nvPr>
            <p:ph idx="1" type="body"/>
          </p:nvPr>
        </p:nvSpPr>
        <p:spPr>
          <a:xfrm>
            <a:off x="636600" y="1152475"/>
            <a:ext cx="8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solidFill>
                  <a:schemeClr val="dk1"/>
                </a:solidFill>
              </a:rPr>
              <a:t>El modelo obtenido es válido por dos motivos: </a:t>
            </a:r>
            <a:endParaRPr sz="1600">
              <a:solidFill>
                <a:schemeClr val="dk1"/>
              </a:solidFill>
            </a:endParaRPr>
          </a:p>
          <a:p>
            <a:pPr indent="-330200" lvl="0" marL="457200" rtl="0" algn="l">
              <a:spcBef>
                <a:spcPts val="1200"/>
              </a:spcBef>
              <a:spcAft>
                <a:spcPts val="0"/>
              </a:spcAft>
              <a:buClr>
                <a:schemeClr val="dk1"/>
              </a:buClr>
              <a:buSzPts val="1600"/>
              <a:buAutoNum type="arabicPeriod"/>
            </a:pPr>
            <a:r>
              <a:rPr b="1" lang="es" sz="1600">
                <a:solidFill>
                  <a:schemeClr val="dk1"/>
                </a:solidFill>
              </a:rPr>
              <a:t>Contexto del tópico: </a:t>
            </a:r>
            <a:endParaRPr b="1" sz="1600">
              <a:solidFill>
                <a:schemeClr val="dk1"/>
              </a:solidFill>
            </a:endParaRPr>
          </a:p>
          <a:p>
            <a:pPr indent="-330200" lvl="1" marL="914400" rtl="0" algn="l">
              <a:spcBef>
                <a:spcPts val="0"/>
              </a:spcBef>
              <a:spcAft>
                <a:spcPts val="0"/>
              </a:spcAft>
              <a:buClr>
                <a:schemeClr val="dk1"/>
              </a:buClr>
              <a:buSzPts val="1600"/>
              <a:buAutoNum type="alphaLcPeriod"/>
            </a:pPr>
            <a:r>
              <a:rPr lang="es" sz="1600">
                <a:solidFill>
                  <a:schemeClr val="dk1"/>
                </a:solidFill>
              </a:rPr>
              <a:t>Universidad de Warwick: Los humanos tenían una precisión de alrededor del 52% al identificar imágenes generadas por IA, apenas mejor que el azar.</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s" sz="1600">
                <a:solidFill>
                  <a:schemeClr val="dk1"/>
                </a:solidFill>
              </a:rPr>
              <a:t>Universidad</a:t>
            </a:r>
            <a:r>
              <a:rPr lang="es" sz="1600">
                <a:solidFill>
                  <a:schemeClr val="dk1"/>
                </a:solidFill>
              </a:rPr>
              <a:t> MIT mostró que la tasa de acierto de los humanos al identificar rostros generados por IA era del 54%.</a:t>
            </a:r>
            <a:endParaRPr sz="1600">
              <a:solidFill>
                <a:schemeClr val="dk1"/>
              </a:solidFill>
            </a:endParaRPr>
          </a:p>
          <a:p>
            <a:pPr indent="-330200" lvl="0" marL="457200" rtl="0" algn="l">
              <a:spcBef>
                <a:spcPts val="0"/>
              </a:spcBef>
              <a:spcAft>
                <a:spcPts val="0"/>
              </a:spcAft>
              <a:buClr>
                <a:schemeClr val="dk1"/>
              </a:buClr>
              <a:buSzPts val="1600"/>
              <a:buAutoNum type="arabicPeriod"/>
            </a:pPr>
            <a:r>
              <a:rPr b="1" lang="es" sz="1600">
                <a:solidFill>
                  <a:schemeClr val="dk1"/>
                </a:solidFill>
              </a:rPr>
              <a:t>Problema menor:</a:t>
            </a:r>
            <a:r>
              <a:rPr lang="es" sz="1600">
                <a:solidFill>
                  <a:schemeClr val="dk1"/>
                </a:solidFill>
              </a:rPr>
              <a:t> Imagen real categorizada como ficticia. Todas las imágenes ficticias son categorizadas correctamente.</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4"/>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248" name="Google Shape;24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Consideraciones finales</a:t>
            </a:r>
            <a:endParaRPr/>
          </a:p>
        </p:txBody>
      </p:sp>
      <p:sp>
        <p:nvSpPr>
          <p:cNvPr id="249" name="Google Shape;249;p34"/>
          <p:cNvSpPr txBox="1"/>
          <p:nvPr>
            <p:ph idx="1" type="body"/>
          </p:nvPr>
        </p:nvSpPr>
        <p:spPr>
          <a:xfrm>
            <a:off x="592675" y="1152475"/>
            <a:ext cx="8239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solidFill>
                  <a:schemeClr val="dk1"/>
                </a:solidFill>
              </a:rPr>
              <a:t>Funcionalidades que pudiéramos haber incluído:</a:t>
            </a:r>
            <a:endParaRPr>
              <a:solidFill>
                <a:schemeClr val="dk1"/>
              </a:solidFill>
            </a:endParaRPr>
          </a:p>
          <a:p>
            <a:pPr indent="-342900" lvl="0" marL="457200" rtl="0" algn="l">
              <a:spcBef>
                <a:spcPts val="1200"/>
              </a:spcBef>
              <a:spcAft>
                <a:spcPts val="0"/>
              </a:spcAft>
              <a:buClr>
                <a:schemeClr val="dk1"/>
              </a:buClr>
              <a:buSzPts val="1800"/>
              <a:buChar char="●"/>
            </a:pPr>
            <a:r>
              <a:rPr lang="es">
                <a:solidFill>
                  <a:schemeClr val="dk1"/>
                </a:solidFill>
              </a:rPr>
              <a:t>Aunque logramos conseguir datasets para entrenar los modelos, estos no nos parecieron muy reales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Deberíamos poder entrenar los modelos directamente en el backend, hoy en día no se hace por un tema de costos.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Se puede crear una API para permitir pasar casos a los modelos para ser evaluados y que el usuario pueda tener la respuesta de los modelos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Se puede crear una aplicación frontend en Streamlit o Gradio para consumir la API anterior</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5"/>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255" name="Google Shape;255;p35"/>
          <p:cNvSpPr txBox="1"/>
          <p:nvPr/>
        </p:nvSpPr>
        <p:spPr>
          <a:xfrm>
            <a:off x="2442950" y="1923075"/>
            <a:ext cx="3960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6000">
                <a:solidFill>
                  <a:schemeClr val="dk1"/>
                </a:solidFill>
              </a:rPr>
              <a:t>  Gracias</a:t>
            </a:r>
            <a:endParaRPr b="1" sz="6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70" name="Google Shape;70;p15"/>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1" name="Google Shape;71;p15"/>
          <p:cNvSpPr txBox="1"/>
          <p:nvPr>
            <p:ph idx="1" type="body"/>
          </p:nvPr>
        </p:nvSpPr>
        <p:spPr>
          <a:xfrm>
            <a:off x="636600" y="1152475"/>
            <a:ext cx="8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solidFill>
                  <a:schemeClr val="dk1"/>
                </a:solidFill>
              </a:rPr>
              <a:t>Según el </a:t>
            </a:r>
            <a:r>
              <a:rPr lang="es" u="sng">
                <a:solidFill>
                  <a:schemeClr val="accent5"/>
                </a:solidFill>
                <a:hlinkClick r:id="rId4">
                  <a:extLst>
                    <a:ext uri="{A12FA001-AC4F-418D-AE19-62706E023703}">
                      <ahyp:hlinkClr val="tx"/>
                    </a:ext>
                  </a:extLst>
                </a:hlinkClick>
              </a:rPr>
              <a:t>Estudio de Fraude de Identidad de 2017</a:t>
            </a:r>
            <a:r>
              <a:rPr lang="es">
                <a:solidFill>
                  <a:schemeClr val="dk1"/>
                </a:solidFill>
              </a:rPr>
              <a:t>, en 2016 se identificaron robos por valor de 16 billones de dólares que afectaron a 15.4 millones de usuarios solo en los EE.UU. En el mismo año, en el Reino Unido, la organización de prevención de fraude </a:t>
            </a:r>
            <a:r>
              <a:rPr lang="es" u="sng">
                <a:solidFill>
                  <a:schemeClr val="accent5"/>
                </a:solidFill>
                <a:hlinkClick r:id="rId5">
                  <a:extLst>
                    <a:ext uri="{A12FA001-AC4F-418D-AE19-62706E023703}">
                      <ahyp:hlinkClr val="tx"/>
                    </a:ext>
                  </a:extLst>
                </a:hlinkClick>
              </a:rPr>
              <a:t>Cifas</a:t>
            </a:r>
            <a:r>
              <a:rPr lang="es">
                <a:solidFill>
                  <a:schemeClr val="dk1"/>
                </a:solidFill>
              </a:rPr>
              <a:t>, documentó casi 173.000 casos de identidad fraudulenta en las islas británicas, el mayor número de casos desde que se registran datos 13 años atrás.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77" name="Google Shape;77;p16"/>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 name="Google Shape;78;p16"/>
          <p:cNvSpPr txBox="1"/>
          <p:nvPr>
            <p:ph idx="1" type="body"/>
          </p:nvPr>
        </p:nvSpPr>
        <p:spPr>
          <a:xfrm>
            <a:off x="636600" y="1152475"/>
            <a:ext cx="81957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s">
                <a:solidFill>
                  <a:schemeClr val="dk1"/>
                </a:solidFill>
              </a:rPr>
              <a:t>Según</a:t>
            </a:r>
            <a:r>
              <a:rPr lang="es">
                <a:solidFill>
                  <a:schemeClr val="dk1"/>
                </a:solidFill>
                <a:uFill>
                  <a:noFill/>
                </a:uFill>
                <a:hlinkClick r:id="rId4">
                  <a:extLst>
                    <a:ext uri="{A12FA001-AC4F-418D-AE19-62706E023703}">
                      <ahyp:hlinkClr val="tx"/>
                    </a:ext>
                  </a:extLst>
                </a:hlinkClick>
              </a:rPr>
              <a:t> </a:t>
            </a:r>
            <a:r>
              <a:rPr lang="es">
                <a:solidFill>
                  <a:schemeClr val="dk1"/>
                </a:solidFill>
              </a:rPr>
              <a:t>el Banco de España </a:t>
            </a:r>
            <a:r>
              <a:rPr lang="es">
                <a:solidFill>
                  <a:schemeClr val="dk1"/>
                </a:solidFill>
              </a:rPr>
              <a:t>las reclamaciones motivadas </a:t>
            </a:r>
            <a:r>
              <a:rPr lang="es">
                <a:solidFill>
                  <a:schemeClr val="dk1"/>
                </a:solidFill>
              </a:rPr>
              <a:t>por operaciones fraudulentas no </a:t>
            </a:r>
            <a:r>
              <a:rPr lang="es">
                <a:solidFill>
                  <a:schemeClr val="dk1"/>
                </a:solidFill>
              </a:rPr>
              <a:t>sólo</a:t>
            </a:r>
            <a:r>
              <a:rPr lang="es">
                <a:solidFill>
                  <a:schemeClr val="dk1"/>
                </a:solidFill>
              </a:rPr>
              <a:t> encabezan el listado de causas de la reclamación (30,3%) por segundo año consecutivo, sino que </a:t>
            </a:r>
            <a:r>
              <a:rPr b="1" lang="es">
                <a:solidFill>
                  <a:schemeClr val="dk1"/>
                </a:solidFill>
              </a:rPr>
              <a:t>en un solo año se han doblado</a:t>
            </a:r>
            <a:r>
              <a:rPr lang="es">
                <a:solidFill>
                  <a:schemeClr val="dk1"/>
                </a:solidFill>
              </a:rPr>
              <a:t>, pasando de las 4.955 reclamaciones en 2021 a 10.361 en 2021, es decir, un </a:t>
            </a:r>
            <a:r>
              <a:rPr b="1" lang="es">
                <a:solidFill>
                  <a:schemeClr val="dk1"/>
                </a:solidFill>
              </a:rPr>
              <a:t>109,1%</a:t>
            </a:r>
            <a:r>
              <a:rPr lang="es">
                <a:solidFill>
                  <a:schemeClr val="dk1"/>
                </a:solidFill>
              </a:rPr>
              <a:t> más.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84" name="Google Shape;84;p17"/>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Machine Learning:	Dataset</a:t>
            </a:r>
            <a:endParaRPr/>
          </a:p>
        </p:txBody>
      </p:sp>
      <p:sp>
        <p:nvSpPr>
          <p:cNvPr id="85" name="Google Shape;85;p17"/>
          <p:cNvSpPr txBox="1"/>
          <p:nvPr>
            <p:ph idx="1" type="body"/>
          </p:nvPr>
        </p:nvSpPr>
        <p:spPr>
          <a:xfrm>
            <a:off x="636600" y="1152475"/>
            <a:ext cx="8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dk1"/>
                </a:solidFill>
              </a:rPr>
              <a:t>CIS435-CreditCardFraudDetection </a:t>
            </a:r>
            <a:r>
              <a:rPr lang="es">
                <a:solidFill>
                  <a:schemeClr val="dk1"/>
                </a:solidFill>
              </a:rPr>
              <a:t>alojado en hugging face</a:t>
            </a:r>
            <a:endParaRPr>
              <a:solidFill>
                <a:schemeClr val="dk1"/>
              </a:solidFill>
            </a:endParaRPr>
          </a:p>
          <a:p>
            <a:pPr indent="0" lvl="0" marL="0" rtl="0" algn="l">
              <a:spcBef>
                <a:spcPts val="1200"/>
              </a:spcBef>
              <a:spcAft>
                <a:spcPts val="0"/>
              </a:spcAft>
              <a:buNone/>
            </a:pPr>
            <a:r>
              <a:rPr lang="es">
                <a:solidFill>
                  <a:schemeClr val="dk1"/>
                </a:solidFill>
              </a:rPr>
              <a:t>Contiene información simulada sobre pagos con tarjeta de crédito</a:t>
            </a:r>
            <a:endParaRPr>
              <a:solidFill>
                <a:schemeClr val="dk1"/>
              </a:solidFill>
            </a:endParaRPr>
          </a:p>
          <a:p>
            <a:pPr indent="-342900" lvl="0" marL="457200" rtl="0" algn="l">
              <a:spcBef>
                <a:spcPts val="1200"/>
              </a:spcBef>
              <a:spcAft>
                <a:spcPts val="0"/>
              </a:spcAft>
              <a:buClr>
                <a:schemeClr val="dk1"/>
              </a:buClr>
              <a:buSzPts val="1800"/>
              <a:buChar char="●"/>
            </a:pPr>
            <a:r>
              <a:rPr lang="es">
                <a:solidFill>
                  <a:schemeClr val="dk1"/>
                </a:solidFill>
              </a:rPr>
              <a:t>Armamos un diccionario de datos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Se eliminaron columnas sin datos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Detectamos a “is_fraud” como TARGET de clasificación BINARIA</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Al estar desbalanceado usamos solo una porción</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Se armaron datasets de TRAIN y TEST partiendo del balanceado</a:t>
            </a:r>
            <a:endParaRPr>
              <a:solidFill>
                <a:schemeClr val="dk1"/>
              </a:solidFill>
            </a:endParaRPr>
          </a:p>
        </p:txBody>
      </p:sp>
      <p:sp>
        <p:nvSpPr>
          <p:cNvPr id="86" name="Google Shape;86;p17"/>
          <p:cNvSpPr txBox="1"/>
          <p:nvPr/>
        </p:nvSpPr>
        <p:spPr>
          <a:xfrm>
            <a:off x="737875" y="4224775"/>
            <a:ext cx="80943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900" u="sng">
                <a:solidFill>
                  <a:schemeClr val="hlink"/>
                </a:solidFill>
                <a:hlinkClick r:id="rId4"/>
              </a:rPr>
              <a:t>https://huggingface.co/datasets/dazzle-nu/CIS435-CreditCardFraudDetection</a:t>
            </a:r>
            <a:endParaRPr sz="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92" name="Google Shape;92;p18"/>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Machine Learning:	Balanceo Dataset</a:t>
            </a:r>
            <a:endParaRPr/>
          </a:p>
          <a:p>
            <a:pPr indent="0" lvl="0" marL="0" rtl="0" algn="l">
              <a:spcBef>
                <a:spcPts val="0"/>
              </a:spcBef>
              <a:spcAft>
                <a:spcPts val="0"/>
              </a:spcAft>
              <a:buNone/>
            </a:pPr>
            <a:r>
              <a:t/>
            </a:r>
            <a:endParaRPr/>
          </a:p>
        </p:txBody>
      </p:sp>
      <p:sp>
        <p:nvSpPr>
          <p:cNvPr id="93" name="Google Shape;93;p18"/>
          <p:cNvSpPr txBox="1"/>
          <p:nvPr>
            <p:ph idx="1" type="body"/>
          </p:nvPr>
        </p:nvSpPr>
        <p:spPr>
          <a:xfrm>
            <a:off x="636600" y="1152475"/>
            <a:ext cx="8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 </a:t>
            </a:r>
            <a:endParaRPr/>
          </a:p>
        </p:txBody>
      </p:sp>
      <p:pic>
        <p:nvPicPr>
          <p:cNvPr id="94" name="Google Shape;94;p18" title="Gráfico"/>
          <p:cNvPicPr preferRelativeResize="0"/>
          <p:nvPr/>
        </p:nvPicPr>
        <p:blipFill>
          <a:blip r:embed="rId4">
            <a:alphaModFix/>
          </a:blip>
          <a:stretch>
            <a:fillRect/>
          </a:stretch>
        </p:blipFill>
        <p:spPr>
          <a:xfrm>
            <a:off x="583350" y="1017725"/>
            <a:ext cx="2286324" cy="2997250"/>
          </a:xfrm>
          <a:prstGeom prst="rect">
            <a:avLst/>
          </a:prstGeom>
          <a:noFill/>
          <a:ln>
            <a:noFill/>
          </a:ln>
        </p:spPr>
      </p:pic>
      <p:sp>
        <p:nvSpPr>
          <p:cNvPr id="95" name="Google Shape;95;p18"/>
          <p:cNvSpPr txBox="1"/>
          <p:nvPr/>
        </p:nvSpPr>
        <p:spPr>
          <a:xfrm>
            <a:off x="791263" y="3971575"/>
            <a:ext cx="1870500" cy="5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u="sng">
                <a:solidFill>
                  <a:schemeClr val="accent2"/>
                </a:solidFill>
                <a:highlight>
                  <a:srgbClr val="FFFFFF"/>
                </a:highlight>
                <a:latin typeface="Courier New"/>
                <a:ea typeface="Courier New"/>
                <a:cs typeface="Courier New"/>
                <a:sym typeface="Courier New"/>
              </a:rPr>
              <a:t> is_fraud</a:t>
            </a:r>
            <a:r>
              <a:rPr b="1" lang="es" sz="1000">
                <a:solidFill>
                  <a:schemeClr val="accent2"/>
                </a:solidFill>
                <a:highlight>
                  <a:srgbClr val="FFFFFF"/>
                </a:highlight>
                <a:latin typeface="Courier New"/>
                <a:ea typeface="Courier New"/>
                <a:cs typeface="Courier New"/>
                <a:sym typeface="Courier New"/>
              </a:rPr>
              <a:t>  </a:t>
            </a:r>
            <a:r>
              <a:rPr b="1" lang="es" sz="1000" u="sng">
                <a:solidFill>
                  <a:schemeClr val="accent2"/>
                </a:solidFill>
                <a:highlight>
                  <a:srgbClr val="FFFFFF"/>
                </a:highlight>
                <a:latin typeface="Courier New"/>
                <a:ea typeface="Courier New"/>
                <a:cs typeface="Courier New"/>
                <a:sym typeface="Courier New"/>
              </a:rPr>
              <a:t>percentage</a:t>
            </a:r>
            <a:endParaRPr b="1" sz="1000" u="sng">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00">
                <a:solidFill>
                  <a:schemeClr val="accent2"/>
                </a:solidFill>
                <a:highlight>
                  <a:srgbClr val="FFFFFF"/>
                </a:highlight>
                <a:latin typeface="Courier New"/>
                <a:ea typeface="Courier New"/>
                <a:cs typeface="Courier New"/>
                <a:sym typeface="Courier New"/>
              </a:rPr>
              <a:t>No Fraude   99.427223</a:t>
            </a:r>
            <a:endParaRPr b="1"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00">
                <a:solidFill>
                  <a:schemeClr val="accent2"/>
                </a:solidFill>
                <a:highlight>
                  <a:srgbClr val="FFFFFF"/>
                </a:highlight>
                <a:latin typeface="Courier New"/>
                <a:ea typeface="Courier New"/>
                <a:cs typeface="Courier New"/>
                <a:sym typeface="Courier New"/>
              </a:rPr>
              <a:t>   Fraude    0.572777</a:t>
            </a:r>
            <a:endParaRPr b="1" sz="1000">
              <a:solidFill>
                <a:schemeClr val="dk2"/>
              </a:solidFill>
            </a:endParaRPr>
          </a:p>
        </p:txBody>
      </p:sp>
      <p:pic>
        <p:nvPicPr>
          <p:cNvPr id="96" name="Google Shape;96;p18" title="Gráfico"/>
          <p:cNvPicPr preferRelativeResize="0"/>
          <p:nvPr/>
        </p:nvPicPr>
        <p:blipFill>
          <a:blip r:embed="rId5">
            <a:alphaModFix/>
          </a:blip>
          <a:stretch>
            <a:fillRect/>
          </a:stretch>
        </p:blipFill>
        <p:spPr>
          <a:xfrm>
            <a:off x="3460500" y="1014091"/>
            <a:ext cx="1960500" cy="3018035"/>
          </a:xfrm>
          <a:prstGeom prst="rect">
            <a:avLst/>
          </a:prstGeom>
          <a:noFill/>
          <a:ln>
            <a:noFill/>
          </a:ln>
        </p:spPr>
      </p:pic>
      <p:sp>
        <p:nvSpPr>
          <p:cNvPr id="97" name="Google Shape;97;p18"/>
          <p:cNvSpPr txBox="1"/>
          <p:nvPr/>
        </p:nvSpPr>
        <p:spPr>
          <a:xfrm>
            <a:off x="3415550" y="3971575"/>
            <a:ext cx="1960500" cy="59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s" sz="1000" u="sng">
                <a:solidFill>
                  <a:schemeClr val="accent2"/>
                </a:solidFill>
                <a:highlight>
                  <a:srgbClr val="FFFFFF"/>
                </a:highlight>
                <a:latin typeface="Courier New"/>
                <a:ea typeface="Courier New"/>
                <a:cs typeface="Courier New"/>
                <a:sym typeface="Courier New"/>
              </a:rPr>
              <a:t> is_fraud  percentage</a:t>
            </a:r>
            <a:endParaRPr b="1" sz="1000" u="sng">
              <a:solidFill>
                <a:schemeClr val="accent2"/>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es" sz="1000">
                <a:solidFill>
                  <a:schemeClr val="accent2"/>
                </a:solidFill>
                <a:highlight>
                  <a:srgbClr val="FFFFFF"/>
                </a:highlight>
                <a:latin typeface="Courier New"/>
                <a:ea typeface="Courier New"/>
                <a:cs typeface="Courier New"/>
                <a:sym typeface="Courier New"/>
              </a:rPr>
              <a:t>No Fraude        87.5</a:t>
            </a:r>
            <a:endParaRPr b="1" sz="1000">
              <a:solidFill>
                <a:schemeClr val="accent2"/>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es" sz="1000">
                <a:solidFill>
                  <a:schemeClr val="accent2"/>
                </a:solidFill>
                <a:highlight>
                  <a:srgbClr val="FFFFFF"/>
                </a:highlight>
                <a:latin typeface="Courier New"/>
                <a:ea typeface="Courier New"/>
                <a:cs typeface="Courier New"/>
                <a:sym typeface="Courier New"/>
              </a:rPr>
              <a:t>   Fraude        12.5</a:t>
            </a:r>
            <a:endParaRPr b="1" sz="900">
              <a:solidFill>
                <a:schemeClr val="dk2"/>
              </a:solidFill>
            </a:endParaRPr>
          </a:p>
        </p:txBody>
      </p:sp>
      <p:sp>
        <p:nvSpPr>
          <p:cNvPr id="98" name="Google Shape;98;p18"/>
          <p:cNvSpPr/>
          <p:nvPr/>
        </p:nvSpPr>
        <p:spPr>
          <a:xfrm>
            <a:off x="2937238" y="2647725"/>
            <a:ext cx="455700" cy="27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9" name="Google Shape;99;p18" title="Gráfico"/>
          <p:cNvPicPr preferRelativeResize="0"/>
          <p:nvPr/>
        </p:nvPicPr>
        <p:blipFill>
          <a:blip r:embed="rId6">
            <a:alphaModFix/>
          </a:blip>
          <a:stretch>
            <a:fillRect/>
          </a:stretch>
        </p:blipFill>
        <p:spPr>
          <a:xfrm>
            <a:off x="6298400" y="99650"/>
            <a:ext cx="1414262" cy="2332004"/>
          </a:xfrm>
          <a:prstGeom prst="rect">
            <a:avLst/>
          </a:prstGeom>
          <a:noFill/>
          <a:ln>
            <a:noFill/>
          </a:ln>
        </p:spPr>
      </p:pic>
      <p:pic>
        <p:nvPicPr>
          <p:cNvPr id="100" name="Google Shape;100;p18" title="Gráfico"/>
          <p:cNvPicPr preferRelativeResize="0"/>
          <p:nvPr/>
        </p:nvPicPr>
        <p:blipFill>
          <a:blip r:embed="rId7">
            <a:alphaModFix/>
          </a:blip>
          <a:stretch>
            <a:fillRect/>
          </a:stretch>
        </p:blipFill>
        <p:spPr>
          <a:xfrm>
            <a:off x="6225211" y="2381500"/>
            <a:ext cx="1414250" cy="2331928"/>
          </a:xfrm>
          <a:prstGeom prst="rect">
            <a:avLst/>
          </a:prstGeom>
          <a:noFill/>
          <a:ln>
            <a:noFill/>
          </a:ln>
        </p:spPr>
      </p:pic>
      <p:sp>
        <p:nvSpPr>
          <p:cNvPr id="101" name="Google Shape;101;p18"/>
          <p:cNvSpPr/>
          <p:nvPr/>
        </p:nvSpPr>
        <p:spPr>
          <a:xfrm rot="-2498200">
            <a:off x="5586959" y="1916923"/>
            <a:ext cx="455596" cy="27497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8"/>
          <p:cNvSpPr/>
          <p:nvPr/>
        </p:nvSpPr>
        <p:spPr>
          <a:xfrm rot="1829883">
            <a:off x="5586865" y="3504139"/>
            <a:ext cx="455755" cy="27474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8"/>
          <p:cNvSpPr txBox="1"/>
          <p:nvPr/>
        </p:nvSpPr>
        <p:spPr>
          <a:xfrm>
            <a:off x="7386100" y="1203000"/>
            <a:ext cx="1665300" cy="59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s" sz="900" u="sng">
                <a:solidFill>
                  <a:schemeClr val="accent2"/>
                </a:solidFill>
                <a:highlight>
                  <a:srgbClr val="FFFFFF"/>
                </a:highlight>
                <a:latin typeface="Courier New"/>
                <a:ea typeface="Courier New"/>
                <a:cs typeface="Courier New"/>
                <a:sym typeface="Courier New"/>
              </a:rPr>
              <a:t> </a:t>
            </a:r>
            <a:r>
              <a:rPr b="1" lang="es" sz="900" u="sng">
                <a:solidFill>
                  <a:schemeClr val="accent2"/>
                </a:solidFill>
                <a:highlight>
                  <a:srgbClr val="FFFFFF"/>
                </a:highlight>
                <a:latin typeface="Courier New"/>
                <a:ea typeface="Courier New"/>
                <a:cs typeface="Courier New"/>
                <a:sym typeface="Courier New"/>
              </a:rPr>
              <a:t>is_frau</a:t>
            </a:r>
            <a:r>
              <a:rPr b="1" lang="es" sz="900" u="sng">
                <a:solidFill>
                  <a:schemeClr val="accent2"/>
                </a:solidFill>
                <a:highlight>
                  <a:srgbClr val="FFFFFF"/>
                </a:highlight>
                <a:latin typeface="Courier New"/>
                <a:ea typeface="Courier New"/>
                <a:cs typeface="Courier New"/>
                <a:sym typeface="Courier New"/>
              </a:rPr>
              <a:t>d  </a:t>
            </a:r>
            <a:r>
              <a:rPr b="1" lang="es" sz="900" u="sng">
                <a:solidFill>
                  <a:schemeClr val="accent2"/>
                </a:solidFill>
                <a:highlight>
                  <a:srgbClr val="FFFFFF"/>
                </a:highlight>
                <a:latin typeface="Courier New"/>
                <a:ea typeface="Courier New"/>
                <a:cs typeface="Courier New"/>
                <a:sym typeface="Courier New"/>
              </a:rPr>
              <a:t>percent</a:t>
            </a:r>
            <a:r>
              <a:rPr b="1" lang="es" sz="900" u="sng">
                <a:solidFill>
                  <a:schemeClr val="accent2"/>
                </a:solidFill>
                <a:highlight>
                  <a:srgbClr val="FFFFFF"/>
                </a:highlight>
                <a:latin typeface="Courier New"/>
                <a:ea typeface="Courier New"/>
                <a:cs typeface="Courier New"/>
                <a:sym typeface="Courier New"/>
              </a:rPr>
              <a:t>age</a:t>
            </a:r>
            <a:endParaRPr b="1" sz="900" u="sng">
              <a:solidFill>
                <a:schemeClr val="accent2"/>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es" sz="900">
                <a:solidFill>
                  <a:schemeClr val="accent2"/>
                </a:solidFill>
                <a:highlight>
                  <a:srgbClr val="FFFFFF"/>
                </a:highlight>
                <a:latin typeface="Courier New"/>
                <a:ea typeface="Courier New"/>
                <a:cs typeface="Courier New"/>
                <a:sym typeface="Courier New"/>
              </a:rPr>
              <a:t>No Fraude       </a:t>
            </a:r>
            <a:r>
              <a:rPr b="1" lang="es" sz="900">
                <a:solidFill>
                  <a:schemeClr val="accent2"/>
                </a:solidFill>
                <a:highlight>
                  <a:srgbClr val="FFFFFF"/>
                </a:highlight>
                <a:latin typeface="Courier New"/>
                <a:ea typeface="Courier New"/>
                <a:cs typeface="Courier New"/>
                <a:sym typeface="Courier New"/>
              </a:rPr>
              <a:t>87.53</a:t>
            </a:r>
            <a:endParaRPr b="1" sz="900">
              <a:solidFill>
                <a:schemeClr val="accent2"/>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es" sz="900">
                <a:solidFill>
                  <a:schemeClr val="accent2"/>
                </a:solidFill>
                <a:highlight>
                  <a:srgbClr val="FFFFFF"/>
                </a:highlight>
                <a:latin typeface="Courier New"/>
                <a:ea typeface="Courier New"/>
                <a:cs typeface="Courier New"/>
                <a:sym typeface="Courier New"/>
              </a:rPr>
              <a:t>   Fraude       </a:t>
            </a:r>
            <a:r>
              <a:rPr b="1" lang="es" sz="900">
                <a:solidFill>
                  <a:schemeClr val="accent2"/>
                </a:solidFill>
                <a:highlight>
                  <a:srgbClr val="FFFFFF"/>
                </a:highlight>
                <a:latin typeface="Courier New"/>
                <a:ea typeface="Courier New"/>
                <a:cs typeface="Courier New"/>
                <a:sym typeface="Courier New"/>
              </a:rPr>
              <a:t>12.47</a:t>
            </a:r>
            <a:endParaRPr b="1" sz="800">
              <a:solidFill>
                <a:schemeClr val="dk2"/>
              </a:solidFill>
            </a:endParaRPr>
          </a:p>
        </p:txBody>
      </p:sp>
      <p:sp>
        <p:nvSpPr>
          <p:cNvPr id="104" name="Google Shape;104;p18"/>
          <p:cNvSpPr txBox="1"/>
          <p:nvPr/>
        </p:nvSpPr>
        <p:spPr>
          <a:xfrm>
            <a:off x="7386100" y="3374275"/>
            <a:ext cx="1665300" cy="59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s" sz="900" u="sng">
                <a:solidFill>
                  <a:schemeClr val="accent2"/>
                </a:solidFill>
                <a:highlight>
                  <a:srgbClr val="FFFFFF"/>
                </a:highlight>
                <a:latin typeface="Courier New"/>
                <a:ea typeface="Courier New"/>
                <a:cs typeface="Courier New"/>
                <a:sym typeface="Courier New"/>
              </a:rPr>
              <a:t> is_fraud  percentage</a:t>
            </a:r>
            <a:endParaRPr b="1" sz="900" u="sng">
              <a:solidFill>
                <a:schemeClr val="accent2"/>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es" sz="900">
                <a:solidFill>
                  <a:schemeClr val="accent2"/>
                </a:solidFill>
                <a:highlight>
                  <a:srgbClr val="FFFFFF"/>
                </a:highlight>
                <a:latin typeface="Courier New"/>
                <a:ea typeface="Courier New"/>
                <a:cs typeface="Courier New"/>
                <a:sym typeface="Courier New"/>
              </a:rPr>
              <a:t>No Fraude       87.38</a:t>
            </a:r>
            <a:endParaRPr b="1" sz="900">
              <a:solidFill>
                <a:schemeClr val="accent2"/>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es" sz="900">
                <a:solidFill>
                  <a:schemeClr val="accent2"/>
                </a:solidFill>
                <a:highlight>
                  <a:srgbClr val="FFFFFF"/>
                </a:highlight>
                <a:latin typeface="Courier New"/>
                <a:ea typeface="Courier New"/>
                <a:cs typeface="Courier New"/>
                <a:sym typeface="Courier New"/>
              </a:rPr>
              <a:t>   Fraude       12.62</a:t>
            </a:r>
            <a:endParaRPr b="1" sz="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110" name="Google Shape;110;p19"/>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Machine Learning:	EDA (parte 1)</a:t>
            </a:r>
            <a:endParaRPr/>
          </a:p>
        </p:txBody>
      </p:sp>
      <p:sp>
        <p:nvSpPr>
          <p:cNvPr id="111" name="Google Shape;111;p19"/>
          <p:cNvSpPr txBox="1"/>
          <p:nvPr>
            <p:ph idx="1" type="body"/>
          </p:nvPr>
        </p:nvSpPr>
        <p:spPr>
          <a:xfrm>
            <a:off x="636600" y="1152475"/>
            <a:ext cx="8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9"/>
          <p:cNvPicPr preferRelativeResize="0"/>
          <p:nvPr/>
        </p:nvPicPr>
        <p:blipFill>
          <a:blip r:embed="rId4">
            <a:alphaModFix/>
          </a:blip>
          <a:stretch>
            <a:fillRect/>
          </a:stretch>
        </p:blipFill>
        <p:spPr>
          <a:xfrm>
            <a:off x="636600" y="1152475"/>
            <a:ext cx="3664979" cy="3416400"/>
          </a:xfrm>
          <a:prstGeom prst="rect">
            <a:avLst/>
          </a:prstGeom>
          <a:noFill/>
          <a:ln>
            <a:noFill/>
          </a:ln>
        </p:spPr>
      </p:pic>
      <p:sp>
        <p:nvSpPr>
          <p:cNvPr id="113" name="Google Shape;113;p19"/>
          <p:cNvSpPr txBox="1"/>
          <p:nvPr/>
        </p:nvSpPr>
        <p:spPr>
          <a:xfrm>
            <a:off x="4926475" y="1244275"/>
            <a:ext cx="3262500" cy="230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s" sz="1200" u="sng">
                <a:solidFill>
                  <a:schemeClr val="dk1"/>
                </a:solidFill>
                <a:highlight>
                  <a:srgbClr val="FFFFFF"/>
                </a:highlight>
                <a:latin typeface="Roboto"/>
                <a:ea typeface="Roboto"/>
                <a:cs typeface="Roboto"/>
                <a:sym typeface="Roboto"/>
              </a:rPr>
              <a:t>Posibles columnas de texto a eliminar:</a:t>
            </a:r>
            <a:endParaRPr sz="1200" u="sng">
              <a:solidFill>
                <a:schemeClr val="dk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chemeClr val="dk1"/>
              </a:buClr>
              <a:buSzPts val="1200"/>
              <a:buFont typeface="Roboto"/>
              <a:buChar char="●"/>
            </a:pPr>
            <a:r>
              <a:rPr lang="es" sz="1200">
                <a:solidFill>
                  <a:schemeClr val="dk1"/>
                </a:solidFill>
                <a:highlight>
                  <a:srgbClr val="FFFFFF"/>
                </a:highlight>
                <a:latin typeface="Roboto"/>
                <a:ea typeface="Roboto"/>
                <a:cs typeface="Roboto"/>
                <a:sym typeface="Roboto"/>
              </a:rPr>
              <a:t>first</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s" sz="1200">
                <a:solidFill>
                  <a:schemeClr val="dk1"/>
                </a:solidFill>
                <a:highlight>
                  <a:srgbClr val="FFFFFF"/>
                </a:highlight>
                <a:latin typeface="Roboto"/>
                <a:ea typeface="Roboto"/>
                <a:cs typeface="Roboto"/>
                <a:sym typeface="Roboto"/>
              </a:rPr>
              <a:t>last</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s" sz="1200">
                <a:solidFill>
                  <a:schemeClr val="dk1"/>
                </a:solidFill>
                <a:highlight>
                  <a:srgbClr val="FFFFFF"/>
                </a:highlight>
                <a:latin typeface="Roboto"/>
                <a:ea typeface="Roboto"/>
                <a:cs typeface="Roboto"/>
                <a:sym typeface="Roboto"/>
              </a:rPr>
              <a:t>gender</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s" sz="1200">
                <a:solidFill>
                  <a:schemeClr val="dk1"/>
                </a:solidFill>
                <a:highlight>
                  <a:srgbClr val="FFFFFF"/>
                </a:highlight>
                <a:latin typeface="Roboto"/>
                <a:ea typeface="Roboto"/>
                <a:cs typeface="Roboto"/>
                <a:sym typeface="Roboto"/>
              </a:rPr>
              <a:t>street</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s" sz="1200">
                <a:solidFill>
                  <a:schemeClr val="dk1"/>
                </a:solidFill>
                <a:highlight>
                  <a:srgbClr val="FFFFFF"/>
                </a:highlight>
                <a:latin typeface="Roboto"/>
                <a:ea typeface="Roboto"/>
                <a:cs typeface="Roboto"/>
                <a:sym typeface="Roboto"/>
              </a:rPr>
              <a:t>city</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s" sz="1200">
                <a:solidFill>
                  <a:schemeClr val="dk1"/>
                </a:solidFill>
                <a:highlight>
                  <a:srgbClr val="FFFFFF"/>
                </a:highlight>
                <a:latin typeface="Roboto"/>
                <a:ea typeface="Roboto"/>
                <a:cs typeface="Roboto"/>
                <a:sym typeface="Roboto"/>
              </a:rPr>
              <a:t>state</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s" sz="1200">
                <a:solidFill>
                  <a:schemeClr val="dk1"/>
                </a:solidFill>
                <a:highlight>
                  <a:srgbClr val="FFFFFF"/>
                </a:highlight>
                <a:latin typeface="Roboto"/>
                <a:ea typeface="Roboto"/>
                <a:cs typeface="Roboto"/>
                <a:sym typeface="Roboto"/>
              </a:rPr>
              <a:t>trans_num</a:t>
            </a:r>
            <a:endParaRPr sz="1200">
              <a:solidFill>
                <a:schemeClr val="dk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1800">
              <a:solidFill>
                <a:schemeClr val="dk1"/>
              </a:solidFill>
            </a:endParaRPr>
          </a:p>
        </p:txBody>
      </p:sp>
      <p:sp>
        <p:nvSpPr>
          <p:cNvPr id="114" name="Google Shape;114;p19"/>
          <p:cNvSpPr txBox="1"/>
          <p:nvPr/>
        </p:nvSpPr>
        <p:spPr>
          <a:xfrm>
            <a:off x="5013275" y="3421775"/>
            <a:ext cx="3117900" cy="11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s" sz="1200" u="sng">
                <a:solidFill>
                  <a:schemeClr val="dk1"/>
                </a:solidFill>
                <a:highlight>
                  <a:srgbClr val="FFFFFF"/>
                </a:highlight>
                <a:latin typeface="Roboto"/>
                <a:ea typeface="Roboto"/>
                <a:cs typeface="Roboto"/>
                <a:sym typeface="Roboto"/>
              </a:rPr>
              <a:t>Posibles columnas numéricas a eliminar:</a:t>
            </a:r>
            <a:endParaRPr sz="1200" u="sng">
              <a:solidFill>
                <a:schemeClr val="dk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chemeClr val="dk1"/>
              </a:buClr>
              <a:buSzPts val="1200"/>
              <a:buFont typeface="Roboto"/>
              <a:buChar char="●"/>
            </a:pPr>
            <a:r>
              <a:rPr lang="es" sz="1200">
                <a:solidFill>
                  <a:schemeClr val="dk1"/>
                </a:solidFill>
                <a:highlight>
                  <a:srgbClr val="FFFFFF"/>
                </a:highlight>
                <a:latin typeface="Roboto"/>
                <a:ea typeface="Roboto"/>
                <a:cs typeface="Roboto"/>
                <a:sym typeface="Roboto"/>
              </a:rPr>
              <a:t>Unnamed: 0</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s" sz="1200">
                <a:solidFill>
                  <a:schemeClr val="dk1"/>
                </a:solidFill>
                <a:highlight>
                  <a:srgbClr val="FFFFFF"/>
                </a:highlight>
                <a:latin typeface="Roboto"/>
                <a:ea typeface="Roboto"/>
                <a:cs typeface="Roboto"/>
                <a:sym typeface="Roboto"/>
              </a:rPr>
              <a:t>zip</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s" sz="1200">
                <a:solidFill>
                  <a:schemeClr val="dk1"/>
                </a:solidFill>
                <a:highlight>
                  <a:srgbClr val="FFFFFF"/>
                </a:highlight>
                <a:latin typeface="Roboto"/>
                <a:ea typeface="Roboto"/>
                <a:cs typeface="Roboto"/>
                <a:sym typeface="Roboto"/>
              </a:rPr>
              <a:t>city_pop</a:t>
            </a:r>
            <a:endParaRPr sz="1200">
              <a:solidFill>
                <a:schemeClr val="dk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120" name="Google Shape;120;p20"/>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Machine Learning:	EDA (parte 2)</a:t>
            </a:r>
            <a:endParaRPr/>
          </a:p>
        </p:txBody>
      </p:sp>
      <p:sp>
        <p:nvSpPr>
          <p:cNvPr id="121" name="Google Shape;121;p20"/>
          <p:cNvSpPr txBox="1"/>
          <p:nvPr>
            <p:ph idx="1" type="body"/>
          </p:nvPr>
        </p:nvSpPr>
        <p:spPr>
          <a:xfrm>
            <a:off x="636600" y="1152475"/>
            <a:ext cx="8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 </a:t>
            </a:r>
            <a:endParaRPr/>
          </a:p>
        </p:txBody>
      </p:sp>
      <p:pic>
        <p:nvPicPr>
          <p:cNvPr id="122" name="Google Shape;122;p20"/>
          <p:cNvPicPr preferRelativeResize="0"/>
          <p:nvPr/>
        </p:nvPicPr>
        <p:blipFill>
          <a:blip r:embed="rId4">
            <a:alphaModFix/>
          </a:blip>
          <a:stretch>
            <a:fillRect/>
          </a:stretch>
        </p:blipFill>
        <p:spPr>
          <a:xfrm>
            <a:off x="636475" y="1354100"/>
            <a:ext cx="3295201" cy="3214777"/>
          </a:xfrm>
          <a:prstGeom prst="rect">
            <a:avLst/>
          </a:prstGeom>
          <a:noFill/>
          <a:ln>
            <a:noFill/>
          </a:ln>
        </p:spPr>
      </p:pic>
      <p:sp>
        <p:nvSpPr>
          <p:cNvPr id="123" name="Google Shape;123;p20"/>
          <p:cNvSpPr txBox="1"/>
          <p:nvPr/>
        </p:nvSpPr>
        <p:spPr>
          <a:xfrm>
            <a:off x="592925" y="1059313"/>
            <a:ext cx="31179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u="sng">
                <a:solidFill>
                  <a:schemeClr val="dk1"/>
                </a:solidFill>
              </a:rPr>
              <a:t>Histogramas</a:t>
            </a:r>
            <a:endParaRPr b="1" sz="1100" u="sng">
              <a:solidFill>
                <a:schemeClr val="dk1"/>
              </a:solidFill>
            </a:endParaRPr>
          </a:p>
        </p:txBody>
      </p:sp>
      <p:pic>
        <p:nvPicPr>
          <p:cNvPr id="124" name="Google Shape;124;p20"/>
          <p:cNvPicPr preferRelativeResize="0"/>
          <p:nvPr/>
        </p:nvPicPr>
        <p:blipFill>
          <a:blip r:embed="rId5">
            <a:alphaModFix/>
          </a:blip>
          <a:stretch>
            <a:fillRect/>
          </a:stretch>
        </p:blipFill>
        <p:spPr>
          <a:xfrm>
            <a:off x="4256525" y="1367275"/>
            <a:ext cx="4575650" cy="288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3">
            <a:alphaModFix/>
          </a:blip>
          <a:stretch>
            <a:fillRect/>
          </a:stretch>
        </p:blipFill>
        <p:spPr>
          <a:xfrm>
            <a:off x="0" y="10052"/>
            <a:ext cx="9144001" cy="5123398"/>
          </a:xfrm>
          <a:prstGeom prst="rect">
            <a:avLst/>
          </a:prstGeom>
          <a:noFill/>
          <a:ln>
            <a:noFill/>
          </a:ln>
        </p:spPr>
      </p:pic>
      <p:sp>
        <p:nvSpPr>
          <p:cNvPr id="130" name="Google Shape;130;p21"/>
          <p:cNvSpPr txBox="1"/>
          <p:nvPr>
            <p:ph type="title"/>
          </p:nvPr>
        </p:nvSpPr>
        <p:spPr>
          <a:xfrm>
            <a:off x="636475" y="445025"/>
            <a:ext cx="8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Machine Learning:	EDA (parte 3) Matriz Correlación</a:t>
            </a:r>
            <a:endParaRPr/>
          </a:p>
        </p:txBody>
      </p:sp>
      <p:sp>
        <p:nvSpPr>
          <p:cNvPr id="131" name="Google Shape;131;p21"/>
          <p:cNvSpPr txBox="1"/>
          <p:nvPr>
            <p:ph idx="1" type="body"/>
          </p:nvPr>
        </p:nvSpPr>
        <p:spPr>
          <a:xfrm>
            <a:off x="636600" y="1152475"/>
            <a:ext cx="8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1"/>
          <p:cNvPicPr preferRelativeResize="0"/>
          <p:nvPr/>
        </p:nvPicPr>
        <p:blipFill>
          <a:blip r:embed="rId4">
            <a:alphaModFix/>
          </a:blip>
          <a:stretch>
            <a:fillRect/>
          </a:stretch>
        </p:blipFill>
        <p:spPr>
          <a:xfrm>
            <a:off x="2559539" y="1047175"/>
            <a:ext cx="3659685" cy="362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