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31" r:id="rId1"/>
    <p:sldMasterId id="2147484946" r:id="rId2"/>
  </p:sldMasterIdLst>
  <p:notesMasterIdLst>
    <p:notesMasterId r:id="rId29"/>
  </p:notesMasterIdLst>
  <p:sldIdLst>
    <p:sldId id="256" r:id="rId3"/>
    <p:sldId id="325" r:id="rId4"/>
    <p:sldId id="302" r:id="rId5"/>
    <p:sldId id="262" r:id="rId6"/>
    <p:sldId id="265" r:id="rId7"/>
    <p:sldId id="271" r:id="rId8"/>
    <p:sldId id="274" r:id="rId9"/>
    <p:sldId id="273" r:id="rId10"/>
    <p:sldId id="275" r:id="rId11"/>
    <p:sldId id="280" r:id="rId12"/>
    <p:sldId id="357" r:id="rId13"/>
    <p:sldId id="358" r:id="rId14"/>
    <p:sldId id="359" r:id="rId15"/>
    <p:sldId id="327" r:id="rId16"/>
    <p:sldId id="337" r:id="rId17"/>
    <p:sldId id="336" r:id="rId18"/>
    <p:sldId id="356" r:id="rId19"/>
    <p:sldId id="304" r:id="rId20"/>
    <p:sldId id="315" r:id="rId21"/>
    <p:sldId id="322" r:id="rId22"/>
    <p:sldId id="316" r:id="rId23"/>
    <p:sldId id="317" r:id="rId24"/>
    <p:sldId id="324" r:id="rId25"/>
    <p:sldId id="319" r:id="rId26"/>
    <p:sldId id="323" r:id="rId27"/>
    <p:sldId id="32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B1B"/>
    <a:srgbClr val="F8808E"/>
    <a:srgbClr val="F84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76895" autoAdjust="0"/>
  </p:normalViewPr>
  <p:slideViewPr>
    <p:cSldViewPr snapToGrid="0" snapToObjects="1">
      <p:cViewPr varScale="1">
        <p:scale>
          <a:sx n="85" d="100"/>
          <a:sy n="85" d="100"/>
        </p:scale>
        <p:origin x="10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Greedy: S , B , F , G1   	Goal: G1 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Ucs:S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B , E , D , C , F , A , G2 	Goal : G2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Ids:S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 , B , C , S , B , E , F , C , G1 	Goal: G1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A*:S , B , E , D , F , G2 		Goal: 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O , I, T , U , 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Yes, the best order will be D , B , C 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Pruned nodes will be : Y , F , N , O , I , T , U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Which category</a:t>
            </a:r>
            <a:r>
              <a:rPr lang="en-US" sz="1800" baseline="0" dirty="0"/>
              <a:t> is Deep Blue? Robot Soccer? Ada and Grace?  Watson? Google Cars? Computer vision?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B806-2407-EC4E-8859-05DF14BB71A6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PEAS or PAGE for</a:t>
            </a:r>
            <a:r>
              <a:rPr lang="en-US" baseline="0" dirty="0"/>
              <a:t> Deep Blue?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cse.unl.edu</a:t>
            </a:r>
            <a:r>
              <a:rPr lang="en-US" dirty="0"/>
              <a:t>/~</a:t>
            </a:r>
            <a:r>
              <a:rPr lang="en-US" dirty="0" err="1"/>
              <a:t>choueiry</a:t>
            </a:r>
            <a:r>
              <a:rPr lang="en-US" dirty="0"/>
              <a:t>/S03-476-876/</a:t>
            </a:r>
            <a:r>
              <a:rPr lang="en-US" dirty="0" err="1"/>
              <a:t>searchapplet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/courses/cse473/06sp/</a:t>
            </a:r>
            <a:r>
              <a:rPr lang="en-US" dirty="0" err="1"/>
              <a:t>MazeRunnerDemo</a:t>
            </a:r>
            <a:r>
              <a:rPr lang="en-US" dirty="0"/>
              <a:t>/search/</a:t>
            </a:r>
            <a:r>
              <a:rPr lang="en-US" dirty="0" err="1"/>
              <a:t>applet.html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www.briangrinstead.com</a:t>
            </a:r>
            <a:r>
              <a:rPr lang="en-US" dirty="0"/>
              <a:t>/files/</a:t>
            </a:r>
            <a:r>
              <a:rPr lang="en-US" dirty="0" err="1"/>
              <a:t>astar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www.cs.rmit.edu.au</a:t>
            </a:r>
            <a:r>
              <a:rPr lang="en-US" dirty="0"/>
              <a:t>/AI-Search/Product/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September 20,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September 20,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2" r:id="rId1"/>
    <p:sldLayoutId id="2147484933" r:id="rId2"/>
    <p:sldLayoutId id="2147484934" r:id="rId3"/>
    <p:sldLayoutId id="2147484935" r:id="rId4"/>
    <p:sldLayoutId id="2147484936" r:id="rId5"/>
    <p:sldLayoutId id="2147484937" r:id="rId6"/>
    <p:sldLayoutId id="2147484938" r:id="rId7"/>
    <p:sldLayoutId id="2147484939" r:id="rId8"/>
    <p:sldLayoutId id="2147484940" r:id="rId9"/>
    <p:sldLayoutId id="2147484941" r:id="rId10"/>
    <p:sldLayoutId id="2147484942" r:id="rId11"/>
    <p:sldLayoutId id="2147484943" r:id="rId12"/>
    <p:sldLayoutId id="2147484944" r:id="rId13"/>
    <p:sldLayoutId id="2147484945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  <p:sldLayoutId id="2147484958" r:id="rId12"/>
    <p:sldLayoutId id="2147484959" r:id="rId13"/>
    <p:sldLayoutId id="2147484960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jp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jpeg"/><Relationship Id="rId5" Type="http://schemas.openxmlformats.org/officeDocument/2006/relationships/image" Target="../media/image17.jpeg"/><Relationship Id="rId10" Type="http://schemas.openxmlformats.org/officeDocument/2006/relationships/image" Target="../media/image27.jpeg"/><Relationship Id="rId4" Type="http://schemas.openxmlformats.org/officeDocument/2006/relationships/image" Target="../media/image16.png"/><Relationship Id="rId9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as_bmSCev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ai.com/bot/" TargetMode="External"/><Relationship Id="rId2" Type="http://schemas.openxmlformats.org/officeDocument/2006/relationships/hyperlink" Target="http://www.telegraph.co.uk/culture/tvandradio/bbc/10891699/John-Humphrys-grills-the-robot-who-passed-the-Turing-test-and-is-not-impres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4030"/>
            <a:ext cx="9144000" cy="1204306"/>
          </a:xfrm>
        </p:spPr>
        <p:txBody>
          <a:bodyPr/>
          <a:lstStyle/>
          <a:p>
            <a:pPr algn="ctr"/>
            <a:r>
              <a:rPr lang="en-US" dirty="0"/>
              <a:t>CSCI561 </a:t>
            </a:r>
            <a:br>
              <a:rPr lang="en-US" dirty="0"/>
            </a:br>
            <a:r>
              <a:rPr lang="en-US" dirty="0"/>
              <a:t>Fall 2017 </a:t>
            </a:r>
            <a:br>
              <a:rPr lang="en-US" dirty="0"/>
            </a:br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B8BB-D7C0-6F4C-AD9E-4FF45BE138AD}"/>
              </a:ext>
            </a:extLst>
          </p:cNvPr>
          <p:cNvSpPr txBox="1">
            <a:spLocks/>
          </p:cNvSpPr>
          <p:nvPr/>
        </p:nvSpPr>
        <p:spPr>
          <a:xfrm>
            <a:off x="921962" y="4249172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 Sheila Tejada </a:t>
            </a:r>
            <a:r>
              <a:rPr lang="en-US">
                <a:hlinkClick r:id="rId3"/>
              </a:rPr>
              <a:t>stejada@usc.edu</a:t>
            </a:r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/>
              <a:t>Prof Wei-min Shen </a:t>
            </a:r>
            <a:r>
              <a:rPr lang="en-US">
                <a:hlinkClick r:id="rId4"/>
              </a:rPr>
              <a:t>shen@isi.edu</a:t>
            </a:r>
            <a:endParaRPr lang="en-US"/>
          </a:p>
          <a:p>
            <a:r>
              <a:rPr lang="en-US"/>
              <a:t>Prof Ning Wang </a:t>
            </a:r>
            <a:r>
              <a:rPr lang="en-US">
                <a:hlinkClick r:id="rId5"/>
              </a:rPr>
              <a:t>nwang@ict.usc.edu</a:t>
            </a:r>
            <a:endParaRPr lang="en-US"/>
          </a:p>
          <a:p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51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3184"/>
            <a:ext cx="8599158" cy="474133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0" dirty="0"/>
              <a:t>What are the characteristics of local search? Is it complete? Optimal? Time and Space complexity?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What problem domains are well-suited to each type of search technique? Ill-suited? Why?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Know how to compare their performance in general and in a specific domain or problem.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What are the characteristics of Adversarial Search?  Why is </a:t>
            </a:r>
            <a:r>
              <a:rPr lang="en-US" sz="3200" b="0" i="1" dirty="0"/>
              <a:t>meta-reasoning </a:t>
            </a:r>
            <a:r>
              <a:rPr lang="en-US" sz="3200" b="0" dirty="0"/>
              <a:t>important in this type of search?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Callout 1 29"/>
          <p:cNvSpPr/>
          <p:nvPr/>
        </p:nvSpPr>
        <p:spPr>
          <a:xfrm>
            <a:off x="244590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chemeClr val="tx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7756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263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024"/>
          <a:stretch/>
        </p:blipFill>
        <p:spPr>
          <a:xfrm>
            <a:off x="105833" y="274638"/>
            <a:ext cx="8915821" cy="4258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63" y="5039890"/>
            <a:ext cx="4193337" cy="140853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35" t="18607" r="17861" b="53536"/>
          <a:stretch/>
        </p:blipFill>
        <p:spPr>
          <a:xfrm>
            <a:off x="351263" y="5039890"/>
            <a:ext cx="4180244" cy="14085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Line Callout 1 14"/>
          <p:cNvSpPr/>
          <p:nvPr/>
        </p:nvSpPr>
        <p:spPr>
          <a:xfrm>
            <a:off x="244590" y="2823314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59276" y="1349905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6215475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999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7732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3" name="Multiply 22"/>
          <p:cNvSpPr/>
          <p:nvPr/>
        </p:nvSpPr>
        <p:spPr>
          <a:xfrm>
            <a:off x="2857029" y="3200401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2449686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3795886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9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6" name="Multiply 25"/>
          <p:cNvSpPr/>
          <p:nvPr/>
        </p:nvSpPr>
        <p:spPr>
          <a:xfrm>
            <a:off x="5244629" y="203807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5895619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7098023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5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9" name="Multiply 28"/>
          <p:cNvSpPr/>
          <p:nvPr/>
        </p:nvSpPr>
        <p:spPr>
          <a:xfrm>
            <a:off x="8114829" y="302694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1 30"/>
          <p:cNvSpPr/>
          <p:nvPr/>
        </p:nvSpPr>
        <p:spPr>
          <a:xfrm>
            <a:off x="244590" y="2816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1059276" y="135361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6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chemeClr val="bg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4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2462857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=9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9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9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795886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9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2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3489681" y="1192738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2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5895619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13447"/>
              <a:gd name="adj4" fmla="val 116199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=5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5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6215603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5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5</a:t>
            </a:r>
          </a:p>
        </p:txBody>
      </p:sp>
      <p:sp>
        <p:nvSpPr>
          <p:cNvPr id="41" name="Line Callout 1 40"/>
          <p:cNvSpPr/>
          <p:nvPr/>
        </p:nvSpPr>
        <p:spPr>
          <a:xfrm>
            <a:off x="7098632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5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7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1865496" y="43284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5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5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8723" y="4638292"/>
            <a:ext cx="1236712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91949" y="4638292"/>
            <a:ext cx="1172579" cy="369332"/>
          </a:xfrm>
          <a:prstGeom prst="rect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Min Node</a:t>
            </a:r>
          </a:p>
        </p:txBody>
      </p:sp>
    </p:spTree>
    <p:extLst>
      <p:ext uri="{BB962C8B-B14F-4D97-AF65-F5344CB8AC3E}">
        <p14:creationId xmlns:p14="http://schemas.microsoft.com/office/powerpoint/2010/main" val="11064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" y="1083733"/>
            <a:ext cx="8936997" cy="44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38174"/>
            <a:ext cx="8915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CSP Example: Map Coloring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838200" y="3996266"/>
            <a:ext cx="80370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7 variables </a:t>
            </a:r>
            <a:r>
              <a:rPr lang="en-US" dirty="0">
                <a:solidFill>
                  <a:srgbClr val="FF6600"/>
                </a:solidFill>
              </a:rPr>
              <a:t>{WA,NT,SA,Q,NSW,V,T}</a:t>
            </a:r>
          </a:p>
          <a:p>
            <a:pPr>
              <a:buFontTx/>
              <a:buChar char="•"/>
            </a:pPr>
            <a:r>
              <a:rPr lang="en-US" sz="2400" dirty="0"/>
              <a:t> Each variable has the same domain </a:t>
            </a:r>
            <a:r>
              <a:rPr lang="en-US" sz="2400" dirty="0">
                <a:solidFill>
                  <a:srgbClr val="FAC810"/>
                </a:solidFill>
              </a:rPr>
              <a:t>{</a:t>
            </a:r>
            <a:r>
              <a:rPr lang="en-US" sz="2400" dirty="0">
                <a:solidFill>
                  <a:srgbClr val="F8808E"/>
                </a:solidFill>
              </a:rPr>
              <a:t>red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>
                <a:solidFill>
                  <a:srgbClr val="45D628"/>
                </a:solidFill>
              </a:rPr>
              <a:t>green</a:t>
            </a:r>
            <a:r>
              <a:rPr lang="en-US" sz="2400" dirty="0">
                <a:solidFill>
                  <a:srgbClr val="FAC810"/>
                </a:solidFill>
              </a:rPr>
              <a:t>,</a:t>
            </a:r>
            <a:r>
              <a:rPr lang="en-US" sz="2400" dirty="0">
                <a:solidFill>
                  <a:srgbClr val="CC6600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</a:t>
            </a:r>
            <a:r>
              <a:rPr lang="en-US" sz="2400" dirty="0">
                <a:solidFill>
                  <a:srgbClr val="FAC810"/>
                </a:solidFill>
              </a:rPr>
              <a:t>}</a:t>
            </a:r>
          </a:p>
          <a:p>
            <a:pPr>
              <a:buFontTx/>
              <a:buChar char="•"/>
            </a:pPr>
            <a:r>
              <a:rPr lang="en-US" sz="2400" dirty="0"/>
              <a:t> No two adjacent variables have the same value:</a:t>
            </a:r>
          </a:p>
          <a:p>
            <a:r>
              <a:rPr lang="en-US" sz="2400" dirty="0">
                <a:solidFill>
                  <a:srgbClr val="FF6600"/>
                </a:solidFill>
              </a:rPr>
              <a:t>  </a:t>
            </a:r>
            <a:r>
              <a:rPr lang="en-US" sz="1800" dirty="0">
                <a:solidFill>
                  <a:srgbClr val="FF6600"/>
                </a:solidFill>
              </a:rPr>
              <a:t>WA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NT, WA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SA, NT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SA, NT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Q,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Q,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NSW,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V,Q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NSW, NSW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V</a:t>
            </a:r>
          </a:p>
        </p:txBody>
      </p:sp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2803525" y="1327943"/>
            <a:ext cx="3048000" cy="2465388"/>
            <a:chOff x="816" y="1152"/>
            <a:chExt cx="1920" cy="1553"/>
          </a:xfrm>
        </p:grpSpPr>
        <p:grpSp>
          <p:nvGrpSpPr>
            <p:cNvPr id="139289" name="Group 2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39290" name="Rectangle 2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Freeform 2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2" name="Rectangle 2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Freeform 2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4" name="Freeform 3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5" name="Freeform 3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6" name="Rectangle 3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7" name="Text Box 33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39298" name="Text Box 34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9299" name="Text Box 35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39300" name="Text Box 36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39301" name="Text Box 37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39302" name="Text Box 38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39303" name="Text Box 39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39305" name="Group 41"/>
          <p:cNvGrpSpPr>
            <a:grpSpLocks/>
          </p:cNvGrpSpPr>
          <p:nvPr/>
        </p:nvGrpSpPr>
        <p:grpSpPr bwMode="auto">
          <a:xfrm>
            <a:off x="2803525" y="1327943"/>
            <a:ext cx="3048000" cy="2509838"/>
            <a:chOff x="3456" y="528"/>
            <a:chExt cx="1920" cy="1581"/>
          </a:xfrm>
        </p:grpSpPr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3456" y="720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0" name="Freeform 6"/>
            <p:cNvSpPr>
              <a:spLocks/>
            </p:cNvSpPr>
            <p:nvPr/>
          </p:nvSpPr>
          <p:spPr bwMode="auto">
            <a:xfrm>
              <a:off x="4032" y="110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4032" y="528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3" name="Freeform 9"/>
            <p:cNvSpPr>
              <a:spLocks/>
            </p:cNvSpPr>
            <p:nvPr/>
          </p:nvSpPr>
          <p:spPr bwMode="auto">
            <a:xfrm>
              <a:off x="4464" y="528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912 w 912"/>
                <a:gd name="T3" fmla="*/ 672 h 672"/>
                <a:gd name="T4" fmla="*/ 144 w 912"/>
                <a:gd name="T5" fmla="*/ 672 h 672"/>
                <a:gd name="T6" fmla="*/ 144 w 912"/>
                <a:gd name="T7" fmla="*/ 576 h 672"/>
                <a:gd name="T8" fmla="*/ 0 w 912"/>
                <a:gd name="T9" fmla="*/ 576 h 672"/>
                <a:gd name="T10" fmla="*/ 0 w 912"/>
                <a:gd name="T11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672">
                  <a:moveTo>
                    <a:pt x="0" y="0"/>
                  </a:moveTo>
                  <a:lnTo>
                    <a:pt x="912" y="672"/>
                  </a:lnTo>
                  <a:lnTo>
                    <a:pt x="144" y="672"/>
                  </a:lnTo>
                  <a:lnTo>
                    <a:pt x="14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4" name="Freeform 10"/>
            <p:cNvSpPr>
              <a:spLocks/>
            </p:cNvSpPr>
            <p:nvPr/>
          </p:nvSpPr>
          <p:spPr bwMode="auto">
            <a:xfrm>
              <a:off x="4608" y="120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0 w 768"/>
                <a:gd name="T3" fmla="*/ 288 h 480"/>
                <a:gd name="T4" fmla="*/ 672 w 768"/>
                <a:gd name="T5" fmla="*/ 480 h 480"/>
                <a:gd name="T6" fmla="*/ 768 w 768"/>
                <a:gd name="T7" fmla="*/ 0 h 480"/>
                <a:gd name="T8" fmla="*/ 0 w 768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480">
                  <a:moveTo>
                    <a:pt x="0" y="0"/>
                  </a:moveTo>
                  <a:lnTo>
                    <a:pt x="0" y="288"/>
                  </a:lnTo>
                  <a:lnTo>
                    <a:pt x="672" y="480"/>
                  </a:lnTo>
                  <a:lnTo>
                    <a:pt x="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5" name="Freeform 11"/>
            <p:cNvSpPr>
              <a:spLocks/>
            </p:cNvSpPr>
            <p:nvPr/>
          </p:nvSpPr>
          <p:spPr bwMode="auto">
            <a:xfrm>
              <a:off x="4608" y="1488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0 w 672"/>
                <a:gd name="T3" fmla="*/ 192 h 192"/>
                <a:gd name="T4" fmla="*/ 672 w 672"/>
                <a:gd name="T5" fmla="*/ 192 h 192"/>
                <a:gd name="T6" fmla="*/ 0 w 67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49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3542" y="9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4128" y="67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9280" name="Text Box 16"/>
            <p:cNvSpPr txBox="1">
              <a:spLocks noChangeArrowheads="1"/>
            </p:cNvSpPr>
            <p:nvPr/>
          </p:nvSpPr>
          <p:spPr bwMode="auto">
            <a:xfrm>
              <a:off x="4224" y="124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39281" name="Text Box 17"/>
            <p:cNvSpPr txBox="1">
              <a:spLocks noChangeArrowheads="1"/>
            </p:cNvSpPr>
            <p:nvPr/>
          </p:nvSpPr>
          <p:spPr bwMode="auto">
            <a:xfrm>
              <a:off x="4608" y="816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800" y="1296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4608" y="148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39284" name="Text Box 20"/>
            <p:cNvSpPr txBox="1">
              <a:spLocks noChangeArrowheads="1"/>
            </p:cNvSpPr>
            <p:nvPr/>
          </p:nvSpPr>
          <p:spPr bwMode="auto">
            <a:xfrm>
              <a:off x="4992" y="1872"/>
              <a:ext cx="206" cy="237"/>
            </a:xfrm>
            <a:prstGeom prst="rect">
              <a:avLst/>
            </a:prstGeom>
            <a:solidFill>
              <a:srgbClr val="8FD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4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3832"/>
            <a:ext cx="896424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Backtracking Search: </a:t>
            </a:r>
            <a:r>
              <a:rPr lang="en-US" sz="4000" b="1" dirty="0"/>
              <a:t>Map Coloring</a:t>
            </a:r>
          </a:p>
        </p:txBody>
      </p:sp>
      <p:grpSp>
        <p:nvGrpSpPr>
          <p:cNvPr id="166955" name="Group 43"/>
          <p:cNvGrpSpPr>
            <a:grpSpLocks/>
          </p:cNvGrpSpPr>
          <p:nvPr/>
        </p:nvGrpSpPr>
        <p:grpSpPr bwMode="auto">
          <a:xfrm>
            <a:off x="914400" y="1055687"/>
            <a:ext cx="6300790" cy="3973513"/>
            <a:chOff x="576" y="1152"/>
            <a:chExt cx="3969" cy="2503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2544" y="1152"/>
              <a:ext cx="260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6600"/>
                  </a:solidFill>
                </a:rPr>
                <a:t>{}</a:t>
              </a:r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1344" y="1728"/>
              <a:ext cx="651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</p:txBody>
        </p:sp>
        <p:sp>
          <p:nvSpPr>
            <p:cNvPr id="166918" name="Text Box 6"/>
            <p:cNvSpPr txBox="1">
              <a:spLocks noChangeArrowheads="1"/>
            </p:cNvSpPr>
            <p:nvPr/>
          </p:nvSpPr>
          <p:spPr bwMode="auto">
            <a:xfrm>
              <a:off x="2496" y="1728"/>
              <a:ext cx="807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WA=green</a:t>
              </a:r>
            </a:p>
          </p:txBody>
        </p:sp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3840" y="1728"/>
              <a:ext cx="705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WA=blue</a:t>
              </a: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768" y="2304"/>
              <a:ext cx="771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NT=green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2112" y="2304"/>
              <a:ext cx="670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NT=blue</a:t>
              </a:r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576" y="3072"/>
              <a:ext cx="771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NT=green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Q=red</a:t>
              </a: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1920" y="3072"/>
              <a:ext cx="771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NT=green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Q=blue</a:t>
              </a:r>
            </a:p>
          </p:txBody>
        </p:sp>
      </p:grp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5638800" y="3189287"/>
            <a:ext cx="3048000" cy="2465388"/>
            <a:chOff x="816" y="1152"/>
            <a:chExt cx="1920" cy="1553"/>
          </a:xfrm>
        </p:grpSpPr>
        <p:grpSp>
          <p:nvGrpSpPr>
            <p:cNvPr id="166925" name="Group 13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66926" name="Rectangle 14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7" name="Freeform 15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28" name="Rectangle 16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9" name="Freeform 17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0" name="Freeform 18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1" name="Freeform 19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2" name="Rectangle 20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66934" name="Text Box 22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166956" name="Line 44"/>
          <p:cNvSpPr>
            <a:spLocks noChangeShapeType="1"/>
          </p:cNvSpPr>
          <p:nvPr/>
        </p:nvSpPr>
        <p:spPr bwMode="auto">
          <a:xfrm flipH="1">
            <a:off x="2590800" y="1436687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7" name="Line 45"/>
          <p:cNvSpPr>
            <a:spLocks noChangeShapeType="1"/>
          </p:cNvSpPr>
          <p:nvPr/>
        </p:nvSpPr>
        <p:spPr bwMode="auto">
          <a:xfrm flipH="1">
            <a:off x="1828800" y="2351087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8" name="Line 46"/>
          <p:cNvSpPr>
            <a:spLocks noChangeShapeType="1"/>
          </p:cNvSpPr>
          <p:nvPr/>
        </p:nvSpPr>
        <p:spPr bwMode="auto">
          <a:xfrm flipH="1">
            <a:off x="1524000" y="357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9" name="Line 47"/>
          <p:cNvSpPr>
            <a:spLocks noChangeShapeType="1"/>
          </p:cNvSpPr>
          <p:nvPr/>
        </p:nvSpPr>
        <p:spPr bwMode="auto">
          <a:xfrm>
            <a:off x="1524000" y="50180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0" name="Line 48"/>
          <p:cNvSpPr>
            <a:spLocks noChangeShapeType="1"/>
          </p:cNvSpPr>
          <p:nvPr/>
        </p:nvSpPr>
        <p:spPr bwMode="auto">
          <a:xfrm>
            <a:off x="4267200" y="1436687"/>
            <a:ext cx="304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1" name="Line 49"/>
          <p:cNvSpPr>
            <a:spLocks noChangeShapeType="1"/>
          </p:cNvSpPr>
          <p:nvPr/>
        </p:nvSpPr>
        <p:spPr bwMode="auto">
          <a:xfrm>
            <a:off x="4267200" y="1436687"/>
            <a:ext cx="23622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2" name="Line 50"/>
          <p:cNvSpPr>
            <a:spLocks noChangeShapeType="1"/>
          </p:cNvSpPr>
          <p:nvPr/>
        </p:nvSpPr>
        <p:spPr bwMode="auto">
          <a:xfrm>
            <a:off x="1828800" y="3570287"/>
            <a:ext cx="1828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3" name="Line 51"/>
          <p:cNvSpPr>
            <a:spLocks noChangeShapeType="1"/>
          </p:cNvSpPr>
          <p:nvPr/>
        </p:nvSpPr>
        <p:spPr bwMode="auto">
          <a:xfrm>
            <a:off x="2667000" y="2351087"/>
            <a:ext cx="11430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4" name="Line 52"/>
          <p:cNvSpPr>
            <a:spLocks noChangeShapeType="1"/>
          </p:cNvSpPr>
          <p:nvPr/>
        </p:nvSpPr>
        <p:spPr bwMode="auto">
          <a:xfrm>
            <a:off x="3810000" y="35702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5" name="Line 53"/>
          <p:cNvSpPr>
            <a:spLocks noChangeShapeType="1"/>
          </p:cNvSpPr>
          <p:nvPr/>
        </p:nvSpPr>
        <p:spPr bwMode="auto">
          <a:xfrm>
            <a:off x="4572000" y="2351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6" name="Line 54"/>
          <p:cNvSpPr>
            <a:spLocks noChangeShapeType="1"/>
          </p:cNvSpPr>
          <p:nvPr/>
        </p:nvSpPr>
        <p:spPr bwMode="auto">
          <a:xfrm>
            <a:off x="3657600" y="5018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7" name="Line 55"/>
          <p:cNvSpPr>
            <a:spLocks noChangeShapeType="1"/>
          </p:cNvSpPr>
          <p:nvPr/>
        </p:nvSpPr>
        <p:spPr bwMode="auto">
          <a:xfrm>
            <a:off x="6629400" y="2351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333" y="0"/>
            <a:ext cx="7772400" cy="1143000"/>
          </a:xfrm>
        </p:spPr>
        <p:txBody>
          <a:bodyPr/>
          <a:lstStyle/>
          <a:p>
            <a:r>
              <a:rPr lang="en-US" sz="4000" b="1" dirty="0"/>
              <a:t>Constraint Propagation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4000" y="588854"/>
            <a:ext cx="8703732" cy="5046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marL="364236" lvl="2" indent="-533400"/>
            <a:r>
              <a:rPr lang="en-US" sz="2800" dirty="0"/>
              <a:t>Which variable X should be assigned a value next?</a:t>
            </a:r>
          </a:p>
          <a:p>
            <a:pPr marL="364236" lvl="2" indent="-533400"/>
            <a:r>
              <a:rPr lang="en-US" sz="2800" dirty="0"/>
              <a:t>In which order should its values be tried?</a:t>
            </a:r>
          </a:p>
          <a:p>
            <a:pPr marL="533400" indent="-533400">
              <a:buFont typeface="Arial"/>
              <a:buChar char="•"/>
            </a:pPr>
            <a:r>
              <a:rPr lang="en-US" sz="2800" dirty="0"/>
              <a:t>Variable Selection:</a:t>
            </a:r>
          </a:p>
          <a:p>
            <a:pPr marL="821436" lvl="3" indent="-533400"/>
            <a:r>
              <a:rPr lang="en-US" sz="2800" dirty="0"/>
              <a:t>“Most constrained variable” or</a:t>
            </a:r>
            <a:br>
              <a:rPr lang="en-US" sz="2800" dirty="0"/>
            </a:br>
            <a:r>
              <a:rPr lang="en-US" sz="2800" dirty="0"/>
              <a:t>“Minimum Remaining Values”</a:t>
            </a:r>
          </a:p>
          <a:p>
            <a:pPr marL="821436" lvl="3" indent="-533400"/>
            <a:r>
              <a:rPr lang="en-US" sz="2800" dirty="0"/>
              <a:t>Degree: variable involved in </a:t>
            </a:r>
            <a:br>
              <a:rPr lang="en-US" sz="2800" dirty="0"/>
            </a:br>
            <a:r>
              <a:rPr lang="en-US" sz="2800" dirty="0"/>
              <a:t>most constraints on others </a:t>
            </a:r>
            <a:br>
              <a:rPr lang="en-US" sz="2800" dirty="0"/>
            </a:br>
            <a:r>
              <a:rPr lang="en-US" sz="2800" dirty="0"/>
              <a:t>(tiebreaker)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Value Selection:</a:t>
            </a:r>
          </a:p>
          <a:p>
            <a:pPr lvl="2"/>
            <a:r>
              <a:rPr lang="en-US" sz="2800" dirty="0"/>
              <a:t>        Least constraining value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7286413" y="3389389"/>
            <a:ext cx="1158240" cy="815838"/>
          </a:xfrm>
          <a:custGeom>
            <a:avLst/>
            <a:gdLst>
              <a:gd name="T0" fmla="*/ 0 w 912"/>
              <a:gd name="T1" fmla="*/ 0 h 672"/>
              <a:gd name="T2" fmla="*/ 0 w 912"/>
              <a:gd name="T3" fmla="*/ 576 h 672"/>
              <a:gd name="T4" fmla="*/ 144 w 912"/>
              <a:gd name="T5" fmla="*/ 576 h 672"/>
              <a:gd name="T6" fmla="*/ 144 w 912"/>
              <a:gd name="T7" fmla="*/ 672 h 672"/>
              <a:gd name="T8" fmla="*/ 912 w 912"/>
              <a:gd name="T9" fmla="*/ 672 h 672"/>
              <a:gd name="T10" fmla="*/ 0 w 912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672">
                <a:moveTo>
                  <a:pt x="0" y="0"/>
                </a:moveTo>
                <a:lnTo>
                  <a:pt x="0" y="576"/>
                </a:lnTo>
                <a:lnTo>
                  <a:pt x="144" y="576"/>
                </a:lnTo>
                <a:lnTo>
                  <a:pt x="144" y="672"/>
                </a:lnTo>
                <a:lnTo>
                  <a:pt x="912" y="672"/>
                </a:lnTo>
                <a:lnTo>
                  <a:pt x="0" y="0"/>
                </a:lnTo>
                <a:close/>
              </a:path>
            </a:pathLst>
          </a:custGeom>
          <a:solidFill>
            <a:srgbClr val="F817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15853" y="4496597"/>
            <a:ext cx="971550" cy="810982"/>
            <a:chOff x="6615853" y="4496597"/>
            <a:chExt cx="971550" cy="810982"/>
          </a:xfrm>
        </p:grpSpPr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6615853" y="4846242"/>
              <a:ext cx="971550" cy="46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{blue}</a:t>
              </a: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 flipH="1">
              <a:off x="6798733" y="4496597"/>
              <a:ext cx="304800" cy="407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006253" y="3389389"/>
            <a:ext cx="2438400" cy="1885410"/>
            <a:chOff x="816" y="1152"/>
            <a:chExt cx="1920" cy="1553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Q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923" y="208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V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006253" y="3389389"/>
            <a:ext cx="1280160" cy="1165482"/>
            <a:chOff x="3312" y="336"/>
            <a:chExt cx="1008" cy="960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398" y="7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984" y="4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r>
              <a:rPr lang="en-US" sz="3600" b="1" dirty="0"/>
              <a:t>When to Use CSP Techniques?</a:t>
            </a:r>
          </a:p>
        </p:txBody>
      </p:sp>
      <p:sp>
        <p:nvSpPr>
          <p:cNvPr id="336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8753" y="965437"/>
            <a:ext cx="8826481" cy="50292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0" dirty="0"/>
              <a:t>When the problem can be expressed by a set of variables with constraints on their values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When constraints are relatively simple (e.g., binary)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When constraints propagate well (AC3 eliminates many values)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Local Search: when the solutions are “densely” distributed in the space of possible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272284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General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Search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Comparing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Game playing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CSP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AI Applications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98569"/>
            <a:ext cx="8686800" cy="484695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____ The Turing test defines the conditions under which a machine can be said to be “intelligent”.</a:t>
            </a:r>
          </a:p>
          <a:p>
            <a:pPr lvl="0"/>
            <a:r>
              <a:rPr lang="en-US" sz="2800" dirty="0"/>
              <a:t>____  A* is an admissible algorithm.</a:t>
            </a:r>
          </a:p>
          <a:p>
            <a:pPr lvl="0"/>
            <a:r>
              <a:rPr lang="en-US" sz="2800" dirty="0"/>
              <a:t>____ DFS is faster than BFS.</a:t>
            </a:r>
          </a:p>
          <a:p>
            <a:pPr lvl="0"/>
            <a:r>
              <a:rPr lang="en-US" sz="2800" dirty="0"/>
              <a:t>____ DFS has lower asymptotic space complexity than BFS.</a:t>
            </a:r>
          </a:p>
          <a:p>
            <a:pPr lvl="0"/>
            <a:r>
              <a:rPr lang="en-US" sz="2800" dirty="0"/>
              <a:t>____ When using the correct temperature decrease schedule, simulated annealing is guaranteed to find the global optimum in finite time.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4172" y="59856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72" y="153932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72" y="212357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172" y="27078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6921" y="354610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684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84132"/>
            <a:ext cx="7772400" cy="1143000"/>
          </a:xfrm>
        </p:spPr>
        <p:txBody>
          <a:bodyPr/>
          <a:lstStyle/>
          <a:p>
            <a:r>
              <a:rPr lang="en-US" dirty="0"/>
              <a:t>Material covered by 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9025"/>
            <a:ext cx="8915400" cy="47328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Covers everything studied in class up to and including CSP (chap. 1-6)</a:t>
            </a:r>
          </a:p>
          <a:p>
            <a:pPr>
              <a:buFont typeface="Arial"/>
              <a:buChar char="•"/>
            </a:pPr>
            <a:r>
              <a:rPr lang="en-US" sz="2000" dirty="0"/>
              <a:t>Lectures </a:t>
            </a:r>
            <a:r>
              <a:rPr lang="en-US" sz="2000" dirty="0" err="1"/>
              <a:t>vs</a:t>
            </a:r>
            <a:r>
              <a:rPr lang="en-US" sz="2000" dirty="0"/>
              <a:t> book: what to know?</a:t>
            </a:r>
          </a:p>
          <a:p>
            <a:pPr>
              <a:buFont typeface="Arial"/>
              <a:buChar char="•"/>
            </a:pPr>
            <a:r>
              <a:rPr lang="en-US" sz="2000" dirty="0"/>
              <a:t>if a topic is studied in lecture and is also in the book: need to know both.</a:t>
            </a:r>
          </a:p>
          <a:p>
            <a:pPr>
              <a:buFont typeface="Arial"/>
              <a:buChar char="•"/>
            </a:pPr>
            <a:r>
              <a:rPr lang="en-US" sz="2000" dirty="0"/>
              <a:t>if a topic is studied in lecture/discussion only and is not in the book: know what was studied in class.</a:t>
            </a:r>
          </a:p>
          <a:p>
            <a:pPr>
              <a:buFont typeface="Arial"/>
              <a:buChar char="•"/>
            </a:pPr>
            <a:r>
              <a:rPr lang="en-US" sz="2000" dirty="0"/>
              <a:t>if a topic is in the book but was not covered at all in class: no need to know.</a:t>
            </a:r>
          </a:p>
          <a:p>
            <a:pPr>
              <a:buFont typeface="Arial"/>
              <a:buChar char="•"/>
            </a:pPr>
            <a:r>
              <a:rPr lang="en-US" sz="2000" dirty="0"/>
              <a:t>Opening the exam before you are given the go signal will result in automatic filing of a case with the office of student judicial affairs.</a:t>
            </a:r>
          </a:p>
          <a:p>
            <a:pPr>
              <a:buFont typeface="Arial"/>
              <a:buChar char="•"/>
            </a:pPr>
            <a:r>
              <a:rPr lang="en-US" sz="2000" dirty="0"/>
              <a:t>Cheating during the exam will result in automatic filing of a case with the office of student judicial affairs.</a:t>
            </a:r>
          </a:p>
          <a:p>
            <a:pPr>
              <a:buFont typeface="Arial"/>
              <a:buChar char="•"/>
            </a:pPr>
            <a:r>
              <a:rPr lang="en-US" sz="2000" dirty="0"/>
              <a:t>Continuing to write after the stop signal will result in automatic filing of a case with the office of student judicial affairs.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2367"/>
            <a:ext cx="8686800" cy="5299530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dirty="0"/>
              <a:t>____   Alpha-beta pruning accelerates game playing at the cost of being an approximation to full </a:t>
            </a:r>
            <a:r>
              <a:rPr lang="en-US" sz="2800" dirty="0" err="1"/>
              <a:t>minimax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____ Hill-climbing is an entirely deterministic algorithm.</a:t>
            </a:r>
          </a:p>
          <a:p>
            <a:pPr lvl="0"/>
            <a:r>
              <a:rPr lang="en-US" sz="2800" dirty="0"/>
              <a:t>____ The exact evaluation function values do not affect </a:t>
            </a:r>
            <a:r>
              <a:rPr lang="en-US" sz="2800" dirty="0" err="1"/>
              <a:t>minimax</a:t>
            </a:r>
            <a:r>
              <a:rPr lang="en-US" sz="2800" dirty="0"/>
              <a:t> decision as long as the ordering of these values is maintained.</a:t>
            </a:r>
          </a:p>
          <a:p>
            <a:pPr lvl="0"/>
            <a:r>
              <a:rPr lang="en-US" sz="2800" dirty="0"/>
              <a:t>____  A perfectly rational backgammon-playing agent never loses</a:t>
            </a:r>
          </a:p>
          <a:p>
            <a:pPr lvl="0"/>
            <a:r>
              <a:rPr lang="en-US" sz="2800" dirty="0"/>
              <a:t>____  Hill climbing search is best used for problem domains with densely packed goals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606" y="391543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606" y="48192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606" y="6423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606" y="165941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57" y="25604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63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12" b="-39912"/>
          <a:stretch>
            <a:fillRect/>
          </a:stretch>
        </p:blipFill>
        <p:spPr bwMode="auto">
          <a:xfrm>
            <a:off x="838200" y="3223417"/>
            <a:ext cx="7620000" cy="4373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82596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Suboptimal solution (long path)			Optimal solution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875" y="566678"/>
            <a:ext cx="8869173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A suitable representation for states: </a:t>
            </a:r>
          </a:p>
          <a:p>
            <a:pPr marL="342900" lvl="0" indent="-342900">
              <a:buFont typeface="Wingdings" charset="2"/>
              <a:buChar char="§"/>
            </a:pPr>
            <a:endParaRPr lang="en-US" sz="2400" dirty="0"/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The initial state of the problem: 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A good goal test to use in this problem: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Good operators to use for search: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/>
              <a:t>Which search algorithm would be the most appropriate to use here if we want to minimize the distance of the tour found?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597" y="960558"/>
            <a:ext cx="1762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&lt;A, B, C, D, E&gt;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79293" y="566678"/>
            <a:ext cx="36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permutation of all cities in the tour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4104" y="1329890"/>
            <a:ext cx="339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random permutation of all cities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3197" y="1716564"/>
            <a:ext cx="334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minimize the distance travelled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9293" y="2089988"/>
            <a:ext cx="181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permute 2 cities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4780" y="3269951"/>
            <a:ext cx="432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Search - GA/SA/hill climbing, etc… </a:t>
            </a:r>
          </a:p>
        </p:txBody>
      </p:sp>
    </p:spTree>
    <p:extLst>
      <p:ext uri="{BB962C8B-B14F-4D97-AF65-F5344CB8AC3E}">
        <p14:creationId xmlns:p14="http://schemas.microsoft.com/office/powerpoint/2010/main" val="8285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rcRect l="-14791" r="-14791"/>
          <a:stretch>
            <a:fillRect/>
          </a:stretch>
        </p:blipFill>
        <p:spPr>
          <a:xfrm>
            <a:off x="-1195714" y="936502"/>
            <a:ext cx="11183736" cy="537257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05385" y="5963889"/>
            <a:ext cx="781538" cy="2891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8932" r="8932"/>
          <a:stretch>
            <a:fillRect/>
          </a:stretch>
        </p:blipFill>
        <p:spPr>
          <a:xfrm>
            <a:off x="457200" y="1211056"/>
            <a:ext cx="8203694" cy="4708579"/>
          </a:xfrm>
          <a:solidFill>
            <a:srgbClr val="FFFFFF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793"/>
            <a:ext cx="9067800" cy="6511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are designing a menu for a special event. The domains of the variables are as follows:</a:t>
            </a:r>
          </a:p>
          <a:p>
            <a:r>
              <a:rPr lang="en-US" sz="2200" dirty="0"/>
              <a:t>(A)</a:t>
            </a:r>
            <a:r>
              <a:rPr lang="en-US" sz="2200" dirty="0" err="1"/>
              <a:t>ppetizer</a:t>
            </a:r>
            <a:r>
              <a:rPr lang="en-US" sz="2200" dirty="0"/>
              <a:t>: (v)</a:t>
            </a:r>
            <a:r>
              <a:rPr lang="en-US" sz="2200" dirty="0" err="1"/>
              <a:t>eggies</a:t>
            </a:r>
            <a:r>
              <a:rPr lang="en-US" sz="2200" dirty="0"/>
              <a:t>, (c)</a:t>
            </a:r>
            <a:r>
              <a:rPr lang="en-US" sz="2200" dirty="0" err="1"/>
              <a:t>aviar</a:t>
            </a:r>
            <a:r>
              <a:rPr lang="en-US" sz="2200" dirty="0"/>
              <a:t>    	(B)</a:t>
            </a:r>
            <a:r>
              <a:rPr lang="en-US" sz="2200" dirty="0" err="1"/>
              <a:t>everage</a:t>
            </a:r>
            <a:r>
              <a:rPr lang="en-US" sz="2200" dirty="0"/>
              <a:t>: (w)</a:t>
            </a:r>
            <a:r>
              <a:rPr lang="en-US" sz="2200" dirty="0" err="1"/>
              <a:t>ater</a:t>
            </a:r>
            <a:r>
              <a:rPr lang="en-US" sz="2200" dirty="0"/>
              <a:t>, (s)</a:t>
            </a:r>
            <a:r>
              <a:rPr lang="en-US" sz="2200" dirty="0" err="1"/>
              <a:t>oda</a:t>
            </a:r>
            <a:r>
              <a:rPr lang="en-US" sz="2200" dirty="0"/>
              <a:t>, (m)ilk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(C)</a:t>
            </a:r>
            <a:r>
              <a:rPr lang="en-US" sz="2200" dirty="0" err="1"/>
              <a:t>ourse</a:t>
            </a:r>
            <a:r>
              <a:rPr lang="en-US" sz="2200" dirty="0"/>
              <a:t>: (f)</a:t>
            </a:r>
            <a:r>
              <a:rPr lang="en-US" sz="2200" dirty="0" err="1"/>
              <a:t>ish</a:t>
            </a:r>
            <a:r>
              <a:rPr lang="en-US" sz="2200" dirty="0"/>
              <a:t>, (b)</a:t>
            </a:r>
            <a:r>
              <a:rPr lang="en-US" sz="2200" dirty="0" err="1"/>
              <a:t>eef</a:t>
            </a:r>
            <a:r>
              <a:rPr lang="en-US" sz="2200" dirty="0"/>
              <a:t>, (p)</a:t>
            </a:r>
            <a:r>
              <a:rPr lang="en-US" sz="2200" dirty="0" err="1"/>
              <a:t>asta</a:t>
            </a:r>
            <a:r>
              <a:rPr lang="en-US" sz="2200" dirty="0"/>
              <a:t>     (D)</a:t>
            </a:r>
            <a:r>
              <a:rPr lang="en-US" sz="2200" dirty="0" err="1"/>
              <a:t>essert</a:t>
            </a:r>
            <a:r>
              <a:rPr lang="en-US" sz="2200" dirty="0"/>
              <a:t>: (a)</a:t>
            </a:r>
            <a:r>
              <a:rPr lang="en-US" sz="2200" dirty="0" err="1"/>
              <a:t>pple</a:t>
            </a:r>
            <a:r>
              <a:rPr lang="en-US" sz="2200" dirty="0"/>
              <a:t>, (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  <a:r>
              <a:rPr lang="en-US" sz="2200" dirty="0" err="1"/>
              <a:t>ce</a:t>
            </a:r>
            <a:r>
              <a:rPr lang="en-US" sz="2200" dirty="0"/>
              <a:t> cream, (</a:t>
            </a:r>
            <a:r>
              <a:rPr lang="en-US" sz="2200" dirty="0" err="1"/>
              <a:t>ch</a:t>
            </a:r>
            <a:r>
              <a:rPr lang="en-US" sz="2200" dirty="0"/>
              <a:t>)</a:t>
            </a:r>
            <a:r>
              <a:rPr lang="en-US" sz="2200" dirty="0" err="1"/>
              <a:t>eese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Constraints: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Vegetarian options: The appetizer must be veggies or the main course must be pasta or fish (or both).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Total budget: If you serve the caviar, you cannot afford any beverage other than water.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Calcium requirement: You must serve at least one of milk, ice cream, or cheese</a:t>
            </a:r>
          </a:p>
          <a:p>
            <a:r>
              <a:rPr lang="en-US" dirty="0"/>
              <a:t>Draw the constraint graph over the variables A, B, C, and D.</a:t>
            </a:r>
          </a:p>
          <a:p>
            <a:r>
              <a:rPr lang="en-US" dirty="0"/>
              <a:t>Imagine we first assign A=c. What values remain for each variable after forward checking?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859034" y="2415318"/>
            <a:ext cx="2166243" cy="844572"/>
            <a:chOff x="5471926" y="2236819"/>
            <a:chExt cx="2696453" cy="1038825"/>
          </a:xfrm>
        </p:grpSpPr>
        <p:pic>
          <p:nvPicPr>
            <p:cNvPr id="2" name="Picture 1" descr="AA026359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926" y="2236819"/>
              <a:ext cx="998891" cy="994037"/>
            </a:xfrm>
            <a:prstGeom prst="rect">
              <a:avLst/>
            </a:prstGeom>
          </p:spPr>
        </p:pic>
        <p:pic>
          <p:nvPicPr>
            <p:cNvPr id="9" name="Picture 8" descr="FD002615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432" y="2236819"/>
              <a:ext cx="541589" cy="969558"/>
            </a:xfrm>
            <a:prstGeom prst="rect">
              <a:avLst/>
            </a:prstGeom>
          </p:spPr>
        </p:pic>
        <p:pic>
          <p:nvPicPr>
            <p:cNvPr id="13" name="Picture 12" descr="images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54" y="2236819"/>
              <a:ext cx="1038825" cy="103882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032192" y="1142620"/>
            <a:ext cx="1765798" cy="955145"/>
            <a:chOff x="5584689" y="905824"/>
            <a:chExt cx="1829373" cy="1411039"/>
          </a:xfrm>
        </p:grpSpPr>
        <p:pic>
          <p:nvPicPr>
            <p:cNvPr id="12" name="Picture 11" descr="imag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31" y="905824"/>
              <a:ext cx="1120531" cy="1411039"/>
            </a:xfrm>
            <a:prstGeom prst="rect">
              <a:avLst/>
            </a:prstGeom>
          </p:spPr>
        </p:pic>
        <p:pic>
          <p:nvPicPr>
            <p:cNvPr id="11" name="Picture 10" descr="skd188088sdc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49" y="1099073"/>
              <a:ext cx="494883" cy="1164966"/>
            </a:xfrm>
            <a:prstGeom prst="rect">
              <a:avLst/>
            </a:prstGeom>
          </p:spPr>
        </p:pic>
        <p:pic>
          <p:nvPicPr>
            <p:cNvPr id="10" name="Picture 9" descr="BBA_071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689" y="1042067"/>
              <a:ext cx="446794" cy="114875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09940" y="2415318"/>
            <a:ext cx="3330258" cy="863246"/>
            <a:chOff x="143388" y="2396644"/>
            <a:chExt cx="3971372" cy="1153794"/>
          </a:xfrm>
        </p:grpSpPr>
        <p:pic>
          <p:nvPicPr>
            <p:cNvPr id="14" name="Picture 13" descr="images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88" y="2415318"/>
              <a:ext cx="1703297" cy="778650"/>
            </a:xfrm>
            <a:prstGeom prst="rect">
              <a:avLst/>
            </a:prstGeom>
          </p:spPr>
        </p:pic>
        <p:pic>
          <p:nvPicPr>
            <p:cNvPr id="15" name="Picture 14" descr="images.jp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687" y="2411537"/>
              <a:ext cx="1000073" cy="1045531"/>
            </a:xfrm>
            <a:prstGeom prst="rect">
              <a:avLst/>
            </a:prstGeom>
          </p:spPr>
        </p:pic>
        <p:pic>
          <p:nvPicPr>
            <p:cNvPr id="18" name="Picture 17" descr="images.jp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13" y="2396644"/>
              <a:ext cx="1128343" cy="11537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228712" y="1082673"/>
            <a:ext cx="2657488" cy="902020"/>
            <a:chOff x="457199" y="1133349"/>
            <a:chExt cx="2895901" cy="1010645"/>
          </a:xfrm>
        </p:grpSpPr>
        <p:pic>
          <p:nvPicPr>
            <p:cNvPr id="19" name="Picture 18" descr="images.jp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19649"/>
              <a:ext cx="1651663" cy="715720"/>
            </a:xfrm>
            <a:prstGeom prst="rect">
              <a:avLst/>
            </a:prstGeom>
          </p:spPr>
        </p:pic>
        <p:pic>
          <p:nvPicPr>
            <p:cNvPr id="20" name="Picture 19" descr="imgres.jpg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2286903" y="1133349"/>
              <a:ext cx="1066197" cy="1010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1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489"/>
            <a:ext cx="8686800" cy="66599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[ c ]			B [ w ] </a:t>
            </a:r>
          </a:p>
          <a:p>
            <a:endParaRPr lang="en-US" sz="2000" dirty="0"/>
          </a:p>
          <a:p>
            <a:r>
              <a:rPr lang="en-US" dirty="0"/>
              <a:t>C [ f p ]		D [ 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]</a:t>
            </a:r>
          </a:p>
          <a:p>
            <a:endParaRPr lang="en-US" dirty="0"/>
          </a:p>
          <a:p>
            <a:endParaRPr lang="en-US" sz="1000" dirty="0"/>
          </a:p>
          <a:p>
            <a:r>
              <a:rPr lang="en-US" sz="2000" dirty="0"/>
              <a:t>Again imagine we first assign A=c. What values remain for each variable after arc consistency has been enforced. Give a solution for this CSP or state that none exists. </a:t>
            </a:r>
            <a:endParaRPr lang="en-US" sz="1400" dirty="0"/>
          </a:p>
          <a:p>
            <a:pPr lvl="0"/>
            <a:endParaRPr lang="en-US" sz="1000" dirty="0"/>
          </a:p>
          <a:p>
            <a:pPr lvl="0"/>
            <a:endParaRPr lang="en-US" sz="1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20" y="116793"/>
            <a:ext cx="3626780" cy="216040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600" y="114546"/>
            <a:ext cx="4989284" cy="2293458"/>
            <a:chOff x="228600" y="133220"/>
            <a:chExt cx="4989284" cy="2293458"/>
          </a:xfrm>
        </p:grpSpPr>
        <p:grpSp>
          <p:nvGrpSpPr>
            <p:cNvPr id="12" name="Group 11"/>
            <p:cNvGrpSpPr/>
            <p:nvPr/>
          </p:nvGrpSpPr>
          <p:grpSpPr>
            <a:xfrm>
              <a:off x="3051641" y="1582106"/>
              <a:ext cx="2166243" cy="844572"/>
              <a:chOff x="5471926" y="2236819"/>
              <a:chExt cx="2696453" cy="1038825"/>
            </a:xfrm>
          </p:grpSpPr>
          <p:pic>
            <p:nvPicPr>
              <p:cNvPr id="13" name="Picture 12" descr="AA026359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1926" y="2236819"/>
                <a:ext cx="998891" cy="994037"/>
              </a:xfrm>
              <a:prstGeom prst="rect">
                <a:avLst/>
              </a:prstGeom>
            </p:spPr>
          </p:pic>
          <p:pic>
            <p:nvPicPr>
              <p:cNvPr id="14" name="Picture 13" descr="FD002615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6432" y="2236819"/>
                <a:ext cx="541589" cy="969558"/>
              </a:xfrm>
              <a:prstGeom prst="rect">
                <a:avLst/>
              </a:prstGeom>
            </p:spPr>
          </p:pic>
          <p:pic>
            <p:nvPicPr>
              <p:cNvPr id="15" name="Picture 14" descr="imag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9554" y="2236819"/>
                <a:ext cx="1038825" cy="1038825"/>
              </a:xfrm>
              <a:prstGeom prst="rect">
                <a:avLst/>
              </a:prstGeom>
            </p:spPr>
          </p:pic>
        </p:grpSp>
        <p:pic>
          <p:nvPicPr>
            <p:cNvPr id="19" name="Picture 18" descr="BBA_071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3" y="257637"/>
              <a:ext cx="431267" cy="777603"/>
            </a:xfrm>
            <a:prstGeom prst="rect">
              <a:avLst/>
            </a:prstGeom>
          </p:spPr>
        </p:pic>
        <p:pic>
          <p:nvPicPr>
            <p:cNvPr id="21" name="Picture 20" descr="images.jp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582106"/>
              <a:ext cx="1428327" cy="582571"/>
            </a:xfrm>
            <a:prstGeom prst="rect">
              <a:avLst/>
            </a:prstGeom>
          </p:spPr>
        </p:pic>
        <p:pic>
          <p:nvPicPr>
            <p:cNvPr id="22" name="Picture 21" descr="images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227" y="1382431"/>
              <a:ext cx="838627" cy="782246"/>
            </a:xfrm>
            <a:prstGeom prst="rect">
              <a:avLst/>
            </a:prstGeom>
          </p:spPr>
        </p:pic>
        <p:pic>
          <p:nvPicPr>
            <p:cNvPr id="26" name="Picture 25" descr="imgres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1276122" y="133220"/>
              <a:ext cx="978419" cy="90202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55499" y="5977438"/>
            <a:ext cx="3129186" cy="777603"/>
            <a:chOff x="4858353" y="6080397"/>
            <a:chExt cx="3129186" cy="777603"/>
          </a:xfrm>
        </p:grpSpPr>
        <p:pic>
          <p:nvPicPr>
            <p:cNvPr id="36" name="Picture 35" descr="imgres.jpg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4858353" y="6151037"/>
              <a:ext cx="687930" cy="634213"/>
            </a:xfrm>
            <a:prstGeom prst="rect">
              <a:avLst/>
            </a:prstGeom>
          </p:spPr>
        </p:pic>
        <p:pic>
          <p:nvPicPr>
            <p:cNvPr id="37" name="Picture 36" descr="BBA_071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772" y="6080397"/>
              <a:ext cx="431267" cy="777603"/>
            </a:xfrm>
            <a:prstGeom prst="rect">
              <a:avLst/>
            </a:prstGeom>
          </p:spPr>
        </p:pic>
        <p:pic>
          <p:nvPicPr>
            <p:cNvPr id="38" name="Picture 37" descr="images.jp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18" y="6230709"/>
              <a:ext cx="1285539" cy="524332"/>
            </a:xfrm>
            <a:prstGeom prst="rect">
              <a:avLst/>
            </a:prstGeom>
          </p:spPr>
        </p:pic>
        <p:pic>
          <p:nvPicPr>
            <p:cNvPr id="39" name="Picture 38" descr="FD002615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27" y="6193361"/>
              <a:ext cx="342612" cy="620707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228600" y="5577328"/>
            <a:ext cx="8441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+mj-lt"/>
              </a:rPr>
              <a:t>Multiple solutions exist. One is A=c, B=w, C=f, and D=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44340" y="3375930"/>
            <a:ext cx="5115825" cy="2293458"/>
            <a:chOff x="444340" y="3375930"/>
            <a:chExt cx="5115825" cy="2293458"/>
          </a:xfrm>
        </p:grpSpPr>
        <p:grpSp>
          <p:nvGrpSpPr>
            <p:cNvPr id="6" name="Group 5"/>
            <p:cNvGrpSpPr/>
            <p:nvPr/>
          </p:nvGrpSpPr>
          <p:grpSpPr>
            <a:xfrm>
              <a:off x="556999" y="3375930"/>
              <a:ext cx="4989284" cy="2293458"/>
              <a:chOff x="266746" y="3852341"/>
              <a:chExt cx="4989284" cy="2293458"/>
            </a:xfrm>
          </p:grpSpPr>
          <p:pic>
            <p:nvPicPr>
              <p:cNvPr id="34" name="Picture 33" descr="FD002615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977" y="5301227"/>
                <a:ext cx="435095" cy="788257"/>
              </a:xfrm>
              <a:prstGeom prst="rect">
                <a:avLst/>
              </a:prstGeom>
            </p:spPr>
          </p:pic>
          <p:pic>
            <p:nvPicPr>
              <p:cNvPr id="35" name="Picture 34" descr="imag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1472" y="5301227"/>
                <a:ext cx="834558" cy="844572"/>
              </a:xfrm>
              <a:prstGeom prst="rect">
                <a:avLst/>
              </a:prstGeom>
            </p:spPr>
          </p:pic>
          <p:pic>
            <p:nvPicPr>
              <p:cNvPr id="29" name="Picture 28" descr="BBA_071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09" y="3976758"/>
                <a:ext cx="431267" cy="777603"/>
              </a:xfrm>
              <a:prstGeom prst="rect">
                <a:avLst/>
              </a:prstGeom>
            </p:spPr>
          </p:pic>
          <p:pic>
            <p:nvPicPr>
              <p:cNvPr id="30" name="Picture 29" descr="images.jp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46" y="5301227"/>
                <a:ext cx="1428327" cy="582571"/>
              </a:xfrm>
              <a:prstGeom prst="rect">
                <a:avLst/>
              </a:prstGeom>
            </p:spPr>
          </p:pic>
          <p:pic>
            <p:nvPicPr>
              <p:cNvPr id="31" name="Picture 30" descr="images.jpg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373" y="5101552"/>
                <a:ext cx="838627" cy="782246"/>
              </a:xfrm>
              <a:prstGeom prst="rect">
                <a:avLst/>
              </a:prstGeom>
            </p:spPr>
          </p:pic>
          <p:pic>
            <p:nvPicPr>
              <p:cNvPr id="32" name="Picture 31" descr="imgres.jpg"/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339"/>
              <a:stretch/>
            </p:blipFill>
            <p:spPr>
              <a:xfrm>
                <a:off x="1314268" y="3852341"/>
                <a:ext cx="978419" cy="902020"/>
              </a:xfrm>
              <a:prstGeom prst="rect">
                <a:avLst/>
              </a:prstGeom>
            </p:spPr>
          </p:pic>
        </p:grpSp>
        <p:sp>
          <p:nvSpPr>
            <p:cNvPr id="42" name="Rectangle 41"/>
            <p:cNvSpPr/>
            <p:nvPr/>
          </p:nvSpPr>
          <p:spPr>
            <a:xfrm>
              <a:off x="444340" y="3624488"/>
              <a:ext cx="5115825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latin typeface="+mn-lt"/>
                </a:rPr>
                <a:t>A [ c ]			B [ w ] </a:t>
              </a:r>
            </a:p>
            <a:p>
              <a:endParaRPr lang="en-US" sz="2400" b="1" dirty="0">
                <a:latin typeface="+mn-lt"/>
              </a:endParaRPr>
            </a:p>
            <a:p>
              <a:r>
                <a:rPr lang="en-US" sz="2400" b="1" dirty="0">
                  <a:latin typeface="+mn-lt"/>
                </a:rPr>
                <a:t>C [ f p ]		D [ </a:t>
              </a:r>
              <a:r>
                <a:rPr lang="en-US" sz="2400" b="1" dirty="0" err="1">
                  <a:latin typeface="+mn-lt"/>
                </a:rPr>
                <a:t>i</a:t>
              </a:r>
              <a:r>
                <a:rPr lang="en-US" sz="2400" b="1" dirty="0">
                  <a:latin typeface="+mn-lt"/>
                </a:rPr>
                <a:t> </a:t>
              </a:r>
              <a:r>
                <a:rPr lang="en-US" sz="2400" b="1" dirty="0" err="1">
                  <a:latin typeface="+mn-lt"/>
                </a:rPr>
                <a:t>ch</a:t>
              </a:r>
              <a:r>
                <a:rPr lang="en-US" sz="2400" b="1" dirty="0">
                  <a:latin typeface="+mn-lt"/>
                </a:rPr>
                <a:t>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4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251391"/>
            <a:ext cx="8847709" cy="62414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</a:t>
            </a:r>
            <a:r>
              <a:rPr lang="en-US" sz="2000" dirty="0"/>
              <a:t>Which AI application has a discrete, deterministic environment?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 err="1"/>
              <a:t>Robocup</a:t>
            </a:r>
            <a:r>
              <a:rPr lang="en-US" sz="2000" dirty="0"/>
              <a:t> Soccer robots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Google Self-driving car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IBM’s Deep Blue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All of the above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None of the above</a:t>
            </a:r>
          </a:p>
          <a:p>
            <a:pPr lvl="0"/>
            <a:r>
              <a:rPr lang="en-US" sz="2000" dirty="0"/>
              <a:t>Using local search is the </a:t>
            </a:r>
            <a:r>
              <a:rPr lang="en-US" sz="2000" b="1" dirty="0"/>
              <a:t>preferred</a:t>
            </a:r>
            <a:r>
              <a:rPr lang="en-US" sz="2000" dirty="0"/>
              <a:t> method to find a solution for the problem of assigning seats during an exam for N students in a room with N rows of N columns of chairs, where no two students can sit in the same row, column or diagonal, because: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Local search is always the preferred search method for CSP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There are no local minima or maxima in this problem domain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This problem domain has densely packed goals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All of the above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None 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3106" y="1479126"/>
            <a:ext cx="1888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8630" lvl="1"/>
            <a:r>
              <a:rPr lang="en-US" sz="2000" dirty="0">
                <a:solidFill>
                  <a:srgbClr val="FAC810"/>
                </a:solidFill>
                <a:latin typeface="+mn-lt"/>
              </a:rPr>
              <a:t>IBM’s Deep Blue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933" y="4684675"/>
            <a:ext cx="644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630" lvl="1"/>
            <a:r>
              <a:rPr lang="en-US" sz="2000" dirty="0">
                <a:solidFill>
                  <a:srgbClr val="FAC810"/>
                </a:solidFill>
                <a:latin typeface="+mn-lt"/>
              </a:rPr>
              <a:t>This problem domain has densely packed goals            </a:t>
            </a:r>
          </a:p>
        </p:txBody>
      </p:sp>
    </p:spTree>
    <p:extLst>
      <p:ext uri="{BB962C8B-B14F-4D97-AF65-F5344CB8AC3E}">
        <p14:creationId xmlns:p14="http://schemas.microsoft.com/office/powerpoint/2010/main" val="2196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59" y="-194686"/>
            <a:ext cx="7772400" cy="1143000"/>
          </a:xfrm>
        </p:spPr>
        <p:txBody>
          <a:bodyPr/>
          <a:lstStyle/>
          <a:p>
            <a:r>
              <a:rPr lang="en-US" dirty="0"/>
              <a:t>Midterm 1 Instructions: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59" y="914400"/>
            <a:ext cx="8565041" cy="4546639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/>
              <a:t>Sept 25, 8-9:50pm</a:t>
            </a:r>
          </a:p>
          <a:p>
            <a:pPr marL="0" indent="0"/>
            <a:r>
              <a:rPr lang="en-US" sz="1800" dirty="0"/>
              <a:t>Maximum credits/points for this midterm: 100 points.</a:t>
            </a:r>
          </a:p>
          <a:p>
            <a:pPr marL="0" indent="0"/>
            <a:r>
              <a:rPr lang="en-US" sz="1800" dirty="0"/>
              <a:t>Credits/points for each question is indicated before the question.</a:t>
            </a:r>
          </a:p>
          <a:p>
            <a:pPr marL="0" indent="0"/>
            <a:r>
              <a:rPr lang="en-US" sz="1800" dirty="0"/>
              <a:t>Closed book.</a:t>
            </a:r>
          </a:p>
          <a:p>
            <a:pPr marL="0" indent="0"/>
            <a:r>
              <a:rPr lang="en-US" sz="1800" u="sng" dirty="0"/>
              <a:t>No books</a:t>
            </a:r>
            <a:r>
              <a:rPr lang="en-US" sz="1800" dirty="0"/>
              <a:t> (or any other material) are allowed.</a:t>
            </a:r>
          </a:p>
          <a:p>
            <a:pPr marL="0" indent="0"/>
            <a:r>
              <a:rPr lang="en-US" sz="1800" dirty="0"/>
              <a:t>Write down name, student ID.</a:t>
            </a:r>
          </a:p>
          <a:p>
            <a:pPr marL="0" indent="0"/>
            <a:r>
              <a:rPr lang="en-US" sz="1800" dirty="0"/>
              <a:t>No questions during the exam.</a:t>
            </a:r>
          </a:p>
          <a:p>
            <a:pPr marL="0" lvl="0" indent="0"/>
            <a:r>
              <a:rPr lang="en-US" sz="1800" dirty="0"/>
              <a:t>Be brief: a few words are often enough if they are precise and use the correct vocabulary studied in class.</a:t>
            </a:r>
          </a:p>
          <a:p>
            <a:pPr marL="0" lvl="0" indent="0"/>
            <a:r>
              <a:rPr lang="en-US" sz="1800" dirty="0"/>
              <a:t>Just bring a pen or pencil. Nothing else on table.</a:t>
            </a:r>
          </a:p>
          <a:p>
            <a:pPr marL="0" lvl="0" indent="0"/>
            <a:r>
              <a:rPr lang="en-US" sz="1800" dirty="0"/>
              <a:t>Scratch paper: use the reverse side of the exam pages.</a:t>
            </a:r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6215"/>
            <a:ext cx="7772400" cy="1143000"/>
          </a:xfrm>
        </p:spPr>
        <p:txBody>
          <a:bodyPr lIns="64291" tIns="32146" rIns="116994" bIns="32146"/>
          <a:lstStyle/>
          <a:p>
            <a:pPr marL="40182"/>
            <a:r>
              <a:rPr lang="en-US" dirty="0">
                <a:ea typeface="Tahoma" charset="0"/>
                <a:cs typeface="Tahoma" charset="0"/>
                <a:sym typeface="Tahoma" charset="0"/>
              </a:rPr>
              <a:t>Midterm Review:  What is AI?</a:t>
            </a:r>
            <a:endParaRPr lang="en-US" dirty="0">
              <a:sym typeface="Tahoma" charset="0"/>
            </a:endParaRPr>
          </a:p>
        </p:txBody>
      </p:sp>
      <p:sp>
        <p:nvSpPr>
          <p:cNvPr id="32773" name="Rectangle 3"/>
          <p:cNvSpPr>
            <a:spLocks/>
          </p:cNvSpPr>
          <p:nvPr/>
        </p:nvSpPr>
        <p:spPr bwMode="auto">
          <a:xfrm>
            <a:off x="229939" y="1017020"/>
            <a:ext cx="4036219" cy="1696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The exciting new effort to make computers thinks … machine with minds, in the full and literal sense” </a:t>
            </a:r>
          </a:p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Haugeland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 1985)</a:t>
            </a:r>
          </a:p>
        </p:txBody>
      </p:sp>
      <p:sp>
        <p:nvSpPr>
          <p:cNvPr id="32774" name="Rectangle 4"/>
          <p:cNvSpPr>
            <a:spLocks/>
          </p:cNvSpPr>
          <p:nvPr/>
        </p:nvSpPr>
        <p:spPr bwMode="auto">
          <a:xfrm>
            <a:off x="229939" y="2984366"/>
            <a:ext cx="4036219" cy="1696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“The art of creating machines that perform functions that require intelligence when performed by people” 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Kurzweil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, 1990)</a:t>
            </a:r>
          </a:p>
        </p:txBody>
      </p:sp>
      <p:sp>
        <p:nvSpPr>
          <p:cNvPr id="32775" name="Rectangle 5"/>
          <p:cNvSpPr>
            <a:spLocks/>
          </p:cNvSpPr>
          <p:nvPr/>
        </p:nvSpPr>
        <p:spPr bwMode="auto">
          <a:xfrm>
            <a:off x="4357688" y="1017020"/>
            <a:ext cx="4473773" cy="13751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“The study of mental faculties through the use of computational models” </a:t>
            </a:r>
          </a:p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Charniak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 et al. 1985)</a:t>
            </a:r>
          </a:p>
        </p:txBody>
      </p:sp>
      <p:sp>
        <p:nvSpPr>
          <p:cNvPr id="32776" name="Rectangle 6"/>
          <p:cNvSpPr>
            <a:spLocks/>
          </p:cNvSpPr>
          <p:nvPr/>
        </p:nvSpPr>
        <p:spPr bwMode="auto">
          <a:xfrm>
            <a:off x="4357688" y="2984366"/>
            <a:ext cx="4446984" cy="13751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A field of study that seeks to explain and emulate intelligent behavior in terms of computational processes” 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Schalkol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, 1990)</a:t>
            </a:r>
          </a:p>
        </p:txBody>
      </p:sp>
      <p:sp>
        <p:nvSpPr>
          <p:cNvPr id="32777" name="Rectangle 7"/>
          <p:cNvSpPr>
            <a:spLocks/>
          </p:cNvSpPr>
          <p:nvPr/>
        </p:nvSpPr>
        <p:spPr bwMode="auto">
          <a:xfrm>
            <a:off x="535781" y="4706200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 dirty="0">
                <a:solidFill>
                  <a:srgbClr val="CC3300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think like humans</a:t>
            </a:r>
          </a:p>
        </p:txBody>
      </p:sp>
      <p:sp>
        <p:nvSpPr>
          <p:cNvPr id="32778" name="Rectangle 8"/>
          <p:cNvSpPr>
            <a:spLocks/>
          </p:cNvSpPr>
          <p:nvPr/>
        </p:nvSpPr>
        <p:spPr bwMode="auto">
          <a:xfrm>
            <a:off x="4357687" y="4702149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 dirty="0">
                <a:solidFill>
                  <a:srgbClr val="33CC33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think rationally</a:t>
            </a:r>
          </a:p>
        </p:txBody>
      </p:sp>
      <p:sp>
        <p:nvSpPr>
          <p:cNvPr id="32779" name="Rectangle 9"/>
          <p:cNvSpPr>
            <a:spLocks/>
          </p:cNvSpPr>
          <p:nvPr/>
        </p:nvSpPr>
        <p:spPr bwMode="auto">
          <a:xfrm>
            <a:off x="535781" y="5133350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>
                <a:solidFill>
                  <a:srgbClr val="FF6600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act like humans</a:t>
            </a:r>
          </a:p>
        </p:txBody>
      </p:sp>
      <p:sp>
        <p:nvSpPr>
          <p:cNvPr id="32780" name="Rectangle 10"/>
          <p:cNvSpPr>
            <a:spLocks/>
          </p:cNvSpPr>
          <p:nvPr/>
        </p:nvSpPr>
        <p:spPr bwMode="auto">
          <a:xfrm>
            <a:off x="4357687" y="5106408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>
                <a:solidFill>
                  <a:srgbClr val="0066FF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act rationally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646" y="5596116"/>
            <a:ext cx="76340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Association for the Advancement of Artificial Intelligence (AAAI):</a:t>
            </a:r>
          </a:p>
          <a:p>
            <a:r>
              <a:rPr lang="en-US" dirty="0"/>
              <a:t>“The scientific understanding of the mechanisms underlying thought and </a:t>
            </a:r>
          </a:p>
          <a:p>
            <a:r>
              <a:rPr lang="en-US" dirty="0"/>
              <a:t>intelligent behavior and their embodiment in machines.”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8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646" y="110144"/>
            <a:ext cx="618814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Blue Chess Champion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6028" y="1487240"/>
            <a:ext cx="8715584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Parallel and special purpose hardware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30-node IBM RS/6000, enhanced with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000" dirty="0"/>
              <a:t>  480 special purpose VLSI chess chips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heuristic game-tree search algorithm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Capable of searching 200M positions/sec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Searched 6-12 moves deep on average, sometimes</a:t>
            </a:r>
            <a:br>
              <a:rPr lang="en-US" sz="2000" dirty="0"/>
            </a:br>
            <a:r>
              <a:rPr lang="en-US" sz="2000" dirty="0"/>
              <a:t> to 40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Chess knowledge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opening book of 4K positions and 700K GM games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endgame database for when only 5-6 pieces left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positional evaluation function with 8K parts and many parameters that were tuned by learning over thousands of Master games</a:t>
            </a:r>
            <a:endParaRPr lang="en-US" sz="2000" b="1" dirty="0">
              <a:hlinkClick r:id="rId3"/>
            </a:endParaRPr>
          </a:p>
        </p:txBody>
      </p:sp>
      <p:pic>
        <p:nvPicPr>
          <p:cNvPr id="46085" name="Picture 5" descr="Tic Tac Toe Game T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4551" y="2155667"/>
            <a:ext cx="2327031" cy="1541373"/>
          </a:xfrm>
          <a:prstGeom prst="rect">
            <a:avLst/>
          </a:prstGeom>
          <a:noFill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7199" y="181188"/>
            <a:ext cx="2364154" cy="177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13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100628"/>
            <a:ext cx="8395958" cy="454663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What is AI? Why study AI?</a:t>
            </a:r>
          </a:p>
          <a:p>
            <a:pPr>
              <a:buFont typeface="Arial"/>
              <a:buChar char="•"/>
            </a:pPr>
            <a:r>
              <a:rPr lang="en-US" sz="2400" dirty="0"/>
              <a:t>What is a performance measure? Rational action? Why are they important for an agent?</a:t>
            </a:r>
          </a:p>
          <a:p>
            <a:pPr>
              <a:buFont typeface="Arial"/>
              <a:buChar char="•"/>
            </a:pPr>
            <a:r>
              <a:rPr lang="en-US" sz="2400" dirty="0"/>
              <a:t>What is the relationship between the agent and task environment? How does the environment affect the agent design?</a:t>
            </a:r>
          </a:p>
          <a:p>
            <a:pPr>
              <a:buFont typeface="Arial"/>
              <a:buChar char="•"/>
            </a:pPr>
            <a:r>
              <a:rPr kumimoji="1" lang="en-US" sz="2400" dirty="0"/>
              <a:t>Why is the boundary between agent and environment important?</a:t>
            </a:r>
          </a:p>
          <a:p>
            <a:pPr>
              <a:buFont typeface="Arial"/>
              <a:buChar char="•"/>
            </a:pPr>
            <a:r>
              <a:rPr kumimoji="1" lang="en-US" sz="2400" dirty="0"/>
              <a:t>How is this demonstrated by the recent AI successes?</a:t>
            </a:r>
          </a:p>
          <a:p>
            <a:pPr>
              <a:buFont typeface="Arial"/>
              <a:buChar char="•"/>
            </a:pPr>
            <a:endParaRPr kumimoji="1"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2" y="365760"/>
            <a:ext cx="8669867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Eugene </a:t>
            </a:r>
            <a:r>
              <a:rPr lang="en-US" dirty="0" err="1"/>
              <a:t>Goostman</a:t>
            </a:r>
            <a:r>
              <a:rPr lang="en-US" dirty="0"/>
              <a:t> – Turing Test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913888"/>
            <a:ext cx="8633025" cy="454663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Interview</a:t>
            </a:r>
            <a:endParaRPr lang="en-US" sz="2800" dirty="0"/>
          </a:p>
          <a:p>
            <a:pPr lvl="1"/>
            <a:r>
              <a:rPr lang="en-US" sz="2800" dirty="0"/>
              <a:t>What do you think?  Was the test really passed?  </a:t>
            </a:r>
          </a:p>
          <a:p>
            <a:pPr lvl="1"/>
            <a:r>
              <a:rPr lang="en-US" sz="2800" dirty="0"/>
              <a:t>What effect did context, that is, saying that the computer was playing a 13-year-old </a:t>
            </a:r>
            <a:r>
              <a:rPr lang="en-US" sz="2800" dirty="0" err="1"/>
              <a:t>Ukranian</a:t>
            </a:r>
            <a:r>
              <a:rPr lang="en-US" sz="2800" dirty="0"/>
              <a:t> boy for whom English was a second language, have on the results?  </a:t>
            </a:r>
          </a:p>
          <a:p>
            <a:pPr lvl="1"/>
            <a:r>
              <a:rPr lang="en-US" sz="2800" dirty="0"/>
              <a:t>What does that tell us about the Turing test as a test of artificial intelligence?</a:t>
            </a:r>
          </a:p>
          <a:p>
            <a:pPr lvl="1"/>
            <a:r>
              <a:rPr lang="en-US" sz="2800" dirty="0"/>
              <a:t>What would be a better test? </a:t>
            </a:r>
          </a:p>
          <a:p>
            <a:pPr lvl="1"/>
            <a:r>
              <a:rPr lang="en-US" sz="2800" dirty="0">
                <a:hlinkClick r:id="rId3"/>
              </a:rPr>
              <a:t>http://www.princetonai.com/bot/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eugen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0"/>
          <a:stretch/>
        </p:blipFill>
        <p:spPr>
          <a:xfrm>
            <a:off x="3886200" y="5319027"/>
            <a:ext cx="6093024" cy="15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59" y="1246621"/>
            <a:ext cx="8793641" cy="454663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What is the Turing Test? How has it shaped the field of AI?</a:t>
            </a:r>
          </a:p>
          <a:p>
            <a:pPr>
              <a:buFont typeface="Arial"/>
              <a:buChar char="•"/>
            </a:pPr>
            <a:r>
              <a:rPr lang="en-US" sz="2800" dirty="0"/>
              <a:t>What does it mean that a search algorithm is complete? optimal? Why do we care about these criteria?</a:t>
            </a:r>
          </a:p>
          <a:p>
            <a:pPr>
              <a:buFont typeface="Arial"/>
              <a:buChar char="•"/>
            </a:pPr>
            <a:r>
              <a:rPr lang="en-US" sz="2800" dirty="0"/>
              <a:t>Why do we study the complexity of an algorithm?</a:t>
            </a:r>
          </a:p>
          <a:p>
            <a:pPr>
              <a:buFont typeface="Arial"/>
              <a:buChar char="•"/>
            </a:pPr>
            <a:r>
              <a:rPr lang="en-US" sz="2800" dirty="0"/>
              <a:t>What is the difference between time and space complexity?</a:t>
            </a:r>
          </a:p>
          <a:p>
            <a:pPr>
              <a:buFont typeface="Arial"/>
              <a:buChar char="•"/>
            </a:pPr>
            <a:r>
              <a:rPr kumimoji="1" lang="en-US" sz="2800" dirty="0"/>
              <a:t>How does complexity affect the Turing Test?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44" y="-168688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454663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What is the difference between uninformed and </a:t>
            </a:r>
          </a:p>
          <a:p>
            <a:pPr marL="68580" indent="0">
              <a:buNone/>
            </a:pPr>
            <a:r>
              <a:rPr lang="en-US" sz="2800" dirty="0"/>
              <a:t>   informed search? Which ones are optimal?  </a:t>
            </a:r>
          </a:p>
          <a:p>
            <a:pPr>
              <a:buFont typeface="Arial"/>
              <a:buChar char="•"/>
            </a:pPr>
            <a:r>
              <a:rPr lang="en-US" sz="2800" dirty="0"/>
              <a:t>What are the advantages and disadvantages of depth-first search?</a:t>
            </a:r>
          </a:p>
          <a:p>
            <a:pPr>
              <a:buFont typeface="Arial"/>
              <a:buChar char="•"/>
            </a:pPr>
            <a:r>
              <a:rPr lang="en-US" sz="2800" dirty="0"/>
              <a:t>Why does a search heuristic need to be “admissible”?</a:t>
            </a:r>
          </a:p>
          <a:p>
            <a:pPr>
              <a:buFont typeface="Arial"/>
              <a:buChar char="•"/>
            </a:pPr>
            <a:r>
              <a:rPr lang="en-US" sz="2800" dirty="0"/>
              <a:t>Be familiar with the differences between search strategies shown in Figure 3.21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st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61" y="158599"/>
            <a:ext cx="1140025" cy="1672537"/>
          </a:xfrm>
          <a:prstGeom prst="rect">
            <a:avLst/>
          </a:prstGeom>
        </p:spPr>
      </p:pic>
      <p:pic>
        <p:nvPicPr>
          <p:cNvPr id="8" name="Picture 7" descr="fig3.2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77" y="5113518"/>
            <a:ext cx="6446981" cy="1426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3474" y="333536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UCS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8546" y="1222195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307107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10BA04-45E0-4B4C-BAC8-9F643948B5C9}"/>
</file>

<file path=customXml/itemProps2.xml><?xml version="1.0" encoding="utf-8"?>
<ds:datastoreItem xmlns:ds="http://schemas.openxmlformats.org/officeDocument/2006/customXml" ds:itemID="{33117D3F-66E1-4EB5-8C6B-40D92CC3E430}"/>
</file>

<file path=customXml/itemProps3.xml><?xml version="1.0" encoding="utf-8"?>
<ds:datastoreItem xmlns:ds="http://schemas.openxmlformats.org/officeDocument/2006/customXml" ds:itemID="{333F1FC5-79D9-4E0A-8B11-F4058DCB3B54}"/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9510</TotalTime>
  <Words>1851</Words>
  <Application>Microsoft Office PowerPoint</Application>
  <PresentationFormat>On-screen Show (4:3)</PresentationFormat>
  <Paragraphs>365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cs561</vt:lpstr>
      <vt:lpstr>1_AI Spring 2015</vt:lpstr>
      <vt:lpstr>CSCI561  Fall 2017  Midterm Review</vt:lpstr>
      <vt:lpstr>Material covered by midterm</vt:lpstr>
      <vt:lpstr>Midterm 1 Instructions:  </vt:lpstr>
      <vt:lpstr>Midterm Review:  What is AI?</vt:lpstr>
      <vt:lpstr>Deep Blue Chess Champion</vt:lpstr>
      <vt:lpstr>What you should know</vt:lpstr>
      <vt:lpstr>Eugene Goostman – Turing Test 2014</vt:lpstr>
      <vt:lpstr>What you should know</vt:lpstr>
      <vt:lpstr>What you should know</vt:lpstr>
      <vt:lpstr>What you should know</vt:lpstr>
      <vt:lpstr>PowerPoint Presentation</vt:lpstr>
      <vt:lpstr>PowerPoint Presentation</vt:lpstr>
      <vt:lpstr>PowerPoint Presentation</vt:lpstr>
      <vt:lpstr>CSP Example: Map Coloring</vt:lpstr>
      <vt:lpstr>Backtracking Search: Map Coloring</vt:lpstr>
      <vt:lpstr>Constraint Propagation</vt:lpstr>
      <vt:lpstr>When to Use CSP Techniques?</vt:lpstr>
      <vt:lpstr>Sample exam Questions</vt:lpstr>
      <vt:lpstr>PowerPoint Presentation</vt:lpstr>
      <vt:lpstr>PowerPoint Presentation</vt:lpstr>
      <vt:lpstr>PowerPoint Presentation</vt:lpstr>
      <vt:lpstr>Search strategies</vt:lpstr>
      <vt:lpstr>Minimax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den-instructor</cp:lastModifiedBy>
  <cp:revision>138</cp:revision>
  <cp:lastPrinted>2015-02-15T17:39:09Z</cp:lastPrinted>
  <dcterms:created xsi:type="dcterms:W3CDTF">2014-08-23T20:52:29Z</dcterms:created>
  <dcterms:modified xsi:type="dcterms:W3CDTF">2017-09-21T00:25:26Z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