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9" r:id="rId1"/>
  </p:sldMasterIdLst>
  <p:notesMasterIdLst>
    <p:notesMasterId r:id="rId17"/>
  </p:notesMasterIdLst>
  <p:sldIdLst>
    <p:sldId id="256" r:id="rId2"/>
    <p:sldId id="289" r:id="rId3"/>
    <p:sldId id="290" r:id="rId4"/>
    <p:sldId id="297" r:id="rId5"/>
    <p:sldId id="294" r:id="rId6"/>
    <p:sldId id="275" r:id="rId7"/>
    <p:sldId id="298" r:id="rId8"/>
    <p:sldId id="299" r:id="rId9"/>
    <p:sldId id="300" r:id="rId10"/>
    <p:sldId id="301" r:id="rId11"/>
    <p:sldId id="302" r:id="rId12"/>
    <p:sldId id="295" r:id="rId13"/>
    <p:sldId id="296" r:id="rId14"/>
    <p:sldId id="271" r:id="rId15"/>
    <p:sldId id="292"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7" autoAdjust="0"/>
    <p:restoredTop sz="89328" autoAdjust="0"/>
  </p:normalViewPr>
  <p:slideViewPr>
    <p:cSldViewPr snapToGrid="0" snapToObjects="1">
      <p:cViewPr>
        <p:scale>
          <a:sx n="100" d="100"/>
          <a:sy n="100" d="100"/>
        </p:scale>
        <p:origin x="-2184" y="-7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84C41-F1E4-1746-B9EE-6EB23FB69C2C}" type="datetimeFigureOut">
              <a:rPr lang="en-US" smtClean="0"/>
              <a:t>8/24/17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24AD3-3069-BE4F-BC9C-D220061702B3}" type="slidenum">
              <a:rPr lang="en-US" smtClean="0"/>
              <a:t>‹#›</a:t>
            </a:fld>
            <a:endParaRPr lang="en-US"/>
          </a:p>
        </p:txBody>
      </p:sp>
    </p:spTree>
    <p:extLst>
      <p:ext uri="{BB962C8B-B14F-4D97-AF65-F5344CB8AC3E}">
        <p14:creationId xmlns:p14="http://schemas.microsoft.com/office/powerpoint/2010/main" val="4142250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8567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3</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5</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 number of constraints on solutions to this problem, for example, the boat only holds one or two people, you can never have more cannibals than missionaries on either side of the river, etc.  Constraints are generally thought of as making it harder to solve a problem, but could they make it easier?   How? </a:t>
            </a:r>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6</a:t>
            </a:fld>
            <a:endParaRPr lang="en-US"/>
          </a:p>
        </p:txBody>
      </p:sp>
    </p:spTree>
    <p:extLst>
      <p:ext uri="{BB962C8B-B14F-4D97-AF65-F5344CB8AC3E}">
        <p14:creationId xmlns:p14="http://schemas.microsoft.com/office/powerpoint/2010/main" val="238805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a)DFS G1 (2%) _____ S­A­E­G1 ( 8%) [No partial credit]</a:t>
            </a:r>
          </a:p>
          <a:p>
            <a:endParaRPr lang="en-US" dirty="0" smtClean="0"/>
          </a:p>
          <a:p>
            <a:r>
              <a:rPr lang="en-US" dirty="0" smtClean="0"/>
              <a:t>b)UCS G3(2%) _____ S­C­D­B­G3( 8%) [No partial credit]</a:t>
            </a:r>
          </a:p>
          <a:p>
            <a:endParaRPr lang="en-US" dirty="0" smtClean="0"/>
          </a:p>
          <a:p>
            <a:r>
              <a:rPr lang="en-US" dirty="0" smtClean="0"/>
              <a:t>c)A* G3(2%) _____ S­B­C­D­G3 OR S­B­C­D­B­G3 (8%) [No partial credit]</a:t>
            </a:r>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13</a:t>
            </a:fld>
            <a:endParaRPr lang="en-US"/>
          </a:p>
        </p:txBody>
      </p:sp>
    </p:spTree>
    <p:extLst>
      <p:ext uri="{BB962C8B-B14F-4D97-AF65-F5344CB8AC3E}">
        <p14:creationId xmlns:p14="http://schemas.microsoft.com/office/powerpoint/2010/main" val="107910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a:t>
            </a:r>
            <a:r>
              <a:rPr lang="en-US" dirty="0" err="1" smtClean="0"/>
              <a:t>cse.unl.edu</a:t>
            </a:r>
            <a:r>
              <a:rPr lang="en-US" dirty="0" smtClean="0"/>
              <a:t>/~</a:t>
            </a:r>
            <a:r>
              <a:rPr lang="en-US" dirty="0" err="1" smtClean="0"/>
              <a:t>choueiry</a:t>
            </a:r>
            <a:r>
              <a:rPr lang="en-US" dirty="0" smtClean="0"/>
              <a:t>/S03-476-876/</a:t>
            </a:r>
            <a:r>
              <a:rPr lang="en-US" dirty="0" err="1" smtClean="0"/>
              <a:t>searchapplet</a:t>
            </a:r>
            <a:r>
              <a:rPr lang="en-US" dirty="0" smtClean="0"/>
              <a:t>/</a:t>
            </a:r>
          </a:p>
          <a:p>
            <a:endParaRPr lang="en-US" dirty="0" smtClean="0"/>
          </a:p>
          <a:p>
            <a:r>
              <a:rPr lang="en-US" dirty="0" smtClean="0"/>
              <a:t>https://</a:t>
            </a:r>
            <a:r>
              <a:rPr lang="en-US" dirty="0" err="1" smtClean="0"/>
              <a:t>courses.cs.washington.edu</a:t>
            </a:r>
            <a:r>
              <a:rPr lang="en-US" dirty="0" smtClean="0"/>
              <a:t>/courses/cse473/06sp/</a:t>
            </a:r>
            <a:r>
              <a:rPr lang="en-US" dirty="0" err="1" smtClean="0"/>
              <a:t>MazeRunnerDemo</a:t>
            </a:r>
            <a:r>
              <a:rPr lang="en-US" dirty="0" smtClean="0"/>
              <a:t>/search/</a:t>
            </a:r>
            <a:r>
              <a:rPr lang="en-US" dirty="0" err="1" smtClean="0"/>
              <a:t>applet.html</a:t>
            </a:r>
            <a:endParaRPr lang="en-US" dirty="0" smtClean="0"/>
          </a:p>
          <a:p>
            <a:endParaRPr lang="en-US" dirty="0" smtClean="0"/>
          </a:p>
          <a:p>
            <a:r>
              <a:rPr lang="en-US" dirty="0" smtClean="0"/>
              <a:t>http://</a:t>
            </a:r>
            <a:r>
              <a:rPr lang="en-US" dirty="0" err="1" smtClean="0"/>
              <a:t>www.briangrinstead.com</a:t>
            </a:r>
            <a:r>
              <a:rPr lang="en-US" dirty="0" smtClean="0"/>
              <a:t>/files/</a:t>
            </a:r>
            <a:r>
              <a:rPr lang="en-US" dirty="0" err="1" smtClean="0"/>
              <a:t>astar</a:t>
            </a:r>
            <a:r>
              <a:rPr lang="en-US" dirty="0" smtClean="0"/>
              <a:t>/</a:t>
            </a:r>
          </a:p>
          <a:p>
            <a:endParaRPr lang="en-US" dirty="0" smtClean="0"/>
          </a:p>
          <a:p>
            <a:r>
              <a:rPr lang="en-US" dirty="0" smtClean="0"/>
              <a:t>http://</a:t>
            </a:r>
            <a:r>
              <a:rPr lang="en-US" dirty="0" err="1" smtClean="0"/>
              <a:t>www.cs.rmit.edu.au</a:t>
            </a:r>
            <a:r>
              <a:rPr lang="en-US" dirty="0" smtClean="0"/>
              <a:t>/AI-Search/Product/</a:t>
            </a:r>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14</a:t>
            </a:fld>
            <a:endParaRPr lang="en-US"/>
          </a:p>
        </p:txBody>
      </p:sp>
    </p:spTree>
    <p:extLst>
      <p:ext uri="{BB962C8B-B14F-4D97-AF65-F5344CB8AC3E}">
        <p14:creationId xmlns:p14="http://schemas.microsoft.com/office/powerpoint/2010/main" val="366327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August 24, 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BC228-650C-5443-AF07-AD394F0FD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6D8AD-7274-E34F-83E9-BD647F63C7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7B37-5408-8848-BA1A-2C039AA524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pPr/>
              <a:t>8/24/17</a:t>
            </a:fld>
            <a:endParaRPr lang="en-US"/>
          </a:p>
        </p:txBody>
      </p:sp>
      <p:sp>
        <p:nvSpPr>
          <p:cNvPr id="8" name="Slide Number Placeholder 7"/>
          <p:cNvSpPr>
            <a:spLocks noGrp="1"/>
          </p:cNvSpPr>
          <p:nvPr>
            <p:ph type="sldNum" sz="quarter" idx="11"/>
          </p:nvPr>
        </p:nvSpPr>
        <p:spPr/>
        <p:txBody>
          <a:bodyPr/>
          <a:lstStyle/>
          <a:p>
            <a:fld id="{D7E63A33-8271-4DD0-9C48-789913D7C11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BB6B3-B3F2-794E-9B60-14E896EAF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t>8/24/17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8F6DD-179E-DC4B-8B1C-27FA5FCA25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2CA070-D3B8-8C41-9F7B-846270079D77}" type="datetimeFigureOut">
              <a:rPr lang="en-US" smtClean="0"/>
              <a:t>8/24/17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DE31AB-598E-8442-AB54-6D4D86C0F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t>8/24/17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6CDD-3BFB-4F4C-AD12-21A48E630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August 24, 2017</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CSCI561 FALL 2014 Discussion  </a:t>
            </a:r>
            <a:endParaRPr lang="en-US" dirty="0" smtClean="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4" Type="http://schemas.openxmlformats.org/officeDocument/2006/relationships/hyperlink" Target="mailto:shen@usc.edu" TargetMode="External"/><Relationship Id="rId5" Type="http://schemas.openxmlformats.org/officeDocument/2006/relationships/hyperlink" Target="mailto:Nwang@ict.usc.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hyperlink" Target="https://courses.cs.washington.edu/courses/cse473/06sp/MazeRunnerDemo/search/applet.html" TargetMode="External"/><Relationship Id="rId4" Type="http://schemas.openxmlformats.org/officeDocument/2006/relationships/hyperlink" Target="https://apelbaum.wordpress.com/2011/05/05/big-o/" TargetMode="External"/><Relationship Id="rId1" Type="http://schemas.openxmlformats.org/officeDocument/2006/relationships/slideLayout" Target="../slideLayouts/slideLayout2.xml"/><Relationship Id="rId2" Type="http://schemas.openxmlformats.org/officeDocument/2006/relationships/hyperlink" Target="http://cse.unl.edu/~choueiry/S03-476-876/searchapp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desmos.com/calculator" TargetMode="External"/><Relationship Id="rId4" Type="http://schemas.openxmlformats.org/officeDocument/2006/relationships/hyperlink" Target="http://www.wolframalpha.com/" TargetMode="External"/><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1141354"/>
            <a:ext cx="6815425" cy="1204306"/>
          </a:xfrm>
        </p:spPr>
        <p:txBody>
          <a:bodyPr/>
          <a:lstStyle/>
          <a:p>
            <a:r>
              <a:rPr lang="en-US" sz="4000" dirty="0"/>
              <a:t>CSCI561 </a:t>
            </a:r>
            <a:r>
              <a:rPr lang="en-US" sz="4000" dirty="0" smtClean="0"/>
              <a:t>Spring 2017</a:t>
            </a:r>
            <a:br>
              <a:rPr lang="en-US" sz="4000" dirty="0" smtClean="0"/>
            </a:br>
            <a:r>
              <a:rPr lang="en-US" sz="4000" dirty="0" smtClean="0"/>
              <a:t>Week 2 Discussion</a:t>
            </a:r>
            <a:endParaRPr lang="en-US" sz="4000" dirty="0"/>
          </a:p>
        </p:txBody>
      </p:sp>
      <p:sp>
        <p:nvSpPr>
          <p:cNvPr id="3" name="Subtitle 2"/>
          <p:cNvSpPr>
            <a:spLocks noGrp="1"/>
          </p:cNvSpPr>
          <p:nvPr>
            <p:ph type="subTitle" idx="1"/>
          </p:nvPr>
        </p:nvSpPr>
        <p:spPr>
          <a:xfrm>
            <a:off x="977900" y="2486182"/>
            <a:ext cx="7848600" cy="2225517"/>
          </a:xfrm>
          <a:solidFill>
            <a:schemeClr val="bg1"/>
          </a:solidFill>
        </p:spPr>
        <p:txBody>
          <a:bodyPr>
            <a:normAutofit/>
          </a:bodyPr>
          <a:lstStyle/>
          <a:p>
            <a:r>
              <a:rPr lang="en-US" sz="2400" dirty="0"/>
              <a:t>Prof </a:t>
            </a:r>
            <a:r>
              <a:rPr lang="en-US" sz="2400" dirty="0" smtClean="0"/>
              <a:t>Sheila Tejada </a:t>
            </a:r>
            <a:r>
              <a:rPr lang="en-US" sz="2400" dirty="0">
                <a:hlinkClick r:id="rId3"/>
              </a:rPr>
              <a:t>stejada@</a:t>
            </a:r>
            <a:r>
              <a:rPr lang="en-US" sz="2400" dirty="0" smtClean="0">
                <a:hlinkClick r:id="rId3"/>
              </a:rPr>
              <a:t>usc.edu</a:t>
            </a:r>
            <a:endParaRPr lang="en-US" sz="2400" dirty="0" smtClean="0">
              <a:ln>
                <a:solidFill>
                  <a:srgbClr val="FFFFFF"/>
                </a:solidFill>
              </a:ln>
              <a:solidFill>
                <a:srgbClr val="FFFFFF"/>
              </a:solidFill>
            </a:endParaRPr>
          </a:p>
          <a:p>
            <a:r>
              <a:rPr lang="en-US" sz="2400" dirty="0"/>
              <a:t>Prof Wei-min </a:t>
            </a:r>
            <a:r>
              <a:rPr lang="en-US" sz="2400" dirty="0" err="1"/>
              <a:t>shen</a:t>
            </a:r>
            <a:r>
              <a:rPr lang="en-US" sz="2400" dirty="0"/>
              <a:t> </a:t>
            </a:r>
            <a:r>
              <a:rPr lang="en-US" sz="2400" dirty="0">
                <a:hlinkClick r:id="rId4"/>
              </a:rPr>
              <a:t>shen@usc.edu</a:t>
            </a:r>
            <a:endParaRPr lang="en-US" sz="2400" dirty="0">
              <a:ln>
                <a:solidFill>
                  <a:srgbClr val="FFFFFF"/>
                </a:solidFill>
              </a:ln>
              <a:solidFill>
                <a:srgbClr val="FFFFFF"/>
              </a:solidFill>
            </a:endParaRPr>
          </a:p>
          <a:p>
            <a:r>
              <a:rPr lang="en-US" sz="2400" dirty="0"/>
              <a:t>Prof </a:t>
            </a:r>
            <a:r>
              <a:rPr lang="en-US" sz="2400" dirty="0" err="1"/>
              <a:t>Ning</a:t>
            </a:r>
            <a:r>
              <a:rPr lang="en-US" sz="2400" dirty="0"/>
              <a:t> </a:t>
            </a:r>
            <a:r>
              <a:rPr lang="en-US" sz="2400" dirty="0" err="1"/>
              <a:t>wang</a:t>
            </a:r>
            <a:r>
              <a:rPr lang="en-US" sz="2400" dirty="0"/>
              <a:t> </a:t>
            </a:r>
            <a:r>
              <a:rPr lang="en-US" sz="2400" dirty="0">
                <a:hlinkClick r:id="rId5"/>
              </a:rPr>
              <a:t>Nwang@ict.usc.edu</a:t>
            </a:r>
            <a:endParaRPr lang="en-US" sz="2400" dirty="0">
              <a:ln>
                <a:solidFill>
                  <a:srgbClr val="FFFFFF"/>
                </a:solidFill>
              </a:ln>
              <a:solidFill>
                <a:srgbClr val="FFFFFF"/>
              </a:solidFill>
            </a:endParaRPr>
          </a:p>
          <a:p>
            <a:endParaRPr lang="en-US" sz="2400" dirty="0" smtClean="0">
              <a:ln>
                <a:solidFill>
                  <a:srgbClr val="FFFFFF"/>
                </a:solidFill>
              </a:ln>
              <a:solidFill>
                <a:srgbClr val="FFFFFF"/>
              </a:solidFill>
            </a:endParaRPr>
          </a:p>
          <a:p>
            <a:endParaRPr lang="en-US" dirty="0" smtClean="0"/>
          </a:p>
        </p:txBody>
      </p:sp>
    </p:spTree>
    <p:extLst>
      <p:ext uri="{BB962C8B-B14F-4D97-AF65-F5344CB8AC3E}">
        <p14:creationId xmlns:p14="http://schemas.microsoft.com/office/powerpoint/2010/main" val="29142791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5"/>
          <p:cNvSpPr>
            <a:spLocks noChangeArrowheads="1"/>
          </p:cNvSpPr>
          <p:nvPr/>
        </p:nvSpPr>
        <p:spPr bwMode="auto">
          <a:xfrm>
            <a:off x="1231900" y="2209800"/>
            <a:ext cx="6692900" cy="3657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47" name="Line 7"/>
          <p:cNvSpPr>
            <a:spLocks noChangeShapeType="1"/>
          </p:cNvSpPr>
          <p:nvPr/>
        </p:nvSpPr>
        <p:spPr bwMode="auto">
          <a:xfrm>
            <a:off x="5029200" y="4714421"/>
            <a:ext cx="635000" cy="8862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8" name="Line 8"/>
          <p:cNvSpPr>
            <a:spLocks noChangeShapeType="1"/>
          </p:cNvSpPr>
          <p:nvPr/>
        </p:nvSpPr>
        <p:spPr bwMode="auto">
          <a:xfrm>
            <a:off x="4914900" y="4752522"/>
            <a:ext cx="266700" cy="82232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9" name="Oval 25"/>
          <p:cNvSpPr>
            <a:spLocks noChangeArrowheads="1"/>
          </p:cNvSpPr>
          <p:nvPr/>
        </p:nvSpPr>
        <p:spPr bwMode="auto">
          <a:xfrm>
            <a:off x="5473700" y="5363709"/>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0" name="Oval 28"/>
          <p:cNvSpPr>
            <a:spLocks noChangeArrowheads="1"/>
          </p:cNvSpPr>
          <p:nvPr/>
        </p:nvSpPr>
        <p:spPr bwMode="auto">
          <a:xfrm>
            <a:off x="5029200" y="5363709"/>
            <a:ext cx="381000" cy="312737"/>
          </a:xfrm>
          <a:prstGeom prst="ellipse">
            <a:avLst/>
          </a:prstGeom>
          <a:solidFill>
            <a:srgbClr val="00FF00"/>
          </a:solidFill>
          <a:ln w="9525">
            <a:solidFill>
              <a:srgbClr val="000000"/>
            </a:solidFill>
            <a:round/>
            <a:headEnd/>
            <a:tailEnd/>
          </a:ln>
        </p:spPr>
        <p:txBody>
          <a:bodyPr wrap="none" anchor="ctr">
            <a:prstTxWarp prst="textNoShape">
              <a:avLst/>
            </a:prstTxWarp>
          </a:bodyPr>
          <a:lstStyle/>
          <a:p>
            <a:endParaRPr lang="en-US"/>
          </a:p>
        </p:txBody>
      </p:sp>
      <p:sp>
        <p:nvSpPr>
          <p:cNvPr id="43" name="Line 7"/>
          <p:cNvSpPr>
            <a:spLocks noChangeShapeType="1"/>
          </p:cNvSpPr>
          <p:nvPr/>
        </p:nvSpPr>
        <p:spPr bwMode="auto">
          <a:xfrm>
            <a:off x="2590800" y="4740274"/>
            <a:ext cx="254000" cy="886279"/>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4" name="Line 8"/>
          <p:cNvSpPr>
            <a:spLocks noChangeShapeType="1"/>
          </p:cNvSpPr>
          <p:nvPr/>
        </p:nvSpPr>
        <p:spPr bwMode="auto">
          <a:xfrm flipH="1">
            <a:off x="2362200" y="4740274"/>
            <a:ext cx="1524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5" name="Oval 25"/>
          <p:cNvSpPr>
            <a:spLocks noChangeArrowheads="1"/>
          </p:cNvSpPr>
          <p:nvPr/>
        </p:nvSpPr>
        <p:spPr bwMode="auto">
          <a:xfrm>
            <a:off x="267970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46" name="Oval 28"/>
          <p:cNvSpPr>
            <a:spLocks noChangeArrowheads="1"/>
          </p:cNvSpPr>
          <p:nvPr/>
        </p:nvSpPr>
        <p:spPr bwMode="auto">
          <a:xfrm>
            <a:off x="2209800" y="53768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39" name="Line 7"/>
          <p:cNvSpPr>
            <a:spLocks noChangeShapeType="1"/>
          </p:cNvSpPr>
          <p:nvPr/>
        </p:nvSpPr>
        <p:spPr bwMode="auto">
          <a:xfrm>
            <a:off x="1955800" y="4752522"/>
            <a:ext cx="25400" cy="8862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0" name="Line 8"/>
          <p:cNvSpPr>
            <a:spLocks noChangeShapeType="1"/>
          </p:cNvSpPr>
          <p:nvPr/>
        </p:nvSpPr>
        <p:spPr bwMode="auto">
          <a:xfrm flipH="1">
            <a:off x="1498600" y="4752521"/>
            <a:ext cx="3810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1" name="Oval 25"/>
          <p:cNvSpPr>
            <a:spLocks noChangeArrowheads="1"/>
          </p:cNvSpPr>
          <p:nvPr/>
        </p:nvSpPr>
        <p:spPr bwMode="auto">
          <a:xfrm>
            <a:off x="1790700" y="5389110"/>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42" name="Oval 28"/>
          <p:cNvSpPr>
            <a:spLocks noChangeArrowheads="1"/>
          </p:cNvSpPr>
          <p:nvPr/>
        </p:nvSpPr>
        <p:spPr bwMode="auto">
          <a:xfrm>
            <a:off x="1346200" y="5389110"/>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32" name="Rectangle 2"/>
          <p:cNvSpPr>
            <a:spLocks noGrp="1" noChangeArrowheads="1"/>
          </p:cNvSpPr>
          <p:nvPr>
            <p:ph type="title"/>
          </p:nvPr>
        </p:nvSpPr>
        <p:spPr>
          <a:xfrm>
            <a:off x="457200" y="152718"/>
            <a:ext cx="8080642" cy="1028382"/>
          </a:xfrm>
        </p:spPr>
        <p:txBody>
          <a:bodyPr>
            <a:normAutofit fontScale="90000"/>
          </a:bodyPr>
          <a:lstStyle/>
          <a:p>
            <a:r>
              <a:rPr lang="en-US"/>
              <a:t>Time complexity of </a:t>
            </a:r>
            <a:r>
              <a:rPr lang="en-US" smtClean="0"/>
              <a:t/>
            </a:r>
            <a:br>
              <a:rPr lang="en-US" smtClean="0"/>
            </a:br>
            <a:r>
              <a:rPr lang="en-US" smtClean="0"/>
              <a:t>depth-first search</a:t>
            </a:r>
            <a:endParaRPr lang="en-US"/>
          </a:p>
        </p:txBody>
      </p:sp>
      <p:sp>
        <p:nvSpPr>
          <p:cNvPr id="150531" name="Slide Number Placeholder 4"/>
          <p:cNvSpPr>
            <a:spLocks noGrp="1"/>
          </p:cNvSpPr>
          <p:nvPr>
            <p:ph type="sldNum" sz="quarter" idx="12"/>
          </p:nvPr>
        </p:nvSpPr>
        <p:spPr>
          <a:noFill/>
        </p:spPr>
        <p:txBody>
          <a:bodyPr/>
          <a:lstStyle/>
          <a:p>
            <a:fld id="{AED2F55F-3E35-754B-9F29-B7AE4D8F8BBF}" type="slidenum">
              <a:rPr lang="en-US" smtClean="0"/>
              <a:pPr/>
              <a:t>10</a:t>
            </a:fld>
            <a:endParaRPr lang="en-US" dirty="0" smtClean="0"/>
          </a:p>
        </p:txBody>
      </p:sp>
      <p:sp>
        <p:nvSpPr>
          <p:cNvPr id="150533" name="Rectangle 4"/>
          <p:cNvSpPr>
            <a:spLocks noChangeArrowheads="1"/>
          </p:cNvSpPr>
          <p:nvPr/>
        </p:nvSpPr>
        <p:spPr bwMode="auto">
          <a:xfrm>
            <a:off x="457200" y="1295400"/>
            <a:ext cx="8229600" cy="5410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a:latin typeface="Tahoma" charset="0"/>
              </a:rPr>
              <a:t>In the worst case: </a:t>
            </a:r>
          </a:p>
          <a:p>
            <a:pPr marL="742950" lvl="1" indent="-285750">
              <a:spcBef>
                <a:spcPct val="20000"/>
              </a:spcBef>
              <a:buClr>
                <a:schemeClr val="tx1"/>
              </a:buClr>
              <a:buFontTx/>
              <a:buChar char="•"/>
            </a:pPr>
            <a:r>
              <a:rPr kumimoji="1" lang="en-US" sz="1800">
                <a:latin typeface="Tahoma" charset="0"/>
              </a:rPr>
              <a:t> the (only) goal node may be on the right-most branch, </a:t>
            </a:r>
          </a:p>
        </p:txBody>
      </p:sp>
      <p:sp>
        <p:nvSpPr>
          <p:cNvPr id="150536" name="Line 7"/>
          <p:cNvSpPr>
            <a:spLocks noChangeShapeType="1"/>
          </p:cNvSpPr>
          <p:nvPr/>
        </p:nvSpPr>
        <p:spPr bwMode="auto">
          <a:xfrm>
            <a:off x="4648200" y="3940175"/>
            <a:ext cx="3810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7" name="Line 8"/>
          <p:cNvSpPr>
            <a:spLocks noChangeShapeType="1"/>
          </p:cNvSpPr>
          <p:nvPr/>
        </p:nvSpPr>
        <p:spPr bwMode="auto">
          <a:xfrm flipH="1">
            <a:off x="4343400" y="3862388"/>
            <a:ext cx="304800" cy="9382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8" name="Line 9"/>
          <p:cNvSpPr>
            <a:spLocks noChangeShapeType="1"/>
          </p:cNvSpPr>
          <p:nvPr/>
        </p:nvSpPr>
        <p:spPr bwMode="auto">
          <a:xfrm>
            <a:off x="3733800" y="3940175"/>
            <a:ext cx="762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9" name="Line 10"/>
          <p:cNvSpPr>
            <a:spLocks noChangeShapeType="1"/>
          </p:cNvSpPr>
          <p:nvPr/>
        </p:nvSpPr>
        <p:spPr bwMode="auto">
          <a:xfrm flipH="1">
            <a:off x="3124200" y="3862388"/>
            <a:ext cx="685800" cy="9382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0" name="Line 11"/>
          <p:cNvSpPr>
            <a:spLocks noChangeShapeType="1"/>
          </p:cNvSpPr>
          <p:nvPr/>
        </p:nvSpPr>
        <p:spPr bwMode="auto">
          <a:xfrm flipH="1">
            <a:off x="2514600" y="3940175"/>
            <a:ext cx="3048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1" name="Line 12"/>
          <p:cNvSpPr>
            <a:spLocks noChangeShapeType="1"/>
          </p:cNvSpPr>
          <p:nvPr/>
        </p:nvSpPr>
        <p:spPr bwMode="auto">
          <a:xfrm flipH="1">
            <a:off x="4648200" y="3179763"/>
            <a:ext cx="228600" cy="782637"/>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2" name="Line 13"/>
          <p:cNvSpPr>
            <a:spLocks noChangeShapeType="1"/>
          </p:cNvSpPr>
          <p:nvPr/>
        </p:nvSpPr>
        <p:spPr bwMode="auto">
          <a:xfrm>
            <a:off x="3657600" y="3179763"/>
            <a:ext cx="152400" cy="782637"/>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3" name="Line 14"/>
          <p:cNvSpPr>
            <a:spLocks noChangeShapeType="1"/>
          </p:cNvSpPr>
          <p:nvPr/>
        </p:nvSpPr>
        <p:spPr bwMode="auto">
          <a:xfrm flipH="1">
            <a:off x="1981200" y="2454275"/>
            <a:ext cx="2286000" cy="23463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4" name="Line 15"/>
          <p:cNvSpPr>
            <a:spLocks noChangeShapeType="1"/>
          </p:cNvSpPr>
          <p:nvPr/>
        </p:nvSpPr>
        <p:spPr bwMode="auto">
          <a:xfrm>
            <a:off x="4267200" y="2454275"/>
            <a:ext cx="1220788" cy="15081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5" name="Oval 16"/>
          <p:cNvSpPr>
            <a:spLocks noChangeArrowheads="1"/>
          </p:cNvSpPr>
          <p:nvPr/>
        </p:nvSpPr>
        <p:spPr bwMode="auto">
          <a:xfrm>
            <a:off x="4038600" y="23542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6" name="Oval 17"/>
          <p:cNvSpPr>
            <a:spLocks noChangeArrowheads="1"/>
          </p:cNvSpPr>
          <p:nvPr/>
        </p:nvSpPr>
        <p:spPr bwMode="auto">
          <a:xfrm>
            <a:off x="26670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7" name="Oval 18"/>
          <p:cNvSpPr>
            <a:spLocks noChangeArrowheads="1"/>
          </p:cNvSpPr>
          <p:nvPr/>
        </p:nvSpPr>
        <p:spPr bwMode="auto">
          <a:xfrm>
            <a:off x="3429000" y="30400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8" name="Oval 19"/>
          <p:cNvSpPr>
            <a:spLocks noChangeArrowheads="1"/>
          </p:cNvSpPr>
          <p:nvPr/>
        </p:nvSpPr>
        <p:spPr bwMode="auto">
          <a:xfrm>
            <a:off x="4648200" y="30400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9" name="Oval 20"/>
          <p:cNvSpPr>
            <a:spLocks noChangeArrowheads="1"/>
          </p:cNvSpPr>
          <p:nvPr/>
        </p:nvSpPr>
        <p:spPr bwMode="auto">
          <a:xfrm>
            <a:off x="53340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0" name="Oval 21"/>
          <p:cNvSpPr>
            <a:spLocks noChangeArrowheads="1"/>
          </p:cNvSpPr>
          <p:nvPr/>
        </p:nvSpPr>
        <p:spPr bwMode="auto">
          <a:xfrm>
            <a:off x="44958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2" name="Oval 23"/>
          <p:cNvSpPr>
            <a:spLocks noChangeArrowheads="1"/>
          </p:cNvSpPr>
          <p:nvPr/>
        </p:nvSpPr>
        <p:spPr bwMode="auto">
          <a:xfrm>
            <a:off x="35814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4" name="Oval 25"/>
          <p:cNvSpPr>
            <a:spLocks noChangeArrowheads="1"/>
          </p:cNvSpPr>
          <p:nvPr/>
        </p:nvSpPr>
        <p:spPr bwMode="auto">
          <a:xfrm>
            <a:off x="48006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5" name="Oval 26"/>
          <p:cNvSpPr>
            <a:spLocks noChangeArrowheads="1"/>
          </p:cNvSpPr>
          <p:nvPr/>
        </p:nvSpPr>
        <p:spPr bwMode="auto">
          <a:xfrm>
            <a:off x="17526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65243" name="Oval 27"/>
          <p:cNvSpPr>
            <a:spLocks noChangeArrowheads="1"/>
          </p:cNvSpPr>
          <p:nvPr/>
        </p:nvSpPr>
        <p:spPr bwMode="auto">
          <a:xfrm>
            <a:off x="5334000" y="3763963"/>
            <a:ext cx="381000" cy="31273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dirty="0">
                <a:solidFill>
                  <a:srgbClr val="000099"/>
                </a:solidFill>
                <a:effectLst>
                  <a:outerShdw blurRad="38100" dist="38100" dir="2700000" algn="tl">
                    <a:srgbClr val="000000"/>
                  </a:outerShdw>
                </a:effectLst>
                <a:latin typeface="Arial Narrow" charset="0"/>
              </a:rPr>
              <a:t>G</a:t>
            </a:r>
            <a:endParaRPr lang="en-US" sz="2000" dirty="0">
              <a:solidFill>
                <a:srgbClr val="000099"/>
              </a:solidFill>
              <a:effectLst>
                <a:outerShdw blurRad="38100" dist="38100" dir="2700000" algn="tl">
                  <a:srgbClr val="000000"/>
                </a:outerShdw>
              </a:effectLst>
              <a:latin typeface="Comic Sans MS" charset="0"/>
            </a:endParaRPr>
          </a:p>
        </p:txBody>
      </p:sp>
      <p:sp>
        <p:nvSpPr>
          <p:cNvPr id="150559" name="Oval 30"/>
          <p:cNvSpPr>
            <a:spLocks noChangeArrowheads="1"/>
          </p:cNvSpPr>
          <p:nvPr/>
        </p:nvSpPr>
        <p:spPr bwMode="auto">
          <a:xfrm>
            <a:off x="23622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65247" name="AutoShape 31"/>
          <p:cNvSpPr>
            <a:spLocks/>
          </p:cNvSpPr>
          <p:nvPr/>
        </p:nvSpPr>
        <p:spPr bwMode="auto">
          <a:xfrm>
            <a:off x="6629400" y="2454275"/>
            <a:ext cx="228600" cy="3120570"/>
          </a:xfrm>
          <a:prstGeom prst="rightBrace">
            <a:avLst>
              <a:gd name="adj1" fmla="val 64583"/>
              <a:gd name="adj2" fmla="val 50000"/>
            </a:avLst>
          </a:prstGeom>
          <a:noFill/>
          <a:ln w="28575">
            <a:solidFill>
              <a:srgbClr val="000099"/>
            </a:solidFill>
            <a:round/>
            <a:headEnd/>
            <a:tailEnd/>
          </a:ln>
          <a:effectLst/>
        </p:spPr>
        <p:txBody>
          <a:bodyPr wrap="none" anchor="ctr">
            <a:prstTxWarp prst="textNoShape">
              <a:avLst/>
            </a:prstTxWarp>
          </a:bodyPr>
          <a:lstStyle/>
          <a:p>
            <a:pPr algn="ctr"/>
            <a:endParaRPr lang="en-GB" sz="2000">
              <a:solidFill>
                <a:srgbClr val="000099"/>
              </a:solidFill>
              <a:effectLst>
                <a:outerShdw blurRad="38100" dist="38100" dir="2700000" algn="tl">
                  <a:srgbClr val="DDDDDD"/>
                </a:outerShdw>
              </a:effectLst>
              <a:latin typeface="Comic Sans MS" charset="0"/>
            </a:endParaRPr>
          </a:p>
        </p:txBody>
      </p:sp>
      <p:sp>
        <p:nvSpPr>
          <p:cNvPr id="265248" name="Text Box 32"/>
          <p:cNvSpPr txBox="1">
            <a:spLocks noChangeArrowheads="1"/>
          </p:cNvSpPr>
          <p:nvPr/>
        </p:nvSpPr>
        <p:spPr bwMode="auto">
          <a:xfrm>
            <a:off x="6858000" y="3429000"/>
            <a:ext cx="420688"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m</a:t>
            </a:r>
            <a:endParaRPr lang="en-US" sz="2000">
              <a:solidFill>
                <a:srgbClr val="000099"/>
              </a:solidFill>
              <a:effectLst>
                <a:outerShdw blurRad="38100" dist="38100" dir="2700000" algn="tl">
                  <a:srgbClr val="DDDDDD"/>
                </a:outerShdw>
              </a:effectLst>
              <a:latin typeface="Comic Sans MS" charset="0"/>
            </a:endParaRPr>
          </a:p>
        </p:txBody>
      </p:sp>
      <p:sp>
        <p:nvSpPr>
          <p:cNvPr id="150562" name="AutoShape 33"/>
          <p:cNvSpPr>
            <a:spLocks/>
          </p:cNvSpPr>
          <p:nvPr/>
        </p:nvSpPr>
        <p:spPr bwMode="auto">
          <a:xfrm rot="-5400000">
            <a:off x="4152900" y="2781300"/>
            <a:ext cx="152400" cy="1447800"/>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5250" name="Text Box 34"/>
          <p:cNvSpPr txBox="1">
            <a:spLocks noChangeArrowheads="1"/>
          </p:cNvSpPr>
          <p:nvPr/>
        </p:nvSpPr>
        <p:spPr bwMode="auto">
          <a:xfrm>
            <a:off x="4098925" y="3581400"/>
            <a:ext cx="365125"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50564" name="Rectangle 36"/>
          <p:cNvSpPr>
            <a:spLocks noChangeArrowheads="1"/>
          </p:cNvSpPr>
          <p:nvPr/>
        </p:nvSpPr>
        <p:spPr bwMode="auto">
          <a:xfrm>
            <a:off x="457200" y="5867400"/>
            <a:ext cx="82296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Time complexity  </a:t>
            </a:r>
            <a:r>
              <a:rPr kumimoji="1" lang="en-US" sz="2000" dirty="0" smtClean="0">
                <a:latin typeface="Tahoma" charset="0"/>
              </a:rPr>
              <a:t>=  </a:t>
            </a:r>
            <a:r>
              <a:rPr kumimoji="1" lang="en-US" sz="2000" dirty="0" err="1">
                <a:latin typeface="Tahoma" charset="0"/>
              </a:rPr>
              <a:t>b</a:t>
            </a:r>
            <a:r>
              <a:rPr kumimoji="1" lang="en-US" b="1" baseline="30000" dirty="0" err="1">
                <a:latin typeface="Tahoma" charset="0"/>
              </a:rPr>
              <a:t>m</a:t>
            </a:r>
            <a:r>
              <a:rPr kumimoji="1" lang="en-US" b="1" baseline="30000" dirty="0">
                <a:latin typeface="Tahoma" charset="0"/>
              </a:rPr>
              <a:t> </a:t>
            </a:r>
            <a:r>
              <a:rPr kumimoji="1" lang="en-US" sz="2000" b="1" dirty="0">
                <a:latin typeface="Tahoma" charset="0"/>
              </a:rPr>
              <a:t>+</a:t>
            </a:r>
            <a:r>
              <a:rPr kumimoji="1" lang="en-US" b="1" baseline="30000" dirty="0">
                <a:latin typeface="Tahoma" charset="0"/>
              </a:rPr>
              <a:t> </a:t>
            </a:r>
            <a:r>
              <a:rPr kumimoji="1" lang="en-US" sz="2000" dirty="0">
                <a:latin typeface="Tahoma" charset="0"/>
              </a:rPr>
              <a:t>b</a:t>
            </a:r>
            <a:r>
              <a:rPr kumimoji="1" lang="en-US" b="1" baseline="30000" dirty="0">
                <a:latin typeface="Tahoma" charset="0"/>
              </a:rPr>
              <a:t>m-1 </a:t>
            </a:r>
            <a:r>
              <a:rPr kumimoji="1" lang="en-US" sz="2000" b="1" dirty="0">
                <a:latin typeface="Tahoma" charset="0"/>
              </a:rPr>
              <a:t>+ … + </a:t>
            </a:r>
            <a:r>
              <a:rPr kumimoji="1" lang="en-US" sz="2000" dirty="0">
                <a:latin typeface="Tahoma" charset="0"/>
              </a:rPr>
              <a:t>1</a:t>
            </a:r>
            <a:r>
              <a:rPr kumimoji="1" lang="en-US" sz="2000" b="1" dirty="0">
                <a:latin typeface="Tahoma" charset="0"/>
              </a:rPr>
              <a:t> = </a:t>
            </a:r>
            <a:r>
              <a:rPr kumimoji="1" lang="en-US" sz="2000" dirty="0" smtClean="0">
                <a:latin typeface="Tahoma" charset="0"/>
              </a:rPr>
              <a:t>O(</a:t>
            </a:r>
            <a:r>
              <a:rPr kumimoji="1" lang="en-US" sz="2000" dirty="0" err="1" smtClean="0">
                <a:latin typeface="Tahoma" charset="0"/>
              </a:rPr>
              <a:t>b</a:t>
            </a:r>
            <a:r>
              <a:rPr kumimoji="1" lang="en-US" b="1" baseline="30000" dirty="0" err="1" smtClean="0">
                <a:latin typeface="Tahoma" charset="0"/>
              </a:rPr>
              <a:t>m</a:t>
            </a:r>
            <a:r>
              <a:rPr kumimoji="1" lang="en-US" sz="2000" b="1" dirty="0">
                <a:latin typeface="Tahoma" charset="0"/>
              </a:rPr>
              <a:t>) </a:t>
            </a:r>
          </a:p>
        </p:txBody>
      </p:sp>
      <p:sp>
        <p:nvSpPr>
          <p:cNvPr id="150565" name="AutoShape 37"/>
          <p:cNvSpPr>
            <a:spLocks noChangeArrowheads="1"/>
          </p:cNvSpPr>
          <p:nvPr/>
        </p:nvSpPr>
        <p:spPr bwMode="auto">
          <a:xfrm rot="5400000">
            <a:off x="7010400" y="4648200"/>
            <a:ext cx="1219200" cy="762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sp>
        <p:nvSpPr>
          <p:cNvPr id="37" name="AutoShape 29"/>
          <p:cNvSpPr>
            <a:spLocks/>
          </p:cNvSpPr>
          <p:nvPr/>
        </p:nvSpPr>
        <p:spPr bwMode="auto">
          <a:xfrm>
            <a:off x="5715000" y="2514600"/>
            <a:ext cx="139700" cy="1710872"/>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38" name="Text Box 30"/>
          <p:cNvSpPr txBox="1">
            <a:spLocks noChangeArrowheads="1"/>
          </p:cNvSpPr>
          <p:nvPr/>
        </p:nvSpPr>
        <p:spPr bwMode="auto">
          <a:xfrm>
            <a:off x="5843814" y="3388179"/>
            <a:ext cx="307276" cy="386443"/>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sp>
        <p:nvSpPr>
          <p:cNvPr id="51" name="Line 7"/>
          <p:cNvSpPr>
            <a:spLocks noChangeShapeType="1"/>
          </p:cNvSpPr>
          <p:nvPr/>
        </p:nvSpPr>
        <p:spPr bwMode="auto">
          <a:xfrm>
            <a:off x="4464050" y="4740274"/>
            <a:ext cx="346075" cy="886279"/>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2" name="Line 8"/>
          <p:cNvSpPr>
            <a:spLocks noChangeShapeType="1"/>
          </p:cNvSpPr>
          <p:nvPr/>
        </p:nvSpPr>
        <p:spPr bwMode="auto">
          <a:xfrm flipH="1">
            <a:off x="4251324" y="4714421"/>
            <a:ext cx="168275" cy="8481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3" name="Oval 25"/>
          <p:cNvSpPr>
            <a:spLocks noChangeArrowheads="1"/>
          </p:cNvSpPr>
          <p:nvPr/>
        </p:nvSpPr>
        <p:spPr bwMode="auto">
          <a:xfrm>
            <a:off x="460375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4" name="Oval 28"/>
          <p:cNvSpPr>
            <a:spLocks noChangeArrowheads="1"/>
          </p:cNvSpPr>
          <p:nvPr/>
        </p:nvSpPr>
        <p:spPr bwMode="auto">
          <a:xfrm>
            <a:off x="413385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5" name="Line 7"/>
          <p:cNvSpPr>
            <a:spLocks noChangeShapeType="1"/>
          </p:cNvSpPr>
          <p:nvPr/>
        </p:nvSpPr>
        <p:spPr bwMode="auto">
          <a:xfrm>
            <a:off x="3810000" y="4752521"/>
            <a:ext cx="762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6" name="Line 8"/>
          <p:cNvSpPr>
            <a:spLocks noChangeShapeType="1"/>
          </p:cNvSpPr>
          <p:nvPr/>
        </p:nvSpPr>
        <p:spPr bwMode="auto">
          <a:xfrm>
            <a:off x="3162300" y="4800600"/>
            <a:ext cx="114299" cy="78649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7" name="Oval 25"/>
          <p:cNvSpPr>
            <a:spLocks noChangeArrowheads="1"/>
          </p:cNvSpPr>
          <p:nvPr/>
        </p:nvSpPr>
        <p:spPr bwMode="auto">
          <a:xfrm>
            <a:off x="3657600" y="5363256"/>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7" name="Oval 28"/>
          <p:cNvSpPr>
            <a:spLocks noChangeArrowheads="1"/>
          </p:cNvSpPr>
          <p:nvPr/>
        </p:nvSpPr>
        <p:spPr bwMode="auto">
          <a:xfrm>
            <a:off x="4238625" y="4592185"/>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8" name="Oval 29"/>
          <p:cNvSpPr>
            <a:spLocks noChangeArrowheads="1"/>
          </p:cNvSpPr>
          <p:nvPr/>
        </p:nvSpPr>
        <p:spPr bwMode="auto">
          <a:xfrm>
            <a:off x="35814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61" name="Oval 25"/>
          <p:cNvSpPr>
            <a:spLocks noChangeArrowheads="1"/>
          </p:cNvSpPr>
          <p:nvPr/>
        </p:nvSpPr>
        <p:spPr bwMode="auto">
          <a:xfrm>
            <a:off x="3149600" y="5363254"/>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1" name="Oval 22"/>
          <p:cNvSpPr>
            <a:spLocks noChangeArrowheads="1"/>
          </p:cNvSpPr>
          <p:nvPr/>
        </p:nvSpPr>
        <p:spPr bwMode="auto">
          <a:xfrm>
            <a:off x="29718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7597819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7" name="Rectangle 7"/>
          <p:cNvSpPr>
            <a:spLocks noChangeArrowheads="1"/>
          </p:cNvSpPr>
          <p:nvPr/>
        </p:nvSpPr>
        <p:spPr bwMode="auto">
          <a:xfrm>
            <a:off x="803275" y="2472555"/>
            <a:ext cx="7467600" cy="251460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a:endParaRPr lang="en-US" sz="2200">
              <a:effectLst>
                <a:outerShdw blurRad="38100" dist="38100" dir="2700000" algn="tl">
                  <a:srgbClr val="DDDDDD"/>
                </a:outerShdw>
              </a:effectLst>
              <a:latin typeface="Comic Sans MS" charset="0"/>
            </a:endParaRPr>
          </a:p>
        </p:txBody>
      </p:sp>
      <p:sp>
        <p:nvSpPr>
          <p:cNvPr id="151556" name="Rectangle 2"/>
          <p:cNvSpPr>
            <a:spLocks noGrp="1" noChangeArrowheads="1"/>
          </p:cNvSpPr>
          <p:nvPr>
            <p:ph type="title"/>
          </p:nvPr>
        </p:nvSpPr>
        <p:spPr>
          <a:xfrm>
            <a:off x="457200" y="152718"/>
            <a:ext cx="5791200" cy="1066482"/>
          </a:xfrm>
        </p:spPr>
        <p:txBody>
          <a:bodyPr>
            <a:normAutofit fontScale="90000"/>
          </a:bodyPr>
          <a:lstStyle/>
          <a:p>
            <a:r>
              <a:rPr lang="en-US" dirty="0"/>
              <a:t>Space complexity of depth-first</a:t>
            </a:r>
          </a:p>
        </p:txBody>
      </p:sp>
      <p:sp>
        <p:nvSpPr>
          <p:cNvPr id="151555" name="Slide Number Placeholder 5"/>
          <p:cNvSpPr>
            <a:spLocks noGrp="1"/>
          </p:cNvSpPr>
          <p:nvPr>
            <p:ph type="sldNum" sz="quarter" idx="12"/>
          </p:nvPr>
        </p:nvSpPr>
        <p:spPr>
          <a:noFill/>
        </p:spPr>
        <p:txBody>
          <a:bodyPr/>
          <a:lstStyle/>
          <a:p>
            <a:fld id="{58573C46-057B-EB4D-9733-16E9C13A3E7C}" type="slidenum">
              <a:rPr lang="en-US" smtClean="0"/>
              <a:pPr/>
              <a:t>11</a:t>
            </a:fld>
            <a:endParaRPr lang="en-US" smtClean="0"/>
          </a:p>
        </p:txBody>
      </p:sp>
      <p:sp>
        <p:nvSpPr>
          <p:cNvPr id="151557" name="Rectangle 5"/>
          <p:cNvSpPr>
            <a:spLocks noChangeArrowheads="1"/>
          </p:cNvSpPr>
          <p:nvPr/>
        </p:nvSpPr>
        <p:spPr bwMode="auto">
          <a:xfrm>
            <a:off x="457200" y="1219200"/>
            <a:ext cx="7924800" cy="5334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Largest number of nodes </a:t>
            </a:r>
            <a:r>
              <a:rPr kumimoji="1" lang="en-US" sz="2000">
                <a:latin typeface="Tahoma" charset="0"/>
              </a:rPr>
              <a:t>in </a:t>
            </a:r>
            <a:r>
              <a:rPr kumimoji="1" lang="en-US" sz="2000" smtClean="0">
                <a:latin typeface="Tahoma" charset="0"/>
              </a:rPr>
              <a:t>FRONTIER is </a:t>
            </a:r>
            <a:r>
              <a:rPr kumimoji="1" lang="en-US" sz="2000" dirty="0">
                <a:latin typeface="Tahoma" charset="0"/>
              </a:rPr>
              <a:t>reached in bottom left-most node.</a:t>
            </a:r>
          </a:p>
          <a:p>
            <a:pPr marL="342900" indent="-342900">
              <a:spcBef>
                <a:spcPct val="20000"/>
              </a:spcBef>
              <a:buClr>
                <a:schemeClr val="tx1"/>
              </a:buClr>
              <a:buFontTx/>
              <a:buChar char="•"/>
            </a:pPr>
            <a:r>
              <a:rPr kumimoji="1" lang="en-US" sz="2000" dirty="0">
                <a:latin typeface="Tahoma" charset="0"/>
              </a:rPr>
              <a:t>Example: m = 3,  b = 3 :</a:t>
            </a:r>
          </a:p>
        </p:txBody>
      </p:sp>
      <p:sp>
        <p:nvSpPr>
          <p:cNvPr id="151563" name="Oval 8"/>
          <p:cNvSpPr>
            <a:spLocks noChangeArrowheads="1"/>
          </p:cNvSpPr>
          <p:nvPr/>
        </p:nvSpPr>
        <p:spPr bwMode="auto">
          <a:xfrm>
            <a:off x="4648200" y="2590800"/>
            <a:ext cx="381000" cy="312738"/>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1565" name="Oval 10"/>
          <p:cNvSpPr>
            <a:spLocks noChangeArrowheads="1"/>
          </p:cNvSpPr>
          <p:nvPr/>
        </p:nvSpPr>
        <p:spPr bwMode="auto">
          <a:xfrm>
            <a:off x="2743200" y="3192463"/>
            <a:ext cx="381000" cy="312738"/>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1566" name="Oval 11"/>
          <p:cNvSpPr>
            <a:spLocks noChangeArrowheads="1"/>
          </p:cNvSpPr>
          <p:nvPr/>
        </p:nvSpPr>
        <p:spPr bwMode="auto">
          <a:xfrm>
            <a:off x="4648200" y="31908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67" name="Oval 12"/>
          <p:cNvSpPr>
            <a:spLocks noChangeArrowheads="1"/>
          </p:cNvSpPr>
          <p:nvPr/>
        </p:nvSpPr>
        <p:spPr bwMode="auto">
          <a:xfrm>
            <a:off x="3886200" y="3876675"/>
            <a:ext cx="381000" cy="31273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800" dirty="0" smtClean="0">
                <a:latin typeface="+mn-lt"/>
              </a:rPr>
              <a:t>G</a:t>
            </a:r>
            <a:endParaRPr lang="en-US" sz="1800" dirty="0">
              <a:latin typeface="+mn-lt"/>
            </a:endParaRPr>
          </a:p>
        </p:txBody>
      </p:sp>
      <p:sp>
        <p:nvSpPr>
          <p:cNvPr id="151568" name="Oval 13"/>
          <p:cNvSpPr>
            <a:spLocks noChangeArrowheads="1"/>
          </p:cNvSpPr>
          <p:nvPr/>
        </p:nvSpPr>
        <p:spPr bwMode="auto">
          <a:xfrm>
            <a:off x="3276600" y="38766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69" name="Oval 14"/>
          <p:cNvSpPr>
            <a:spLocks noChangeArrowheads="1"/>
          </p:cNvSpPr>
          <p:nvPr/>
        </p:nvSpPr>
        <p:spPr bwMode="auto">
          <a:xfrm>
            <a:off x="2590800" y="38766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70" name="Oval 15"/>
          <p:cNvSpPr>
            <a:spLocks noChangeArrowheads="1"/>
          </p:cNvSpPr>
          <p:nvPr/>
        </p:nvSpPr>
        <p:spPr bwMode="auto">
          <a:xfrm>
            <a:off x="6553200" y="3192463"/>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71" name="Oval 16"/>
          <p:cNvSpPr>
            <a:spLocks noChangeArrowheads="1"/>
          </p:cNvSpPr>
          <p:nvPr/>
        </p:nvSpPr>
        <p:spPr bwMode="auto">
          <a:xfrm>
            <a:off x="64770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2" name="Oval 17"/>
          <p:cNvSpPr>
            <a:spLocks noChangeArrowheads="1"/>
          </p:cNvSpPr>
          <p:nvPr/>
        </p:nvSpPr>
        <p:spPr bwMode="auto">
          <a:xfrm>
            <a:off x="44958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3" name="Oval 18"/>
          <p:cNvSpPr>
            <a:spLocks noChangeArrowheads="1"/>
          </p:cNvSpPr>
          <p:nvPr/>
        </p:nvSpPr>
        <p:spPr bwMode="auto">
          <a:xfrm>
            <a:off x="5181600" y="3878263"/>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4" name="Oval 19"/>
          <p:cNvSpPr>
            <a:spLocks noChangeArrowheads="1"/>
          </p:cNvSpPr>
          <p:nvPr/>
        </p:nvSpPr>
        <p:spPr bwMode="auto">
          <a:xfrm>
            <a:off x="58674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5" name="Oval 20"/>
          <p:cNvSpPr>
            <a:spLocks noChangeArrowheads="1"/>
          </p:cNvSpPr>
          <p:nvPr/>
        </p:nvSpPr>
        <p:spPr bwMode="auto">
          <a:xfrm>
            <a:off x="70866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6" name="Oval 21"/>
          <p:cNvSpPr>
            <a:spLocks noChangeArrowheads="1"/>
          </p:cNvSpPr>
          <p:nvPr/>
        </p:nvSpPr>
        <p:spPr bwMode="auto">
          <a:xfrm>
            <a:off x="1219200" y="4486275"/>
            <a:ext cx="381000" cy="312738"/>
          </a:xfrm>
          <a:prstGeom prst="ellipse">
            <a:avLst/>
          </a:prstGeom>
          <a:solidFill>
            <a:srgbClr val="92D050"/>
          </a:solidFill>
          <a:ln w="9525">
            <a:solidFill>
              <a:schemeClr val="tx1"/>
            </a:solidFill>
            <a:round/>
            <a:headEnd/>
            <a:tailEnd/>
          </a:ln>
        </p:spPr>
        <p:txBody>
          <a:bodyPr wrap="none" anchor="ctr">
            <a:prstTxWarp prst="textNoShape">
              <a:avLst/>
            </a:prstTxWarp>
          </a:bodyPr>
          <a:lstStyle/>
          <a:p>
            <a:endParaRPr lang="en-US"/>
          </a:p>
        </p:txBody>
      </p:sp>
      <p:sp>
        <p:nvSpPr>
          <p:cNvPr id="151577" name="Oval 22"/>
          <p:cNvSpPr>
            <a:spLocks noChangeArrowheads="1"/>
          </p:cNvSpPr>
          <p:nvPr/>
        </p:nvSpPr>
        <p:spPr bwMode="auto">
          <a:xfrm>
            <a:off x="2819400"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8" name="Oval 23"/>
          <p:cNvSpPr>
            <a:spLocks noChangeArrowheads="1"/>
          </p:cNvSpPr>
          <p:nvPr/>
        </p:nvSpPr>
        <p:spPr bwMode="auto">
          <a:xfrm>
            <a:off x="2133600" y="4486275"/>
            <a:ext cx="381000" cy="312738"/>
          </a:xfrm>
          <a:prstGeom prst="ellipse">
            <a:avLst/>
          </a:prstGeom>
          <a:solidFill>
            <a:srgbClr val="C00000"/>
          </a:solidFill>
          <a:ln w="9525">
            <a:solidFill>
              <a:schemeClr val="tx1"/>
            </a:solidFill>
            <a:round/>
            <a:headEnd/>
            <a:tailEnd/>
          </a:ln>
        </p:spPr>
        <p:txBody>
          <a:bodyPr wrap="none" anchor="ctr">
            <a:prstTxWarp prst="textNoShape">
              <a:avLst/>
            </a:prstTxWarp>
          </a:bodyPr>
          <a:lstStyle/>
          <a:p>
            <a:endParaRPr lang="en-US"/>
          </a:p>
        </p:txBody>
      </p:sp>
      <p:sp>
        <p:nvSpPr>
          <p:cNvPr id="151579" name="Oval 24"/>
          <p:cNvSpPr>
            <a:spLocks noChangeArrowheads="1"/>
          </p:cNvSpPr>
          <p:nvPr/>
        </p:nvSpPr>
        <p:spPr bwMode="auto">
          <a:xfrm>
            <a:off x="1676400" y="4486275"/>
            <a:ext cx="381000" cy="312738"/>
          </a:xfrm>
          <a:prstGeom prst="ellipse">
            <a:avLst/>
          </a:prstGeom>
          <a:solidFill>
            <a:srgbClr val="C00000"/>
          </a:solidFill>
          <a:ln w="9525">
            <a:solidFill>
              <a:schemeClr val="tx1"/>
            </a:solidFill>
            <a:round/>
            <a:headEnd/>
            <a:tailEnd/>
          </a:ln>
        </p:spPr>
        <p:txBody>
          <a:bodyPr wrap="none" anchor="ctr">
            <a:prstTxWarp prst="textNoShape">
              <a:avLst/>
            </a:prstTxWarp>
          </a:bodyPr>
          <a:lstStyle/>
          <a:p>
            <a:endParaRPr lang="en-US"/>
          </a:p>
        </p:txBody>
      </p:sp>
      <p:sp>
        <p:nvSpPr>
          <p:cNvPr id="151580" name="Oval 25"/>
          <p:cNvSpPr>
            <a:spLocks noChangeArrowheads="1"/>
          </p:cNvSpPr>
          <p:nvPr/>
        </p:nvSpPr>
        <p:spPr bwMode="auto">
          <a:xfrm>
            <a:off x="48037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1" name="Oval 26"/>
          <p:cNvSpPr>
            <a:spLocks noChangeArrowheads="1"/>
          </p:cNvSpPr>
          <p:nvPr/>
        </p:nvSpPr>
        <p:spPr bwMode="auto">
          <a:xfrm>
            <a:off x="3276600"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2" name="Oval 27"/>
          <p:cNvSpPr>
            <a:spLocks noChangeArrowheads="1"/>
          </p:cNvSpPr>
          <p:nvPr/>
        </p:nvSpPr>
        <p:spPr bwMode="auto">
          <a:xfrm>
            <a:off x="3733800" y="4487863"/>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3" name="Oval 28"/>
          <p:cNvSpPr>
            <a:spLocks noChangeArrowheads="1"/>
          </p:cNvSpPr>
          <p:nvPr/>
        </p:nvSpPr>
        <p:spPr bwMode="auto">
          <a:xfrm>
            <a:off x="43465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4" name="Oval 29"/>
          <p:cNvSpPr>
            <a:spLocks noChangeArrowheads="1"/>
          </p:cNvSpPr>
          <p:nvPr/>
        </p:nvSpPr>
        <p:spPr bwMode="auto">
          <a:xfrm>
            <a:off x="52609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cxnSp>
        <p:nvCxnSpPr>
          <p:cNvPr id="151585" name="AutoShape 30"/>
          <p:cNvCxnSpPr>
            <a:cxnSpLocks noChangeShapeType="1"/>
            <a:stCxn id="151563" idx="2"/>
            <a:endCxn id="151565" idx="0"/>
          </p:cNvCxnSpPr>
          <p:nvPr/>
        </p:nvCxnSpPr>
        <p:spPr bwMode="auto">
          <a:xfrm flipH="1">
            <a:off x="2933700" y="2747963"/>
            <a:ext cx="1714500" cy="444500"/>
          </a:xfrm>
          <a:prstGeom prst="straightConnector1">
            <a:avLst/>
          </a:prstGeom>
          <a:noFill/>
          <a:ln w="9525">
            <a:solidFill>
              <a:schemeClr val="tx1"/>
            </a:solidFill>
            <a:round/>
            <a:headEnd/>
            <a:tailEnd/>
          </a:ln>
        </p:spPr>
      </p:cxnSp>
      <p:cxnSp>
        <p:nvCxnSpPr>
          <p:cNvPr id="151586" name="AutoShape 31"/>
          <p:cNvCxnSpPr>
            <a:cxnSpLocks noChangeShapeType="1"/>
            <a:stCxn id="151563" idx="4"/>
            <a:endCxn id="151566" idx="0"/>
          </p:cNvCxnSpPr>
          <p:nvPr/>
        </p:nvCxnSpPr>
        <p:spPr bwMode="auto">
          <a:xfrm>
            <a:off x="4838700" y="2903538"/>
            <a:ext cx="0" cy="287338"/>
          </a:xfrm>
          <a:prstGeom prst="straightConnector1">
            <a:avLst/>
          </a:prstGeom>
          <a:noFill/>
          <a:ln w="9525">
            <a:solidFill>
              <a:schemeClr val="tx1"/>
            </a:solidFill>
            <a:round/>
            <a:headEnd/>
            <a:tailEnd/>
          </a:ln>
        </p:spPr>
      </p:cxnSp>
      <p:cxnSp>
        <p:nvCxnSpPr>
          <p:cNvPr id="151587" name="AutoShape 32"/>
          <p:cNvCxnSpPr>
            <a:cxnSpLocks noChangeShapeType="1"/>
            <a:stCxn id="151563" idx="6"/>
            <a:endCxn id="151570" idx="0"/>
          </p:cNvCxnSpPr>
          <p:nvPr/>
        </p:nvCxnSpPr>
        <p:spPr bwMode="auto">
          <a:xfrm>
            <a:off x="5029200" y="2747963"/>
            <a:ext cx="1714500" cy="444500"/>
          </a:xfrm>
          <a:prstGeom prst="straightConnector1">
            <a:avLst/>
          </a:prstGeom>
          <a:noFill/>
          <a:ln w="9525">
            <a:solidFill>
              <a:schemeClr val="tx1"/>
            </a:solidFill>
            <a:round/>
            <a:headEnd/>
            <a:tailEnd/>
          </a:ln>
        </p:spPr>
      </p:cxnSp>
      <p:cxnSp>
        <p:nvCxnSpPr>
          <p:cNvPr id="151588" name="AutoShape 33"/>
          <p:cNvCxnSpPr>
            <a:cxnSpLocks noChangeShapeType="1"/>
            <a:stCxn id="151565" idx="3"/>
          </p:cNvCxnSpPr>
          <p:nvPr/>
        </p:nvCxnSpPr>
        <p:spPr bwMode="auto">
          <a:xfrm flipH="1">
            <a:off x="2095500" y="3459163"/>
            <a:ext cx="703263" cy="417513"/>
          </a:xfrm>
          <a:prstGeom prst="straightConnector1">
            <a:avLst/>
          </a:prstGeom>
          <a:noFill/>
          <a:ln w="9525">
            <a:solidFill>
              <a:schemeClr val="tx1"/>
            </a:solidFill>
            <a:round/>
            <a:headEnd/>
            <a:tailEnd/>
          </a:ln>
        </p:spPr>
      </p:cxnSp>
      <p:cxnSp>
        <p:nvCxnSpPr>
          <p:cNvPr id="151589" name="AutoShape 34"/>
          <p:cNvCxnSpPr>
            <a:cxnSpLocks noChangeShapeType="1"/>
            <a:stCxn id="151565" idx="4"/>
            <a:endCxn id="151569" idx="0"/>
          </p:cNvCxnSpPr>
          <p:nvPr/>
        </p:nvCxnSpPr>
        <p:spPr bwMode="auto">
          <a:xfrm flipH="1">
            <a:off x="2781300" y="3505200"/>
            <a:ext cx="152400" cy="371475"/>
          </a:xfrm>
          <a:prstGeom prst="straightConnector1">
            <a:avLst/>
          </a:prstGeom>
          <a:noFill/>
          <a:ln w="9525">
            <a:solidFill>
              <a:schemeClr val="tx1"/>
            </a:solidFill>
            <a:round/>
            <a:headEnd/>
            <a:tailEnd/>
          </a:ln>
        </p:spPr>
      </p:cxnSp>
      <p:cxnSp>
        <p:nvCxnSpPr>
          <p:cNvPr id="151590" name="AutoShape 35"/>
          <p:cNvCxnSpPr>
            <a:cxnSpLocks noChangeShapeType="1"/>
            <a:stCxn id="151565" idx="5"/>
            <a:endCxn id="151568" idx="0"/>
          </p:cNvCxnSpPr>
          <p:nvPr/>
        </p:nvCxnSpPr>
        <p:spPr bwMode="auto">
          <a:xfrm>
            <a:off x="3068638" y="3459163"/>
            <a:ext cx="398463" cy="417513"/>
          </a:xfrm>
          <a:prstGeom prst="straightConnector1">
            <a:avLst/>
          </a:prstGeom>
          <a:noFill/>
          <a:ln w="9525">
            <a:solidFill>
              <a:schemeClr val="tx1"/>
            </a:solidFill>
            <a:round/>
            <a:headEnd/>
            <a:tailEnd/>
          </a:ln>
        </p:spPr>
      </p:cxnSp>
      <p:cxnSp>
        <p:nvCxnSpPr>
          <p:cNvPr id="151591" name="AutoShape 36"/>
          <p:cNvCxnSpPr>
            <a:cxnSpLocks noChangeShapeType="1"/>
            <a:stCxn id="151566" idx="3"/>
            <a:endCxn id="151567" idx="0"/>
          </p:cNvCxnSpPr>
          <p:nvPr/>
        </p:nvCxnSpPr>
        <p:spPr bwMode="auto">
          <a:xfrm flipH="1">
            <a:off x="4076700" y="3457575"/>
            <a:ext cx="627063" cy="419100"/>
          </a:xfrm>
          <a:prstGeom prst="straightConnector1">
            <a:avLst/>
          </a:prstGeom>
          <a:noFill/>
          <a:ln w="9525">
            <a:solidFill>
              <a:schemeClr val="tx1"/>
            </a:solidFill>
            <a:round/>
            <a:headEnd/>
            <a:tailEnd/>
          </a:ln>
        </p:spPr>
      </p:cxnSp>
      <p:cxnSp>
        <p:nvCxnSpPr>
          <p:cNvPr id="151592" name="AutoShape 37"/>
          <p:cNvCxnSpPr>
            <a:cxnSpLocks noChangeShapeType="1"/>
            <a:stCxn id="151566" idx="4"/>
            <a:endCxn id="151572" idx="0"/>
          </p:cNvCxnSpPr>
          <p:nvPr/>
        </p:nvCxnSpPr>
        <p:spPr bwMode="auto">
          <a:xfrm flipH="1">
            <a:off x="4686300" y="3503613"/>
            <a:ext cx="152400" cy="373063"/>
          </a:xfrm>
          <a:prstGeom prst="straightConnector1">
            <a:avLst/>
          </a:prstGeom>
          <a:noFill/>
          <a:ln w="9525">
            <a:solidFill>
              <a:schemeClr val="tx1"/>
            </a:solidFill>
            <a:round/>
            <a:headEnd/>
            <a:tailEnd/>
          </a:ln>
        </p:spPr>
      </p:cxnSp>
      <p:cxnSp>
        <p:nvCxnSpPr>
          <p:cNvPr id="151593" name="AutoShape 38"/>
          <p:cNvCxnSpPr>
            <a:cxnSpLocks noChangeShapeType="1"/>
            <a:stCxn id="151566" idx="5"/>
            <a:endCxn id="151573" idx="0"/>
          </p:cNvCxnSpPr>
          <p:nvPr/>
        </p:nvCxnSpPr>
        <p:spPr bwMode="auto">
          <a:xfrm>
            <a:off x="4973638" y="3457575"/>
            <a:ext cx="398463" cy="420688"/>
          </a:xfrm>
          <a:prstGeom prst="straightConnector1">
            <a:avLst/>
          </a:prstGeom>
          <a:noFill/>
          <a:ln w="9525">
            <a:solidFill>
              <a:schemeClr val="tx1"/>
            </a:solidFill>
            <a:round/>
            <a:headEnd/>
            <a:tailEnd/>
          </a:ln>
        </p:spPr>
      </p:cxnSp>
      <p:cxnSp>
        <p:nvCxnSpPr>
          <p:cNvPr id="151594" name="AutoShape 39"/>
          <p:cNvCxnSpPr>
            <a:cxnSpLocks noChangeShapeType="1"/>
            <a:stCxn id="151570" idx="3"/>
            <a:endCxn id="151574" idx="0"/>
          </p:cNvCxnSpPr>
          <p:nvPr/>
        </p:nvCxnSpPr>
        <p:spPr bwMode="auto">
          <a:xfrm flipH="1">
            <a:off x="6057900" y="3459163"/>
            <a:ext cx="550863" cy="417513"/>
          </a:xfrm>
          <a:prstGeom prst="straightConnector1">
            <a:avLst/>
          </a:prstGeom>
          <a:noFill/>
          <a:ln w="9525">
            <a:solidFill>
              <a:schemeClr val="tx1"/>
            </a:solidFill>
            <a:round/>
            <a:headEnd/>
            <a:tailEnd/>
          </a:ln>
        </p:spPr>
      </p:cxnSp>
      <p:cxnSp>
        <p:nvCxnSpPr>
          <p:cNvPr id="151595" name="AutoShape 40"/>
          <p:cNvCxnSpPr>
            <a:cxnSpLocks noChangeShapeType="1"/>
            <a:stCxn id="151570" idx="4"/>
            <a:endCxn id="151571" idx="0"/>
          </p:cNvCxnSpPr>
          <p:nvPr/>
        </p:nvCxnSpPr>
        <p:spPr bwMode="auto">
          <a:xfrm flipH="1">
            <a:off x="6667500" y="3505200"/>
            <a:ext cx="76200" cy="371475"/>
          </a:xfrm>
          <a:prstGeom prst="straightConnector1">
            <a:avLst/>
          </a:prstGeom>
          <a:noFill/>
          <a:ln w="9525">
            <a:solidFill>
              <a:schemeClr val="tx1"/>
            </a:solidFill>
            <a:round/>
            <a:headEnd/>
            <a:tailEnd/>
          </a:ln>
        </p:spPr>
      </p:cxnSp>
      <p:cxnSp>
        <p:nvCxnSpPr>
          <p:cNvPr id="151596" name="AutoShape 41"/>
          <p:cNvCxnSpPr>
            <a:cxnSpLocks noChangeShapeType="1"/>
            <a:stCxn id="151570" idx="5"/>
            <a:endCxn id="151575" idx="7"/>
          </p:cNvCxnSpPr>
          <p:nvPr/>
        </p:nvCxnSpPr>
        <p:spPr bwMode="auto">
          <a:xfrm>
            <a:off x="6878638" y="3459163"/>
            <a:ext cx="533400" cy="463550"/>
          </a:xfrm>
          <a:prstGeom prst="straightConnector1">
            <a:avLst/>
          </a:prstGeom>
          <a:noFill/>
          <a:ln w="9525">
            <a:solidFill>
              <a:schemeClr val="tx1"/>
            </a:solidFill>
            <a:round/>
            <a:headEnd/>
            <a:tailEnd/>
          </a:ln>
        </p:spPr>
      </p:cxnSp>
      <p:sp>
        <p:nvSpPr>
          <p:cNvPr id="266282" name="Text Box 42"/>
          <p:cNvSpPr txBox="1">
            <a:spLocks noChangeArrowheads="1"/>
          </p:cNvSpPr>
          <p:nvPr/>
        </p:nvSpPr>
        <p:spPr bwMode="auto">
          <a:xfrm>
            <a:off x="6083300" y="4413250"/>
            <a:ext cx="546100" cy="427038"/>
          </a:xfrm>
          <a:prstGeom prst="rect">
            <a:avLst/>
          </a:prstGeom>
          <a:noFill/>
          <a:ln w="9525">
            <a:noFill/>
            <a:miter lim="800000"/>
            <a:headEnd/>
            <a:tailEnd/>
          </a:ln>
          <a:effectLst/>
        </p:spPr>
        <p:txBody>
          <a:bodyPr wrap="none">
            <a:prstTxWarp prst="textNoShape">
              <a:avLst/>
            </a:prstTxWarp>
            <a:spAutoFit/>
          </a:bodyPr>
          <a:lstStyle/>
          <a:p>
            <a:r>
              <a:rPr lang="en-US" sz="2200" b="1">
                <a:effectLst>
                  <a:outerShdw blurRad="38100" dist="38100" dir="2700000" algn="tl">
                    <a:srgbClr val="DDDDDD"/>
                  </a:outerShdw>
                </a:effectLst>
                <a:latin typeface="Comic Sans MS" charset="0"/>
              </a:rPr>
              <a:t>...</a:t>
            </a:r>
          </a:p>
        </p:txBody>
      </p:sp>
      <p:cxnSp>
        <p:nvCxnSpPr>
          <p:cNvPr id="151598" name="AutoShape 43"/>
          <p:cNvCxnSpPr>
            <a:cxnSpLocks noChangeShapeType="1"/>
            <a:endCxn id="151576" idx="0"/>
          </p:cNvCxnSpPr>
          <p:nvPr/>
        </p:nvCxnSpPr>
        <p:spPr bwMode="auto">
          <a:xfrm flipH="1">
            <a:off x="1409700" y="4143375"/>
            <a:ext cx="550863" cy="342900"/>
          </a:xfrm>
          <a:prstGeom prst="straightConnector1">
            <a:avLst/>
          </a:prstGeom>
          <a:noFill/>
          <a:ln w="9525">
            <a:solidFill>
              <a:schemeClr val="tx1"/>
            </a:solidFill>
            <a:round/>
            <a:headEnd/>
            <a:tailEnd/>
          </a:ln>
        </p:spPr>
      </p:cxnSp>
      <p:cxnSp>
        <p:nvCxnSpPr>
          <p:cNvPr id="151599" name="AutoShape 44"/>
          <p:cNvCxnSpPr>
            <a:cxnSpLocks noChangeShapeType="1"/>
            <a:endCxn id="151579" idx="0"/>
          </p:cNvCxnSpPr>
          <p:nvPr/>
        </p:nvCxnSpPr>
        <p:spPr bwMode="auto">
          <a:xfrm flipH="1">
            <a:off x="1866900" y="4189413"/>
            <a:ext cx="228600" cy="296863"/>
          </a:xfrm>
          <a:prstGeom prst="straightConnector1">
            <a:avLst/>
          </a:prstGeom>
          <a:noFill/>
          <a:ln w="9525">
            <a:solidFill>
              <a:schemeClr val="tx1"/>
            </a:solidFill>
            <a:round/>
            <a:headEnd/>
            <a:tailEnd/>
          </a:ln>
        </p:spPr>
      </p:cxnSp>
      <p:cxnSp>
        <p:nvCxnSpPr>
          <p:cNvPr id="151600" name="AutoShape 45"/>
          <p:cNvCxnSpPr>
            <a:cxnSpLocks noChangeShapeType="1"/>
            <a:endCxn id="151578" idx="0"/>
          </p:cNvCxnSpPr>
          <p:nvPr/>
        </p:nvCxnSpPr>
        <p:spPr bwMode="auto">
          <a:xfrm>
            <a:off x="2230438" y="4143375"/>
            <a:ext cx="93663" cy="342900"/>
          </a:xfrm>
          <a:prstGeom prst="straightConnector1">
            <a:avLst/>
          </a:prstGeom>
          <a:noFill/>
          <a:ln w="9525">
            <a:solidFill>
              <a:schemeClr val="tx1"/>
            </a:solidFill>
            <a:round/>
            <a:headEnd/>
            <a:tailEnd/>
          </a:ln>
        </p:spPr>
      </p:cxnSp>
      <p:cxnSp>
        <p:nvCxnSpPr>
          <p:cNvPr id="151601" name="AutoShape 46"/>
          <p:cNvCxnSpPr>
            <a:cxnSpLocks noChangeShapeType="1"/>
            <a:stCxn id="151569" idx="4"/>
            <a:endCxn id="151577" idx="0"/>
          </p:cNvCxnSpPr>
          <p:nvPr/>
        </p:nvCxnSpPr>
        <p:spPr bwMode="auto">
          <a:xfrm>
            <a:off x="2781300" y="4189413"/>
            <a:ext cx="228600" cy="296863"/>
          </a:xfrm>
          <a:prstGeom prst="straightConnector1">
            <a:avLst/>
          </a:prstGeom>
          <a:noFill/>
          <a:ln w="9525">
            <a:solidFill>
              <a:schemeClr val="tx1"/>
            </a:solidFill>
            <a:round/>
            <a:headEnd/>
            <a:tailEnd/>
          </a:ln>
        </p:spPr>
      </p:cxnSp>
      <p:cxnSp>
        <p:nvCxnSpPr>
          <p:cNvPr id="151602" name="AutoShape 47"/>
          <p:cNvCxnSpPr>
            <a:cxnSpLocks noChangeShapeType="1"/>
            <a:stCxn id="151569" idx="5"/>
            <a:endCxn id="151581" idx="0"/>
          </p:cNvCxnSpPr>
          <p:nvPr/>
        </p:nvCxnSpPr>
        <p:spPr bwMode="auto">
          <a:xfrm>
            <a:off x="2916238" y="4143375"/>
            <a:ext cx="550863" cy="342900"/>
          </a:xfrm>
          <a:prstGeom prst="straightConnector1">
            <a:avLst/>
          </a:prstGeom>
          <a:noFill/>
          <a:ln w="9525">
            <a:solidFill>
              <a:schemeClr val="tx1"/>
            </a:solidFill>
            <a:round/>
            <a:headEnd/>
            <a:tailEnd/>
          </a:ln>
        </p:spPr>
      </p:cxnSp>
      <p:cxnSp>
        <p:nvCxnSpPr>
          <p:cNvPr id="151603" name="AutoShape 48"/>
          <p:cNvCxnSpPr>
            <a:cxnSpLocks noChangeShapeType="1"/>
            <a:stCxn id="151569" idx="5"/>
            <a:endCxn id="151582" idx="0"/>
          </p:cNvCxnSpPr>
          <p:nvPr/>
        </p:nvCxnSpPr>
        <p:spPr bwMode="auto">
          <a:xfrm>
            <a:off x="2916238" y="4143375"/>
            <a:ext cx="1008063" cy="344488"/>
          </a:xfrm>
          <a:prstGeom prst="straightConnector1">
            <a:avLst/>
          </a:prstGeom>
          <a:noFill/>
          <a:ln w="9525">
            <a:solidFill>
              <a:schemeClr val="tx1"/>
            </a:solidFill>
            <a:round/>
            <a:headEnd/>
            <a:tailEnd/>
          </a:ln>
        </p:spPr>
      </p:cxnSp>
      <p:cxnSp>
        <p:nvCxnSpPr>
          <p:cNvPr id="151604" name="AutoShape 49"/>
          <p:cNvCxnSpPr>
            <a:cxnSpLocks noChangeShapeType="1"/>
            <a:stCxn id="151568" idx="5"/>
            <a:endCxn id="151583" idx="1"/>
          </p:cNvCxnSpPr>
          <p:nvPr/>
        </p:nvCxnSpPr>
        <p:spPr bwMode="auto">
          <a:xfrm>
            <a:off x="3602038" y="4143375"/>
            <a:ext cx="800100" cy="388938"/>
          </a:xfrm>
          <a:prstGeom prst="straightConnector1">
            <a:avLst/>
          </a:prstGeom>
          <a:noFill/>
          <a:ln w="9525">
            <a:solidFill>
              <a:schemeClr val="tx1"/>
            </a:solidFill>
            <a:round/>
            <a:headEnd/>
            <a:tailEnd/>
          </a:ln>
        </p:spPr>
      </p:cxnSp>
      <p:cxnSp>
        <p:nvCxnSpPr>
          <p:cNvPr id="151605" name="AutoShape 50"/>
          <p:cNvCxnSpPr>
            <a:cxnSpLocks noChangeShapeType="1"/>
            <a:stCxn id="151568" idx="5"/>
            <a:endCxn id="151580" idx="1"/>
          </p:cNvCxnSpPr>
          <p:nvPr/>
        </p:nvCxnSpPr>
        <p:spPr bwMode="auto">
          <a:xfrm>
            <a:off x="3602038" y="4143375"/>
            <a:ext cx="1257300" cy="388938"/>
          </a:xfrm>
          <a:prstGeom prst="straightConnector1">
            <a:avLst/>
          </a:prstGeom>
          <a:noFill/>
          <a:ln w="9525">
            <a:solidFill>
              <a:schemeClr val="tx1"/>
            </a:solidFill>
            <a:round/>
            <a:headEnd/>
            <a:tailEnd/>
          </a:ln>
        </p:spPr>
      </p:cxnSp>
      <p:cxnSp>
        <p:nvCxnSpPr>
          <p:cNvPr id="151606" name="AutoShape 51"/>
          <p:cNvCxnSpPr>
            <a:cxnSpLocks noChangeShapeType="1"/>
            <a:stCxn id="151568" idx="5"/>
            <a:endCxn id="151584" idx="0"/>
          </p:cNvCxnSpPr>
          <p:nvPr/>
        </p:nvCxnSpPr>
        <p:spPr bwMode="auto">
          <a:xfrm>
            <a:off x="3602038" y="4143375"/>
            <a:ext cx="1849438" cy="342900"/>
          </a:xfrm>
          <a:prstGeom prst="straightConnector1">
            <a:avLst/>
          </a:prstGeom>
          <a:noFill/>
          <a:ln w="9525">
            <a:solidFill>
              <a:schemeClr val="tx1"/>
            </a:solidFill>
            <a:round/>
            <a:headEnd/>
            <a:tailEnd/>
          </a:ln>
        </p:spPr>
      </p:cxnSp>
      <p:sp>
        <p:nvSpPr>
          <p:cNvPr id="151559" name="Rectangle 53"/>
          <p:cNvSpPr>
            <a:spLocks noChangeArrowheads="1"/>
          </p:cNvSpPr>
          <p:nvPr/>
        </p:nvSpPr>
        <p:spPr bwMode="auto">
          <a:xfrm>
            <a:off x="533400" y="5334000"/>
            <a:ext cx="7924800" cy="1108076"/>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smtClean="0">
                <a:latin typeface="Tahoma" charset="0"/>
              </a:rPr>
              <a:t>FRONTIER contains </a:t>
            </a:r>
            <a:r>
              <a:rPr kumimoji="1" lang="en-US" sz="2000" dirty="0">
                <a:latin typeface="Tahoma" charset="0"/>
              </a:rPr>
              <a:t>all         nodes.  Thus:</a:t>
            </a:r>
            <a:r>
              <a:rPr kumimoji="1" lang="en-US" sz="2000" dirty="0" smtClean="0">
                <a:latin typeface="Tahoma" charset="0"/>
              </a:rPr>
              <a:t> 6.</a:t>
            </a:r>
            <a:endParaRPr kumimoji="1" lang="en-US" sz="2000" dirty="0">
              <a:latin typeface="Tahoma" charset="0"/>
            </a:endParaRPr>
          </a:p>
          <a:p>
            <a:pPr marL="342900" indent="-342900">
              <a:spcBef>
                <a:spcPct val="20000"/>
              </a:spcBef>
              <a:buClr>
                <a:schemeClr val="tx1"/>
              </a:buClr>
              <a:buFontTx/>
              <a:buChar char="•"/>
            </a:pPr>
            <a:r>
              <a:rPr kumimoji="1" lang="en-US" sz="2000" dirty="0">
                <a:latin typeface="Tahoma" charset="0"/>
              </a:rPr>
              <a:t>In </a:t>
            </a:r>
            <a:r>
              <a:rPr kumimoji="1" lang="en-US" sz="2000" dirty="0" smtClean="0">
                <a:latin typeface="Tahoma" charset="0"/>
              </a:rPr>
              <a:t>General FRONTIER contains ((</a:t>
            </a:r>
            <a:r>
              <a:rPr kumimoji="1" lang="en-US" sz="2000" dirty="0">
                <a:latin typeface="Tahoma" charset="0"/>
              </a:rPr>
              <a:t>b-1) * m</a:t>
            </a:r>
            <a:r>
              <a:rPr kumimoji="1" lang="en-US" sz="2000" dirty="0" smtClean="0">
                <a:latin typeface="Tahoma" charset="0"/>
              </a:rPr>
              <a:t>)</a:t>
            </a:r>
          </a:p>
          <a:p>
            <a:pPr marL="342900" indent="-342900">
              <a:spcBef>
                <a:spcPct val="20000"/>
              </a:spcBef>
              <a:buClr>
                <a:schemeClr val="tx1"/>
              </a:buClr>
              <a:buFontTx/>
              <a:buChar char="•"/>
            </a:pPr>
            <a:r>
              <a:rPr kumimoji="1" lang="en-US" sz="2000" dirty="0">
                <a:latin typeface="Tahoma" charset="0"/>
              </a:rPr>
              <a:t>Order:  </a:t>
            </a:r>
            <a:r>
              <a:rPr kumimoji="1" lang="en-US" sz="2000" dirty="0" err="1">
                <a:latin typeface="Tahoma" charset="0"/>
              </a:rPr>
              <a:t>O(m</a:t>
            </a:r>
            <a:r>
              <a:rPr kumimoji="1" lang="en-US" sz="2000" dirty="0">
                <a:latin typeface="Tahoma" charset="0"/>
              </a:rPr>
              <a:t>*</a:t>
            </a:r>
            <a:r>
              <a:rPr kumimoji="1" lang="en-US" sz="2000" dirty="0" err="1">
                <a:latin typeface="Tahoma" charset="0"/>
              </a:rPr>
              <a:t>b</a:t>
            </a:r>
            <a:r>
              <a:rPr kumimoji="1" lang="en-US" sz="2000" dirty="0">
                <a:latin typeface="Tahoma" charset="0"/>
              </a:rPr>
              <a:t>)</a:t>
            </a:r>
          </a:p>
        </p:txBody>
      </p:sp>
      <p:sp>
        <p:nvSpPr>
          <p:cNvPr id="151560" name="Oval 54"/>
          <p:cNvSpPr>
            <a:spLocks noChangeArrowheads="1"/>
          </p:cNvSpPr>
          <p:nvPr/>
        </p:nvSpPr>
        <p:spPr bwMode="auto">
          <a:xfrm>
            <a:off x="3657600" y="5402263"/>
            <a:ext cx="381000" cy="312737"/>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55" name="Oval 9"/>
          <p:cNvSpPr>
            <a:spLocks noChangeArrowheads="1"/>
          </p:cNvSpPr>
          <p:nvPr/>
        </p:nvSpPr>
        <p:spPr bwMode="auto">
          <a:xfrm>
            <a:off x="1905000" y="3876675"/>
            <a:ext cx="381000" cy="312738"/>
          </a:xfrm>
          <a:prstGeom prst="ellipse">
            <a:avLst/>
          </a:prstGeom>
          <a:solidFill>
            <a:srgbClr val="92D05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2659891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lstStyle/>
          <a:p>
            <a:r>
              <a:rPr lang="en-US" dirty="0" smtClean="0"/>
              <a:t>Graph Search</a:t>
            </a:r>
            <a:endParaRPr lang="en-US" dirty="0"/>
          </a:p>
        </p:txBody>
      </p:sp>
      <p:sp>
        <p:nvSpPr>
          <p:cNvPr id="5" name="Rectangle 4"/>
          <p:cNvSpPr>
            <a:spLocks noChangeArrowheads="1"/>
          </p:cNvSpPr>
          <p:nvPr/>
        </p:nvSpPr>
        <p:spPr bwMode="auto">
          <a:xfrm>
            <a:off x="457200" y="1295400"/>
            <a:ext cx="8061325" cy="4800600"/>
          </a:xfrm>
          <a:prstGeom prst="rect">
            <a:avLst/>
          </a:prstGeom>
          <a:solidFill>
            <a:srgbClr val="FFFFFF"/>
          </a:solidFill>
          <a:ln w="19050">
            <a:solidFill>
              <a:srgbClr val="000000"/>
            </a:solidFill>
            <a:miter lim="800000"/>
            <a:headEnd/>
            <a:tailEnd/>
          </a:ln>
        </p:spPr>
        <p:txBody>
          <a:bodyPr wrap="none" anchor="ctr">
            <a:prstTxWarp prst="textNoShape">
              <a:avLst/>
            </a:prstTxWarp>
          </a:bodyPr>
          <a:lstStyle/>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1" i="0" u="none" strike="noStrike" kern="0" cap="none" spc="0" normalizeH="0" baseline="0" noProof="0" dirty="0">
                <a:ln>
                  <a:noFill/>
                </a:ln>
                <a:solidFill>
                  <a:sysClr val="windowText" lastClr="000000"/>
                </a:solidFill>
                <a:effectLst/>
                <a:uLnTx/>
                <a:uFillTx/>
              </a:rPr>
              <a:t>function</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smtClean="0">
                <a:ln>
                  <a:noFill/>
                </a:ln>
                <a:solidFill>
                  <a:sysClr val="windowText" lastClr="000000"/>
                </a:solidFill>
                <a:effectLst/>
                <a:uLnTx/>
                <a:uFillTx/>
              </a:rPr>
              <a:t>GRAPH-</a:t>
            </a:r>
            <a:r>
              <a:rPr kumimoji="1" lang="en-US" sz="2000" b="0" i="0" u="none" strike="noStrike" kern="0" cap="none" spc="0" normalizeH="0" baseline="0" noProof="0" dirty="0">
                <a:ln>
                  <a:noFill/>
                </a:ln>
                <a:solidFill>
                  <a:sysClr val="windowText" lastClr="000000"/>
                </a:solidFill>
                <a:effectLst/>
                <a:uLnTx/>
                <a:uFillTx/>
              </a:rPr>
              <a:t>SEARCH(</a:t>
            </a:r>
            <a:r>
              <a:rPr kumimoji="1" lang="en-US" sz="2000" b="0" i="1" u="none" strike="noStrike" kern="0" cap="none" spc="0" normalizeH="0" baseline="0" noProof="0" dirty="0">
                <a:ln>
                  <a:noFill/>
                </a:ln>
                <a:solidFill>
                  <a:sysClr val="windowText" lastClr="000000"/>
                </a:solidFill>
                <a:effectLst/>
                <a:uLnTx/>
                <a:uFillTx/>
              </a:rPr>
              <a:t>problem</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return</a:t>
            </a:r>
            <a:r>
              <a:rPr kumimoji="1" lang="en-US" sz="2000" b="0" i="0" u="none" strike="noStrike" kern="0" cap="none" spc="0" normalizeH="0" baseline="0" noProof="0" dirty="0">
                <a:ln>
                  <a:noFill/>
                </a:ln>
                <a:solidFill>
                  <a:sysClr val="windowText" lastClr="000000"/>
                </a:solidFill>
                <a:effectLst/>
                <a:uLnTx/>
                <a:uFillTx/>
              </a:rPr>
              <a:t> a solution or 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smtClean="0">
                <a:ln>
                  <a:noFill/>
                </a:ln>
                <a:solidFill>
                  <a:sysClr val="windowText" lastClr="000000"/>
                </a:solidFill>
                <a:effectLst/>
                <a:uLnTx/>
                <a:uFillTx/>
              </a:rPr>
              <a:t>frontier</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0" i="0" u="none" strike="noStrike" kern="0" cap="none" spc="0" normalizeH="0" baseline="0" noProof="0" dirty="0">
                <a:ln>
                  <a:noFill/>
                </a:ln>
                <a:solidFill>
                  <a:sysClr val="windowText" lastClr="000000"/>
                </a:solidFill>
                <a:effectLst/>
                <a:uLnTx/>
                <a:uFillTx/>
                <a:sym typeface="Symbol" charset="2"/>
              </a:rPr>
              <a:t> MAKE-QUEUE(</a:t>
            </a:r>
            <a:r>
              <a:rPr kumimoji="1" lang="en-US" sz="2000" b="0" i="0" u="none" strike="noStrike" kern="0" cap="none" spc="0" normalizeH="0" baseline="0" noProof="0" dirty="0">
                <a:ln>
                  <a:noFill/>
                </a:ln>
                <a:solidFill>
                  <a:sysClr val="windowText" lastClr="000000"/>
                </a:solidFill>
                <a:effectLst/>
                <a:uLnTx/>
                <a:uFillTx/>
              </a:rPr>
              <a:t>MAKE-NODE</a:t>
            </a:r>
            <a:r>
              <a:rPr kumimoji="1" lang="en-US" sz="2000" b="0" i="0" u="none" strike="noStrike" kern="0" cap="none" spc="0" normalizeH="0" baseline="0" noProof="0" dirty="0" smtClean="0">
                <a:ln>
                  <a:noFill/>
                </a:ln>
                <a:solidFill>
                  <a:sysClr val="windowText" lastClr="000000"/>
                </a:solidFill>
                <a:effectLst/>
                <a:uLnTx/>
                <a:uFillTx/>
              </a:rPr>
              <a:t>(</a:t>
            </a:r>
            <a:r>
              <a:rPr kumimoji="1" lang="en-US" sz="2000" b="0" i="0" u="none" strike="noStrike" kern="0" cap="none" spc="0" normalizeH="0" baseline="0" noProof="0" dirty="0" err="1" smtClean="0">
                <a:ln>
                  <a:noFill/>
                </a:ln>
                <a:solidFill>
                  <a:sysClr val="windowText" lastClr="000000"/>
                </a:solidFill>
                <a:effectLst/>
                <a:uLnTx/>
                <a:uFillTx/>
              </a:rPr>
              <a:t>problem.INITIAL</a:t>
            </a:r>
            <a:r>
              <a:rPr kumimoji="1" lang="en-US" sz="2000" b="0" i="0" u="none" strike="noStrike" kern="0" cap="none" spc="0" normalizeH="0" baseline="0" noProof="0" dirty="0">
                <a:ln>
                  <a:noFill/>
                </a:ln>
                <a:solidFill>
                  <a:sysClr val="windowText" lastClr="000000"/>
                </a:solidFill>
                <a:effectLst/>
                <a:uLnTx/>
                <a:uFillTx/>
              </a:rPr>
              <a:t>-</a:t>
            </a:r>
            <a:r>
              <a:rPr kumimoji="1" lang="en-US" sz="2000" b="0" i="0" u="none" strike="noStrike" kern="0" cap="none" spc="0" normalizeH="0" baseline="0" noProof="0" dirty="0" smtClean="0">
                <a:ln>
                  <a:noFill/>
                </a:ln>
                <a:solidFill>
                  <a:sysClr val="windowText" lastClr="000000"/>
                </a:solidFill>
                <a:effectLst/>
                <a:uLnTx/>
                <a:uFillTx/>
              </a:rPr>
              <a:t>STATE))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0" i="0" u="none" strike="noStrike" kern="0" cap="none" spc="0" normalizeH="0" baseline="0" noProof="0" dirty="0" smtClean="0">
                <a:ln>
                  <a:noFill/>
                </a:ln>
                <a:solidFill>
                  <a:srgbClr val="FF0000"/>
                </a:solidFill>
                <a:effectLst/>
                <a:uLnTx/>
                <a:uFillTx/>
              </a:rPr>
              <a:t> </a:t>
            </a:r>
            <a:r>
              <a:rPr kumimoji="1" lang="en-US" sz="2000" b="0" i="1" u="none" strike="noStrike" kern="0" cap="none" spc="0" normalizeH="0" baseline="0" noProof="0" dirty="0" err="1" smtClean="0">
                <a:ln>
                  <a:noFill/>
                </a:ln>
                <a:solidFill>
                  <a:srgbClr val="FF0000"/>
                </a:solidFill>
                <a:effectLst/>
                <a:uLnTx/>
                <a:uFillTx/>
              </a:rPr>
              <a:t>explored_set</a:t>
            </a:r>
            <a:r>
              <a:rPr kumimoji="1" lang="en-US" sz="2000" b="0" i="1" u="none" strike="noStrike" kern="0" cap="none" spc="0" normalizeH="0" baseline="0" noProof="0" dirty="0" smtClean="0">
                <a:ln>
                  <a:noFill/>
                </a:ln>
                <a:solidFill>
                  <a:srgbClr val="FF0000"/>
                </a:solidFill>
                <a:effectLst/>
                <a:uLnTx/>
                <a:uFillTx/>
              </a:rPr>
              <a:t> </a:t>
            </a:r>
            <a:r>
              <a:rPr kumimoji="1" lang="en-US" sz="2000" b="0" i="0" u="none" strike="noStrike" kern="0" cap="none" spc="0" normalizeH="0" baseline="0" noProof="0" dirty="0">
                <a:ln>
                  <a:noFill/>
                </a:ln>
                <a:solidFill>
                  <a:srgbClr val="FF0000"/>
                </a:solidFill>
                <a:effectLst/>
                <a:uLnTx/>
                <a:uFillTx/>
                <a:sym typeface="Symbol" charset="2"/>
              </a:rPr>
              <a:t> </a:t>
            </a:r>
            <a:r>
              <a:rPr kumimoji="1" lang="en-US" sz="2000" b="0" i="0" u="none" strike="noStrike" kern="0" cap="none" spc="0" normalizeH="0" baseline="0" noProof="0" dirty="0" smtClean="0">
                <a:ln>
                  <a:noFill/>
                </a:ln>
                <a:solidFill>
                  <a:srgbClr val="FF0000"/>
                </a:solidFill>
                <a:effectLst/>
                <a:uLnTx/>
                <a:uFillTx/>
                <a:sym typeface="Symbol" charset="2"/>
              </a:rPr>
              <a:t>empty</a:t>
            </a:r>
            <a:endParaRPr kumimoji="1" lang="en-US" sz="2000" b="0" i="0" u="none" strike="noStrike" kern="0" cap="none" spc="0" normalizeH="0" baseline="0" noProof="0" dirty="0">
              <a:ln>
                <a:noFill/>
              </a:ln>
              <a:solidFill>
                <a:srgbClr val="FF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loop do</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if</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rPr>
              <a:t>EMPTY?</a:t>
            </a:r>
            <a:r>
              <a:rPr kumimoji="1" lang="en-US" sz="2000" b="0" i="0" u="none" strike="noStrike" kern="0" cap="none" spc="0" normalizeH="0" baseline="0" noProof="0" dirty="0" err="1" smtClean="0">
                <a:ln>
                  <a:noFill/>
                </a:ln>
                <a:solidFill>
                  <a:sysClr val="windowText" lastClr="000000"/>
                </a:solidFill>
                <a:effectLst/>
                <a:uLnTx/>
                <a:uFillTx/>
              </a:rPr>
              <a:t>(</a:t>
            </a:r>
            <a:r>
              <a:rPr kumimoji="1" lang="en-US" sz="2000" b="0" i="1" u="none" strike="noStrike" kern="0" cap="none" spc="0" normalizeH="0" baseline="0" noProof="0" dirty="0" err="1" smtClean="0">
                <a:ln>
                  <a:noFill/>
                </a:ln>
                <a:solidFill>
                  <a:sysClr val="windowText" lastClr="000000"/>
                </a:solidFill>
                <a:effectLst/>
                <a:uLnTx/>
                <a:uFillTx/>
              </a:rPr>
              <a:t>frontier</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return </a:t>
            </a:r>
            <a:r>
              <a:rPr kumimoji="1" lang="en-US" sz="2000" b="0" i="0" u="none" strike="noStrike" kern="0" cap="none" spc="0" normalizeH="0" baseline="0" noProof="0" dirty="0">
                <a:ln>
                  <a:noFill/>
                </a:ln>
                <a:solidFill>
                  <a:sysClr val="windowText" lastClr="000000"/>
                </a:solidFill>
                <a:effectLst/>
                <a:uLnTx/>
                <a:uFillTx/>
              </a:rPr>
              <a:t>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sym typeface="Symbol" charset="2"/>
              </a:rPr>
              <a:t></a:t>
            </a:r>
            <a:r>
              <a:rPr kumimoji="1" lang="en-US" sz="2000" b="0" i="0" u="none" strike="noStrike" kern="0" cap="none" spc="0" normalizeH="0" baseline="0" noProof="0" dirty="0">
                <a:ln>
                  <a:noFill/>
                </a:ln>
                <a:solidFill>
                  <a:sysClr val="windowText" lastClr="000000"/>
                </a:solidFill>
                <a:effectLst/>
                <a:uLnTx/>
                <a:uFillTx/>
                <a:sym typeface="Symbol" charset="2"/>
              </a:rPr>
              <a:t> </a:t>
            </a:r>
            <a:r>
              <a:rPr kumimoji="1" lang="en-US" sz="2000" b="0" i="0" u="none" strike="noStrike" kern="0" cap="none" spc="0" normalizeH="0" baseline="0" noProof="0" dirty="0">
                <a:ln>
                  <a:noFill/>
                </a:ln>
                <a:solidFill>
                  <a:sysClr val="windowText" lastClr="000000"/>
                </a:solidFill>
                <a:effectLst/>
                <a:uLnTx/>
                <a:uFillTx/>
              </a:rPr>
              <a:t>REMOVE-</a:t>
            </a:r>
            <a:r>
              <a:rPr kumimoji="1" lang="en-US" sz="2000" b="0" i="0" u="none" strike="noStrike" kern="0" cap="none" spc="0" normalizeH="0" baseline="0" noProof="0" dirty="0" err="1">
                <a:ln>
                  <a:noFill/>
                </a:ln>
                <a:solidFill>
                  <a:sysClr val="windowText" lastClr="000000"/>
                </a:solidFill>
                <a:effectLst/>
                <a:uLnTx/>
                <a:uFillTx/>
              </a:rPr>
              <a:t>FIRST</a:t>
            </a:r>
            <a:r>
              <a:rPr kumimoji="1" lang="en-US" sz="2000" b="0" i="0" u="none" strike="noStrike" kern="0" cap="none" spc="0" normalizeH="0" baseline="0" noProof="0" dirty="0" err="1" smtClean="0">
                <a:ln>
                  <a:noFill/>
                </a:ln>
                <a:solidFill>
                  <a:sysClr val="windowText" lastClr="000000"/>
                </a:solidFill>
                <a:effectLst/>
                <a:uLnTx/>
                <a:uFillTx/>
              </a:rPr>
              <a:t>(</a:t>
            </a:r>
            <a:r>
              <a:rPr kumimoji="1" lang="en-US" sz="2000" b="0" i="1" u="none" strike="noStrike" kern="0" cap="none" spc="0" normalizeH="0" baseline="0" noProof="0" dirty="0" err="1" smtClean="0">
                <a:ln>
                  <a:noFill/>
                </a:ln>
                <a:solidFill>
                  <a:sysClr val="windowText" lastClr="000000"/>
                </a:solidFill>
                <a:effectLst/>
                <a:uLnTx/>
                <a:uFillTx/>
              </a:rPr>
              <a:t>frontier</a:t>
            </a:r>
            <a:r>
              <a:rPr kumimoji="1" lang="en-US" sz="2000" b="0" i="0" u="none" strike="noStrike" kern="0" cap="none" spc="0" normalizeH="0" baseline="0" noProof="0" dirty="0" smtClean="0">
                <a:ln>
                  <a:noFill/>
                </a:ln>
                <a:solidFill>
                  <a:sysClr val="windowText" lastClr="000000"/>
                </a:solidFill>
                <a:effectLst/>
                <a:uLnTx/>
                <a:uFillTx/>
              </a:rPr>
              <a:t>)</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if</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0" i="0" u="none" strike="noStrike" kern="0" cap="none" spc="0" normalizeH="0" baseline="0" noProof="0" dirty="0" err="1" smtClean="0">
                <a:ln>
                  <a:noFill/>
                </a:ln>
                <a:solidFill>
                  <a:sysClr val="windowText" lastClr="000000"/>
                </a:solidFill>
                <a:effectLst/>
                <a:uLnTx/>
                <a:uFillTx/>
              </a:rPr>
              <a:t>problem.GOAL</a:t>
            </a:r>
            <a:r>
              <a:rPr kumimoji="1" lang="en-US" sz="2000" b="0" i="0" u="none" strike="noStrike" kern="0" cap="none" spc="0" normalizeH="0" baseline="0" noProof="0" dirty="0">
                <a:ln>
                  <a:noFill/>
                </a:ln>
                <a:solidFill>
                  <a:sysClr val="windowText" lastClr="000000"/>
                </a:solidFill>
                <a:effectLst/>
                <a:uLnTx/>
                <a:uFillTx/>
              </a:rPr>
              <a:t>-</a:t>
            </a:r>
            <a:r>
              <a:rPr kumimoji="1" lang="en-US" sz="2000" b="0" i="0" u="none" strike="noStrike" kern="0" cap="none" spc="0" normalizeH="0" baseline="0" noProof="0" dirty="0" smtClean="0">
                <a:ln>
                  <a:noFill/>
                </a:ln>
                <a:solidFill>
                  <a:sysClr val="windowText" lastClr="000000"/>
                </a:solidFill>
                <a:effectLst/>
                <a:uLnTx/>
                <a:uFillTx/>
              </a:rPr>
              <a:t>TEST </a:t>
            </a:r>
            <a:r>
              <a:rPr kumimoji="1" lang="en-US" sz="2000" b="0" i="0" u="none" strike="noStrike" kern="0" cap="none" spc="0" normalizeH="0" baseline="0" noProof="0" dirty="0">
                <a:ln>
                  <a:noFill/>
                </a:ln>
                <a:solidFill>
                  <a:sysClr val="windowText" lastClr="000000"/>
                </a:solidFill>
                <a:effectLst/>
                <a:uLnTx/>
                <a:uFillTx/>
              </a:rPr>
              <a:t>applied to</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0" i="0" u="none" strike="noStrike" kern="0" cap="none" spc="0" normalizeH="0" baseline="0" noProof="0" dirty="0" err="1" smtClean="0">
                <a:ln>
                  <a:noFill/>
                </a:ln>
                <a:solidFill>
                  <a:sysClr val="windowText" lastClr="000000"/>
                </a:solidFill>
                <a:effectLst/>
                <a:uLnTx/>
                <a:uFillTx/>
              </a:rPr>
              <a:t>node.STATE</a:t>
            </a:r>
            <a:r>
              <a:rPr kumimoji="1" lang="en-US" sz="2000" b="0" i="0" u="none" strike="noStrike" kern="0" cap="none" spc="0" normalizeH="0" baseline="0" noProof="0" dirty="0" smtClean="0">
                <a:ln>
                  <a:noFill/>
                </a:ln>
                <a:solidFill>
                  <a:sysClr val="windowText" lastClr="000000"/>
                </a:solidFill>
                <a:effectLst/>
                <a:uLnTx/>
                <a:uFillTx/>
              </a:rPr>
              <a:t> succeeds</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return</a:t>
            </a:r>
            <a:r>
              <a:rPr kumimoji="1" lang="en-US" sz="2000" b="0" i="0" u="none" strike="noStrike" kern="0" cap="none" spc="0" normalizeH="0" baseline="0" noProof="0" dirty="0">
                <a:ln>
                  <a:noFill/>
                </a:ln>
                <a:solidFill>
                  <a:sysClr val="windowText" lastClr="000000"/>
                </a:solidFill>
                <a:effectLst/>
                <a:uLnTx/>
                <a:uFillTx/>
              </a:rPr>
              <a:t> SOLUTION(</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err="1" smtClean="0">
                <a:ln>
                  <a:noFill/>
                </a:ln>
                <a:solidFill>
                  <a:srgbClr val="FF0000"/>
                </a:solidFill>
                <a:effectLst/>
                <a:uLnTx/>
                <a:uFillTx/>
              </a:rPr>
              <a:t>explored_set</a:t>
            </a:r>
            <a:r>
              <a:rPr kumimoji="1" lang="en-US" sz="2000" b="0" i="1" u="none" strike="noStrike" kern="0" cap="none" spc="0" normalizeH="0" baseline="0" noProof="0" dirty="0" smtClean="0">
                <a:ln>
                  <a:noFill/>
                </a:ln>
                <a:solidFill>
                  <a:srgbClr val="FF0000"/>
                </a:solidFill>
                <a:effectLst/>
                <a:uLnTx/>
                <a:uFillTx/>
              </a:rPr>
              <a:t> </a:t>
            </a:r>
            <a:r>
              <a:rPr kumimoji="1" lang="en-US" sz="2000" b="0" i="0" u="none" strike="noStrike" kern="0" cap="none" spc="0" normalizeH="0" baseline="0" noProof="0" dirty="0">
                <a:ln>
                  <a:noFill/>
                </a:ln>
                <a:solidFill>
                  <a:srgbClr val="FF0000"/>
                </a:solidFill>
                <a:effectLst/>
                <a:uLnTx/>
                <a:uFillTx/>
                <a:sym typeface="Symbol" charset="2"/>
              </a:rPr>
              <a:t> </a:t>
            </a:r>
            <a:r>
              <a:rPr kumimoji="1" lang="en-US" sz="2000" b="0" i="0" u="none" strike="noStrike" kern="0" cap="none" spc="0" normalizeH="0" baseline="0" noProof="0" dirty="0" smtClean="0">
                <a:ln>
                  <a:noFill/>
                </a:ln>
                <a:solidFill>
                  <a:srgbClr val="FF0000"/>
                </a:solidFill>
                <a:effectLst/>
                <a:uLnTx/>
                <a:uFillTx/>
                <a:sym typeface="Symbol" charset="2"/>
              </a:rPr>
              <a:t>INSERT(</a:t>
            </a:r>
            <a:r>
              <a:rPr kumimoji="1" lang="en-US" sz="2000" b="0" i="1" u="none" strike="noStrike" kern="0" cap="none" spc="0" normalizeH="0" baseline="0" noProof="0" dirty="0" smtClean="0">
                <a:ln>
                  <a:noFill/>
                </a:ln>
                <a:solidFill>
                  <a:srgbClr val="FF0000"/>
                </a:solidFill>
                <a:effectLst/>
                <a:uLnTx/>
                <a:uFillTx/>
                <a:sym typeface="Symbol" charset="2"/>
              </a:rPr>
              <a:t>node, </a:t>
            </a:r>
            <a:r>
              <a:rPr kumimoji="1" lang="en-US" sz="2000" b="0" i="1" u="none" strike="noStrike" kern="0" cap="none" spc="0" normalizeH="0" baseline="0" noProof="0" dirty="0" err="1" smtClean="0">
                <a:ln>
                  <a:noFill/>
                </a:ln>
                <a:solidFill>
                  <a:srgbClr val="FF0000"/>
                </a:solidFill>
                <a:effectLst/>
                <a:uLnTx/>
                <a:uFillTx/>
                <a:sym typeface="Symbol" charset="2"/>
              </a:rPr>
              <a:t>explored_set</a:t>
            </a:r>
            <a:r>
              <a:rPr kumimoji="1" lang="en-US" sz="2000" b="0" i="1" u="none" strike="noStrike" kern="0" cap="none" spc="0" normalizeH="0" baseline="0" noProof="0" dirty="0" smtClean="0">
                <a:ln>
                  <a:noFill/>
                </a:ln>
                <a:solidFill>
                  <a:sysClr val="windowText" lastClr="000000"/>
                </a:solidFill>
                <a:effectLst/>
                <a:uLnTx/>
                <a:uFillTx/>
                <a:sym typeface="Symbol" charset="2"/>
              </a:rPr>
              <a:t>)</a:t>
            </a:r>
            <a:br>
              <a:rPr kumimoji="1" lang="en-US" sz="2000" b="0" i="1" u="none" strike="noStrike" kern="0" cap="none" spc="0" normalizeH="0" baseline="0" noProof="0" dirty="0" smtClean="0">
                <a:ln>
                  <a:noFill/>
                </a:ln>
                <a:solidFill>
                  <a:sysClr val="windowText" lastClr="000000"/>
                </a:solidFill>
                <a:effectLst/>
                <a:uLnTx/>
                <a:uFillTx/>
                <a:sym typeface="Symbol" charset="2"/>
              </a:rPr>
            </a:br>
            <a:r>
              <a:rPr kumimoji="1" lang="en-US" sz="2000" b="0" i="1" u="none" strike="noStrike" kern="0" cap="none" spc="0" normalizeH="0" baseline="0" noProof="0" dirty="0" smtClean="0">
                <a:ln>
                  <a:noFill/>
                </a:ln>
                <a:solidFill>
                  <a:sysClr val="windowText" lastClr="000000"/>
                </a:solidFill>
                <a:effectLst/>
                <a:uLnTx/>
                <a:uFillTx/>
                <a:sym typeface="Symbol" charset="2"/>
              </a:rPr>
              <a:t>	</a:t>
            </a:r>
            <a:r>
              <a:rPr kumimoji="1" lang="en-US" sz="2000" b="1" i="0" u="none" strike="noStrike" kern="0" cap="none" spc="0" normalizeH="0" baseline="0" noProof="0" dirty="0" smtClean="0">
                <a:ln>
                  <a:noFill/>
                </a:ln>
                <a:solidFill>
                  <a:sysClr val="windowText" lastClr="000000"/>
                </a:solidFill>
                <a:effectLst/>
                <a:uLnTx/>
                <a:uFillTx/>
                <a:sym typeface="Symbol" charset="2"/>
              </a:rPr>
              <a:t>for each </a:t>
            </a:r>
            <a:r>
              <a:rPr kumimoji="1" lang="en-US" sz="2000" b="0" i="1" u="none" strike="noStrike" kern="0" cap="none" spc="0" normalizeH="0" baseline="0" noProof="0" dirty="0" err="1" smtClean="0">
                <a:ln>
                  <a:noFill/>
                </a:ln>
                <a:solidFill>
                  <a:sysClr val="windowText" lastClr="000000"/>
                </a:solidFill>
                <a:effectLst/>
                <a:uLnTx/>
                <a:uFillTx/>
                <a:sym typeface="Symbol" charset="2"/>
              </a:rPr>
              <a:t>new_node</a:t>
            </a:r>
            <a:r>
              <a:rPr kumimoji="1" lang="en-US" sz="2000" b="0" i="1" u="none" strike="noStrike" kern="0" cap="none" spc="0" normalizeH="0" baseline="0" noProof="0" dirty="0" smtClean="0">
                <a:ln>
                  <a:noFill/>
                </a:ln>
                <a:solidFill>
                  <a:sysClr val="windowText" lastClr="000000"/>
                </a:solidFill>
                <a:effectLst/>
                <a:uLnTx/>
                <a:uFillTx/>
                <a:sym typeface="Symbol" charset="2"/>
              </a:rPr>
              <a:t> </a:t>
            </a:r>
            <a:r>
              <a:rPr kumimoji="1" lang="en-US" sz="2000" b="1" i="0" u="none" strike="noStrike" kern="0" cap="none" spc="0" normalizeH="0" baseline="0" noProof="0" dirty="0" smtClean="0">
                <a:ln>
                  <a:noFill/>
                </a:ln>
                <a:solidFill>
                  <a:sysClr val="windowText" lastClr="000000"/>
                </a:solidFill>
                <a:effectLst/>
                <a:uLnTx/>
                <a:uFillTx/>
                <a:sym typeface="Symbol" charset="2"/>
              </a:rPr>
              <a:t>in </a:t>
            </a:r>
            <a:r>
              <a:rPr kumimoji="1" lang="en-US" sz="2000" b="0" i="0" u="none" strike="noStrike" kern="0" cap="none" spc="0" normalizeH="0" baseline="0" noProof="0" dirty="0" smtClean="0">
                <a:ln>
                  <a:noFill/>
                </a:ln>
                <a:solidFill>
                  <a:sysClr val="windowText" lastClr="000000"/>
                </a:solidFill>
                <a:effectLst/>
                <a:uLnTx/>
                <a:uFillTx/>
              </a:rPr>
              <a:t>EXPAND</a:t>
            </a:r>
            <a:r>
              <a:rPr kumimoji="1" lang="en-US" sz="2000" b="0" i="0" u="none" strike="noStrike" kern="0" cap="none" spc="0" normalizeH="0" baseline="0" noProof="0" dirty="0">
                <a:ln>
                  <a:noFill/>
                </a:ln>
                <a:solidFill>
                  <a:sysClr val="windowText" lastClr="000000"/>
                </a:solidFill>
                <a:effectLst/>
                <a:uLnTx/>
                <a:uFillTx/>
              </a:rPr>
              <a:t>(</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problem</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1" i="0" u="none" strike="noStrike" kern="0" cap="none" spc="0" normalizeH="0" baseline="0" noProof="0" dirty="0" smtClean="0">
                <a:ln>
                  <a:noFill/>
                </a:ln>
                <a:solidFill>
                  <a:sysClr val="windowText" lastClr="000000"/>
                </a:solidFill>
                <a:effectLst/>
                <a:uLnTx/>
                <a:uFillTx/>
              </a:rPr>
              <a:t>do</a:t>
            </a:r>
            <a:br>
              <a:rPr kumimoji="1" lang="en-US" sz="2000" b="1" i="0" u="none" strike="noStrike" kern="0" cap="none" spc="0" normalizeH="0" baseline="0" noProof="0" dirty="0" smtClean="0">
                <a:ln>
                  <a:noFill/>
                </a:ln>
                <a:solidFill>
                  <a:sysClr val="windowText" lastClr="000000"/>
                </a:solidFill>
                <a:effectLst/>
                <a:uLnTx/>
                <a:uFillTx/>
              </a:rPr>
            </a:br>
            <a:r>
              <a:rPr kumimoji="1" lang="en-US" sz="2000" b="1" i="0" u="none" strike="noStrike" kern="0" cap="none" spc="0" normalizeH="0" baseline="0" noProof="0" dirty="0" smtClean="0">
                <a:ln>
                  <a:noFill/>
                </a:ln>
                <a:solidFill>
                  <a:sysClr val="windowText" lastClr="000000"/>
                </a:solidFill>
                <a:effectLst/>
                <a:uLnTx/>
                <a:uFillTx/>
              </a:rPr>
              <a:t>		</a:t>
            </a:r>
            <a:r>
              <a:rPr kumimoji="1" lang="en-US" sz="2000" b="1" i="0" u="none" strike="noStrike" kern="0" cap="none" spc="0" normalizeH="0" baseline="0" noProof="0" dirty="0" smtClean="0">
                <a:ln>
                  <a:noFill/>
                </a:ln>
                <a:solidFill>
                  <a:srgbClr val="FF0000"/>
                </a:solidFill>
                <a:effectLst/>
                <a:uLnTx/>
                <a:uFillTx/>
              </a:rPr>
              <a:t>if </a:t>
            </a:r>
            <a:r>
              <a:rPr kumimoji="1" lang="en-US" sz="2000" b="0" i="0" u="none" strike="noStrike" kern="0" cap="none" spc="0" normalizeH="0" baseline="0" noProof="0" dirty="0" smtClean="0">
                <a:ln>
                  <a:noFill/>
                </a:ln>
                <a:solidFill>
                  <a:srgbClr val="FF0000"/>
                </a:solidFill>
                <a:effectLst/>
                <a:uLnTx/>
                <a:uFillTx/>
              </a:rPr>
              <a:t>NOT(MEMBER?(</a:t>
            </a:r>
            <a:r>
              <a:rPr kumimoji="1" lang="en-US" sz="2000" b="0" i="1" u="none" strike="noStrike" kern="0" cap="none" spc="0" normalizeH="0" baseline="0" noProof="0" dirty="0" err="1" smtClean="0">
                <a:ln>
                  <a:noFill/>
                </a:ln>
                <a:solidFill>
                  <a:srgbClr val="FF0000"/>
                </a:solidFill>
                <a:effectLst/>
                <a:uLnTx/>
                <a:uFillTx/>
              </a:rPr>
              <a:t>new_node</a:t>
            </a:r>
            <a:r>
              <a:rPr kumimoji="1" lang="en-US" sz="2000" b="0" i="1" u="none" strike="noStrike" kern="0" cap="none" spc="0" normalizeH="0" baseline="0" noProof="0" dirty="0" smtClean="0">
                <a:ln>
                  <a:noFill/>
                </a:ln>
                <a:solidFill>
                  <a:srgbClr val="FF0000"/>
                </a:solidFill>
                <a:effectLst/>
                <a:uLnTx/>
                <a:uFillTx/>
              </a:rPr>
              <a:t>, frontier</a:t>
            </a:r>
            <a:r>
              <a:rPr kumimoji="1" lang="en-US" sz="2000" b="0" i="0" u="none" strike="noStrike" kern="0" cap="none" spc="0" normalizeH="0" baseline="0" noProof="0" dirty="0" smtClean="0">
                <a:ln>
                  <a:noFill/>
                </a:ln>
                <a:solidFill>
                  <a:srgbClr val="FF0000"/>
                </a:solidFill>
                <a:effectLst/>
                <a:uLnTx/>
                <a:uFillTx/>
              </a:rPr>
              <a:t>)) and</a:t>
            </a:r>
            <a:br>
              <a:rPr kumimoji="1" lang="en-US" sz="2000" b="0" i="0" u="none" strike="noStrike" kern="0" cap="none" spc="0" normalizeH="0" baseline="0" noProof="0" dirty="0" smtClean="0">
                <a:ln>
                  <a:noFill/>
                </a:ln>
                <a:solidFill>
                  <a:srgbClr val="FF0000"/>
                </a:solidFill>
                <a:effectLst/>
                <a:uLnTx/>
                <a:uFillTx/>
              </a:rPr>
            </a:br>
            <a:r>
              <a:rPr kumimoji="1" lang="en-US" sz="2000" b="0" i="0" u="none" strike="noStrike" kern="0" cap="none" spc="0" normalizeH="0" baseline="0" noProof="0" dirty="0" smtClean="0">
                <a:ln>
                  <a:noFill/>
                </a:ln>
                <a:solidFill>
                  <a:srgbClr val="FF0000"/>
                </a:solidFill>
                <a:effectLst/>
                <a:uLnTx/>
                <a:uFillTx/>
              </a:rPr>
              <a:t>		   NOT(MEMBER?(</a:t>
            </a:r>
            <a:r>
              <a:rPr kumimoji="1" lang="en-US" sz="2000" b="0" i="1" u="none" strike="noStrike" kern="0" cap="none" spc="0" normalizeH="0" baseline="0" noProof="0" dirty="0" err="1" smtClean="0">
                <a:ln>
                  <a:noFill/>
                </a:ln>
                <a:solidFill>
                  <a:srgbClr val="FF0000"/>
                </a:solidFill>
                <a:effectLst/>
                <a:uLnTx/>
                <a:uFillTx/>
              </a:rPr>
              <a:t>new_node</a:t>
            </a:r>
            <a:r>
              <a:rPr kumimoji="1" lang="en-US" sz="2000" b="0" i="1" u="none" strike="noStrike" kern="0" cap="none" spc="0" normalizeH="0" baseline="0" noProof="0" dirty="0" smtClean="0">
                <a:ln>
                  <a:noFill/>
                </a:ln>
                <a:solidFill>
                  <a:srgbClr val="FF0000"/>
                </a:solidFill>
                <a:effectLst/>
                <a:uLnTx/>
                <a:uFillTx/>
              </a:rPr>
              <a:t>, </a:t>
            </a:r>
            <a:r>
              <a:rPr kumimoji="1" lang="en-US" sz="2000" b="0" i="1" u="none" strike="noStrike" kern="0" cap="none" spc="0" normalizeH="0" baseline="0" noProof="0" dirty="0" err="1" smtClean="0">
                <a:ln>
                  <a:noFill/>
                </a:ln>
                <a:solidFill>
                  <a:srgbClr val="FF0000"/>
                </a:solidFill>
                <a:effectLst/>
                <a:uLnTx/>
                <a:uFillTx/>
              </a:rPr>
              <a:t>explored_set</a:t>
            </a:r>
            <a:r>
              <a:rPr kumimoji="1" lang="en-US" sz="2000" b="0" i="0" u="none" strike="noStrike" kern="0" cap="none" spc="0" normalizeH="0" baseline="0" noProof="0" dirty="0" smtClean="0">
                <a:ln>
                  <a:noFill/>
                </a:ln>
                <a:solidFill>
                  <a:srgbClr val="FF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smtClean="0">
                <a:ln>
                  <a:noFill/>
                </a:ln>
                <a:solidFill>
                  <a:sysClr val="windowText" lastClr="000000"/>
                </a:solidFill>
                <a:effectLst/>
                <a:uLnTx/>
                <a:uFillTx/>
              </a:rPr>
              <a:t>	   </a:t>
            </a:r>
            <a:r>
              <a:rPr kumimoji="1" lang="en-US" sz="2000" b="1" i="0" u="none" strike="noStrike" kern="0" cap="none" spc="0" normalizeH="0" baseline="0" noProof="0" dirty="0" smtClean="0">
                <a:ln>
                  <a:noFill/>
                </a:ln>
                <a:solidFill>
                  <a:sysClr val="windowText" lastClr="000000"/>
                </a:solidFill>
                <a:effectLst/>
                <a:uLnTx/>
                <a:uFillTx/>
              </a:rPr>
              <a:t>then </a:t>
            </a:r>
            <a:r>
              <a:rPr kumimoji="1" lang="en-US" sz="2000" b="0" i="1" u="none" strike="noStrike" kern="0" cap="none" spc="0" normalizeH="0" baseline="0" noProof="0" dirty="0" smtClean="0">
                <a:ln>
                  <a:noFill/>
                </a:ln>
                <a:solidFill>
                  <a:sysClr val="windowText" lastClr="000000"/>
                </a:solidFill>
                <a:effectLst/>
                <a:uLnTx/>
                <a:uFillTx/>
              </a:rPr>
              <a:t>frontier </a:t>
            </a:r>
            <a:r>
              <a:rPr kumimoji="1" lang="en-US" sz="2000" b="0" i="0" u="none" strike="noStrike" kern="0" cap="none" spc="0" normalizeH="0" baseline="0" noProof="0" dirty="0" smtClean="0">
                <a:ln>
                  <a:noFill/>
                </a:ln>
                <a:solidFill>
                  <a:sysClr val="windowText" lastClr="000000"/>
                </a:solidFill>
                <a:effectLst/>
                <a:uLnTx/>
                <a:uFillTx/>
                <a:sym typeface="Symbol" charset="2"/>
              </a:rPr>
              <a:t> INSERT(</a:t>
            </a:r>
            <a:r>
              <a:rPr kumimoji="1" lang="en-US" sz="2000" b="0" i="1" u="none" strike="noStrike" kern="0" cap="none" spc="0" normalizeH="0" baseline="0" noProof="0" dirty="0" err="1" smtClean="0">
                <a:ln>
                  <a:noFill/>
                </a:ln>
                <a:solidFill>
                  <a:sysClr val="windowText" lastClr="000000"/>
                </a:solidFill>
                <a:effectLst/>
                <a:uLnTx/>
                <a:uFillTx/>
                <a:sym typeface="Symbol" charset="2"/>
              </a:rPr>
              <a:t>new_node</a:t>
            </a:r>
            <a:r>
              <a:rPr kumimoji="1" lang="en-US" sz="2000" b="0" i="1" u="none" strike="noStrike" kern="0" cap="none" spc="0" normalizeH="0" baseline="0" noProof="0" dirty="0" smtClean="0">
                <a:ln>
                  <a:noFill/>
                </a:ln>
                <a:solidFill>
                  <a:sysClr val="windowText" lastClr="000000"/>
                </a:solidFill>
                <a:effectLst/>
                <a:uLnTx/>
                <a:uFillTx/>
                <a:sym typeface="Symbol" charset="2"/>
              </a:rPr>
              <a:t>, frontier)</a:t>
            </a:r>
            <a:r>
              <a:rPr kumimoji="1" lang="en-US" sz="2000" b="0" i="1" u="none" strike="noStrike" kern="0" cap="none" spc="0" normalizeH="0" baseline="0" noProof="0" dirty="0" smtClean="0">
                <a:ln>
                  <a:noFill/>
                </a:ln>
                <a:solidFill>
                  <a:sysClr val="windowText" lastClr="000000"/>
                </a:solidFill>
                <a:effectLst/>
                <a:uLnTx/>
                <a:uFillTx/>
              </a:rPr>
              <a:t> </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p>
        </p:txBody>
      </p:sp>
    </p:spTree>
    <p:extLst>
      <p:ext uri="{BB962C8B-B14F-4D97-AF65-F5344CB8AC3E}">
        <p14:creationId xmlns:p14="http://schemas.microsoft.com/office/powerpoint/2010/main" val="4344789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7162"/>
            <a:ext cx="7772400" cy="1143000"/>
          </a:xfrm>
        </p:spPr>
        <p:txBody>
          <a:bodyPr/>
          <a:lstStyle/>
          <a:p>
            <a:r>
              <a:rPr lang="en-US" dirty="0" smtClean="0"/>
              <a:t>Search Graph</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13</a:t>
            </a:fld>
            <a:endParaRPr lang="en-US"/>
          </a:p>
        </p:txBody>
      </p:sp>
      <p:pic>
        <p:nvPicPr>
          <p:cNvPr id="7" name="Content Placeholder 5"/>
          <p:cNvPicPr>
            <a:picLocks/>
          </p:cNvPicPr>
          <p:nvPr/>
        </p:nvPicPr>
        <p:blipFill rotWithShape="1">
          <a:blip r:embed="rId3">
            <a:extLst>
              <a:ext uri="{28A0092B-C50C-407E-A947-70E740481C1C}">
                <a14:useLocalDpi xmlns:a14="http://schemas.microsoft.com/office/drawing/2010/main" val="0"/>
              </a:ext>
            </a:extLst>
          </a:blip>
          <a:srcRect l="-27072" r="-33038" b="3632"/>
          <a:stretch/>
        </p:blipFill>
        <p:spPr bwMode="auto">
          <a:xfrm>
            <a:off x="-1825003" y="98401"/>
            <a:ext cx="13386627" cy="6394474"/>
          </a:xfrm>
          <a:prstGeom prst="rect">
            <a:avLst/>
          </a:prstGeom>
          <a:noFill/>
          <a:ln>
            <a:noFill/>
          </a:ln>
        </p:spPr>
      </p:pic>
    </p:spTree>
    <p:extLst>
      <p:ext uri="{BB962C8B-B14F-4D97-AF65-F5344CB8AC3E}">
        <p14:creationId xmlns:p14="http://schemas.microsoft.com/office/powerpoint/2010/main" val="32138134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74" y="-220133"/>
            <a:ext cx="7772400" cy="1143000"/>
          </a:xfrm>
        </p:spPr>
        <p:txBody>
          <a:bodyPr>
            <a:normAutofit fontScale="90000"/>
          </a:bodyPr>
          <a:lstStyle/>
          <a:p>
            <a:r>
              <a:rPr lang="en-US" dirty="0" smtClean="0"/>
              <a:t>What you should know(</a:t>
            </a:r>
            <a:r>
              <a:rPr lang="en-US" sz="2800" dirty="0" smtClean="0">
                <a:solidFill>
                  <a:srgbClr val="FCDE70"/>
                </a:solidFill>
              </a:rPr>
              <a:t>Week2</a:t>
            </a:r>
            <a:r>
              <a:rPr lang="en-US" dirty="0" smtClean="0"/>
              <a:t>)</a:t>
            </a:r>
            <a:endParaRPr lang="en-US" sz="2000" dirty="0"/>
          </a:p>
        </p:txBody>
      </p:sp>
      <p:sp>
        <p:nvSpPr>
          <p:cNvPr id="3" name="Content Placeholder 2"/>
          <p:cNvSpPr>
            <a:spLocks noGrp="1"/>
          </p:cNvSpPr>
          <p:nvPr>
            <p:ph idx="1"/>
          </p:nvPr>
        </p:nvSpPr>
        <p:spPr>
          <a:xfrm>
            <a:off x="76200" y="914400"/>
            <a:ext cx="9067800" cy="4546639"/>
          </a:xfrm>
        </p:spPr>
        <p:txBody>
          <a:bodyPr>
            <a:normAutofit/>
          </a:bodyPr>
          <a:lstStyle/>
          <a:p>
            <a:pPr>
              <a:buFont typeface="Arial"/>
              <a:buChar char="•"/>
            </a:pPr>
            <a:r>
              <a:rPr lang="en-US" sz="2800" dirty="0" smtClean="0"/>
              <a:t>What is the difference between uninformed and </a:t>
            </a:r>
          </a:p>
          <a:p>
            <a:pPr marL="68580" indent="0">
              <a:buNone/>
            </a:pPr>
            <a:r>
              <a:rPr lang="en-US" sz="2800" dirty="0" smtClean="0"/>
              <a:t>   informed search? Which ones are optimal?  </a:t>
            </a:r>
            <a:endParaRPr lang="en-US" sz="2800" dirty="0"/>
          </a:p>
          <a:p>
            <a:pPr>
              <a:buFont typeface="Arial"/>
              <a:buChar char="•"/>
            </a:pPr>
            <a:r>
              <a:rPr lang="en-US" sz="2800" dirty="0" smtClean="0"/>
              <a:t>What are the advantages and disadvantages of depth-first search?</a:t>
            </a:r>
          </a:p>
          <a:p>
            <a:pPr>
              <a:buFont typeface="Arial"/>
              <a:buChar char="•"/>
            </a:pPr>
            <a:r>
              <a:rPr lang="en-US" sz="2800" dirty="0" smtClean="0"/>
              <a:t>Be familiar with the differences between search strategies shown in Figure 3.21</a:t>
            </a:r>
          </a:p>
          <a:p>
            <a:pPr>
              <a:buFont typeface="Arial"/>
              <a:buChar char="•"/>
            </a:pPr>
            <a:endParaRPr lang="en-US" sz="2400"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68367B37-5408-8848-BA1A-2C039AA52483}" type="slidenum">
              <a:rPr lang="en-US" smtClean="0"/>
              <a:pPr/>
              <a:t>14</a:t>
            </a:fld>
            <a:endParaRPr lang="en-US"/>
          </a:p>
        </p:txBody>
      </p:sp>
      <p:pic>
        <p:nvPicPr>
          <p:cNvPr id="8" name="Picture 7" descr="fig3.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60" y="4529705"/>
            <a:ext cx="6446981" cy="1426791"/>
          </a:xfrm>
          <a:prstGeom prst="rect">
            <a:avLst/>
          </a:prstGeom>
        </p:spPr>
      </p:pic>
    </p:spTree>
    <p:extLst>
      <p:ext uri="{BB962C8B-B14F-4D97-AF65-F5344CB8AC3E}">
        <p14:creationId xmlns:p14="http://schemas.microsoft.com/office/powerpoint/2010/main" val="34723191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more?</a:t>
            </a:r>
            <a:endParaRPr lang="en-US" dirty="0"/>
          </a:p>
        </p:txBody>
      </p:sp>
      <p:sp>
        <p:nvSpPr>
          <p:cNvPr id="3" name="Content Placeholder 2"/>
          <p:cNvSpPr>
            <a:spLocks noGrp="1"/>
          </p:cNvSpPr>
          <p:nvPr>
            <p:ph idx="1"/>
          </p:nvPr>
        </p:nvSpPr>
        <p:spPr>
          <a:xfrm>
            <a:off x="237067" y="1840615"/>
            <a:ext cx="8830733" cy="4936105"/>
          </a:xfrm>
        </p:spPr>
        <p:txBody>
          <a:bodyPr/>
          <a:lstStyle/>
          <a:p>
            <a:pPr marL="68580" indent="0">
              <a:buNone/>
            </a:pPr>
            <a:r>
              <a:rPr lang="en-US" dirty="0" smtClean="0"/>
              <a:t>Check out these search comparison demos:</a:t>
            </a:r>
          </a:p>
          <a:p>
            <a:r>
              <a:rPr lang="en-US" dirty="0" smtClean="0">
                <a:ln>
                  <a:solidFill>
                    <a:schemeClr val="tx1"/>
                  </a:solidFill>
                </a:ln>
                <a:hlinkClick r:id="rId2"/>
              </a:rPr>
              <a:t>http</a:t>
            </a:r>
            <a:r>
              <a:rPr lang="en-US" dirty="0">
                <a:ln>
                  <a:solidFill>
                    <a:schemeClr val="tx1"/>
                  </a:solidFill>
                </a:ln>
                <a:hlinkClick r:id="rId2"/>
              </a:rPr>
              <a:t>://cse.unl.edu/~choueiry/S03-476-876/searchapplet</a:t>
            </a:r>
            <a:r>
              <a:rPr lang="en-US" dirty="0" smtClean="0">
                <a:ln>
                  <a:solidFill>
                    <a:schemeClr val="tx1"/>
                  </a:solidFill>
                </a:ln>
                <a:hlinkClick r:id="rId2"/>
              </a:rPr>
              <a:t>/</a:t>
            </a:r>
            <a:endParaRPr lang="en-US" dirty="0" smtClean="0">
              <a:ln>
                <a:solidFill>
                  <a:schemeClr val="tx1"/>
                </a:solidFill>
              </a:ln>
            </a:endParaRPr>
          </a:p>
          <a:p>
            <a:r>
              <a:rPr lang="en-US" dirty="0" smtClean="0">
                <a:ln>
                  <a:solidFill>
                    <a:schemeClr val="tx1"/>
                  </a:solidFill>
                </a:ln>
                <a:hlinkClick r:id="rId3"/>
              </a:rPr>
              <a:t>https</a:t>
            </a:r>
            <a:r>
              <a:rPr lang="en-US" dirty="0">
                <a:ln>
                  <a:solidFill>
                    <a:schemeClr val="tx1"/>
                  </a:solidFill>
                </a:ln>
                <a:hlinkClick r:id="rId3"/>
              </a:rPr>
              <a:t>://courses.cs.washington.edu/courses/cse473/06sp/MazeRunnerDemo/search/</a:t>
            </a:r>
            <a:r>
              <a:rPr lang="en-US" dirty="0" smtClean="0">
                <a:ln>
                  <a:solidFill>
                    <a:schemeClr val="tx1"/>
                  </a:solidFill>
                </a:ln>
                <a:hlinkClick r:id="rId3"/>
              </a:rPr>
              <a:t>applet.html</a:t>
            </a:r>
            <a:endParaRPr lang="en-US" dirty="0" smtClean="0">
              <a:ln>
                <a:solidFill>
                  <a:schemeClr val="tx1"/>
                </a:solidFill>
              </a:ln>
            </a:endParaRPr>
          </a:p>
          <a:p>
            <a:pPr marL="68580" indent="0">
              <a:buNone/>
            </a:pPr>
            <a:r>
              <a:rPr lang="en-US" dirty="0" err="1" smtClean="0">
                <a:ln>
                  <a:solidFill>
                    <a:srgbClr val="FFFFFF"/>
                  </a:solidFill>
                </a:ln>
              </a:rPr>
              <a:t>BigO</a:t>
            </a:r>
            <a:r>
              <a:rPr lang="en-US" dirty="0" smtClean="0">
                <a:ln>
                  <a:solidFill>
                    <a:srgbClr val="FFFFFF"/>
                  </a:solidFill>
                </a:ln>
              </a:rPr>
              <a:t> and complexity:</a:t>
            </a:r>
          </a:p>
          <a:p>
            <a:r>
              <a:rPr lang="en-US" dirty="0">
                <a:ln>
                  <a:solidFill>
                    <a:schemeClr val="tx1"/>
                  </a:solidFill>
                </a:ln>
                <a:hlinkClick r:id="rId4"/>
              </a:rPr>
              <a:t>https://apelbaum.wordpress.com/2011/05/05/big-o</a:t>
            </a:r>
            <a:r>
              <a:rPr lang="en-US" dirty="0" smtClean="0">
                <a:ln>
                  <a:solidFill>
                    <a:schemeClr val="tx1"/>
                  </a:solidFill>
                </a:ln>
                <a:hlinkClick r:id="rId4"/>
              </a:rPr>
              <a:t>/</a:t>
            </a:r>
            <a:endParaRPr lang="en-US" dirty="0" smtClean="0">
              <a:ln>
                <a:solidFill>
                  <a:schemeClr val="tx1"/>
                </a:solidFill>
              </a:ln>
            </a:endParaRPr>
          </a:p>
          <a:p>
            <a:endParaRPr lang="en-US" dirty="0">
              <a:ln>
                <a:solidFill>
                  <a:schemeClr val="tx1"/>
                </a:solidFill>
              </a:ln>
            </a:endParaRPr>
          </a:p>
          <a:p>
            <a:endParaRPr lang="en-US" dirty="0"/>
          </a:p>
          <a:p>
            <a:endParaRPr lang="en-US" dirty="0" smtClean="0">
              <a:ln>
                <a:solidFill>
                  <a:srgbClr val="FFFFFF"/>
                </a:solidFill>
              </a:ln>
            </a:endParaRPr>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15</a:t>
            </a:fld>
            <a:endParaRPr lang="en-US"/>
          </a:p>
        </p:txBody>
      </p:sp>
    </p:spTree>
    <p:extLst>
      <p:ext uri="{BB962C8B-B14F-4D97-AF65-F5344CB8AC3E}">
        <p14:creationId xmlns:p14="http://schemas.microsoft.com/office/powerpoint/2010/main" val="31173719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and AI</a:t>
            </a:r>
            <a:endParaRPr lang="en-US" dirty="0"/>
          </a:p>
        </p:txBody>
      </p:sp>
      <p:sp>
        <p:nvSpPr>
          <p:cNvPr id="3" name="Content Placeholder 2"/>
          <p:cNvSpPr>
            <a:spLocks noGrp="1"/>
          </p:cNvSpPr>
          <p:nvPr>
            <p:ph idx="1"/>
          </p:nvPr>
        </p:nvSpPr>
        <p:spPr>
          <a:xfrm>
            <a:off x="321733" y="1524318"/>
            <a:ext cx="8582225" cy="4546639"/>
          </a:xfrm>
        </p:spPr>
        <p:txBody>
          <a:bodyPr>
            <a:normAutofit/>
          </a:bodyPr>
          <a:lstStyle/>
          <a:p>
            <a:pPr marL="0" lvl="0" indent="0"/>
            <a:r>
              <a:rPr lang="en-US" sz="2800" dirty="0" smtClean="0"/>
              <a:t> It </a:t>
            </a:r>
            <a:r>
              <a:rPr lang="en-US" sz="2800" dirty="0"/>
              <a:t>has been said that search is the fundamental activity in AI, that is, that almost all, if not all, </a:t>
            </a:r>
            <a:r>
              <a:rPr lang="en-US" sz="2800" dirty="0" smtClean="0"/>
              <a:t> AI </a:t>
            </a:r>
            <a:r>
              <a:rPr lang="en-US" sz="2800" dirty="0"/>
              <a:t>systems involve search in some form or another.  </a:t>
            </a:r>
            <a:endParaRPr lang="en-US" sz="2800" dirty="0" smtClean="0"/>
          </a:p>
          <a:p>
            <a:pPr marL="0" lvl="0" indent="0"/>
            <a:endParaRPr lang="en-US" sz="2800" dirty="0" smtClean="0"/>
          </a:p>
          <a:p>
            <a:pPr marL="457200" lvl="0" indent="-457200">
              <a:buFont typeface="Arial"/>
              <a:buChar char="•"/>
            </a:pPr>
            <a:r>
              <a:rPr lang="en-US" sz="2800" dirty="0" smtClean="0"/>
              <a:t>Do </a:t>
            </a:r>
            <a:r>
              <a:rPr lang="en-US" sz="2800" dirty="0"/>
              <a:t>you agree with that?  </a:t>
            </a:r>
            <a:endParaRPr lang="en-US" sz="2800" dirty="0" smtClean="0"/>
          </a:p>
          <a:p>
            <a:pPr marL="0" lvl="0" indent="0"/>
            <a:endParaRPr lang="en-US" sz="2800" dirty="0" smtClean="0"/>
          </a:p>
          <a:p>
            <a:pPr marL="457200" lvl="0" indent="-457200">
              <a:buFont typeface="Arial"/>
              <a:buChar char="•"/>
            </a:pPr>
            <a:r>
              <a:rPr lang="en-US" sz="2800" dirty="0" smtClean="0"/>
              <a:t>Can </a:t>
            </a:r>
            <a:r>
              <a:rPr lang="en-US" sz="2800" dirty="0"/>
              <a:t>you think of examples of AI systems that don’t involve search</a:t>
            </a:r>
            <a:r>
              <a:rPr lang="en-US" sz="2800" dirty="0" smtClean="0"/>
              <a:t>?</a:t>
            </a:r>
            <a:endParaRPr lang="en-US" sz="2800"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15799807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50582"/>
          </a:xfrm>
        </p:spPr>
        <p:txBody>
          <a:bodyPr/>
          <a:lstStyle/>
          <a:p>
            <a:r>
              <a:rPr lang="en-US" dirty="0" smtClean="0"/>
              <a:t>Search in AI applications</a:t>
            </a:r>
            <a:endParaRPr lang="en-US" dirty="0"/>
          </a:p>
        </p:txBody>
      </p:sp>
      <p:sp>
        <p:nvSpPr>
          <p:cNvPr id="3" name="Content Placeholder 2"/>
          <p:cNvSpPr>
            <a:spLocks noGrp="1"/>
          </p:cNvSpPr>
          <p:nvPr>
            <p:ph idx="1"/>
          </p:nvPr>
        </p:nvSpPr>
        <p:spPr>
          <a:xfrm>
            <a:off x="491067" y="1100628"/>
            <a:ext cx="8412891" cy="4546639"/>
          </a:xfrm>
        </p:spPr>
        <p:txBody>
          <a:bodyPr>
            <a:normAutofit fontScale="92500" lnSpcReduction="20000"/>
          </a:bodyPr>
          <a:lstStyle/>
          <a:p>
            <a:pPr marL="0" lvl="0" indent="0"/>
            <a:r>
              <a:rPr lang="en-US" sz="2800" dirty="0" smtClean="0"/>
              <a:t>Is </a:t>
            </a:r>
            <a:r>
              <a:rPr lang="en-US" sz="2800" dirty="0"/>
              <a:t>search involved in these AI applications?  If so, in what part or parts of the application</a:t>
            </a:r>
            <a:r>
              <a:rPr lang="en-US" sz="2800" dirty="0" smtClean="0"/>
              <a:t>?</a:t>
            </a:r>
          </a:p>
          <a:p>
            <a:pPr marL="0" lvl="0" indent="0"/>
            <a:endParaRPr lang="en-US" sz="2800" dirty="0"/>
          </a:p>
          <a:p>
            <a:pPr lvl="1"/>
            <a:r>
              <a:rPr lang="en-US" sz="2800" dirty="0" smtClean="0"/>
              <a:t> Building </a:t>
            </a:r>
            <a:r>
              <a:rPr lang="en-US" sz="2800" dirty="0"/>
              <a:t>a driverless car that will drive down a roadway.  (Leave aside the search involved in route planning.</a:t>
            </a:r>
            <a:r>
              <a:rPr lang="en-US" sz="2800" dirty="0" smtClean="0"/>
              <a:t>)</a:t>
            </a:r>
          </a:p>
          <a:p>
            <a:pPr lvl="1"/>
            <a:endParaRPr lang="en-US" sz="2800" dirty="0"/>
          </a:p>
          <a:p>
            <a:pPr lvl="1"/>
            <a:r>
              <a:rPr lang="en-US" sz="2800" dirty="0" smtClean="0"/>
              <a:t> Building </a:t>
            </a:r>
            <a:r>
              <a:rPr lang="en-US" sz="2800" dirty="0"/>
              <a:t>a system like </a:t>
            </a:r>
            <a:r>
              <a:rPr lang="en-US" sz="2800" dirty="0" err="1"/>
              <a:t>Siri</a:t>
            </a:r>
            <a:r>
              <a:rPr lang="en-US" sz="2800" dirty="0" smtClean="0"/>
              <a:t>.</a:t>
            </a:r>
          </a:p>
          <a:p>
            <a:pPr lvl="1"/>
            <a:endParaRPr lang="en-US" sz="2800" dirty="0"/>
          </a:p>
          <a:p>
            <a:pPr lvl="1"/>
            <a:r>
              <a:rPr lang="en-US" sz="2800" dirty="0" smtClean="0"/>
              <a:t> Text</a:t>
            </a:r>
            <a:r>
              <a:rPr lang="en-US" sz="2800" dirty="0"/>
              <a:t>-to-speech synthesis</a:t>
            </a:r>
            <a:br>
              <a:rPr lang="en-US" sz="2800" dirty="0"/>
            </a:br>
            <a:endParaRPr lang="en-US" sz="2800"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3</a:t>
            </a:fld>
            <a:endParaRPr lang="en-US"/>
          </a:p>
        </p:txBody>
      </p:sp>
    </p:spTree>
    <p:extLst>
      <p:ext uri="{BB962C8B-B14F-4D97-AF65-F5344CB8AC3E}">
        <p14:creationId xmlns:p14="http://schemas.microsoft.com/office/powerpoint/2010/main" val="31137258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utonomousCar.jpg"/>
          <p:cNvPicPr>
            <a:picLocks noGrp="1" noChangeAspect="1"/>
          </p:cNvPicPr>
          <p:nvPr>
            <p:ph idx="1"/>
          </p:nvPr>
        </p:nvPicPr>
        <p:blipFill>
          <a:blip r:embed="rId2">
            <a:extLst>
              <a:ext uri="{28A0092B-C50C-407E-A947-70E740481C1C}">
                <a14:useLocalDpi xmlns:a14="http://schemas.microsoft.com/office/drawing/2010/main" val="0"/>
              </a:ext>
            </a:extLst>
          </a:blip>
          <a:srcRect l="-22899" r="-22899"/>
          <a:stretch>
            <a:fillRect/>
          </a:stretch>
        </p:blipFill>
        <p:spPr>
          <a:xfrm>
            <a:off x="-2119313" y="109538"/>
            <a:ext cx="12939109" cy="6215062"/>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4</a:t>
            </a:fld>
            <a:endParaRPr lang="en-US"/>
          </a:p>
        </p:txBody>
      </p:sp>
    </p:spTree>
    <p:extLst>
      <p:ext uri="{BB962C8B-B14F-4D97-AF65-F5344CB8AC3E}">
        <p14:creationId xmlns:p14="http://schemas.microsoft.com/office/powerpoint/2010/main" val="39996549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825182"/>
          </a:xfrm>
        </p:spPr>
        <p:txBody>
          <a:bodyPr/>
          <a:lstStyle/>
          <a:p>
            <a:r>
              <a:rPr lang="en-US" dirty="0" smtClean="0"/>
              <a:t>Search in AI applications</a:t>
            </a:r>
            <a:endParaRPr lang="en-US" dirty="0"/>
          </a:p>
        </p:txBody>
      </p:sp>
      <p:sp>
        <p:nvSpPr>
          <p:cNvPr id="3" name="Content Placeholder 2"/>
          <p:cNvSpPr>
            <a:spLocks noGrp="1"/>
          </p:cNvSpPr>
          <p:nvPr>
            <p:ph idx="1"/>
          </p:nvPr>
        </p:nvSpPr>
        <p:spPr>
          <a:xfrm>
            <a:off x="491067" y="1100628"/>
            <a:ext cx="8412891" cy="4546639"/>
          </a:xfrm>
        </p:spPr>
        <p:txBody>
          <a:bodyPr>
            <a:normAutofit fontScale="92500" lnSpcReduction="20000"/>
          </a:bodyPr>
          <a:lstStyle/>
          <a:p>
            <a:pPr marL="0" lvl="0" indent="0"/>
            <a:r>
              <a:rPr lang="en-US" sz="2800" dirty="0"/>
              <a:t>Is search involved in these AI applications?  If so, in what part or parts of the application</a:t>
            </a:r>
            <a:r>
              <a:rPr lang="en-US" sz="2800" dirty="0" smtClean="0"/>
              <a:t>?</a:t>
            </a:r>
          </a:p>
          <a:p>
            <a:pPr marL="0" lvl="0" indent="0"/>
            <a:endParaRPr lang="en-US" sz="2800" dirty="0"/>
          </a:p>
          <a:p>
            <a:pPr lvl="1"/>
            <a:r>
              <a:rPr lang="en-US" sz="2800" dirty="0" smtClean="0"/>
              <a:t> Building </a:t>
            </a:r>
            <a:r>
              <a:rPr lang="en-US" sz="2800" dirty="0"/>
              <a:t>a driverless car that will drive down a roadway.  (Leave aside the search involved in route planning.</a:t>
            </a:r>
            <a:r>
              <a:rPr lang="en-US" sz="2800" dirty="0" smtClean="0"/>
              <a:t>)</a:t>
            </a:r>
          </a:p>
          <a:p>
            <a:pPr lvl="1"/>
            <a:endParaRPr lang="en-US" sz="2800" dirty="0"/>
          </a:p>
          <a:p>
            <a:pPr lvl="1"/>
            <a:r>
              <a:rPr lang="en-US" sz="2800" dirty="0" smtClean="0"/>
              <a:t> Building </a:t>
            </a:r>
            <a:r>
              <a:rPr lang="en-US" sz="2800" dirty="0"/>
              <a:t>a system like </a:t>
            </a:r>
            <a:r>
              <a:rPr lang="en-US" sz="2800" dirty="0" err="1"/>
              <a:t>Siri</a:t>
            </a:r>
            <a:r>
              <a:rPr lang="en-US" sz="2800" dirty="0" smtClean="0"/>
              <a:t>.</a:t>
            </a:r>
          </a:p>
          <a:p>
            <a:pPr lvl="1"/>
            <a:endParaRPr lang="en-US" sz="2800" dirty="0"/>
          </a:p>
          <a:p>
            <a:pPr lvl="1"/>
            <a:r>
              <a:rPr lang="en-US" sz="2800" dirty="0" smtClean="0"/>
              <a:t> Text</a:t>
            </a:r>
            <a:r>
              <a:rPr lang="en-US" sz="2800" dirty="0"/>
              <a:t>-to-speech synthesis</a:t>
            </a:r>
            <a:br>
              <a:rPr lang="en-US" sz="2800" dirty="0"/>
            </a:br>
            <a:endParaRPr lang="en-US" sz="2800"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5</a:t>
            </a:fld>
            <a:endParaRPr lang="en-US"/>
          </a:p>
        </p:txBody>
      </p:sp>
      <p:pic>
        <p:nvPicPr>
          <p:cNvPr id="6" name="Picture 5" descr="OJ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3169920"/>
            <a:ext cx="2749296" cy="3688080"/>
          </a:xfrm>
          <a:prstGeom prst="rect">
            <a:avLst/>
          </a:prstGeom>
        </p:spPr>
      </p:pic>
    </p:spTree>
    <p:extLst>
      <p:ext uri="{BB962C8B-B14F-4D97-AF65-F5344CB8AC3E}">
        <p14:creationId xmlns:p14="http://schemas.microsoft.com/office/powerpoint/2010/main" val="34954102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20723" cy="825182"/>
          </a:xfrm>
        </p:spPr>
        <p:txBody>
          <a:bodyPr lIns="64291" tIns="32146" rIns="64291" bIns="32146"/>
          <a:lstStyle/>
          <a:p>
            <a:r>
              <a:rPr lang="en-US" dirty="0" smtClean="0"/>
              <a:t>missionaries </a:t>
            </a:r>
            <a:r>
              <a:rPr lang="en-US" dirty="0"/>
              <a:t>and </a:t>
            </a:r>
            <a:r>
              <a:rPr lang="en-US" dirty="0" err="1" smtClean="0"/>
              <a:t>cannibalS</a:t>
            </a:r>
            <a:endParaRPr lang="en-US" dirty="0"/>
          </a:p>
        </p:txBody>
      </p:sp>
      <p:sp>
        <p:nvSpPr>
          <p:cNvPr id="3" name="Content Placeholder 2"/>
          <p:cNvSpPr>
            <a:spLocks noGrp="1"/>
          </p:cNvSpPr>
          <p:nvPr>
            <p:ph idx="1"/>
          </p:nvPr>
        </p:nvSpPr>
        <p:spPr>
          <a:xfrm>
            <a:off x="234463" y="1114081"/>
            <a:ext cx="8743460" cy="4747458"/>
          </a:xfrm>
        </p:spPr>
        <p:txBody>
          <a:bodyPr lIns="64291" tIns="32146" rIns="64291" bIns="32146">
            <a:normAutofit/>
          </a:bodyPr>
          <a:lstStyle/>
          <a:p>
            <a:pPr marL="0" indent="0"/>
            <a:r>
              <a:rPr lang="en-US" sz="2400" dirty="0" smtClean="0"/>
              <a:t> Did you find that there was much search involved in finding a solution?  </a:t>
            </a:r>
            <a:br>
              <a:rPr lang="en-US" sz="2400" dirty="0" smtClean="0"/>
            </a:br>
            <a:endParaRPr lang="en-US" sz="2400" dirty="0" smtClean="0"/>
          </a:p>
          <a:p>
            <a:pPr marL="0" indent="0"/>
            <a:endParaRPr lang="en-US" sz="2400" dirty="0"/>
          </a:p>
          <a:p>
            <a:pPr marL="0" indent="0"/>
            <a:endParaRPr lang="en-US" sz="2400" dirty="0" smtClean="0"/>
          </a:p>
          <a:p>
            <a:pPr marL="0" indent="0"/>
            <a:endParaRPr lang="en-US" sz="2400" dirty="0"/>
          </a:p>
          <a:p>
            <a:pPr marL="0" indent="0"/>
            <a:endParaRPr lang="en-US" sz="2400" dirty="0" smtClean="0"/>
          </a:p>
          <a:p>
            <a:pPr marL="0" indent="0"/>
            <a:endParaRPr lang="en-US" sz="2400" dirty="0"/>
          </a:p>
          <a:p>
            <a:pPr marL="0" indent="0"/>
            <a:r>
              <a:rPr lang="en-US" sz="2400" dirty="0"/>
              <a:t> </a:t>
            </a:r>
            <a:r>
              <a:rPr lang="en-US" sz="2400" dirty="0" smtClean="0"/>
              <a:t>Why do people have a hard time solving this problem? </a:t>
            </a:r>
          </a:p>
          <a:p>
            <a:pPr marL="0" indent="0"/>
            <a:endParaRPr lang="en-US" sz="2400" dirty="0" smtClean="0"/>
          </a:p>
          <a:p>
            <a:pPr marL="0" indent="0"/>
            <a:endParaRPr lang="en-US" sz="2400" dirty="0" smtClean="0"/>
          </a:p>
          <a:p>
            <a:pPr marL="0" indent="0">
              <a:buNone/>
            </a:pPr>
            <a:endParaRPr lang="en-US" sz="1400" dirty="0"/>
          </a:p>
        </p:txBody>
      </p:sp>
      <p:sp>
        <p:nvSpPr>
          <p:cNvPr id="5" name="TextBox 4"/>
          <p:cNvSpPr txBox="1"/>
          <p:nvPr/>
        </p:nvSpPr>
        <p:spPr>
          <a:xfrm>
            <a:off x="2370667" y="2726267"/>
            <a:ext cx="184666" cy="369332"/>
          </a:xfrm>
          <a:prstGeom prst="rect">
            <a:avLst/>
          </a:prstGeom>
          <a:noFill/>
        </p:spPr>
        <p:txBody>
          <a:bodyPr wrap="none" rtlCol="0">
            <a:spAutoFit/>
          </a:bodyPr>
          <a:lstStyle/>
          <a:p>
            <a:endParaRPr lang="en-US" dirty="0"/>
          </a:p>
        </p:txBody>
      </p:sp>
      <p:pic>
        <p:nvPicPr>
          <p:cNvPr id="8" name="Picture 7" descr="mc-search-spa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11865" y="1879601"/>
            <a:ext cx="5278967" cy="2692273"/>
          </a:xfrm>
          <a:prstGeom prst="rect">
            <a:avLst/>
          </a:prstGeom>
        </p:spPr>
      </p:pic>
    </p:spTree>
    <p:extLst>
      <p:ext uri="{BB962C8B-B14F-4D97-AF65-F5344CB8AC3E}">
        <p14:creationId xmlns:p14="http://schemas.microsoft.com/office/powerpoint/2010/main" val="1523343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52718"/>
            <a:ext cx="9321800" cy="837882"/>
          </a:xfrm>
        </p:spPr>
        <p:txBody>
          <a:bodyPr/>
          <a:lstStyle/>
          <a:p>
            <a:r>
              <a:rPr lang="en-US" altLang="ko-KR" dirty="0">
                <a:ea typeface="굴림" charset="-127"/>
              </a:rPr>
              <a:t>Visualizing Orders of Growth</a:t>
            </a:r>
            <a:endParaRPr lang="en-US" dirty="0"/>
          </a:p>
        </p:txBody>
      </p:sp>
      <p:sp>
        <p:nvSpPr>
          <p:cNvPr id="3" name="Content Placeholder 2"/>
          <p:cNvSpPr>
            <a:spLocks noGrp="1"/>
          </p:cNvSpPr>
          <p:nvPr>
            <p:ph idx="1"/>
          </p:nvPr>
        </p:nvSpPr>
        <p:spPr>
          <a:xfrm>
            <a:off x="453758" y="990600"/>
            <a:ext cx="6023242" cy="2086896"/>
          </a:xfrm>
        </p:spPr>
        <p:txBody>
          <a:bodyPr/>
          <a:lstStyle/>
          <a:p>
            <a:pPr marL="342900" indent="-342900">
              <a:spcAft>
                <a:spcPts val="0"/>
              </a:spcAft>
              <a:buFont typeface="Arial" charset="0"/>
              <a:buChar char="•"/>
            </a:pPr>
            <a:r>
              <a:rPr lang="en-US" sz="2000" b="0" i="1" dirty="0" smtClean="0"/>
              <a:t>O(1)</a:t>
            </a:r>
            <a:r>
              <a:rPr lang="en-US" sz="2000" b="0" dirty="0" smtClean="0"/>
              <a:t>: Constant growth</a:t>
            </a:r>
          </a:p>
          <a:p>
            <a:pPr marL="342900" indent="-342900">
              <a:spcAft>
                <a:spcPts val="0"/>
              </a:spcAft>
              <a:buFont typeface="Arial" charset="0"/>
              <a:buChar char="•"/>
            </a:pPr>
            <a:r>
              <a:rPr lang="en-US" sz="2000" b="0" i="1" dirty="0" smtClean="0"/>
              <a:t>O(log(n))</a:t>
            </a:r>
            <a:r>
              <a:rPr lang="en-US" sz="2000" b="0" dirty="0" smtClean="0"/>
              <a:t>: Logarithmic </a:t>
            </a:r>
            <a:r>
              <a:rPr lang="en-US" sz="2000" b="0" dirty="0"/>
              <a:t>growth</a:t>
            </a:r>
          </a:p>
          <a:p>
            <a:pPr marL="342900" indent="-342900">
              <a:spcAft>
                <a:spcPts val="0"/>
              </a:spcAft>
              <a:buFont typeface="Arial" charset="0"/>
              <a:buChar char="•"/>
            </a:pPr>
            <a:r>
              <a:rPr lang="en-US" sz="2000" b="0" i="1" dirty="0" smtClean="0"/>
              <a:t>O(n)</a:t>
            </a:r>
            <a:r>
              <a:rPr lang="en-US" sz="2000" b="0" dirty="0" smtClean="0"/>
              <a:t>: Linear growth</a:t>
            </a:r>
            <a:endParaRPr lang="en-US" sz="2000" b="0" dirty="0"/>
          </a:p>
          <a:p>
            <a:pPr marL="342900" indent="-342900">
              <a:spcAft>
                <a:spcPts val="0"/>
              </a:spcAft>
              <a:buFont typeface="Arial" charset="0"/>
              <a:buChar char="•"/>
            </a:pPr>
            <a:r>
              <a:rPr lang="en-US" sz="2000" b="0" i="1" dirty="0" smtClean="0"/>
              <a:t>O(</a:t>
            </a:r>
            <a:r>
              <a:rPr lang="en-US" sz="2000" b="0" i="1" dirty="0" err="1" smtClean="0"/>
              <a:t>n</a:t>
            </a:r>
            <a:r>
              <a:rPr lang="en-US" sz="2000" b="0" i="1" baseline="30000" dirty="0" err="1" smtClean="0"/>
              <a:t>k</a:t>
            </a:r>
            <a:r>
              <a:rPr lang="en-US" sz="2000" b="0" i="1" dirty="0" smtClean="0"/>
              <a:t>)</a:t>
            </a:r>
            <a:r>
              <a:rPr lang="en-US" sz="2000" b="0" dirty="0" smtClean="0"/>
              <a:t>: Polynomial growth, where k is a constant</a:t>
            </a:r>
            <a:endParaRPr lang="en-US" sz="2000" b="0" dirty="0"/>
          </a:p>
          <a:p>
            <a:pPr marL="342900" indent="-342900">
              <a:spcAft>
                <a:spcPts val="0"/>
              </a:spcAft>
              <a:buFont typeface="Arial" charset="0"/>
              <a:buChar char="•"/>
            </a:pPr>
            <a:r>
              <a:rPr lang="en-US" sz="2000" b="0" i="1" dirty="0" smtClean="0"/>
              <a:t>O(2</a:t>
            </a:r>
            <a:r>
              <a:rPr lang="en-US" sz="2000" b="0" i="1" baseline="30000" dirty="0" smtClean="0"/>
              <a:t>n</a:t>
            </a:r>
            <a:r>
              <a:rPr lang="en-US" sz="2000" b="0" i="1" dirty="0" smtClean="0"/>
              <a:t>)</a:t>
            </a:r>
            <a:r>
              <a:rPr lang="en-US" sz="2000" b="0" dirty="0" smtClean="0"/>
              <a:t>: Exponential growth</a:t>
            </a:r>
            <a:endParaRPr lang="en-US" sz="2000" b="0" dirty="0"/>
          </a:p>
        </p:txBody>
      </p:sp>
      <p:sp>
        <p:nvSpPr>
          <p:cNvPr id="4" name="Slide Number Placeholder 3"/>
          <p:cNvSpPr>
            <a:spLocks noGrp="1"/>
          </p:cNvSpPr>
          <p:nvPr>
            <p:ph type="sldNum" sz="quarter" idx="12"/>
          </p:nvPr>
        </p:nvSpPr>
        <p:spPr/>
        <p:txBody>
          <a:bodyPr/>
          <a:lstStyle/>
          <a:p>
            <a:fld id="{2D3A695E-CF49-844C-908C-762332DE5207}" type="slidenum">
              <a:rPr lang="en-US" smtClean="0">
                <a:solidFill>
                  <a:srgbClr val="D1282E"/>
                </a:solidFill>
              </a:rPr>
              <a:pPr/>
              <a:t>7</a:t>
            </a:fld>
            <a:endParaRPr lang="en-US" dirty="0">
              <a:solidFill>
                <a:srgbClr val="D1282E"/>
              </a:solidFill>
            </a:endParaRPr>
          </a:p>
        </p:txBody>
      </p:sp>
      <p:pic>
        <p:nvPicPr>
          <p:cNvPr id="5" name="Picture 4"/>
          <p:cNvPicPr>
            <a:picLocks noChangeAspect="1"/>
          </p:cNvPicPr>
          <p:nvPr/>
        </p:nvPicPr>
        <p:blipFill rotWithShape="1">
          <a:blip r:embed="rId2"/>
          <a:srcRect l="1162" t="10026" r="1162" b="7750"/>
          <a:stretch/>
        </p:blipFill>
        <p:spPr>
          <a:xfrm>
            <a:off x="480615" y="3027680"/>
            <a:ext cx="7847484" cy="3830320"/>
          </a:xfrm>
          <a:prstGeom prst="rect">
            <a:avLst/>
          </a:prstGeom>
        </p:spPr>
      </p:pic>
      <p:sp>
        <p:nvSpPr>
          <p:cNvPr id="6" name="TextBox 5"/>
          <p:cNvSpPr txBox="1"/>
          <p:nvPr/>
        </p:nvSpPr>
        <p:spPr>
          <a:xfrm>
            <a:off x="5327307" y="990600"/>
            <a:ext cx="3390608" cy="830997"/>
          </a:xfrm>
          <a:prstGeom prst="rect">
            <a:avLst/>
          </a:prstGeom>
          <a:ln w="6350"/>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Try plot them out yourself:</a:t>
            </a:r>
          </a:p>
          <a:p>
            <a:r>
              <a:rPr lang="en-US" sz="1600" dirty="0">
                <a:hlinkClick r:id="rId3"/>
              </a:rPr>
              <a:t>https://</a:t>
            </a:r>
            <a:r>
              <a:rPr lang="en-US" sz="1600" dirty="0" smtClean="0">
                <a:hlinkClick r:id="rId3"/>
              </a:rPr>
              <a:t>www.desmos.com/calculator</a:t>
            </a:r>
            <a:endParaRPr lang="en-US" sz="1600" dirty="0" smtClean="0"/>
          </a:p>
          <a:p>
            <a:r>
              <a:rPr lang="en-US" sz="1600" dirty="0" smtClean="0">
                <a:hlinkClick r:id="rId4"/>
              </a:rPr>
              <a:t>www.wolframalpha.com</a:t>
            </a:r>
            <a:endParaRPr lang="en-US" sz="1600" dirty="0" smtClean="0"/>
          </a:p>
        </p:txBody>
      </p:sp>
    </p:spTree>
    <p:extLst>
      <p:ext uri="{BB962C8B-B14F-4D97-AF65-F5344CB8AC3E}">
        <p14:creationId xmlns:p14="http://schemas.microsoft.com/office/powerpoint/2010/main" val="199259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a:xfrm>
            <a:off x="457200" y="152718"/>
            <a:ext cx="8080642" cy="1142682"/>
          </a:xfrm>
        </p:spPr>
        <p:txBody>
          <a:bodyPr>
            <a:normAutofit fontScale="90000"/>
          </a:bodyPr>
          <a:lstStyle/>
          <a:p>
            <a:r>
              <a:rPr lang="en-US" dirty="0"/>
              <a:t>Time complexity of </a:t>
            </a:r>
            <a:r>
              <a:rPr lang="en-US" dirty="0" smtClean="0"/>
              <a:t/>
            </a:r>
            <a:br>
              <a:rPr lang="en-US" dirty="0" smtClean="0"/>
            </a:br>
            <a:r>
              <a:rPr lang="en-US" dirty="0" smtClean="0"/>
              <a:t>breadth-first search</a:t>
            </a:r>
            <a:endParaRPr lang="en-US" dirty="0"/>
          </a:p>
        </p:txBody>
      </p:sp>
      <p:sp>
        <p:nvSpPr>
          <p:cNvPr id="115715" name="Slide Number Placeholder 4"/>
          <p:cNvSpPr>
            <a:spLocks noGrp="1"/>
          </p:cNvSpPr>
          <p:nvPr>
            <p:ph type="sldNum" sz="quarter" idx="12"/>
          </p:nvPr>
        </p:nvSpPr>
        <p:spPr>
          <a:noFill/>
        </p:spPr>
        <p:txBody>
          <a:bodyPr/>
          <a:lstStyle/>
          <a:p>
            <a:fld id="{84DB4137-6999-3B4C-B1C3-D2B96CB0D6E6}" type="slidenum">
              <a:rPr lang="en-US" smtClean="0"/>
              <a:pPr/>
              <a:t>8</a:t>
            </a:fld>
            <a:endParaRPr lang="en-US" smtClean="0"/>
          </a:p>
        </p:txBody>
      </p:sp>
      <p:sp>
        <p:nvSpPr>
          <p:cNvPr id="115717" name="Rectangle 4"/>
          <p:cNvSpPr>
            <a:spLocks noChangeArrowheads="1"/>
          </p:cNvSpPr>
          <p:nvPr/>
        </p:nvSpPr>
        <p:spPr bwMode="auto">
          <a:xfrm>
            <a:off x="457200" y="1524000"/>
            <a:ext cx="8229600" cy="1066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smtClean="0">
                <a:latin typeface="Tahoma" charset="0"/>
              </a:rPr>
              <a:t>Illustrates when goal check is done when node </a:t>
            </a:r>
            <a:r>
              <a:rPr kumimoji="1" lang="en-US" sz="2000" b="1" dirty="0" smtClean="0">
                <a:latin typeface="Tahoma" charset="0"/>
              </a:rPr>
              <a:t>is selected for expansion</a:t>
            </a:r>
          </a:p>
          <a:p>
            <a:pPr marL="342900" indent="-342900">
              <a:spcBef>
                <a:spcPct val="20000"/>
              </a:spcBef>
              <a:buClr>
                <a:schemeClr val="tx1"/>
              </a:buClr>
              <a:buFontTx/>
              <a:buChar char="•"/>
            </a:pPr>
            <a:r>
              <a:rPr kumimoji="1" lang="en-US" sz="2000" dirty="0" smtClean="0">
                <a:latin typeface="Tahoma" charset="0"/>
              </a:rPr>
              <a:t>If </a:t>
            </a:r>
            <a:r>
              <a:rPr kumimoji="1" lang="en-US" sz="2000" dirty="0">
                <a:latin typeface="Tahoma" charset="0"/>
              </a:rPr>
              <a:t>a goal node is found on depth </a:t>
            </a:r>
            <a:r>
              <a:rPr kumimoji="1" lang="en-US" sz="2000" b="1" dirty="0">
                <a:latin typeface="Tahoma" charset="0"/>
              </a:rPr>
              <a:t>d</a:t>
            </a:r>
            <a:r>
              <a:rPr kumimoji="1" lang="en-US" sz="2000" dirty="0">
                <a:latin typeface="Tahoma" charset="0"/>
              </a:rPr>
              <a:t> of the tree, all nodes up till that depth are created and examined (note: and the children of nodes at depth d are created and </a:t>
            </a:r>
            <a:r>
              <a:rPr kumimoji="1" lang="en-US" sz="2000" dirty="0" smtClean="0">
                <a:latin typeface="Tahoma" charset="0"/>
              </a:rPr>
              <a:t>queued</a:t>
            </a:r>
            <a:r>
              <a:rPr kumimoji="1" lang="en-US" sz="2000" dirty="0">
                <a:latin typeface="Tahoma" charset="0"/>
              </a:rPr>
              <a:t>, but not yet examined</a:t>
            </a:r>
            <a:r>
              <a:rPr kumimoji="1" lang="en-US" sz="2000" dirty="0" smtClean="0">
                <a:latin typeface="Tahoma" charset="0"/>
              </a:rPr>
              <a:t>). </a:t>
            </a:r>
            <a:endParaRPr kumimoji="1" lang="en-US" sz="2000" dirty="0">
              <a:latin typeface="Tahoma" charset="0"/>
            </a:endParaRPr>
          </a:p>
          <a:p>
            <a:pPr marL="742950" lvl="1" indent="-285750">
              <a:spcBef>
                <a:spcPct val="20000"/>
              </a:spcBef>
              <a:buClr>
                <a:schemeClr val="tx1"/>
              </a:buClr>
              <a:buFontTx/>
              <a:buChar char="•"/>
            </a:pPr>
            <a:endParaRPr kumimoji="1" lang="en-US" sz="1800" dirty="0">
              <a:latin typeface="Tahoma" charset="0"/>
            </a:endParaRPr>
          </a:p>
        </p:txBody>
      </p:sp>
      <p:grpSp>
        <p:nvGrpSpPr>
          <p:cNvPr id="3" name="Group 2"/>
          <p:cNvGrpSpPr/>
          <p:nvPr/>
        </p:nvGrpSpPr>
        <p:grpSpPr>
          <a:xfrm>
            <a:off x="1524000" y="3366407"/>
            <a:ext cx="5715000" cy="2653393"/>
            <a:chOff x="1524000" y="2667000"/>
            <a:chExt cx="6400800" cy="2971800"/>
          </a:xfrm>
        </p:grpSpPr>
        <p:sp>
          <p:nvSpPr>
            <p:cNvPr id="115718" name="Rectangle 5"/>
            <p:cNvSpPr>
              <a:spLocks noChangeArrowheads="1"/>
            </p:cNvSpPr>
            <p:nvPr/>
          </p:nvSpPr>
          <p:spPr bwMode="auto">
            <a:xfrm>
              <a:off x="1524000" y="2667000"/>
              <a:ext cx="6400800" cy="2971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6"/>
            <p:cNvGrpSpPr>
              <a:grpSpLocks/>
            </p:cNvGrpSpPr>
            <p:nvPr/>
          </p:nvGrpSpPr>
          <p:grpSpPr bwMode="auto">
            <a:xfrm>
              <a:off x="6629400" y="2895600"/>
              <a:ext cx="649288" cy="2362200"/>
              <a:chOff x="4176" y="1440"/>
              <a:chExt cx="409" cy="1488"/>
            </a:xfrm>
          </p:grpSpPr>
          <p:sp>
            <p:nvSpPr>
              <p:cNvPr id="267271" name="AutoShape 7"/>
              <p:cNvSpPr>
                <a:spLocks/>
              </p:cNvSpPr>
              <p:nvPr/>
            </p:nvSpPr>
            <p:spPr bwMode="auto">
              <a:xfrm>
                <a:off x="4176" y="1440"/>
                <a:ext cx="192" cy="1488"/>
              </a:xfrm>
              <a:prstGeom prst="rightBrace">
                <a:avLst>
                  <a:gd name="adj1" fmla="val 64583"/>
                  <a:gd name="adj2" fmla="val 50000"/>
                </a:avLst>
              </a:prstGeom>
              <a:noFill/>
              <a:ln w="28575">
                <a:solidFill>
                  <a:srgbClr val="000099"/>
                </a:solidFill>
                <a:round/>
                <a:headEnd/>
                <a:tailEnd/>
              </a:ln>
              <a:effectLst/>
            </p:spPr>
            <p:txBody>
              <a:bodyPr wrap="none" anchor="ctr">
                <a:prstTxWarp prst="textNoShape">
                  <a:avLst/>
                </a:prstTxWarp>
              </a:bodyPr>
              <a:lstStyle/>
              <a:p>
                <a:pPr algn="ctr"/>
                <a:endParaRPr lang="en-GB" sz="2000">
                  <a:solidFill>
                    <a:srgbClr val="000099"/>
                  </a:solidFill>
                  <a:effectLst>
                    <a:outerShdw blurRad="38100" dist="38100" dir="2700000" algn="tl">
                      <a:srgbClr val="DDDDDD"/>
                    </a:outerShdw>
                  </a:effectLst>
                  <a:latin typeface="Comic Sans MS" charset="0"/>
                </a:endParaRPr>
              </a:p>
            </p:txBody>
          </p:sp>
          <p:sp>
            <p:nvSpPr>
              <p:cNvPr id="267272" name="Text Box 8"/>
              <p:cNvSpPr txBox="1">
                <a:spLocks noChangeArrowheads="1"/>
              </p:cNvSpPr>
              <p:nvPr/>
            </p:nvSpPr>
            <p:spPr bwMode="auto">
              <a:xfrm>
                <a:off x="4320" y="2016"/>
                <a:ext cx="265"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m</a:t>
                </a:r>
                <a:endParaRPr lang="en-US" sz="2000">
                  <a:solidFill>
                    <a:srgbClr val="000099"/>
                  </a:solidFill>
                  <a:effectLst>
                    <a:outerShdw blurRad="38100" dist="38100" dir="2700000" algn="tl">
                      <a:srgbClr val="DDDDDD"/>
                    </a:outerShdw>
                  </a:effectLst>
                  <a:latin typeface="Comic Sans MS" charset="0"/>
                </a:endParaRPr>
              </a:p>
            </p:txBody>
          </p:sp>
        </p:grpSp>
        <p:grpSp>
          <p:nvGrpSpPr>
            <p:cNvPr id="115720" name="Group 9"/>
            <p:cNvGrpSpPr>
              <a:grpSpLocks/>
            </p:cNvGrpSpPr>
            <p:nvPr/>
          </p:nvGrpSpPr>
          <p:grpSpPr bwMode="auto">
            <a:xfrm>
              <a:off x="1752600" y="2735263"/>
              <a:ext cx="4554538" cy="2560637"/>
              <a:chOff x="1104" y="1339"/>
              <a:chExt cx="2869" cy="1613"/>
            </a:xfrm>
          </p:grpSpPr>
          <p:sp>
            <p:nvSpPr>
              <p:cNvPr id="115722" name="Line 10"/>
              <p:cNvSpPr>
                <a:spLocks noChangeShapeType="1"/>
              </p:cNvSpPr>
              <p:nvPr/>
            </p:nvSpPr>
            <p:spPr bwMode="auto">
              <a:xfrm>
                <a:off x="2640" y="1440"/>
                <a:ext cx="864" cy="86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3" name="Line 11"/>
              <p:cNvSpPr>
                <a:spLocks noChangeShapeType="1"/>
              </p:cNvSpPr>
              <p:nvPr/>
            </p:nvSpPr>
            <p:spPr bwMode="auto">
              <a:xfrm>
                <a:off x="2928" y="2338"/>
                <a:ext cx="240"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4" name="Line 12"/>
              <p:cNvSpPr>
                <a:spLocks noChangeShapeType="1"/>
              </p:cNvSpPr>
              <p:nvPr/>
            </p:nvSpPr>
            <p:spPr bwMode="auto">
              <a:xfrm flipH="1">
                <a:off x="2736" y="2289"/>
                <a:ext cx="192" cy="591"/>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5" name="Line 13"/>
              <p:cNvSpPr>
                <a:spLocks noChangeShapeType="1"/>
              </p:cNvSpPr>
              <p:nvPr/>
            </p:nvSpPr>
            <p:spPr bwMode="auto">
              <a:xfrm flipH="1">
                <a:off x="1584" y="2338"/>
                <a:ext cx="192"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6" name="Line 14"/>
              <p:cNvSpPr>
                <a:spLocks noChangeShapeType="1"/>
              </p:cNvSpPr>
              <p:nvPr/>
            </p:nvSpPr>
            <p:spPr bwMode="auto">
              <a:xfrm flipH="1">
                <a:off x="2928" y="1859"/>
                <a:ext cx="144"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7" name="Line 15"/>
              <p:cNvSpPr>
                <a:spLocks noChangeShapeType="1"/>
              </p:cNvSpPr>
              <p:nvPr/>
            </p:nvSpPr>
            <p:spPr bwMode="auto">
              <a:xfrm>
                <a:off x="2304" y="1859"/>
                <a:ext cx="96"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8" name="Line 16"/>
              <p:cNvSpPr>
                <a:spLocks noChangeShapeType="1"/>
              </p:cNvSpPr>
              <p:nvPr/>
            </p:nvSpPr>
            <p:spPr bwMode="auto">
              <a:xfrm flipH="1">
                <a:off x="1248" y="1402"/>
                <a:ext cx="1440" cy="14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9" name="Oval 17"/>
              <p:cNvSpPr>
                <a:spLocks noChangeArrowheads="1"/>
              </p:cNvSpPr>
              <p:nvPr/>
            </p:nvSpPr>
            <p:spPr bwMode="auto">
              <a:xfrm>
                <a:off x="2544" y="1339"/>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0" name="Oval 18"/>
              <p:cNvSpPr>
                <a:spLocks noChangeArrowheads="1"/>
              </p:cNvSpPr>
              <p:nvPr/>
            </p:nvSpPr>
            <p:spPr bwMode="auto">
              <a:xfrm>
                <a:off x="1680"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1" name="Oval 19"/>
              <p:cNvSpPr>
                <a:spLocks noChangeArrowheads="1"/>
              </p:cNvSpPr>
              <p:nvPr/>
            </p:nvSpPr>
            <p:spPr bwMode="auto">
              <a:xfrm>
                <a:off x="2160" y="1771"/>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2" name="Oval 20"/>
              <p:cNvSpPr>
                <a:spLocks noChangeArrowheads="1"/>
              </p:cNvSpPr>
              <p:nvPr/>
            </p:nvSpPr>
            <p:spPr bwMode="auto">
              <a:xfrm>
                <a:off x="2928" y="1771"/>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3" name="Oval 21"/>
              <p:cNvSpPr>
                <a:spLocks noChangeArrowheads="1"/>
              </p:cNvSpPr>
              <p:nvPr/>
            </p:nvSpPr>
            <p:spPr bwMode="auto">
              <a:xfrm>
                <a:off x="2832"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4" name="Oval 22"/>
              <p:cNvSpPr>
                <a:spLocks noChangeArrowheads="1"/>
              </p:cNvSpPr>
              <p:nvPr/>
            </p:nvSpPr>
            <p:spPr bwMode="auto">
              <a:xfrm>
                <a:off x="2256"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5" name="Oval 23"/>
              <p:cNvSpPr>
                <a:spLocks noChangeArrowheads="1"/>
              </p:cNvSpPr>
              <p:nvPr/>
            </p:nvSpPr>
            <p:spPr bwMode="auto">
              <a:xfrm>
                <a:off x="3024"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36" name="Oval 24"/>
              <p:cNvSpPr>
                <a:spLocks noChangeArrowheads="1"/>
              </p:cNvSpPr>
              <p:nvPr/>
            </p:nvSpPr>
            <p:spPr bwMode="auto">
              <a:xfrm>
                <a:off x="1104"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67289" name="Oval 25"/>
              <p:cNvSpPr>
                <a:spLocks noChangeArrowheads="1"/>
              </p:cNvSpPr>
              <p:nvPr/>
            </p:nvSpPr>
            <p:spPr bwMode="auto">
              <a:xfrm>
                <a:off x="3360" y="2208"/>
                <a:ext cx="240" cy="19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a:solidFill>
                      <a:srgbClr val="000099"/>
                    </a:solidFill>
                    <a:effectLst>
                      <a:outerShdw blurRad="38100" dist="38100" dir="2700000" algn="tl">
                        <a:srgbClr val="000000"/>
                      </a:outerShdw>
                    </a:effectLst>
                    <a:latin typeface="Arial Narrow" charset="0"/>
                  </a:rPr>
                  <a:t>G</a:t>
                </a:r>
                <a:endParaRPr lang="en-US" sz="2000">
                  <a:solidFill>
                    <a:srgbClr val="000099"/>
                  </a:solidFill>
                  <a:effectLst>
                    <a:outerShdw blurRad="38100" dist="38100" dir="2700000" algn="tl">
                      <a:srgbClr val="000000"/>
                    </a:outerShdw>
                  </a:effectLst>
                  <a:latin typeface="Comic Sans MS" charset="0"/>
                </a:endParaRPr>
              </a:p>
            </p:txBody>
          </p:sp>
          <p:sp>
            <p:nvSpPr>
              <p:cNvPr id="115738" name="Oval 26"/>
              <p:cNvSpPr>
                <a:spLocks noChangeArrowheads="1"/>
              </p:cNvSpPr>
              <p:nvPr/>
            </p:nvSpPr>
            <p:spPr bwMode="auto">
              <a:xfrm>
                <a:off x="2640"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39" name="Oval 27"/>
              <p:cNvSpPr>
                <a:spLocks noChangeArrowheads="1"/>
              </p:cNvSpPr>
              <p:nvPr/>
            </p:nvSpPr>
            <p:spPr bwMode="auto">
              <a:xfrm>
                <a:off x="1488"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40" name="AutoShape 28"/>
              <p:cNvSpPr>
                <a:spLocks/>
              </p:cNvSpPr>
              <p:nvPr/>
            </p:nvSpPr>
            <p:spPr bwMode="auto">
              <a:xfrm rot="-5400000">
                <a:off x="2616" y="1608"/>
                <a:ext cx="96" cy="912"/>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7293" name="Text Box 29"/>
              <p:cNvSpPr txBox="1">
                <a:spLocks noChangeArrowheads="1"/>
              </p:cNvSpPr>
              <p:nvPr/>
            </p:nvSpPr>
            <p:spPr bwMode="auto">
              <a:xfrm>
                <a:off x="2582" y="2112"/>
                <a:ext cx="230"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15742" name="AutoShape 30"/>
              <p:cNvSpPr>
                <a:spLocks/>
              </p:cNvSpPr>
              <p:nvPr/>
            </p:nvSpPr>
            <p:spPr bwMode="auto">
              <a:xfrm>
                <a:off x="3648" y="1440"/>
                <a:ext cx="144" cy="960"/>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267295" name="Text Box 31"/>
              <p:cNvSpPr txBox="1">
                <a:spLocks noChangeArrowheads="1"/>
              </p:cNvSpPr>
              <p:nvPr/>
            </p:nvSpPr>
            <p:spPr bwMode="auto">
              <a:xfrm>
                <a:off x="3744" y="1776"/>
                <a:ext cx="229"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grpSp>
      </p:grpSp>
      <p:sp>
        <p:nvSpPr>
          <p:cNvPr id="267296" name="Rectangle 32"/>
          <p:cNvSpPr>
            <a:spLocks noChangeArrowheads="1"/>
          </p:cNvSpPr>
          <p:nvPr/>
        </p:nvSpPr>
        <p:spPr bwMode="auto">
          <a:xfrm>
            <a:off x="457200" y="5839392"/>
            <a:ext cx="8229600" cy="790008"/>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endParaRPr kumimoji="1" lang="en-US" sz="2000" u="sng" dirty="0">
              <a:latin typeface="Tahoma" charset="0"/>
            </a:endParaRPr>
          </a:p>
          <a:p>
            <a:pPr marL="342900" indent="-342900">
              <a:spcBef>
                <a:spcPct val="20000"/>
              </a:spcBef>
              <a:buClr>
                <a:schemeClr val="tx1"/>
              </a:buClr>
              <a:buFontTx/>
              <a:buChar char="•"/>
            </a:pPr>
            <a:r>
              <a:rPr kumimoji="1" lang="en-US" sz="2000" u="sng" dirty="0">
                <a:latin typeface="Tahoma" charset="0"/>
              </a:rPr>
              <a:t>Thus</a:t>
            </a:r>
            <a:r>
              <a:rPr kumimoji="1" lang="en-US" sz="2000" dirty="0">
                <a:latin typeface="Tahoma" charset="0"/>
              </a:rPr>
              <a:t>:  </a:t>
            </a:r>
            <a:r>
              <a:rPr kumimoji="1" lang="en-US" sz="2000" dirty="0" smtClean="0">
                <a:latin typeface="Tahoma" charset="0"/>
              </a:rPr>
              <a:t>O(b</a:t>
            </a:r>
            <a:r>
              <a:rPr kumimoji="1" lang="en-US" baseline="30000" dirty="0" smtClean="0">
                <a:latin typeface="Tahoma" charset="0"/>
              </a:rPr>
              <a:t>d+1</a:t>
            </a:r>
            <a:r>
              <a:rPr kumimoji="1" lang="en-US" sz="2000" dirty="0" smtClean="0">
                <a:latin typeface="Tahoma" charset="0"/>
              </a:rPr>
              <a:t>) </a:t>
            </a:r>
            <a:endParaRPr kumimoji="1" lang="en-US" sz="2000" dirty="0">
              <a:latin typeface="Tahoma" charset="0"/>
            </a:endParaRPr>
          </a:p>
        </p:txBody>
      </p:sp>
    </p:spTree>
    <p:extLst>
      <p:ext uri="{BB962C8B-B14F-4D97-AF65-F5344CB8AC3E}">
        <p14:creationId xmlns:p14="http://schemas.microsoft.com/office/powerpoint/2010/main" val="13521121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a:xfrm>
            <a:off x="457200" y="152718"/>
            <a:ext cx="8080642" cy="1142682"/>
          </a:xfrm>
        </p:spPr>
        <p:txBody>
          <a:bodyPr>
            <a:normAutofit fontScale="90000"/>
          </a:bodyPr>
          <a:lstStyle/>
          <a:p>
            <a:r>
              <a:rPr lang="en-US" dirty="0" smtClean="0"/>
              <a:t>Space complexity </a:t>
            </a:r>
            <a:r>
              <a:rPr lang="en-US" dirty="0"/>
              <a:t>of </a:t>
            </a:r>
            <a:r>
              <a:rPr lang="en-US" dirty="0" smtClean="0"/>
              <a:t/>
            </a:r>
            <a:br>
              <a:rPr lang="en-US" dirty="0" smtClean="0"/>
            </a:br>
            <a:r>
              <a:rPr lang="en-US" dirty="0" smtClean="0"/>
              <a:t>breadth-first search</a:t>
            </a:r>
            <a:endParaRPr lang="en-US" dirty="0"/>
          </a:p>
        </p:txBody>
      </p:sp>
      <p:sp>
        <p:nvSpPr>
          <p:cNvPr id="116739" name="Slide Number Placeholder 4"/>
          <p:cNvSpPr>
            <a:spLocks noGrp="1"/>
          </p:cNvSpPr>
          <p:nvPr>
            <p:ph type="sldNum" sz="quarter" idx="12"/>
          </p:nvPr>
        </p:nvSpPr>
        <p:spPr>
          <a:noFill/>
        </p:spPr>
        <p:txBody>
          <a:bodyPr/>
          <a:lstStyle/>
          <a:p>
            <a:fld id="{1D53DF26-9D62-B94B-9345-3263E7A479C4}" type="slidenum">
              <a:rPr lang="en-US" smtClean="0"/>
              <a:pPr/>
              <a:t>9</a:t>
            </a:fld>
            <a:endParaRPr lang="en-US" smtClean="0"/>
          </a:p>
        </p:txBody>
      </p:sp>
      <p:sp>
        <p:nvSpPr>
          <p:cNvPr id="116742" name="Rectangle 4"/>
          <p:cNvSpPr>
            <a:spLocks noChangeArrowheads="1"/>
          </p:cNvSpPr>
          <p:nvPr/>
        </p:nvSpPr>
        <p:spPr bwMode="auto">
          <a:xfrm>
            <a:off x="457200" y="1524000"/>
            <a:ext cx="79248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Illustrates when goal check is done when node </a:t>
            </a:r>
            <a:r>
              <a:rPr kumimoji="1" lang="en-US" sz="2000" b="1" dirty="0">
                <a:latin typeface="Tahoma" charset="0"/>
              </a:rPr>
              <a:t>is selected for expansion</a:t>
            </a:r>
          </a:p>
          <a:p>
            <a:pPr marL="342900" indent="-342900">
              <a:spcBef>
                <a:spcPct val="20000"/>
              </a:spcBef>
              <a:buClr>
                <a:schemeClr val="tx1"/>
              </a:buClr>
              <a:buFontTx/>
              <a:buChar char="•"/>
            </a:pPr>
            <a:r>
              <a:rPr kumimoji="1" lang="en-US" sz="2000" dirty="0" smtClean="0">
                <a:latin typeface="Tahoma" charset="0"/>
              </a:rPr>
              <a:t>Largest </a:t>
            </a:r>
            <a:r>
              <a:rPr kumimoji="1" lang="en-US" sz="2000" dirty="0">
                <a:latin typeface="Tahoma" charset="0"/>
              </a:rPr>
              <a:t>number of nodes in </a:t>
            </a:r>
            <a:r>
              <a:rPr kumimoji="1" lang="en-US" sz="2000" dirty="0" smtClean="0">
                <a:latin typeface="Tahoma" charset="0"/>
              </a:rPr>
              <a:t>FRONTIER is </a:t>
            </a:r>
            <a:r>
              <a:rPr kumimoji="1" lang="en-US" sz="2000" dirty="0">
                <a:latin typeface="Tahoma" charset="0"/>
              </a:rPr>
              <a:t>reached on the level d+1 just beyond the goal node.</a:t>
            </a:r>
          </a:p>
          <a:p>
            <a:pPr marL="342900" indent="-342900">
              <a:spcBef>
                <a:spcPct val="20000"/>
              </a:spcBef>
              <a:buClr>
                <a:schemeClr val="tx1"/>
              </a:buClr>
              <a:buFontTx/>
              <a:buChar char="•"/>
            </a:pPr>
            <a:endParaRPr kumimoji="1" lang="en-US" sz="2000" dirty="0">
              <a:latin typeface="Tahoma" charset="0"/>
            </a:endParaRPr>
          </a:p>
        </p:txBody>
      </p:sp>
      <p:grpSp>
        <p:nvGrpSpPr>
          <p:cNvPr id="116743" name="Group 5"/>
          <p:cNvGrpSpPr>
            <a:grpSpLocks/>
          </p:cNvGrpSpPr>
          <p:nvPr/>
        </p:nvGrpSpPr>
        <p:grpSpPr bwMode="auto">
          <a:xfrm>
            <a:off x="1600200" y="3050721"/>
            <a:ext cx="5410200" cy="2511879"/>
            <a:chOff x="912" y="1152"/>
            <a:chExt cx="4032" cy="1872"/>
          </a:xfrm>
        </p:grpSpPr>
        <p:sp>
          <p:nvSpPr>
            <p:cNvPr id="116745" name="Rectangle 6"/>
            <p:cNvSpPr>
              <a:spLocks noChangeArrowheads="1"/>
            </p:cNvSpPr>
            <p:nvPr/>
          </p:nvSpPr>
          <p:spPr bwMode="auto">
            <a:xfrm>
              <a:off x="912" y="1152"/>
              <a:ext cx="4032" cy="187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116746" name="Line 7"/>
            <p:cNvSpPr>
              <a:spLocks noChangeShapeType="1"/>
            </p:cNvSpPr>
            <p:nvPr/>
          </p:nvSpPr>
          <p:spPr bwMode="auto">
            <a:xfrm>
              <a:off x="2592" y="1344"/>
              <a:ext cx="864" cy="86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7" name="Line 8"/>
            <p:cNvSpPr>
              <a:spLocks noChangeShapeType="1"/>
            </p:cNvSpPr>
            <p:nvPr/>
          </p:nvSpPr>
          <p:spPr bwMode="auto">
            <a:xfrm>
              <a:off x="2880" y="2242"/>
              <a:ext cx="240"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8" name="Line 9"/>
            <p:cNvSpPr>
              <a:spLocks noChangeShapeType="1"/>
            </p:cNvSpPr>
            <p:nvPr/>
          </p:nvSpPr>
          <p:spPr bwMode="auto">
            <a:xfrm flipH="1">
              <a:off x="2688" y="2193"/>
              <a:ext cx="192" cy="591"/>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9" name="Line 10"/>
            <p:cNvSpPr>
              <a:spLocks noChangeShapeType="1"/>
            </p:cNvSpPr>
            <p:nvPr/>
          </p:nvSpPr>
          <p:spPr bwMode="auto">
            <a:xfrm flipH="1">
              <a:off x="1536" y="2242"/>
              <a:ext cx="192"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0" name="Line 11"/>
            <p:cNvSpPr>
              <a:spLocks noChangeShapeType="1"/>
            </p:cNvSpPr>
            <p:nvPr/>
          </p:nvSpPr>
          <p:spPr bwMode="auto">
            <a:xfrm flipH="1">
              <a:off x="2880" y="1763"/>
              <a:ext cx="144"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1" name="Line 12"/>
            <p:cNvSpPr>
              <a:spLocks noChangeShapeType="1"/>
            </p:cNvSpPr>
            <p:nvPr/>
          </p:nvSpPr>
          <p:spPr bwMode="auto">
            <a:xfrm>
              <a:off x="2256" y="1763"/>
              <a:ext cx="96"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2" name="Line 13"/>
            <p:cNvSpPr>
              <a:spLocks noChangeShapeType="1"/>
            </p:cNvSpPr>
            <p:nvPr/>
          </p:nvSpPr>
          <p:spPr bwMode="auto">
            <a:xfrm flipH="1">
              <a:off x="1200" y="1306"/>
              <a:ext cx="1440" cy="14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3" name="Oval 14"/>
            <p:cNvSpPr>
              <a:spLocks noChangeArrowheads="1"/>
            </p:cNvSpPr>
            <p:nvPr/>
          </p:nvSpPr>
          <p:spPr bwMode="auto">
            <a:xfrm>
              <a:off x="2496" y="1243"/>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4" name="Oval 15"/>
            <p:cNvSpPr>
              <a:spLocks noChangeArrowheads="1"/>
            </p:cNvSpPr>
            <p:nvPr/>
          </p:nvSpPr>
          <p:spPr bwMode="auto">
            <a:xfrm>
              <a:off x="1632"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5" name="Oval 16"/>
            <p:cNvSpPr>
              <a:spLocks noChangeArrowheads="1"/>
            </p:cNvSpPr>
            <p:nvPr/>
          </p:nvSpPr>
          <p:spPr bwMode="auto">
            <a:xfrm>
              <a:off x="2112" y="1675"/>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6" name="Oval 17"/>
            <p:cNvSpPr>
              <a:spLocks noChangeArrowheads="1"/>
            </p:cNvSpPr>
            <p:nvPr/>
          </p:nvSpPr>
          <p:spPr bwMode="auto">
            <a:xfrm>
              <a:off x="2880" y="1675"/>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7" name="Oval 18"/>
            <p:cNvSpPr>
              <a:spLocks noChangeArrowheads="1"/>
            </p:cNvSpPr>
            <p:nvPr/>
          </p:nvSpPr>
          <p:spPr bwMode="auto">
            <a:xfrm>
              <a:off x="2784"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8" name="Oval 19"/>
            <p:cNvSpPr>
              <a:spLocks noChangeArrowheads="1"/>
            </p:cNvSpPr>
            <p:nvPr/>
          </p:nvSpPr>
          <p:spPr bwMode="auto">
            <a:xfrm>
              <a:off x="2208"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9" name="Oval 20"/>
            <p:cNvSpPr>
              <a:spLocks noChangeArrowheads="1"/>
            </p:cNvSpPr>
            <p:nvPr/>
          </p:nvSpPr>
          <p:spPr bwMode="auto">
            <a:xfrm>
              <a:off x="2976"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0" name="Oval 21"/>
            <p:cNvSpPr>
              <a:spLocks noChangeArrowheads="1"/>
            </p:cNvSpPr>
            <p:nvPr/>
          </p:nvSpPr>
          <p:spPr bwMode="auto">
            <a:xfrm>
              <a:off x="1056"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8310" name="Oval 22"/>
            <p:cNvSpPr>
              <a:spLocks noChangeArrowheads="1"/>
            </p:cNvSpPr>
            <p:nvPr/>
          </p:nvSpPr>
          <p:spPr bwMode="auto">
            <a:xfrm>
              <a:off x="3312" y="2112"/>
              <a:ext cx="240" cy="19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a:solidFill>
                    <a:srgbClr val="000099"/>
                  </a:solidFill>
                  <a:effectLst>
                    <a:outerShdw blurRad="38100" dist="38100" dir="2700000" algn="tl">
                      <a:srgbClr val="000000"/>
                    </a:outerShdw>
                  </a:effectLst>
                  <a:latin typeface="Arial Narrow" charset="0"/>
                </a:rPr>
                <a:t>G</a:t>
              </a:r>
              <a:endParaRPr lang="en-US" sz="2000">
                <a:solidFill>
                  <a:srgbClr val="000099"/>
                </a:solidFill>
                <a:effectLst>
                  <a:outerShdw blurRad="38100" dist="38100" dir="2700000" algn="tl">
                    <a:srgbClr val="000000"/>
                  </a:outerShdw>
                </a:effectLst>
                <a:latin typeface="Comic Sans MS" charset="0"/>
              </a:endParaRPr>
            </a:p>
          </p:txBody>
        </p:sp>
        <p:sp>
          <p:nvSpPr>
            <p:cNvPr id="116762" name="Oval 23"/>
            <p:cNvSpPr>
              <a:spLocks noChangeArrowheads="1"/>
            </p:cNvSpPr>
            <p:nvPr/>
          </p:nvSpPr>
          <p:spPr bwMode="auto">
            <a:xfrm>
              <a:off x="2592"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3" name="Oval 24"/>
            <p:cNvSpPr>
              <a:spLocks noChangeArrowheads="1"/>
            </p:cNvSpPr>
            <p:nvPr/>
          </p:nvSpPr>
          <p:spPr bwMode="auto">
            <a:xfrm>
              <a:off x="1440"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4" name="AutoShape 27"/>
            <p:cNvSpPr>
              <a:spLocks/>
            </p:cNvSpPr>
            <p:nvPr/>
          </p:nvSpPr>
          <p:spPr bwMode="auto">
            <a:xfrm rot="-5400000">
              <a:off x="2568" y="1512"/>
              <a:ext cx="96" cy="912"/>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8316" name="Text Box 28"/>
            <p:cNvSpPr txBox="1">
              <a:spLocks noChangeArrowheads="1"/>
            </p:cNvSpPr>
            <p:nvPr/>
          </p:nvSpPr>
          <p:spPr bwMode="auto">
            <a:xfrm>
              <a:off x="2534" y="2016"/>
              <a:ext cx="230"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16766" name="AutoShape 29"/>
            <p:cNvSpPr>
              <a:spLocks/>
            </p:cNvSpPr>
            <p:nvPr/>
          </p:nvSpPr>
          <p:spPr bwMode="auto">
            <a:xfrm>
              <a:off x="3600" y="1344"/>
              <a:ext cx="144" cy="960"/>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268318" name="Text Box 30"/>
            <p:cNvSpPr txBox="1">
              <a:spLocks noChangeArrowheads="1"/>
            </p:cNvSpPr>
            <p:nvPr/>
          </p:nvSpPr>
          <p:spPr bwMode="auto">
            <a:xfrm>
              <a:off x="3696" y="1680"/>
              <a:ext cx="229"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grpSp>
      <p:grpSp>
        <p:nvGrpSpPr>
          <p:cNvPr id="3" name="Group 2"/>
          <p:cNvGrpSpPr/>
          <p:nvPr/>
        </p:nvGrpSpPr>
        <p:grpSpPr>
          <a:xfrm>
            <a:off x="457200" y="5715000"/>
            <a:ext cx="7924800" cy="990600"/>
            <a:chOff x="457200" y="5410200"/>
            <a:chExt cx="7924800" cy="990600"/>
          </a:xfrm>
        </p:grpSpPr>
        <p:sp>
          <p:nvSpPr>
            <p:cNvPr id="116740" name="Rectangle 34"/>
            <p:cNvSpPr>
              <a:spLocks noChangeArrowheads="1"/>
            </p:cNvSpPr>
            <p:nvPr/>
          </p:nvSpPr>
          <p:spPr bwMode="auto">
            <a:xfrm>
              <a:off x="457200" y="5410200"/>
              <a:ext cx="79248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QUEUE contains all         nodes.  (Thus: 4) .</a:t>
              </a:r>
            </a:p>
            <a:p>
              <a:pPr marL="342900" indent="-342900">
                <a:spcBef>
                  <a:spcPct val="20000"/>
                </a:spcBef>
                <a:buClr>
                  <a:schemeClr val="tx1"/>
                </a:buClr>
                <a:buFontTx/>
                <a:buChar char="•"/>
              </a:pPr>
              <a:r>
                <a:rPr kumimoji="1" lang="en-US" sz="2000" dirty="0">
                  <a:latin typeface="Tahoma" charset="0"/>
                </a:rPr>
                <a:t>In General: b</a:t>
              </a:r>
              <a:r>
                <a:rPr kumimoji="1" lang="en-US" baseline="30000" dirty="0">
                  <a:latin typeface="Tahoma" charset="0"/>
                </a:rPr>
                <a:t>d+1</a:t>
              </a:r>
              <a:r>
                <a:rPr kumimoji="1" lang="en-US" sz="2000" dirty="0">
                  <a:latin typeface="Tahoma" charset="0"/>
                </a:rPr>
                <a:t> – b ~ </a:t>
              </a:r>
              <a:r>
                <a:rPr kumimoji="1" lang="en-US" sz="2000" dirty="0" smtClean="0">
                  <a:latin typeface="Tahoma" charset="0"/>
                </a:rPr>
                <a:t>b</a:t>
              </a:r>
              <a:r>
                <a:rPr kumimoji="1" lang="en-US" baseline="30000" dirty="0" smtClean="0">
                  <a:latin typeface="Tahoma" charset="0"/>
                </a:rPr>
                <a:t>d+1</a:t>
              </a:r>
              <a:endParaRPr kumimoji="1" lang="en-US" dirty="0">
                <a:latin typeface="Tahoma" charset="0"/>
              </a:endParaRPr>
            </a:p>
          </p:txBody>
        </p:sp>
        <p:sp>
          <p:nvSpPr>
            <p:cNvPr id="116744" name="Oval 32"/>
            <p:cNvSpPr>
              <a:spLocks noChangeArrowheads="1"/>
            </p:cNvSpPr>
            <p:nvPr/>
          </p:nvSpPr>
          <p:spPr bwMode="auto">
            <a:xfrm>
              <a:off x="3200400" y="5473700"/>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3474191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15247</TotalTime>
  <Words>873</Words>
  <Application>Microsoft Macintosh PowerPoint</Application>
  <PresentationFormat>On-screen Show (4:3)</PresentationFormat>
  <Paragraphs>138</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Essential</vt:lpstr>
      <vt:lpstr>CSCI561 Spring 2017 Week 2 Discussion</vt:lpstr>
      <vt:lpstr>Search and AI</vt:lpstr>
      <vt:lpstr>Search in AI applications</vt:lpstr>
      <vt:lpstr>PowerPoint Presentation</vt:lpstr>
      <vt:lpstr>Search in AI applications</vt:lpstr>
      <vt:lpstr>missionaries and cannibalS</vt:lpstr>
      <vt:lpstr>Visualizing Orders of Growth</vt:lpstr>
      <vt:lpstr>Time complexity of  breadth-first search</vt:lpstr>
      <vt:lpstr>Space complexity of  breadth-first search</vt:lpstr>
      <vt:lpstr>Time complexity of  depth-first search</vt:lpstr>
      <vt:lpstr>Space complexity of depth-first</vt:lpstr>
      <vt:lpstr>Graph Search</vt:lpstr>
      <vt:lpstr>Search Graph</vt:lpstr>
      <vt:lpstr>What you should know(Week2)</vt:lpstr>
      <vt:lpstr>Want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Wei-Min Shen</cp:lastModifiedBy>
  <cp:revision>114</cp:revision>
  <dcterms:created xsi:type="dcterms:W3CDTF">2014-08-23T20:52:29Z</dcterms:created>
  <dcterms:modified xsi:type="dcterms:W3CDTF">2017-08-24T16:19:40Z</dcterms:modified>
</cp:coreProperties>
</file>