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29" r:id="rId1"/>
    <p:sldMasterId id="2147484944" r:id="rId2"/>
  </p:sldMasterIdLst>
  <p:notesMasterIdLst>
    <p:notesMasterId r:id="rId11"/>
  </p:notesMasterIdLst>
  <p:sldIdLst>
    <p:sldId id="256" r:id="rId3"/>
    <p:sldId id="296" r:id="rId4"/>
    <p:sldId id="293" r:id="rId5"/>
    <p:sldId id="295" r:id="rId6"/>
    <p:sldId id="294" r:id="rId7"/>
    <p:sldId id="291" r:id="rId8"/>
    <p:sldId id="271" r:id="rId9"/>
    <p:sldId id="292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7" autoAdjust="0"/>
    <p:restoredTop sz="91023" autoAdjust="0"/>
  </p:normalViewPr>
  <p:slideViewPr>
    <p:cSldViewPr snapToGrid="0" snapToObjects="1">
      <p:cViewPr varScale="1">
        <p:scale>
          <a:sx n="80" d="100"/>
          <a:sy n="80" d="100"/>
        </p:scale>
        <p:origin x="-2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84C41-F1E4-1746-B9EE-6EB23FB69C2C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24AD3-3069-BE4F-BC9C-D22006170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50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2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a)DFS G1 (2%) _____ S­A­E­G1 ( 8%) [No partial credit]</a:t>
            </a:r>
          </a:p>
          <a:p>
            <a:endParaRPr lang="en-US" dirty="0" smtClean="0"/>
          </a:p>
          <a:p>
            <a:r>
              <a:rPr lang="en-US" dirty="0" smtClean="0"/>
              <a:t>b)UCS G3(2%) _____ S­C­D­B­G3( 8%) [No partial credit]</a:t>
            </a:r>
          </a:p>
          <a:p>
            <a:endParaRPr lang="en-US" dirty="0" smtClean="0"/>
          </a:p>
          <a:p>
            <a:r>
              <a:rPr lang="en-US" dirty="0" smtClean="0"/>
              <a:t>c)A* G3(2%) _____ S­B­C­D­G3 OR S­B­C­D­B­G3 (8%) [No partial credit]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78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lucky DFS might expand exactly d nodes to reach the goal. A∗ largely dominates any graph-search algorithm that is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guaranteed to find optimal solutions. </a:t>
            </a: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h(n) = 0 is always an admissible heuristic, since costs are nonnegative. </a:t>
            </a: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A* search is often used in robotics; the space can be discretized or skeletonized. </a:t>
            </a: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 of the solution matters for breadth-first search, not cost. </a:t>
            </a: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rook can move across the board in move one, although the Manhattan distance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start to finish is 8.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3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cse.unl.edu</a:t>
            </a:r>
            <a:r>
              <a:rPr lang="en-US" dirty="0" smtClean="0"/>
              <a:t>/~</a:t>
            </a:r>
            <a:r>
              <a:rPr lang="en-US" dirty="0" err="1" smtClean="0"/>
              <a:t>choueiry</a:t>
            </a:r>
            <a:r>
              <a:rPr lang="en-US" dirty="0" smtClean="0"/>
              <a:t>/S03-476-876/</a:t>
            </a:r>
            <a:r>
              <a:rPr lang="en-US" dirty="0" err="1" smtClean="0"/>
              <a:t>searchapplet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courses.cs.washington.edu</a:t>
            </a:r>
            <a:r>
              <a:rPr lang="en-US" dirty="0" smtClean="0"/>
              <a:t>/courses/cse473/06sp/</a:t>
            </a:r>
            <a:r>
              <a:rPr lang="en-US" dirty="0" err="1" smtClean="0"/>
              <a:t>MazeRunnerDemo</a:t>
            </a:r>
            <a:r>
              <a:rPr lang="en-US" dirty="0" smtClean="0"/>
              <a:t>/search/</a:t>
            </a:r>
            <a:r>
              <a:rPr lang="en-US" dirty="0" err="1" smtClean="0"/>
              <a:t>applet.html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www.briangrinstead.com</a:t>
            </a:r>
            <a:r>
              <a:rPr lang="en-US" dirty="0" smtClean="0"/>
              <a:t>/files/</a:t>
            </a:r>
            <a:r>
              <a:rPr lang="en-US" dirty="0" err="1" smtClean="0"/>
              <a:t>astar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www.cs.rmit.edu.au</a:t>
            </a:r>
            <a:r>
              <a:rPr lang="en-US" dirty="0" smtClean="0"/>
              <a:t>/AI-Search/Product/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September 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C228-650C-5443-AF07-AD394F0FD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D8AD-7274-E34F-83E9-BD647F63C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2120D2-3948-4F8F-BE5D-E7E7D97880B2}" type="datetime4">
              <a:rPr lang="en-US" smtClean="0"/>
              <a:pPr/>
              <a:t>September 7, 2017</a:t>
            </a:fld>
            <a:endParaRPr lang="en-US" dirty="0" err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CSCI561 FALL 2014 Discussion  </a:t>
            </a:r>
            <a:endParaRPr lang="en-US" dirty="0" smtClean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0FE452-C703-584A-BEE3-46230073E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5FC387-D6ED-8F40-826E-ED0E74977C7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99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695E-CF49-844C-908C-762332DE5207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137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70B9C-C57A-3D4C-A52F-B9A7773FFEF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39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6ADA-231C-2F4E-9AF9-D7EAFFA7E30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89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8C61-63B8-9343-8A74-941ED303D62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8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E83-1B78-5545-806D-587471DC150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36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24EC-1F17-4A4F-B36C-388417E6C1F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76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B90F-881D-8344-A850-3DEAE14EA74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9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3C1ECC-FBA0-9A4B-A4FA-F0062402B84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737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0F18-5A12-5C4B-BF6F-8FCDBAC1629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300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3DA3-7DD5-E94E-9F4F-2E9AF0C8182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219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94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9664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06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9/7/17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B6B3-B3F2-794E-9B60-14E896EAF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F6DD-179E-DC4B-8B1C-27FA5FCA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6CDD-3BFB-4F4C-AD12-21A48E630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9E5E15B-D66F-FA45-881E-55A052CF3A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5047"/>
            <a:ext cx="7754368" cy="722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September 7, 2017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CSCI561 FALL 2014 Discussion 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60FE452-C703-584A-BEE3-46230073E6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30" r:id="rId1"/>
    <p:sldLayoutId id="2147484931" r:id="rId2"/>
    <p:sldLayoutId id="2147484932" r:id="rId3"/>
    <p:sldLayoutId id="2147484933" r:id="rId4"/>
    <p:sldLayoutId id="2147484934" r:id="rId5"/>
    <p:sldLayoutId id="2147484935" r:id="rId6"/>
    <p:sldLayoutId id="2147484936" r:id="rId7"/>
    <p:sldLayoutId id="2147484937" r:id="rId8"/>
    <p:sldLayoutId id="2147484938" r:id="rId9"/>
    <p:sldLayoutId id="2147484939" r:id="rId10"/>
    <p:sldLayoutId id="2147484940" r:id="rId11"/>
    <p:sldLayoutId id="2147484941" r:id="rId12"/>
    <p:sldLayoutId id="2147484942" r:id="rId13"/>
    <p:sldLayoutId id="2147484943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2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5" r:id="rId1"/>
    <p:sldLayoutId id="2147484946" r:id="rId2"/>
    <p:sldLayoutId id="2147484947" r:id="rId3"/>
    <p:sldLayoutId id="2147484948" r:id="rId4"/>
    <p:sldLayoutId id="2147484949" r:id="rId5"/>
    <p:sldLayoutId id="2147484950" r:id="rId6"/>
    <p:sldLayoutId id="2147484951" r:id="rId7"/>
    <p:sldLayoutId id="2147484952" r:id="rId8"/>
    <p:sldLayoutId id="2147484953" r:id="rId9"/>
    <p:sldLayoutId id="2147484954" r:id="rId10"/>
    <p:sldLayoutId id="2147484955" r:id="rId11"/>
    <p:sldLayoutId id="2147484956" r:id="rId12"/>
    <p:sldLayoutId id="2147484957" r:id="rId13"/>
    <p:sldLayoutId id="2147484958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ejada@usc.edu" TargetMode="External"/><Relationship Id="rId4" Type="http://schemas.openxmlformats.org/officeDocument/2006/relationships/hyperlink" Target="mailto:shen@isi.edu" TargetMode="External"/><Relationship Id="rId5" Type="http://schemas.openxmlformats.org/officeDocument/2006/relationships/hyperlink" Target="mailto:nwang@ict.usc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cs.washington.edu/courses/cse473/06sp/MazeRunnerDemo/search/applet.html" TargetMode="External"/><Relationship Id="rId4" Type="http://schemas.openxmlformats.org/officeDocument/2006/relationships/hyperlink" Target="http://www.briangrinstead.com/files/astar/" TargetMode="External"/><Relationship Id="rId5" Type="http://schemas.openxmlformats.org/officeDocument/2006/relationships/hyperlink" Target="http://www.cs.rmit.edu.au/AI-Search/Produc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e.unl.edu/~choueiry/S03-476-876/searchappl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1400" y="1116777"/>
            <a:ext cx="6815425" cy="1204306"/>
          </a:xfrm>
        </p:spPr>
        <p:txBody>
          <a:bodyPr/>
          <a:lstStyle/>
          <a:p>
            <a:r>
              <a:rPr lang="en-US" sz="4000" dirty="0"/>
              <a:t>CSCI561 </a:t>
            </a:r>
            <a:r>
              <a:rPr lang="en-US" sz="4000" dirty="0" smtClean="0"/>
              <a:t>FALL </a:t>
            </a:r>
            <a:r>
              <a:rPr lang="en-US" sz="4000" dirty="0" smtClean="0"/>
              <a:t>2017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Week 3 Discussion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1400" y="2676682"/>
            <a:ext cx="7300075" cy="193341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Prof </a:t>
            </a:r>
            <a:r>
              <a:rPr lang="en-US" dirty="0"/>
              <a:t>Sheila Tejada </a:t>
            </a:r>
            <a:r>
              <a:rPr lang="en-US" dirty="0">
                <a:hlinkClick r:id="rId3"/>
              </a:rPr>
              <a:t>stejada@usc.edu</a:t>
            </a:r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r>
              <a:rPr lang="en-US" dirty="0"/>
              <a:t>Prof Wei-min </a:t>
            </a:r>
            <a:r>
              <a:rPr lang="en-US" dirty="0" err="1"/>
              <a:t>Shen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shen@isi.edu</a:t>
            </a:r>
            <a:endParaRPr lang="en-US" dirty="0"/>
          </a:p>
          <a:p>
            <a:r>
              <a:rPr lang="en-US" dirty="0"/>
              <a:t>Prof </a:t>
            </a:r>
            <a:r>
              <a:rPr lang="en-US" dirty="0" err="1"/>
              <a:t>Ning</a:t>
            </a:r>
            <a:r>
              <a:rPr lang="en-US" dirty="0"/>
              <a:t> Wang </a:t>
            </a:r>
            <a:r>
              <a:rPr lang="en-US" dirty="0">
                <a:hlinkClick r:id="rId5"/>
              </a:rPr>
              <a:t>nwang@ict.usc.edu</a:t>
            </a:r>
            <a:endParaRPr lang="en-US" dirty="0"/>
          </a:p>
          <a:p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427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990282"/>
          </a:xfrm>
        </p:spPr>
        <p:txBody>
          <a:bodyPr/>
          <a:lstStyle/>
          <a:p>
            <a:r>
              <a:rPr lang="en-US" dirty="0" smtClean="0"/>
              <a:t>Graph Search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295400"/>
            <a:ext cx="8061325" cy="48006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C0000"/>
              </a:buClr>
              <a:buSzTx/>
              <a:buFont typeface="Wingdings" charset="2"/>
              <a:buNone/>
              <a:tabLst/>
              <a:defRPr/>
            </a:pP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function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GRAPH-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SEARCH(</a:t>
            </a:r>
            <a:r>
              <a:rPr kumimoji="1" lang="en-US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problem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 </a:t>
            </a:r>
            <a:r>
              <a:rPr kumimoji="1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returns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 solution or failure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C0000"/>
              </a:buClr>
              <a:buSzTx/>
              <a:buFont typeface="Wingdings" charset="2"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</a:t>
            </a:r>
            <a:r>
              <a:rPr kumimoji="1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frontier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charset="2"/>
              </a:rPr>
              <a:t> MAKE-QUEUE(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MAKE-NODE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1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problem.INITIAL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-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STATE))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C0000"/>
              </a:buClr>
              <a:buSzTx/>
              <a:buFont typeface="Wingdings" charset="2"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1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explored_set</a:t>
            </a:r>
            <a:r>
              <a:rPr kumimoji="1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charset="2"/>
              </a:rPr>
              <a:t> 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charset="2"/>
              </a:rPr>
              <a:t>empty</a:t>
            </a: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C0000"/>
              </a:buClr>
              <a:buSzTx/>
              <a:buFont typeface="Wingdings" charset="2"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</a:t>
            </a: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loop do</a:t>
            </a: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C0000"/>
              </a:buClr>
              <a:buSzTx/>
              <a:buFont typeface="Wingdings" charset="2"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if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1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EMPTY?</a:t>
            </a:r>
            <a:r>
              <a:rPr kumimoji="1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1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frontier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 </a:t>
            </a: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then return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failure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C0000"/>
              </a:buClr>
              <a:buSzTx/>
              <a:buFont typeface="Wingdings" charset="2"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  <a:r>
              <a:rPr kumimoji="1" lang="en-US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node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1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charset="2"/>
              </a:rPr>
              <a:t>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charset="2"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REMOVE-</a:t>
            </a:r>
            <a:r>
              <a:rPr kumimoji="1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FIRST</a:t>
            </a:r>
            <a:r>
              <a:rPr kumimoji="1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1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frontier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C0000"/>
              </a:buClr>
              <a:buSzTx/>
              <a:buFont typeface="Wingdings" charset="2"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if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1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problem.GOAL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-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TEST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applied to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1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node.STATE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succeeds</a:t>
            </a: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C0000"/>
              </a:buClr>
              <a:buSzTx/>
              <a:buFont typeface="Wingdings" charset="2"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	</a:t>
            </a: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then return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SOLUTION(</a:t>
            </a:r>
            <a:r>
              <a:rPr kumimoji="1" lang="en-US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node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C0000"/>
              </a:buClr>
              <a:buSzTx/>
              <a:buFont typeface="Wingdings" charset="2"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  <a:r>
              <a:rPr kumimoji="1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explored_set</a:t>
            </a:r>
            <a:r>
              <a:rPr kumimoji="1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sym typeface="Symbol" charset="2"/>
              </a:rPr>
              <a:t> 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sym typeface="Symbol" charset="2"/>
              </a:rPr>
              <a:t>INSERT(</a:t>
            </a:r>
            <a:r>
              <a:rPr kumimoji="1" lang="en-US" sz="2000" b="0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sym typeface="Symbol" charset="2"/>
              </a:rPr>
              <a:t>node</a:t>
            </a:r>
            <a:r>
              <a:rPr kumimoji="1" lang="en-US" sz="20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sym typeface="Symbol" charset="2"/>
              </a:rPr>
              <a:t>)</a:t>
            </a:r>
            <a:r>
              <a:rPr kumimoji="1" lang="en-US" sz="2000" b="0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sym typeface="Symbol" charset="2"/>
              </a:rPr>
              <a:t/>
            </a:r>
            <a:br>
              <a:rPr kumimoji="1" lang="en-US" sz="2000" b="0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sym typeface="Symbol" charset="2"/>
              </a:rPr>
            </a:br>
            <a:r>
              <a:rPr kumimoji="1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charset="2"/>
              </a:rPr>
              <a:t>	</a:t>
            </a:r>
            <a:r>
              <a:rPr kumimoji="1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charset="2"/>
              </a:rPr>
              <a:t>for each </a:t>
            </a:r>
            <a:r>
              <a:rPr kumimoji="1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charset="2"/>
              </a:rPr>
              <a:t>new_node</a:t>
            </a:r>
            <a:r>
              <a:rPr kumimoji="1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charset="2"/>
              </a:rPr>
              <a:t> </a:t>
            </a:r>
            <a:r>
              <a:rPr kumimoji="1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charset="2"/>
              </a:rPr>
              <a:t>in 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EXPAND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1" lang="en-US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node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1" lang="en-US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problem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 </a:t>
            </a:r>
            <a:r>
              <a:rPr kumimoji="1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</a:t>
            </a:r>
            <a:br>
              <a:rPr kumimoji="1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1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	</a:t>
            </a:r>
            <a:r>
              <a:rPr kumimoji="1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if 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NOT(MEMBER?(</a:t>
            </a:r>
            <a:r>
              <a:rPr kumimoji="1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new_node</a:t>
            </a:r>
            <a:r>
              <a:rPr kumimoji="1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, frontier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)) and</a:t>
            </a:r>
            <a:b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</a:b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		   NOT(MEMBER?(</a:t>
            </a:r>
            <a:r>
              <a:rPr kumimoji="1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new_node</a:t>
            </a:r>
            <a:r>
              <a:rPr kumimoji="1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, </a:t>
            </a:r>
            <a:r>
              <a:rPr kumimoji="1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explored_set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))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C0000"/>
              </a:buClr>
              <a:buSzTx/>
              <a:buFont typeface="Wingdings" charset="2"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   </a:t>
            </a:r>
            <a:r>
              <a:rPr kumimoji="1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then </a:t>
            </a:r>
            <a:r>
              <a:rPr kumimoji="1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frontier</a:t>
            </a:r>
            <a:r>
              <a:rPr kumimoji="1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charset="2"/>
              </a:rPr>
              <a:t> INSERT(</a:t>
            </a:r>
            <a:r>
              <a:rPr kumimoji="1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charset="2"/>
              </a:rPr>
              <a:t>new_node</a:t>
            </a:r>
            <a:r>
              <a:rPr kumimoji="1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charset="2"/>
              </a:rPr>
              <a:t>)</a:t>
            </a:r>
            <a:r>
              <a:rPr kumimoji="1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C0000"/>
              </a:buClr>
              <a:buSzTx/>
              <a:buFont typeface="Wingdings" charset="2"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00749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051800" cy="782638"/>
          </a:xfrm>
        </p:spPr>
        <p:txBody>
          <a:bodyPr>
            <a:normAutofit/>
          </a:bodyPr>
          <a:lstStyle/>
          <a:p>
            <a:r>
              <a:rPr lang="en-US" dirty="0" smtClean="0"/>
              <a:t>Encapsulating </a:t>
            </a:r>
            <a:r>
              <a:rPr lang="en-US" i="1" dirty="0"/>
              <a:t>state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i="1" dirty="0"/>
              <a:t>nodes</a:t>
            </a:r>
          </a:p>
        </p:txBody>
      </p:sp>
      <p:pic>
        <p:nvPicPr>
          <p:cNvPr id="10342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6000"/>
          </a:blip>
          <a:srcRect l="588" r="588"/>
          <a:stretch>
            <a:fillRect/>
          </a:stretch>
        </p:blipFill>
        <p:spPr/>
      </p:pic>
      <p:sp>
        <p:nvSpPr>
          <p:cNvPr id="1034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34109D-EE93-6449-AF25-0AC93E10B5FA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114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287" y="279467"/>
            <a:ext cx="7754368" cy="72264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A* = Best-First (past + estimated future)</a:t>
            </a:r>
            <a:endParaRPr lang="en-US" sz="2800" dirty="0"/>
          </a:p>
        </p:txBody>
      </p:sp>
      <p:sp>
        <p:nvSpPr>
          <p:cNvPr id="6" name="Donut 5"/>
          <p:cNvSpPr/>
          <p:nvPr/>
        </p:nvSpPr>
        <p:spPr>
          <a:xfrm>
            <a:off x="513080" y="2832100"/>
            <a:ext cx="622300" cy="622300"/>
          </a:xfrm>
          <a:prstGeom prst="donut">
            <a:avLst>
              <a:gd name="adj" fmla="val 84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2482637" y="2861790"/>
            <a:ext cx="743163" cy="592610"/>
          </a:xfrm>
          <a:prstGeom prst="donut">
            <a:avLst>
              <a:gd name="adj" fmla="val 84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n-1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7839217" y="5071972"/>
            <a:ext cx="904875" cy="622300"/>
          </a:xfrm>
          <a:prstGeom prst="donut">
            <a:avLst>
              <a:gd name="adj" fmla="val 84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5767020" y="2861790"/>
            <a:ext cx="810260" cy="622300"/>
          </a:xfrm>
          <a:prstGeom prst="donut">
            <a:avLst>
              <a:gd name="adj" fmla="val 84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6705600" y="1384300"/>
            <a:ext cx="741680" cy="622300"/>
          </a:xfrm>
          <a:prstGeom prst="donut">
            <a:avLst>
              <a:gd name="adj" fmla="val 84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05117" y="24257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now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7" idx="6"/>
            <a:endCxn id="32" idx="2"/>
          </p:cNvCxnSpPr>
          <p:nvPr/>
        </p:nvCxnSpPr>
        <p:spPr>
          <a:xfrm flipV="1">
            <a:off x="3225800" y="2477089"/>
            <a:ext cx="930854" cy="681006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33" idx="2"/>
          </p:cNvCxnSpPr>
          <p:nvPr/>
        </p:nvCxnSpPr>
        <p:spPr>
          <a:xfrm flipV="1">
            <a:off x="3225800" y="3108924"/>
            <a:ext cx="930854" cy="49171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34" idx="2"/>
          </p:cNvCxnSpPr>
          <p:nvPr/>
        </p:nvCxnSpPr>
        <p:spPr>
          <a:xfrm>
            <a:off x="3225800" y="3158095"/>
            <a:ext cx="930854" cy="543439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6"/>
            <a:endCxn id="7" idx="2"/>
          </p:cNvCxnSpPr>
          <p:nvPr/>
        </p:nvCxnSpPr>
        <p:spPr>
          <a:xfrm>
            <a:off x="1135380" y="3143250"/>
            <a:ext cx="1347257" cy="1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5200" y="3437890"/>
            <a:ext cx="2100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Past Cost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n-1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you know it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73902" y="4479210"/>
            <a:ext cx="379649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Future Cost</a:t>
            </a:r>
          </a:p>
          <a:p>
            <a:r>
              <a:rPr lang="en-US" dirty="0"/>
              <a:t> </a:t>
            </a:r>
            <a:r>
              <a:rPr lang="en-US" dirty="0" smtClean="0"/>
              <a:t>  Unknown</a:t>
            </a:r>
          </a:p>
          <a:p>
            <a:r>
              <a:rPr lang="en-US" dirty="0" smtClean="0"/>
              <a:t>   Can only estimate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Never over-estimate!</a:t>
            </a:r>
          </a:p>
          <a:p>
            <a:endParaRPr lang="en-US" dirty="0"/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rgbClr val="0000FF"/>
                </a:solidFill>
              </a:rPr>
              <a:t>Is it good to have h(</a:t>
            </a:r>
            <a:r>
              <a:rPr lang="en-US" i="1" dirty="0" smtClean="0">
                <a:solidFill>
                  <a:srgbClr val="0000FF"/>
                </a:solidFill>
              </a:rPr>
              <a:t>x</a:t>
            </a:r>
            <a:r>
              <a:rPr lang="en-US" dirty="0" smtClean="0">
                <a:solidFill>
                  <a:srgbClr val="0000FF"/>
                </a:solidFill>
              </a:rPr>
              <a:t>)=0 for all </a:t>
            </a:r>
            <a:r>
              <a:rPr lang="en-US" i="1" dirty="0" smtClean="0">
                <a:solidFill>
                  <a:srgbClr val="0000FF"/>
                </a:solidFill>
              </a:rPr>
              <a:t>x</a:t>
            </a:r>
            <a:r>
              <a:rPr lang="en-US" dirty="0" smtClean="0">
                <a:solidFill>
                  <a:srgbClr val="0000FF"/>
                </a:solidFill>
              </a:rPr>
              <a:t>?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156654" y="2229955"/>
            <a:ext cx="658786" cy="49426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</a:rPr>
              <a:t>i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156654" y="2861790"/>
            <a:ext cx="658786" cy="49426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156654" y="3454400"/>
            <a:ext cx="658786" cy="49426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</a:rPr>
              <a:t>k</a:t>
            </a:r>
            <a:endParaRPr lang="en-US" sz="1600" i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2" idx="6"/>
            <a:endCxn id="10" idx="2"/>
          </p:cNvCxnSpPr>
          <p:nvPr/>
        </p:nvCxnSpPr>
        <p:spPr>
          <a:xfrm flipV="1">
            <a:off x="4815440" y="1695450"/>
            <a:ext cx="1890160" cy="78163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6"/>
            <a:endCxn id="9" idx="2"/>
          </p:cNvCxnSpPr>
          <p:nvPr/>
        </p:nvCxnSpPr>
        <p:spPr>
          <a:xfrm>
            <a:off x="4815440" y="3108924"/>
            <a:ext cx="951580" cy="640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4" idx="6"/>
            <a:endCxn id="8" idx="1"/>
          </p:cNvCxnSpPr>
          <p:nvPr/>
        </p:nvCxnSpPr>
        <p:spPr>
          <a:xfrm>
            <a:off x="4815440" y="3701534"/>
            <a:ext cx="3156293" cy="14615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28335" y="1809870"/>
            <a:ext cx="61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=?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82538" y="1714084"/>
            <a:ext cx="52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dirty="0" smtClean="0"/>
              <a:t>(</a:t>
            </a:r>
            <a:r>
              <a:rPr lang="en-US" i="1" dirty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019998" y="2755272"/>
            <a:ext cx="52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dirty="0" smtClean="0"/>
              <a:t>(</a:t>
            </a:r>
            <a:r>
              <a:rPr lang="en-US" i="1" dirty="0"/>
              <a:t>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172150" y="4084221"/>
            <a:ext cx="59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512302" y="2334151"/>
            <a:ext cx="33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3641820" y="2749717"/>
            <a:ext cx="33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j</a:t>
            </a:r>
            <a:endParaRPr lang="en-US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3485313" y="329114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k</a:t>
            </a:r>
            <a:endParaRPr lang="en-US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1063987" y="4748396"/>
            <a:ext cx="183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Chose the best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i="1" dirty="0" smtClean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)+</a:t>
            </a:r>
            <a:r>
              <a:rPr lang="en-US" i="1" dirty="0" smtClean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65047"/>
            <a:ext cx="8245475" cy="722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Search with “estimated future cost”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668" y="1057275"/>
            <a:ext cx="6819900" cy="5435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59141" y="1335514"/>
            <a:ext cx="3494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“real cost” are shown on edge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“estimated cost” are inside circle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754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3.14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599" y="1595928"/>
            <a:ext cx="8365067" cy="4546639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Which of the following are true and which are false? Explain your answers.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Depth</a:t>
            </a:r>
            <a:r>
              <a:rPr lang="en-US" sz="2400" dirty="0"/>
              <a:t>-first search always expands at least as many nodes as A∗ search with an </a:t>
            </a:r>
            <a:r>
              <a:rPr lang="en-US" sz="2400" dirty="0" smtClean="0"/>
              <a:t>admissible </a:t>
            </a:r>
            <a:r>
              <a:rPr lang="en-US" sz="2400" dirty="0"/>
              <a:t>heuristic.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h(n) = 0 is an admissible heuristic for the 8-puzzle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</a:t>
            </a:r>
            <a:r>
              <a:rPr lang="en-US" sz="2400" dirty="0"/>
              <a:t>∗ is of no use in robotics because percepts, states, and actions are continuous.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Breadth</a:t>
            </a:r>
            <a:r>
              <a:rPr lang="en-US" sz="2400" dirty="0"/>
              <a:t>-first search is complete even if zero step costs are allowed.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Assume that a rook can move on a chessboard any number of squares in a straight line, vertically or horizontally, but cannot jump over other pieces. Manhattan distance is an admissible heuristic for the problem of moving the rook from square A to square B in the smallest number of moves.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91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674" y="156448"/>
            <a:ext cx="7772400" cy="1143000"/>
          </a:xfrm>
        </p:spPr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493962"/>
            <a:ext cx="8594718" cy="4546639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What is the difference between uninformed </a:t>
            </a:r>
            <a:br>
              <a:rPr lang="en-US" dirty="0" smtClean="0"/>
            </a:br>
            <a:r>
              <a:rPr lang="en-US" dirty="0" smtClean="0"/>
              <a:t>   and informed search? Which ones are optimal?  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What are the advantages and disadvantages </a:t>
            </a:r>
            <a:br>
              <a:rPr lang="en-US" dirty="0" smtClean="0"/>
            </a:br>
            <a:r>
              <a:rPr lang="en-US" dirty="0" smtClean="0"/>
              <a:t>   of depth-first search?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Why does a search heuristic need to be “admissible”?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Be familiar with the differences between search strategies shown in Figure 3.21, and also all informed search</a:t>
            </a:r>
          </a:p>
          <a:p>
            <a:pPr>
              <a:buFont typeface="Arial"/>
              <a:buChar char="•"/>
            </a:pPr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asta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761" y="156448"/>
            <a:ext cx="1454452" cy="2133835"/>
          </a:xfrm>
          <a:prstGeom prst="rect">
            <a:avLst/>
          </a:prstGeom>
        </p:spPr>
      </p:pic>
      <p:pic>
        <p:nvPicPr>
          <p:cNvPr id="8" name="Picture 7" descr="fig3.2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51" y="4696803"/>
            <a:ext cx="6446981" cy="14267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02476" y="190559"/>
            <a:ext cx="71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UCS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14458" y="1506808"/>
            <a:ext cx="57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19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38100"/>
            <a:ext cx="7772400" cy="1143000"/>
          </a:xfrm>
        </p:spPr>
        <p:txBody>
          <a:bodyPr/>
          <a:lstStyle/>
          <a:p>
            <a:r>
              <a:rPr lang="en-US" dirty="0" smtClean="0"/>
              <a:t>Want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685800"/>
            <a:ext cx="8830733" cy="515620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 smtClean="0"/>
              <a:t>Check out these search comparison demos: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://cse.unl.edu/~choueiry/S03-476-876/searchapplet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://courses.cs.washington.edu/courses/cse473/06sp/MazeRunnerDemo/search/</a:t>
            </a:r>
            <a:r>
              <a:rPr lang="en-US" dirty="0" smtClean="0">
                <a:hlinkClick r:id="rId3"/>
              </a:rPr>
              <a:t>applet.html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A* and heuristics:</a:t>
            </a:r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://www.briangrinstead.com/files/astar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://www.cs.rmit.edu.au/AI-Search/Product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r>
              <a:rPr lang="en-US" dirty="0" smtClean="0"/>
              <a:t>Practice Exercises:</a:t>
            </a:r>
          </a:p>
          <a:p>
            <a:pPr marL="68580" indent="0">
              <a:buNone/>
            </a:pPr>
            <a:r>
              <a:rPr lang="en-US" dirty="0" smtClean="0"/>
              <a:t>	Chapter 4: # 4.1</a:t>
            </a:r>
          </a:p>
          <a:p>
            <a:pPr marL="68580" indent="0">
              <a:buNone/>
            </a:pPr>
            <a:r>
              <a:rPr lang="en-US" dirty="0" smtClean="0"/>
              <a:t>	Chapter 6: # 6.1, 6.5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7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561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I Spring 2015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cs561.thmx</Template>
  <TotalTime>9839</TotalTime>
  <Words>648</Words>
  <Application>Microsoft Macintosh PowerPoint</Application>
  <PresentationFormat>On-screen Show (4:3)</PresentationFormat>
  <Paragraphs>108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cs561</vt:lpstr>
      <vt:lpstr>1_AI Spring 2015</vt:lpstr>
      <vt:lpstr>CSCI561 FALL 2017 Week 3 Discussion</vt:lpstr>
      <vt:lpstr>Graph Search</vt:lpstr>
      <vt:lpstr>Encapsulating state in nodes</vt:lpstr>
      <vt:lpstr>A* = Best-First (past + estimated future)</vt:lpstr>
      <vt:lpstr>Search with “estimated future cost”</vt:lpstr>
      <vt:lpstr>Exercise 3.14</vt:lpstr>
      <vt:lpstr>What you should know</vt:lpstr>
      <vt:lpstr>Want more?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 CSCI561 Discussion</dc:title>
  <dc:creator>Sheila Tejada</dc:creator>
  <cp:lastModifiedBy>Wei-Min Shen</cp:lastModifiedBy>
  <cp:revision>105</cp:revision>
  <dcterms:created xsi:type="dcterms:W3CDTF">2014-08-23T20:52:29Z</dcterms:created>
  <dcterms:modified xsi:type="dcterms:W3CDTF">2017-09-07T16:19:44Z</dcterms:modified>
</cp:coreProperties>
</file>