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29" r:id="rId1"/>
    <p:sldMasterId id="2147484944" r:id="rId2"/>
  </p:sldMasterIdLst>
  <p:notesMasterIdLst>
    <p:notesMasterId r:id="rId9"/>
  </p:notesMasterIdLst>
  <p:sldIdLst>
    <p:sldId id="256" r:id="rId3"/>
    <p:sldId id="293" r:id="rId4"/>
    <p:sldId id="294" r:id="rId5"/>
    <p:sldId id="291" r:id="rId6"/>
    <p:sldId id="271" r:id="rId7"/>
    <p:sldId id="29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7" autoAdjust="0"/>
    <p:restoredTop sz="62697" autoAdjust="0"/>
  </p:normalViewPr>
  <p:slideViewPr>
    <p:cSldViewPr snapToGrid="0" snapToObjects="1">
      <p:cViewPr>
        <p:scale>
          <a:sx n="100" d="100"/>
          <a:sy n="100" d="100"/>
        </p:scale>
        <p:origin x="-1176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4C41-F1E4-1746-B9EE-6EB23FB69C2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4AD3-3069-BE4F-BC9C-D2200617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a)DFS G1 (2%) _____ S­A­E­G1 ( 8%) [No partial credit]</a:t>
            </a:r>
          </a:p>
          <a:p>
            <a:endParaRPr lang="en-US" dirty="0" smtClean="0"/>
          </a:p>
          <a:p>
            <a:r>
              <a:rPr lang="en-US" dirty="0" smtClean="0"/>
              <a:t>b)UCS G3(2%) _____ S­C­D­B­G3( 8%) [No partial credit]</a:t>
            </a:r>
          </a:p>
          <a:p>
            <a:endParaRPr lang="en-US" dirty="0" smtClean="0"/>
          </a:p>
          <a:p>
            <a:r>
              <a:rPr lang="en-US" dirty="0" smtClean="0"/>
              <a:t>c)A* G3(2%) _____ S­B­C­D­G3 OR S­B­C­D­B­G3 (8%) [No partial credit]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lucky DFS might expand exactly d nodes to reach the goal. A∗ largely dominates any graph-search algorithm that is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guaranteed to find optimal solutions.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h(n) = 0 is always an admissible heuristic, since costs are nonnegative.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 search is often used in robotics; the space can be discretized or skeletonized.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of the solution matters for breadth-first search, not cost.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rook can move across the board in move one, although the Manhattan distance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start to finish is 8.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cse.unl.edu</a:t>
            </a:r>
            <a:r>
              <a:rPr lang="en-US" dirty="0" smtClean="0"/>
              <a:t>/~</a:t>
            </a:r>
            <a:r>
              <a:rPr lang="en-US" dirty="0" err="1" smtClean="0"/>
              <a:t>choueiry</a:t>
            </a:r>
            <a:r>
              <a:rPr lang="en-US" dirty="0" smtClean="0"/>
              <a:t>/S03-476-876/</a:t>
            </a:r>
            <a:r>
              <a:rPr lang="en-US" dirty="0" err="1" smtClean="0"/>
              <a:t>searchapplet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courses.cs.washington.edu</a:t>
            </a:r>
            <a:r>
              <a:rPr lang="en-US" dirty="0" smtClean="0"/>
              <a:t>/courses/cse473/06sp/</a:t>
            </a:r>
            <a:r>
              <a:rPr lang="en-US" dirty="0" err="1" smtClean="0"/>
              <a:t>MazeRunnerDemo</a:t>
            </a:r>
            <a:r>
              <a:rPr lang="en-US" dirty="0" smtClean="0"/>
              <a:t>/search/</a:t>
            </a:r>
            <a:r>
              <a:rPr lang="en-US" dirty="0" err="1" smtClean="0"/>
              <a:t>applet.html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www.briangrinstead.com</a:t>
            </a:r>
            <a:r>
              <a:rPr lang="en-US" dirty="0" smtClean="0"/>
              <a:t>/files/</a:t>
            </a:r>
            <a:r>
              <a:rPr lang="en-US" dirty="0" err="1" smtClean="0"/>
              <a:t>astar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www.cs.rmit.edu.au</a:t>
            </a:r>
            <a:r>
              <a:rPr lang="en-US" dirty="0" smtClean="0"/>
              <a:t>/AI-Search/Product/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January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January 20, 2017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CSCI561 FALL 2014 Discussion  </a:t>
            </a:r>
            <a:endParaRPr lang="en-US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1/20/17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January 20,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CSCI561 FALL 2014 Discussion 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  <p:sldLayoutId id="214748494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  <p:sldLayoutId id="2147484956" r:id="rId12"/>
    <p:sldLayoutId id="2147484957" r:id="rId13"/>
    <p:sldLayoutId id="214748495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tejada@usc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73/06sp/MazeRunnerDemo/search/applet.html" TargetMode="External"/><Relationship Id="rId4" Type="http://schemas.openxmlformats.org/officeDocument/2006/relationships/hyperlink" Target="http://www.briangrinstead.com/files/astar/" TargetMode="External"/><Relationship Id="rId5" Type="http://schemas.openxmlformats.org/officeDocument/2006/relationships/hyperlink" Target="http://www.cs.rmit.edu.au/AI-Search/Produc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houeiry/S03-476-876/searchappl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400" y="1116777"/>
            <a:ext cx="6815425" cy="1204306"/>
          </a:xfrm>
        </p:spPr>
        <p:txBody>
          <a:bodyPr/>
          <a:lstStyle/>
          <a:p>
            <a:r>
              <a:rPr lang="en-US" sz="4000" dirty="0"/>
              <a:t>CSCI561 </a:t>
            </a:r>
            <a:r>
              <a:rPr lang="en-US" sz="4000" dirty="0" smtClean="0"/>
              <a:t>Spring 2017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Week 3 Discussion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400" y="2676682"/>
            <a:ext cx="7300075" cy="1933417"/>
          </a:xfrm>
        </p:spPr>
        <p:txBody>
          <a:bodyPr>
            <a:normAutofit/>
          </a:bodyPr>
          <a:lstStyle/>
          <a:p>
            <a:r>
              <a:rPr lang="en-US" dirty="0" smtClean="0"/>
              <a:t>Prof </a:t>
            </a:r>
            <a:r>
              <a:rPr lang="en-US" dirty="0"/>
              <a:t>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27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8"/>
            <a:ext cx="97155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Encapsulating </a:t>
            </a:r>
            <a:r>
              <a:rPr lang="en-US" i="1" dirty="0"/>
              <a:t>state</a:t>
            </a:r>
            <a:r>
              <a:rPr lang="en-US" dirty="0"/>
              <a:t> information in </a:t>
            </a:r>
            <a:r>
              <a:rPr lang="en-US" i="1" dirty="0"/>
              <a:t>nodes</a:t>
            </a:r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</a:blip>
          <a:srcRect l="588" r="588"/>
          <a:stretch>
            <a:fillRect/>
          </a:stretch>
        </p:blipFill>
        <p:spPr/>
      </p:pic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Sessions 2-4</a:t>
            </a: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4109D-EE93-6449-AF25-0AC93E10B5FA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1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72" r="-33038" b="3632"/>
          <a:stretch/>
        </p:blipFill>
        <p:spPr bwMode="auto">
          <a:xfrm>
            <a:off x="-1736103" y="-335783"/>
            <a:ext cx="13386627" cy="639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599" y="1595928"/>
            <a:ext cx="8365067" cy="454663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Which of the following are true and which are false? Explain your answers. </a:t>
            </a:r>
            <a:endParaRPr lang="en-US" sz="2400" dirty="0" smtClean="0"/>
          </a:p>
          <a:p>
            <a:pPr>
              <a:buFont typeface="+mj-lt"/>
              <a:buAutoNum type="alphaLcPeriod"/>
            </a:pPr>
            <a:r>
              <a:rPr lang="en-US" sz="2400" dirty="0" smtClean="0"/>
              <a:t>Depth</a:t>
            </a:r>
            <a:r>
              <a:rPr lang="en-US" sz="2400" dirty="0"/>
              <a:t>-first search always expands at least as many nodes as A∗ search with an </a:t>
            </a:r>
            <a:r>
              <a:rPr lang="en-US" sz="2400" dirty="0" smtClean="0"/>
              <a:t>admissible </a:t>
            </a:r>
            <a:r>
              <a:rPr lang="en-US" sz="2400" dirty="0"/>
              <a:t>heuristic. </a:t>
            </a:r>
          </a:p>
          <a:p>
            <a:pPr>
              <a:buFont typeface="+mj-lt"/>
              <a:buAutoNum type="alphaLcPeriod"/>
            </a:pPr>
            <a:r>
              <a:rPr lang="en-US" sz="2400" dirty="0"/>
              <a:t>h(n) = 0 is an admissible heuristic for the 8-puzzle</a:t>
            </a:r>
            <a:r>
              <a:rPr lang="en-US" sz="2400" dirty="0" smtClean="0"/>
              <a:t>.</a:t>
            </a:r>
          </a:p>
          <a:p>
            <a:pPr>
              <a:buFont typeface="+mj-lt"/>
              <a:buAutoNum type="alphaLcPeriod"/>
            </a:pPr>
            <a:r>
              <a:rPr lang="en-US" sz="2400" dirty="0" smtClean="0"/>
              <a:t>A</a:t>
            </a:r>
            <a:r>
              <a:rPr lang="en-US" sz="2400" dirty="0"/>
              <a:t>∗ is of no use in robotics because percepts, states, and actions are continuous. </a:t>
            </a:r>
            <a:endParaRPr lang="en-US" sz="2400" dirty="0" smtClean="0"/>
          </a:p>
          <a:p>
            <a:pPr>
              <a:buFont typeface="+mj-lt"/>
              <a:buAutoNum type="alphaLcPeriod"/>
            </a:pPr>
            <a:r>
              <a:rPr lang="en-US" sz="2400" dirty="0" smtClean="0"/>
              <a:t>Breadth</a:t>
            </a:r>
            <a:r>
              <a:rPr lang="en-US" sz="2400" dirty="0"/>
              <a:t>-first search is complete even if zero step costs are allowed. </a:t>
            </a:r>
          </a:p>
          <a:p>
            <a:pPr>
              <a:buFont typeface="+mj-lt"/>
              <a:buAutoNum type="alphaLcPeriod"/>
            </a:pPr>
            <a:r>
              <a:rPr lang="en-US" sz="2400" dirty="0"/>
              <a:t>Assume that a rook can move on a chessboard any number of squares in a straight line, vertically or horizontally, but cannot jump over other pieces. Manhattan distance is an admissible heuristic for the problem of moving the rook from square A to square B in the smallest number of moves.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74" y="156448"/>
            <a:ext cx="7772400" cy="114300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99448"/>
            <a:ext cx="9067800" cy="454663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What is the difference between uninformed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and informed search? Which ones are optimal? 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What are the advantages and disadvantages of depth-first search?</a:t>
            </a:r>
          </a:p>
          <a:p>
            <a:pPr>
              <a:buFont typeface="Arial"/>
              <a:buChar char="•"/>
            </a:pPr>
            <a:r>
              <a:rPr lang="en-US" dirty="0" smtClean="0"/>
              <a:t>Why does a search heuristic need to be “admissible”?</a:t>
            </a:r>
          </a:p>
          <a:p>
            <a:pPr>
              <a:buFont typeface="Arial"/>
              <a:buChar char="•"/>
            </a:pPr>
            <a:r>
              <a:rPr lang="en-US" dirty="0" smtClean="0"/>
              <a:t>Be familiar with the differences between search strategies shown in Figure 3.21, and also all informed search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st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87" y="156448"/>
            <a:ext cx="1140025" cy="1672537"/>
          </a:xfrm>
          <a:prstGeom prst="rect">
            <a:avLst/>
          </a:prstGeom>
        </p:spPr>
      </p:pic>
      <p:pic>
        <p:nvPicPr>
          <p:cNvPr id="8" name="Picture 7" descr="fig3.2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26" y="4696803"/>
            <a:ext cx="6446981" cy="1426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3474" y="181094"/>
            <a:ext cx="9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47907" y="1408760"/>
            <a:ext cx="9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"/>
            <a:ext cx="7772400" cy="1143000"/>
          </a:xfrm>
        </p:spPr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685800"/>
            <a:ext cx="8830733" cy="51562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smtClean="0"/>
              <a:t>Check out these search comparison demos: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://cse.unl.edu/~choueiry/S03-476-876/searchapplet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://courses.cs.washington.edu/courses/cse473/06sp/MazeRunnerDemo/search/</a:t>
            </a:r>
            <a:r>
              <a:rPr lang="en-US" dirty="0" smtClean="0">
                <a:hlinkClick r:id="rId3"/>
              </a:rPr>
              <a:t>applet.html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A* and heuristics: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://www.briangrinstead.com/files/astar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://www.cs.rmit.edu.au/AI-Search/Product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Practice Exercises:</a:t>
            </a:r>
          </a:p>
          <a:p>
            <a:pPr marL="68580" indent="0">
              <a:buNone/>
            </a:pPr>
            <a:r>
              <a:rPr lang="en-US" dirty="0" smtClean="0"/>
              <a:t>	Chapter 4: # 4.1</a:t>
            </a:r>
          </a:p>
          <a:p>
            <a:pPr marL="68580" indent="0">
              <a:buNone/>
            </a:pPr>
            <a:r>
              <a:rPr lang="en-US" dirty="0" smtClean="0"/>
              <a:t>	Chapter 6: # 6.1, 6.5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9105</TotalTime>
  <Words>535</Words>
  <Application>Microsoft Macintosh PowerPoint</Application>
  <PresentationFormat>On-screen Show (4:3)</PresentationFormat>
  <Paragraphs>66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cs561</vt:lpstr>
      <vt:lpstr>1_AI Spring 2015</vt:lpstr>
      <vt:lpstr>CSCI561 Spring 2017 Week 3 Discussion</vt:lpstr>
      <vt:lpstr>Encapsulating state information in nodes</vt:lpstr>
      <vt:lpstr>PowerPoint Presentation</vt:lpstr>
      <vt:lpstr>Exercise 3.14</vt:lpstr>
      <vt:lpstr>What you should know</vt:lpstr>
      <vt:lpstr>Want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Sheila Tejada</cp:lastModifiedBy>
  <cp:revision>89</cp:revision>
  <dcterms:created xsi:type="dcterms:W3CDTF">2014-08-23T20:52:29Z</dcterms:created>
  <dcterms:modified xsi:type="dcterms:W3CDTF">2017-01-21T02:47:08Z</dcterms:modified>
</cp:coreProperties>
</file>