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342" r:id="rId2"/>
    <p:sldId id="378" r:id="rId3"/>
    <p:sldId id="256" r:id="rId4"/>
    <p:sldId id="344" r:id="rId5"/>
    <p:sldId id="315" r:id="rId6"/>
    <p:sldId id="345" r:id="rId7"/>
    <p:sldId id="346" r:id="rId8"/>
    <p:sldId id="374" r:id="rId9"/>
    <p:sldId id="375" r:id="rId10"/>
    <p:sldId id="323" r:id="rId11"/>
    <p:sldId id="322" r:id="rId12"/>
    <p:sldId id="348" r:id="rId13"/>
    <p:sldId id="347" r:id="rId14"/>
    <p:sldId id="349" r:id="rId15"/>
    <p:sldId id="376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77" r:id="rId33"/>
    <p:sldId id="367" r:id="rId34"/>
    <p:sldId id="368" r:id="rId35"/>
    <p:sldId id="369" r:id="rId36"/>
    <p:sldId id="370" r:id="rId37"/>
    <p:sldId id="371" r:id="rId38"/>
    <p:sldId id="372" r:id="rId39"/>
    <p:sldId id="373" r:id="rId40"/>
  </p:sldIdLst>
  <p:sldSz cx="9144000" cy="6858000" type="screen4x3"/>
  <p:notesSz cx="6854825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0C0C0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60"/>
  </p:normalViewPr>
  <p:slideViewPr>
    <p:cSldViewPr>
      <p:cViewPr varScale="1">
        <p:scale>
          <a:sx n="122" d="100"/>
          <a:sy n="122" d="100"/>
        </p:scale>
        <p:origin x="12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4" Type="http://schemas.openxmlformats.org/officeDocument/2006/relationships/slide" Target="slides/slide8.xml"/><Relationship Id="rId5" Type="http://schemas.openxmlformats.org/officeDocument/2006/relationships/slide" Target="slides/slide9.xml"/><Relationship Id="rId6" Type="http://schemas.openxmlformats.org/officeDocument/2006/relationships/slide" Target="slides/slide15.xml"/><Relationship Id="rId7" Type="http://schemas.openxmlformats.org/officeDocument/2006/relationships/slide" Target="slides/slide31.xml"/><Relationship Id="rId8" Type="http://schemas.openxmlformats.org/officeDocument/2006/relationships/slide" Target="slides/slide32.xml"/><Relationship Id="rId9" Type="http://schemas.openxmlformats.org/officeDocument/2006/relationships/slide" Target="slides/slide35.xml"/><Relationship Id="rId10" Type="http://schemas.openxmlformats.org/officeDocument/2006/relationships/slide" Target="slides/slide36.xml"/><Relationship Id="rId11" Type="http://schemas.openxmlformats.org/officeDocument/2006/relationships/slide" Target="slides/slide37.xml"/><Relationship Id="rId1" Type="http://schemas.openxmlformats.org/officeDocument/2006/relationships/slide" Target="slides/slide5.xml"/><Relationship Id="rId2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965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9650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EBEEBA5-5A56-8145-A96A-6A7EF3EB2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81D1AD-7579-4742-A976-2389DC809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20615DD-0365-9D4F-8E1B-2968DDD868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01A2E-D4FD-A948-9171-653CFECA6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D1748-60DB-444A-9275-C6488C5B0F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C3551-F74E-E740-87F7-961423C22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E4F0C-5E53-D744-9CF1-437F100763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427CD-1D2E-8348-8DA6-5A51FA7AE6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E9A5F-5A4C-7748-AAEE-629E1517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661D1-BB17-8A49-B634-79B590727F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460F3-626E-6B45-A950-957EF2279C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BD61B-7F4E-DE43-90CA-3D25CA3EC1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77774-863E-3243-A923-3427A8D58C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0B44B28F-C944-A140-B15B-183824BF262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ED081E-0C2C-5740-8D6B-E0E97F58DED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homework 1</a:t>
            </a:r>
            <a:endParaRPr 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b="1" dirty="0" smtClean="0"/>
              <a:t>Student question:</a:t>
            </a:r>
          </a:p>
          <a:p>
            <a:pPr lvl="1">
              <a:lnSpc>
                <a:spcPct val="90000"/>
              </a:lnSpc>
            </a:pPr>
            <a:endParaRPr lang="en-US" sz="1800" b="1" u="sng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How do you know that we are running the requested algorithm since you only check for a correct solution?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b="1" u="sng" dirty="0" smtClean="0"/>
              <a:t>Answer:</a:t>
            </a:r>
          </a:p>
          <a:p>
            <a:pPr lvl="1">
              <a:lnSpc>
                <a:spcPct val="90000"/>
              </a:lnSpc>
            </a:pPr>
            <a:endParaRPr lang="en-US" sz="1800" b="1" u="sng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We don’t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But you should implement all 3 algorithms so that you learn about them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We may perform random checks of your code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We will for sure check all the code of the students that are in the top 10% of speed (and hence eligible for extra credit).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74E91A-6B68-8542-B021-2B227BB6051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search strategies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625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Uninformed:</a:t>
            </a:r>
            <a:r>
              <a:rPr lang="en-US"/>
              <a:t> Use only information available in the problem formulation</a:t>
            </a:r>
          </a:p>
          <a:p>
            <a:pPr lvl="1"/>
            <a:r>
              <a:rPr lang="en-US" sz="1800"/>
              <a:t>Breadth-first</a:t>
            </a:r>
          </a:p>
          <a:p>
            <a:pPr lvl="1"/>
            <a:r>
              <a:rPr lang="en-US" sz="1800"/>
              <a:t>Uniform-cost</a:t>
            </a:r>
          </a:p>
          <a:p>
            <a:pPr lvl="1"/>
            <a:r>
              <a:rPr lang="en-US" sz="1800"/>
              <a:t>Depth-first</a:t>
            </a:r>
          </a:p>
          <a:p>
            <a:pPr lvl="1"/>
            <a:r>
              <a:rPr lang="en-US" sz="1800"/>
              <a:t>Depth-limited</a:t>
            </a:r>
          </a:p>
          <a:p>
            <a:pPr lvl="1"/>
            <a:r>
              <a:rPr lang="en-US" sz="1800"/>
              <a:t>Iterative deepening</a:t>
            </a:r>
          </a:p>
          <a:p>
            <a:pPr lvl="1"/>
            <a:endParaRPr lang="en-US" sz="1800"/>
          </a:p>
          <a:p>
            <a:pPr>
              <a:buFontTx/>
              <a:buNone/>
            </a:pPr>
            <a:r>
              <a:rPr lang="en-US"/>
              <a:t>Informed: Use heuristics to guide the search</a:t>
            </a:r>
          </a:p>
          <a:p>
            <a:pPr lvl="1"/>
            <a:r>
              <a:rPr lang="en-US" sz="1800"/>
              <a:t>Best first</a:t>
            </a:r>
          </a:p>
          <a:p>
            <a:pPr lvl="1"/>
            <a:r>
              <a:rPr lang="en-US" sz="1800"/>
              <a:t>A*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306756-D62C-E14A-A2D1-060F5574855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search strategies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38300"/>
            <a:ext cx="8839200" cy="4762500"/>
          </a:xfrm>
        </p:spPr>
        <p:txBody>
          <a:bodyPr/>
          <a:lstStyle/>
          <a:p>
            <a:r>
              <a:rPr lang="en-US"/>
              <a:t>Search algorithms are commonly evaluated according to the following four criteria:</a:t>
            </a:r>
          </a:p>
          <a:p>
            <a:pPr lvl="1"/>
            <a:r>
              <a:rPr lang="en-US" sz="1800" b="1"/>
              <a:t>Completeness: </a:t>
            </a:r>
            <a:r>
              <a:rPr lang="en-US" sz="1800"/>
              <a:t>does it always find a solution if one exists?</a:t>
            </a:r>
            <a:endParaRPr lang="en-US" sz="1800" b="1"/>
          </a:p>
          <a:p>
            <a:pPr lvl="1"/>
            <a:r>
              <a:rPr lang="en-US" sz="1800" b="1"/>
              <a:t>Time complexity: </a:t>
            </a:r>
            <a:r>
              <a:rPr lang="en-US" sz="1800"/>
              <a:t>how long does it take as a function of number of nodes?</a:t>
            </a:r>
            <a:endParaRPr lang="en-US" sz="1800" b="1"/>
          </a:p>
          <a:p>
            <a:pPr lvl="1"/>
            <a:r>
              <a:rPr lang="en-US" sz="1800" b="1"/>
              <a:t>Space complexity: </a:t>
            </a:r>
            <a:r>
              <a:rPr lang="en-US" sz="1800"/>
              <a:t>how much memory does it require?</a:t>
            </a:r>
            <a:endParaRPr lang="en-US" sz="1800" b="1"/>
          </a:p>
          <a:p>
            <a:pPr lvl="1"/>
            <a:r>
              <a:rPr lang="en-US" sz="1800" b="1"/>
              <a:t>Optimality: </a:t>
            </a:r>
            <a:r>
              <a:rPr lang="en-US" sz="1800"/>
              <a:t>does it guarantee the least-cost solution?</a:t>
            </a:r>
          </a:p>
          <a:p>
            <a:pPr lvl="1"/>
            <a:endParaRPr lang="en-US" sz="1800"/>
          </a:p>
          <a:p>
            <a:r>
              <a:rPr lang="en-US"/>
              <a:t>Time and space complexity are measured in terms of:</a:t>
            </a:r>
          </a:p>
          <a:p>
            <a:pPr lvl="1"/>
            <a:r>
              <a:rPr lang="en-US" sz="1800" i="1"/>
              <a:t>b –  </a:t>
            </a:r>
            <a:r>
              <a:rPr lang="en-US" sz="1800"/>
              <a:t>max branching factor of the search tree</a:t>
            </a:r>
          </a:p>
          <a:p>
            <a:pPr lvl="1"/>
            <a:r>
              <a:rPr lang="en-US" sz="1800" i="1"/>
              <a:t>d –  </a:t>
            </a:r>
            <a:r>
              <a:rPr lang="en-US" sz="1800"/>
              <a:t>depth of the least-cost solution</a:t>
            </a:r>
          </a:p>
          <a:p>
            <a:pPr lvl="1"/>
            <a:r>
              <a:rPr lang="en-US" sz="1800" i="1"/>
              <a:t>m – </a:t>
            </a:r>
            <a:r>
              <a:rPr lang="en-US" sz="1800"/>
              <a:t>max depth of the search tree (may be infinity)</a:t>
            </a:r>
          </a:p>
          <a:p>
            <a:pPr lvl="1">
              <a:buFontTx/>
              <a:buNone/>
            </a:pPr>
            <a:endParaRPr lang="en-US" sz="18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00BD7-F759-B840-B819-9A6864FED0D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uninformed search strategies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Uninformed search:</a:t>
            </a:r>
            <a:endParaRPr lang="en-US"/>
          </a:p>
          <a:p>
            <a:pPr>
              <a:buFontTx/>
              <a:buNone/>
            </a:pPr>
            <a:r>
              <a:rPr lang="en-US"/>
              <a:t>	Use only information available in the problem formulation</a:t>
            </a:r>
          </a:p>
          <a:p>
            <a:pPr lvl="1"/>
            <a:r>
              <a:rPr lang="en-US" sz="1800"/>
              <a:t>Breadth-first</a:t>
            </a:r>
          </a:p>
          <a:p>
            <a:pPr lvl="1"/>
            <a:r>
              <a:rPr lang="en-US" sz="1800"/>
              <a:t>Uniform-cost</a:t>
            </a:r>
          </a:p>
          <a:p>
            <a:pPr lvl="1"/>
            <a:r>
              <a:rPr lang="en-US" sz="1800"/>
              <a:t>Depth-first</a:t>
            </a:r>
          </a:p>
          <a:p>
            <a:pPr lvl="1"/>
            <a:r>
              <a:rPr lang="en-US" sz="1800"/>
              <a:t>Depth-limited</a:t>
            </a:r>
          </a:p>
          <a:p>
            <a:pPr lvl="1"/>
            <a:r>
              <a:rPr lang="en-US" sz="1800"/>
              <a:t>Iterative deepening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34A35-270B-4C45-B7C3-3CBD48E18F1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time: informed search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Informed search:</a:t>
            </a:r>
          </a:p>
          <a:p>
            <a:pPr>
              <a:buFontTx/>
              <a:buNone/>
            </a:pPr>
            <a:r>
              <a:rPr lang="en-US"/>
              <a:t>	Use heuristics to guide the search</a:t>
            </a:r>
          </a:p>
          <a:p>
            <a:pPr lvl="1"/>
            <a:r>
              <a:rPr lang="en-US" sz="1800"/>
              <a:t>Best first</a:t>
            </a:r>
          </a:p>
          <a:p>
            <a:pPr lvl="1"/>
            <a:r>
              <a:rPr lang="en-US" sz="1800"/>
              <a:t>A*</a:t>
            </a:r>
          </a:p>
          <a:p>
            <a:pPr lvl="1"/>
            <a:r>
              <a:rPr lang="en-US" sz="1800"/>
              <a:t>Heuristics</a:t>
            </a:r>
          </a:p>
          <a:p>
            <a:pPr lvl="1"/>
            <a:r>
              <a:rPr lang="en-US" sz="1800"/>
              <a:t>Hill-climbing</a:t>
            </a:r>
          </a:p>
          <a:p>
            <a:pPr lvl="1"/>
            <a:r>
              <a:rPr lang="en-US" sz="1800"/>
              <a:t>Simulated annealing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64EC1-17A1-CD4E-BEC5-177AFD6409E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Best-first search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762500"/>
          </a:xfrm>
        </p:spPr>
        <p:txBody>
          <a:bodyPr/>
          <a:lstStyle/>
          <a:p>
            <a:r>
              <a:rPr lang="en-US" sz="2400">
                <a:solidFill>
                  <a:srgbClr val="0066FF"/>
                </a:solidFill>
              </a:rPr>
              <a:t>Idea:</a:t>
            </a:r>
          </a:p>
          <a:p>
            <a:pPr>
              <a:buFontTx/>
              <a:buNone/>
            </a:pPr>
            <a:r>
              <a:rPr lang="en-US" sz="2400"/>
              <a:t>	use an evaluation function for each node; estimate of </a:t>
            </a:r>
            <a:r>
              <a:rPr lang="en-US" sz="2400" b="1" i="1">
                <a:solidFill>
                  <a:schemeClr val="hlink"/>
                </a:solidFill>
              </a:rPr>
              <a:t>“desirability”</a:t>
            </a:r>
          </a:p>
          <a:p>
            <a:pPr>
              <a:buFont typeface="Symbol" charset="2"/>
              <a:buChar char="Þ"/>
            </a:pPr>
            <a:r>
              <a:rPr lang="en-US" sz="2400"/>
              <a:t>expand most desirable unexpanded node.</a:t>
            </a:r>
          </a:p>
          <a:p>
            <a:pPr>
              <a:buFont typeface="Symbol" charset="2"/>
              <a:buNone/>
            </a:pPr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Implementation:</a:t>
            </a:r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 sz="2800" b="1">
                <a:latin typeface="Times New Roman" charset="0"/>
              </a:rPr>
              <a:t>QueueingFn</a:t>
            </a:r>
            <a:r>
              <a:rPr lang="en-US" sz="2400"/>
              <a:t> = insert successors in decreasing order of desirability</a:t>
            </a:r>
          </a:p>
          <a:p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Special cases:</a:t>
            </a:r>
          </a:p>
          <a:p>
            <a:pPr>
              <a:buFontTx/>
              <a:buNone/>
            </a:pPr>
            <a:r>
              <a:rPr lang="en-US" sz="2400"/>
              <a:t>	greedy search</a:t>
            </a:r>
          </a:p>
          <a:p>
            <a:pPr>
              <a:buFontTx/>
              <a:buNone/>
            </a:pPr>
            <a:r>
              <a:rPr lang="en-US" sz="2400"/>
              <a:t>	A* search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1F8C9-3C1A-4D44-9C6A-DFE4C14815B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Romania with step costs in km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0" y="1576388"/>
          <a:ext cx="9144000" cy="4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Image" r:id="rId3" imgW="13257143" imgH="6552381" progId="">
                  <p:embed/>
                </p:oleObj>
              </mc:Choice>
              <mc:Fallback>
                <p:oleObj name="Image" r:id="rId3" imgW="13257143" imgH="655238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76388"/>
                        <a:ext cx="9144000" cy="451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1295400" y="2438400"/>
            <a:ext cx="76517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C3300"/>
                </a:solidFill>
                <a:latin typeface="Tahoma" charset="0"/>
              </a:rPr>
              <a:t>374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130425" y="4572000"/>
            <a:ext cx="76517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C3300"/>
                </a:solidFill>
                <a:latin typeface="Tahoma" charset="0"/>
              </a:rPr>
              <a:t>329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1752600" y="3657600"/>
            <a:ext cx="76517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C3300"/>
                </a:solidFill>
                <a:latin typeface="Tahoma" charset="0"/>
              </a:rPr>
              <a:t>253</a:t>
            </a:r>
          </a:p>
        </p:txBody>
      </p:sp>
      <p:sp>
        <p:nvSpPr>
          <p:cNvPr id="285700" name="Line 4"/>
          <p:cNvSpPr>
            <a:spLocks noChangeShapeType="1"/>
          </p:cNvSpPr>
          <p:nvPr/>
        </p:nvSpPr>
        <p:spPr bwMode="auto">
          <a:xfrm>
            <a:off x="2124075" y="3429000"/>
            <a:ext cx="2447925" cy="1584325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611188" y="4005263"/>
            <a:ext cx="3960812" cy="10795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>
            <a:off x="827088" y="2420938"/>
            <a:ext cx="3744912" cy="2592387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 animBg="1"/>
      <p:bldP spid="285704" grpId="0" animBg="1"/>
      <p:bldP spid="285705" grpId="0" animBg="1"/>
      <p:bldP spid="285700" grpId="0" animBg="1"/>
      <p:bldP spid="285701" grpId="0" animBg="1"/>
      <p:bldP spid="2857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D6B98-A5D8-BB4F-82FE-6C9F1C58A96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search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0066FF"/>
                </a:solidFill>
              </a:rPr>
              <a:t>Estimation function:</a:t>
            </a:r>
          </a:p>
          <a:p>
            <a:pPr>
              <a:buFontTx/>
              <a:buNone/>
            </a:pPr>
            <a:r>
              <a:rPr lang="en-US" sz="2400" i="1"/>
              <a:t>		h(n)</a:t>
            </a:r>
            <a:r>
              <a:rPr lang="en-US" sz="2400"/>
              <a:t> = estimate of cost from </a:t>
            </a:r>
            <a:r>
              <a:rPr lang="en-US" sz="2400" i="1"/>
              <a:t>n</a:t>
            </a:r>
            <a:r>
              <a:rPr lang="en-US" sz="2400"/>
              <a:t> to goal (heuristic)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For example:</a:t>
            </a:r>
          </a:p>
          <a:p>
            <a:pPr>
              <a:buFontTx/>
              <a:buNone/>
            </a:pPr>
            <a:r>
              <a:rPr lang="en-US" sz="2400"/>
              <a:t>		</a:t>
            </a:r>
            <a:r>
              <a:rPr lang="en-US" sz="2400" i="1"/>
              <a:t>h</a:t>
            </a:r>
            <a:r>
              <a:rPr lang="en-US" sz="2400" i="1" baseline="-25000"/>
              <a:t>SLD</a:t>
            </a:r>
            <a:r>
              <a:rPr lang="en-US" sz="2400" i="1"/>
              <a:t>(n)</a:t>
            </a:r>
            <a:r>
              <a:rPr lang="en-US" sz="2400"/>
              <a:t> = straight-line distance from </a:t>
            </a:r>
            <a:r>
              <a:rPr lang="en-US" sz="2400" i="1"/>
              <a:t>n</a:t>
            </a:r>
            <a:r>
              <a:rPr lang="en-US" sz="2400"/>
              <a:t> to Bucharest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Greedy search expands first the node that </a:t>
            </a:r>
            <a:r>
              <a:rPr lang="en-US" sz="2400">
                <a:solidFill>
                  <a:schemeClr val="hlink"/>
                </a:solidFill>
              </a:rPr>
              <a:t>appears</a:t>
            </a:r>
            <a:r>
              <a:rPr lang="en-US" sz="2400"/>
              <a:t> to be closest to the goal, according to </a:t>
            </a:r>
            <a:r>
              <a:rPr lang="en-US" sz="2400" i="1"/>
              <a:t>h(n).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51EF8E-D8FC-5E4A-8F2C-6FDAE4B08B4D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44DBF7-9F13-1440-904D-DC1BE50AB2AE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750"/>
            <a:ext cx="8534400" cy="68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8DE8D3-ECD8-1645-B1A4-47F4959EAEC4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ED081E-0C2C-5740-8D6B-E0E97F58DE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Problem-Solving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b="1" dirty="0"/>
              <a:t>Problem solving:</a:t>
            </a:r>
            <a:r>
              <a:rPr lang="en-US" sz="18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Goal formulation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Problem formulation (states, operators)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Search for solution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Problem formulation: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Initial state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?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Problem types:</a:t>
            </a:r>
            <a:r>
              <a:rPr lang="en-US" sz="18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single state:	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multiple state:	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contingency:	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exploration:	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6766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51BED1-AA83-1D4C-8B73-ED3407BB6BF8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534400" cy="682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8493AB-1BEC-7D43-87D8-623109CDAB5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Greedy Search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Time?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Space?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Optimal?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8D8B91-88CC-DD41-87A1-239A73F9F8C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Greedy Search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Complete?	No – can get stuck in loops</a:t>
            </a:r>
          </a:p>
          <a:p>
            <a:pPr>
              <a:buFontTx/>
              <a:buNone/>
            </a:pPr>
            <a:r>
              <a:rPr lang="en-US"/>
              <a:t>			e.g., Iasi &gt; Neamt &gt; Iasi &gt; Neamt &gt; …</a:t>
            </a:r>
          </a:p>
          <a:p>
            <a:pPr>
              <a:buFontTx/>
              <a:buNone/>
            </a:pPr>
            <a:r>
              <a:rPr lang="en-US"/>
              <a:t>			</a:t>
            </a:r>
            <a:r>
              <a:rPr lang="en-US">
                <a:solidFill>
                  <a:schemeClr val="hlink"/>
                </a:solidFill>
              </a:rPr>
              <a:t>Complete in finite space with repeated-state checking.</a:t>
            </a:r>
          </a:p>
          <a:p>
            <a:endParaRPr lang="en-US"/>
          </a:p>
          <a:p>
            <a:r>
              <a:rPr lang="en-US"/>
              <a:t>Time?	O(b^m) but a good heuristic can give</a:t>
            </a:r>
          </a:p>
          <a:p>
            <a:pPr>
              <a:buFontTx/>
              <a:buNone/>
            </a:pPr>
            <a:r>
              <a:rPr lang="en-US"/>
              <a:t>				dramatic improvement</a:t>
            </a:r>
          </a:p>
          <a:p>
            <a:endParaRPr lang="en-US"/>
          </a:p>
          <a:p>
            <a:r>
              <a:rPr lang="en-US"/>
              <a:t>Space?	O(b^m) – keeps all nodes in memory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Optimal?	No.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D0E83A-741F-9A40-9F24-33248787C08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search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054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Idea:</a:t>
            </a:r>
            <a:r>
              <a:rPr lang="en-US"/>
              <a:t> avoid expanding paths that are already expensive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evaluation function: </a:t>
            </a:r>
            <a:r>
              <a:rPr lang="en-US" i="1"/>
              <a:t>f(n) = g(n) + h(n)</a:t>
            </a:r>
            <a:r>
              <a:rPr lang="en-US"/>
              <a:t>	with: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i="1"/>
              <a:t>g(n)</a:t>
            </a:r>
            <a:r>
              <a:rPr lang="en-US"/>
              <a:t> – cost so far to reach </a:t>
            </a:r>
            <a:r>
              <a:rPr lang="en-US" i="1"/>
              <a:t>n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i="1"/>
              <a:t>h(n)</a:t>
            </a:r>
            <a:r>
              <a:rPr lang="en-US"/>
              <a:t> – estimated cost to goal from </a:t>
            </a:r>
            <a:r>
              <a:rPr lang="en-US" i="1"/>
              <a:t>n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i="1"/>
              <a:t>f(n)</a:t>
            </a:r>
            <a:r>
              <a:rPr lang="en-US"/>
              <a:t> – estimated total cost of path through </a:t>
            </a:r>
            <a:r>
              <a:rPr lang="en-US" i="1"/>
              <a:t>n</a:t>
            </a:r>
            <a:r>
              <a:rPr lang="en-US"/>
              <a:t> to goal</a:t>
            </a:r>
          </a:p>
          <a:p>
            <a:endParaRPr lang="en-US"/>
          </a:p>
          <a:p>
            <a:r>
              <a:rPr lang="en-US"/>
              <a:t>A* search uses an </a:t>
            </a:r>
            <a:r>
              <a:rPr lang="en-US">
                <a:solidFill>
                  <a:schemeClr val="hlink"/>
                </a:solidFill>
              </a:rPr>
              <a:t>admissible</a:t>
            </a:r>
            <a:r>
              <a:rPr lang="en-US"/>
              <a:t> heuristic, that is,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i="1"/>
              <a:t>h(n) </a:t>
            </a:r>
            <a:r>
              <a:rPr lang="en-US" i="1">
                <a:sym typeface="Symbol" charset="2"/>
              </a:rPr>
              <a:t> h*(n)</a:t>
            </a:r>
            <a:r>
              <a:rPr lang="en-US">
                <a:sym typeface="Symbol" charset="2"/>
              </a:rPr>
              <a:t> where </a:t>
            </a:r>
            <a:r>
              <a:rPr lang="en-US" i="1">
                <a:sym typeface="Symbol" charset="2"/>
              </a:rPr>
              <a:t>h*(n)</a:t>
            </a:r>
            <a:r>
              <a:rPr lang="en-US">
                <a:sym typeface="Symbol" charset="2"/>
              </a:rPr>
              <a:t> is the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true</a:t>
            </a:r>
            <a:r>
              <a:rPr lang="en-US">
                <a:sym typeface="Symbol" charset="2"/>
              </a:rPr>
              <a:t> cost from </a:t>
            </a:r>
            <a:r>
              <a:rPr lang="en-US" i="1">
                <a:sym typeface="Symbol" charset="2"/>
              </a:rPr>
              <a:t>n</a:t>
            </a:r>
            <a:r>
              <a:rPr lang="en-US">
                <a:sym typeface="Symbol" charset="2"/>
              </a:rPr>
              <a:t>.</a:t>
            </a:r>
            <a:endParaRPr lang="en-US"/>
          </a:p>
          <a:p>
            <a:pPr>
              <a:buFontTx/>
              <a:buNone/>
            </a:pPr>
            <a:r>
              <a:rPr lang="en-US"/>
              <a:t>	For example: </a:t>
            </a:r>
            <a:r>
              <a:rPr lang="en-US" i="1"/>
              <a:t>h</a:t>
            </a:r>
            <a:r>
              <a:rPr lang="en-US" i="1" baseline="-25000"/>
              <a:t>SLD</a:t>
            </a:r>
            <a:r>
              <a:rPr lang="en-US" i="1"/>
              <a:t>(n)</a:t>
            </a:r>
            <a:r>
              <a:rPr lang="en-US"/>
              <a:t> never overestimates actual road distance.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>
                <a:solidFill>
                  <a:srgbClr val="0066FF"/>
                </a:solidFill>
              </a:rPr>
              <a:t>Theorem:</a:t>
            </a:r>
            <a:r>
              <a:rPr lang="en-US"/>
              <a:t> A* search is optimal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8F84C4-BF1B-A348-B09A-233EEA9CE93A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B4B03-718C-F746-9192-F7638FBEA0BD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E75BF-59DE-774D-9576-9FD1487F2F34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06B95B-E796-1441-927F-DB88DE1F2C72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6A16E-9FD1-134B-AD04-3946E933CE54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6AB59F-151A-4C40-B458-D70942157A4C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AAE19-597B-5B41-9CD6-69EE224B9C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Problem-Solving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b="1"/>
              <a:t>Problem solving: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Goal formulation </a:t>
            </a:r>
          </a:p>
          <a:p>
            <a:pPr lvl="2">
              <a:lnSpc>
                <a:spcPct val="90000"/>
              </a:lnSpc>
            </a:pPr>
            <a:r>
              <a:rPr lang="en-US"/>
              <a:t>Problem formulation (states, operators) </a:t>
            </a:r>
          </a:p>
          <a:p>
            <a:pPr lvl="2">
              <a:lnSpc>
                <a:spcPct val="90000"/>
              </a:lnSpc>
            </a:pPr>
            <a:r>
              <a:rPr lang="en-US"/>
              <a:t>Search for solution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 b="1"/>
              <a:t>Problem formulation:</a:t>
            </a:r>
          </a:p>
          <a:p>
            <a:pPr lvl="2">
              <a:lnSpc>
                <a:spcPct val="90000"/>
              </a:lnSpc>
            </a:pPr>
            <a:r>
              <a:rPr lang="en-US"/>
              <a:t>Initial state</a:t>
            </a:r>
          </a:p>
          <a:p>
            <a:pPr lvl="2">
              <a:lnSpc>
                <a:spcPct val="90000"/>
              </a:lnSpc>
            </a:pPr>
            <a:r>
              <a:rPr lang="en-US"/>
              <a:t>Operators</a:t>
            </a:r>
          </a:p>
          <a:p>
            <a:pPr lvl="2">
              <a:lnSpc>
                <a:spcPct val="90000"/>
              </a:lnSpc>
            </a:pPr>
            <a:r>
              <a:rPr lang="en-US"/>
              <a:t>Goal test</a:t>
            </a:r>
          </a:p>
          <a:p>
            <a:pPr lvl="2">
              <a:lnSpc>
                <a:spcPct val="90000"/>
              </a:lnSpc>
            </a:pPr>
            <a:r>
              <a:rPr lang="en-US"/>
              <a:t>Path cost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 sz="1800" b="1"/>
              <a:t>Problem types: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single state:	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/>
              <a:t>multiple state:	?</a:t>
            </a:r>
          </a:p>
          <a:p>
            <a:pPr lvl="2">
              <a:lnSpc>
                <a:spcPct val="90000"/>
              </a:lnSpc>
            </a:pPr>
            <a:r>
              <a:rPr lang="en-US"/>
              <a:t>contingency:	?</a:t>
            </a:r>
          </a:p>
          <a:p>
            <a:pPr lvl="2">
              <a:lnSpc>
                <a:spcPct val="90000"/>
              </a:lnSpc>
            </a:pPr>
            <a:r>
              <a:rPr lang="en-US"/>
              <a:t>exploration:	?</a:t>
            </a:r>
            <a:endParaRPr lang="en-US"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E9DD79-9A45-6F43-9F4C-76017F0A92A5}" type="slidenum">
              <a:rPr lang="en-US" smtClean="0"/>
              <a:pPr/>
              <a:t>30</a:t>
            </a:fld>
            <a:endParaRPr lang="en-US" smtClean="0"/>
          </a:p>
        </p:txBody>
      </p:sp>
      <p:grpSp>
        <p:nvGrpSpPr>
          <p:cNvPr id="44037" name="Group 7"/>
          <p:cNvGrpSpPr>
            <a:grpSpLocks/>
          </p:cNvGrpSpPr>
          <p:nvPr/>
        </p:nvGrpSpPr>
        <p:grpSpPr bwMode="auto">
          <a:xfrm>
            <a:off x="762000" y="2133600"/>
            <a:ext cx="7239000" cy="4503738"/>
            <a:chOff x="480" y="1344"/>
            <a:chExt cx="4560" cy="2837"/>
          </a:xfrm>
        </p:grpSpPr>
        <p:graphicFrame>
          <p:nvGraphicFramePr>
            <p:cNvPr id="44034" name="Object 2"/>
            <p:cNvGraphicFramePr>
              <a:graphicFrameLocks noChangeAspect="1"/>
            </p:cNvGraphicFramePr>
            <p:nvPr/>
          </p:nvGraphicFramePr>
          <p:xfrm>
            <a:off x="480" y="1344"/>
            <a:ext cx="4560" cy="2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6" name="Image" r:id="rId3" imgW="9860925" imgH="6137663" progId="">
                    <p:embed/>
                  </p:oleObj>
                </mc:Choice>
                <mc:Fallback>
                  <p:oleObj name="Image" r:id="rId3" imgW="9860925" imgH="6137663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344"/>
                          <a:ext cx="4560" cy="2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920" y="2544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A* (standard proof)</a:t>
            </a:r>
          </a:p>
        </p:txBody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Suppose some suboptimal goal </a:t>
            </a:r>
            <a:r>
              <a:rPr lang="en-US" i="1"/>
              <a:t>G</a:t>
            </a:r>
            <a:r>
              <a:rPr lang="en-US" i="1" baseline="-25000"/>
              <a:t>2</a:t>
            </a:r>
            <a:r>
              <a:rPr lang="en-US"/>
              <a:t> has been generated and is in the queue.  Let </a:t>
            </a:r>
            <a:r>
              <a:rPr lang="en-US" i="1"/>
              <a:t>n</a:t>
            </a:r>
            <a:r>
              <a:rPr lang="en-US"/>
              <a:t> be an unexpanded node on a shortest path to an optimal goal </a:t>
            </a:r>
            <a:r>
              <a:rPr lang="en-US" i="1"/>
              <a:t>G</a:t>
            </a:r>
            <a:r>
              <a:rPr lang="en-US" i="1" baseline="-25000"/>
              <a:t>1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FE5D6-92F4-BE4C-84B4-6EEACB4C8DD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A* (more useful proof)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533400" y="1295400"/>
          <a:ext cx="8077200" cy="548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Image" r:id="rId3" imgW="11601836" imgH="7878574" progId="">
                  <p:embed/>
                </p:oleObj>
              </mc:Choice>
              <mc:Fallback>
                <p:oleObj name="Image" r:id="rId3" imgW="11601836" imgH="787857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077200" cy="548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5AFE1-71F5-D347-B3E1-C38268C6CB53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46084" name="Picture 2" descr="AStarOptimalit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7450" y="2314575"/>
            <a:ext cx="7056438" cy="4427538"/>
          </a:xfrm>
          <a:noFill/>
        </p:spPr>
      </p:pic>
      <p:sp>
        <p:nvSpPr>
          <p:cNvPr id="4608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7793038" cy="839787"/>
          </a:xfrm>
        </p:spPr>
        <p:txBody>
          <a:bodyPr/>
          <a:lstStyle/>
          <a:p>
            <a:r>
              <a:rPr lang="en-US"/>
              <a:t>f-contours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514600" y="1535113"/>
            <a:ext cx="63087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ahoma" charset="0"/>
              </a:rPr>
              <a:t>How do the contours look like when h(n) =0?</a:t>
            </a:r>
          </a:p>
        </p:txBody>
      </p:sp>
      <p:sp>
        <p:nvSpPr>
          <p:cNvPr id="286725" name="Oval 5"/>
          <p:cNvSpPr>
            <a:spLocks noChangeArrowheads="1"/>
          </p:cNvSpPr>
          <p:nvPr/>
        </p:nvSpPr>
        <p:spPr bwMode="auto">
          <a:xfrm>
            <a:off x="1116013" y="2962275"/>
            <a:ext cx="1152525" cy="1152525"/>
          </a:xfrm>
          <a:prstGeom prst="ellipse">
            <a:avLst/>
          </a:prstGeom>
          <a:noFill/>
          <a:ln w="28575">
            <a:solidFill>
              <a:srgbClr val="CC33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6" name="Oval 6"/>
          <p:cNvSpPr>
            <a:spLocks noChangeArrowheads="1"/>
          </p:cNvSpPr>
          <p:nvPr/>
        </p:nvSpPr>
        <p:spPr bwMode="auto">
          <a:xfrm>
            <a:off x="538163" y="2314575"/>
            <a:ext cx="2305050" cy="2447925"/>
          </a:xfrm>
          <a:prstGeom prst="ellipse">
            <a:avLst/>
          </a:prstGeom>
          <a:noFill/>
          <a:ln w="28575">
            <a:solidFill>
              <a:srgbClr val="CC33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107950" y="2027238"/>
            <a:ext cx="3240088" cy="3168650"/>
          </a:xfrm>
          <a:prstGeom prst="ellipse">
            <a:avLst/>
          </a:prstGeom>
          <a:noFill/>
          <a:ln w="28575">
            <a:solidFill>
              <a:srgbClr val="CC33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animBg="1"/>
      <p:bldP spid="286726" grpId="0" animBg="1"/>
      <p:bldP spid="2867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F18749-1890-5548-9FCB-32EC23A4333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A*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Time?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Space?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Optimal?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F3D15-494E-9047-BA30-27FE4C8EE37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A*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62500"/>
          </a:xfrm>
        </p:spPr>
        <p:txBody>
          <a:bodyPr/>
          <a:lstStyle/>
          <a:p>
            <a:r>
              <a:rPr lang="en-US"/>
              <a:t>Complete?	Yes, unless infinitely many nodes with f </a:t>
            </a:r>
            <a:r>
              <a:rPr lang="en-US">
                <a:sym typeface="Symbol" charset="2"/>
              </a:rPr>
              <a:t> f(G)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Time?	Exponential in [(relative error in h) x (length of solution)]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Space?	Keeps all nodes in memory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Optimal?	Yes – cannot expand f</a:t>
            </a:r>
            <a:r>
              <a:rPr lang="en-US" baseline="-25000"/>
              <a:t>i+1</a:t>
            </a:r>
            <a:r>
              <a:rPr lang="en-US"/>
              <a:t> until f</a:t>
            </a:r>
            <a:r>
              <a:rPr lang="en-US" baseline="-25000"/>
              <a:t>i</a:t>
            </a:r>
            <a:r>
              <a:rPr lang="en-US"/>
              <a:t> is finished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98897-4B46-CB4A-B3AF-6715946A7C8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lemma: pathmax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3400" y="1371600"/>
          <a:ext cx="7924800" cy="527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Image" r:id="rId3" imgW="12021179" imgH="8005648" progId="">
                  <p:embed/>
                </p:oleObj>
              </mc:Choice>
              <mc:Fallback>
                <p:oleObj name="Image" r:id="rId3" imgW="12021179" imgH="800564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7924800" cy="527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8229600" y="64008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F582CA-6B4B-D243-BBCF-5AC5D3ED0C8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09600" y="1295400"/>
          <a:ext cx="7781925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Image" r:id="rId3" imgW="10381927" imgH="6823862" progId="">
                  <p:embed/>
                </p:oleObj>
              </mc:Choice>
              <mc:Fallback>
                <p:oleObj name="Image" r:id="rId3" imgW="10381927" imgH="68238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7781925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FE481-D6CB-BA43-8DA8-C4E4C82BE5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09600" y="1381125"/>
          <a:ext cx="775335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Image" r:id="rId3" imgW="10343805" imgH="6798447" progId="">
                  <p:embed/>
                </p:oleObj>
              </mc:Choice>
              <mc:Fallback>
                <p:oleObj name="Image" r:id="rId3" imgW="10343805" imgH="679844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81125"/>
                        <a:ext cx="7753350" cy="509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9CD677-2E59-3948-B4DE-722082FC459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Relaxed Problem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Admissible heuristics can be derived from the exact solution cost of a relaxed version of the problem.</a:t>
            </a:r>
          </a:p>
          <a:p>
            <a:endParaRPr lang="en-US" sz="2400"/>
          </a:p>
          <a:p>
            <a:r>
              <a:rPr lang="en-US" sz="2400"/>
              <a:t>If the rules of the 8-puzzle are relaxed so that a tile can move anywhere, then h</a:t>
            </a:r>
            <a:r>
              <a:rPr lang="en-US" sz="2400" baseline="-25000"/>
              <a:t>1</a:t>
            </a:r>
            <a:r>
              <a:rPr lang="en-US" sz="2400"/>
              <a:t>(n) gives the shortest solution.</a:t>
            </a:r>
          </a:p>
          <a:p>
            <a:endParaRPr lang="en-US" sz="2400"/>
          </a:p>
          <a:p>
            <a:r>
              <a:rPr lang="en-US" sz="2400"/>
              <a:t>If the rules are relaxed so that a tile can move to any adjacent square, then h</a:t>
            </a:r>
            <a:r>
              <a:rPr lang="en-US" sz="2400" baseline="-25000"/>
              <a:t>2</a:t>
            </a:r>
            <a:r>
              <a:rPr lang="en-US" sz="2400"/>
              <a:t>(n) gives the shortest solution.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2D0D30-4D3D-824C-AA0F-2930B04536F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Iterative improvement</a:t>
            </a:r>
          </a:p>
          <a:p>
            <a:r>
              <a:rPr lang="en-US" sz="2400" dirty="0"/>
              <a:t>Hill climbing</a:t>
            </a:r>
          </a:p>
          <a:p>
            <a:r>
              <a:rPr lang="en-US" sz="2400" dirty="0"/>
              <a:t>Simulated annealing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ED9AA-6A9E-6741-A01E-F73E65A705D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Problem-Solving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b="1"/>
              <a:t>Problem solving: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Goal formulation </a:t>
            </a:r>
          </a:p>
          <a:p>
            <a:pPr lvl="2">
              <a:lnSpc>
                <a:spcPct val="90000"/>
              </a:lnSpc>
            </a:pPr>
            <a:r>
              <a:rPr lang="en-US"/>
              <a:t>Problem formulation (states, operators) </a:t>
            </a:r>
          </a:p>
          <a:p>
            <a:pPr lvl="2">
              <a:lnSpc>
                <a:spcPct val="90000"/>
              </a:lnSpc>
            </a:pPr>
            <a:r>
              <a:rPr lang="en-US"/>
              <a:t>Search for solution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 b="1"/>
              <a:t>Problem formulation:</a:t>
            </a:r>
          </a:p>
          <a:p>
            <a:pPr lvl="2">
              <a:lnSpc>
                <a:spcPct val="90000"/>
              </a:lnSpc>
            </a:pPr>
            <a:r>
              <a:rPr lang="en-US"/>
              <a:t>Initial state</a:t>
            </a:r>
          </a:p>
          <a:p>
            <a:pPr lvl="2">
              <a:lnSpc>
                <a:spcPct val="90000"/>
              </a:lnSpc>
            </a:pPr>
            <a:r>
              <a:rPr lang="en-US"/>
              <a:t>Operators</a:t>
            </a:r>
          </a:p>
          <a:p>
            <a:pPr lvl="2">
              <a:lnSpc>
                <a:spcPct val="90000"/>
              </a:lnSpc>
            </a:pPr>
            <a:r>
              <a:rPr lang="en-US"/>
              <a:t>Goal test</a:t>
            </a:r>
          </a:p>
          <a:p>
            <a:pPr lvl="2">
              <a:lnSpc>
                <a:spcPct val="90000"/>
              </a:lnSpc>
            </a:pPr>
            <a:r>
              <a:rPr lang="en-US"/>
              <a:t>Path cost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 sz="1800" b="1"/>
              <a:t>Problem types:</a:t>
            </a:r>
            <a:r>
              <a:rPr lang="en-US" sz="1800"/>
              <a:t> </a:t>
            </a:r>
          </a:p>
          <a:p>
            <a:pPr lvl="2">
              <a:lnSpc>
                <a:spcPct val="90000"/>
              </a:lnSpc>
            </a:pPr>
            <a:r>
              <a:rPr lang="en-US"/>
              <a:t>single state:	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/>
              <a:t>multiple state:	inaccessible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/>
              <a:t>contingency:	inaccessible and nondeterministic environment</a:t>
            </a:r>
          </a:p>
          <a:p>
            <a:pPr lvl="2">
              <a:lnSpc>
                <a:spcPct val="90000"/>
              </a:lnSpc>
            </a:pPr>
            <a:r>
              <a:rPr lang="en-US"/>
              <a:t>exploration:	unknown state-space</a:t>
            </a:r>
            <a:endParaRPr lang="en-US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55DFC-AF98-9448-B2BF-ADFC76A6600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Finding a solution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2438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General-Search(</a:t>
            </a:r>
            <a:r>
              <a:rPr lang="en-US" sz="1600" i="1"/>
              <a:t>problem</a:t>
            </a:r>
            <a:r>
              <a:rPr lang="en-US" sz="1600"/>
              <a:t>, </a:t>
            </a:r>
            <a:r>
              <a:rPr lang="en-US" sz="1600" i="1">
                <a:solidFill>
                  <a:srgbClr val="CC3300"/>
                </a:solidFill>
              </a:rPr>
              <a:t>strategy</a:t>
            </a:r>
            <a:r>
              <a:rPr lang="en-US" sz="1600"/>
              <a:t>) returns a </a:t>
            </a:r>
            <a:r>
              <a:rPr lang="en-US" sz="1600" i="1">
                <a:solidFill>
                  <a:srgbClr val="0066FF"/>
                </a:solidFill>
              </a:rPr>
              <a:t>solution</a:t>
            </a:r>
            <a:r>
              <a:rPr lang="en-US" sz="1600"/>
              <a:t>, or failure</a:t>
            </a:r>
          </a:p>
          <a:p>
            <a:pPr>
              <a:buFontTx/>
              <a:buNone/>
            </a:pPr>
            <a:r>
              <a:rPr lang="en-US" sz="1600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loop do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if</a:t>
            </a:r>
            <a:r>
              <a:rPr lang="en-US" sz="1600"/>
              <a:t> there are no candidates for expansion </a:t>
            </a:r>
            <a:r>
              <a:rPr lang="en-US" sz="1600" b="1"/>
              <a:t>then return </a:t>
            </a:r>
            <a:r>
              <a:rPr lang="en-US" sz="1600"/>
              <a:t>failure</a:t>
            </a:r>
          </a:p>
          <a:p>
            <a:pPr>
              <a:buFontTx/>
              <a:buNone/>
            </a:pPr>
            <a:r>
              <a:rPr lang="en-US" sz="1600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sz="1600" b="1"/>
              <a:t>		if </a:t>
            </a:r>
            <a:r>
              <a:rPr lang="en-US" sz="1600"/>
              <a:t>the node contains a goal state </a:t>
            </a:r>
            <a:r>
              <a:rPr lang="en-US" sz="1600" b="1"/>
              <a:t>then return</a:t>
            </a:r>
            <a:r>
              <a:rPr lang="en-US" sz="1600"/>
              <a:t> the corresponding solution</a:t>
            </a:r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else </a:t>
            </a:r>
            <a:r>
              <a:rPr lang="en-US" sz="1600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end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81534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</a:rPr>
              <a:t>Solution:</a:t>
            </a:r>
            <a:r>
              <a:rPr lang="en-US" sz="2000"/>
              <a:t> is ???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Basic idea:</a:t>
            </a:r>
            <a:r>
              <a:rPr lang="en-US" sz="2000"/>
              <a:t> offline, systematic exploration of simulated state-space by generating successors of explored states (expanding)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BF960-B2DD-534A-8500-2D3D6802B23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Finding a solution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2438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General-Search(</a:t>
            </a:r>
            <a:r>
              <a:rPr lang="en-US" sz="1600" i="1"/>
              <a:t>problem</a:t>
            </a:r>
            <a:r>
              <a:rPr lang="en-US" sz="1600"/>
              <a:t>, </a:t>
            </a:r>
            <a:r>
              <a:rPr lang="en-US" sz="1600" i="1">
                <a:solidFill>
                  <a:srgbClr val="CC3300"/>
                </a:solidFill>
              </a:rPr>
              <a:t>strategy</a:t>
            </a:r>
            <a:r>
              <a:rPr lang="en-US" sz="1600"/>
              <a:t>) returns a </a:t>
            </a:r>
            <a:r>
              <a:rPr lang="en-US" sz="1600" i="1">
                <a:solidFill>
                  <a:srgbClr val="0066FF"/>
                </a:solidFill>
              </a:rPr>
              <a:t>solution</a:t>
            </a:r>
            <a:r>
              <a:rPr lang="en-US" sz="1600"/>
              <a:t>, or failure</a:t>
            </a:r>
          </a:p>
          <a:p>
            <a:pPr>
              <a:buFontTx/>
              <a:buNone/>
            </a:pPr>
            <a:r>
              <a:rPr lang="en-US" sz="1600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loop do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if</a:t>
            </a:r>
            <a:r>
              <a:rPr lang="en-US" sz="1600"/>
              <a:t> there are no candidates for expansion </a:t>
            </a:r>
            <a:r>
              <a:rPr lang="en-US" sz="1600" b="1"/>
              <a:t>then return </a:t>
            </a:r>
            <a:r>
              <a:rPr lang="en-US" sz="1600"/>
              <a:t>failure</a:t>
            </a:r>
          </a:p>
          <a:p>
            <a:pPr>
              <a:buFontTx/>
              <a:buNone/>
            </a:pPr>
            <a:r>
              <a:rPr lang="en-US" sz="1600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sz="1600" b="1"/>
              <a:t>		if </a:t>
            </a:r>
            <a:r>
              <a:rPr lang="en-US" sz="1600"/>
              <a:t>the node contains a goal state </a:t>
            </a:r>
            <a:r>
              <a:rPr lang="en-US" sz="1600" b="1"/>
              <a:t>then return</a:t>
            </a:r>
            <a:r>
              <a:rPr lang="en-US" sz="1600"/>
              <a:t> the corresponding solution</a:t>
            </a:r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else </a:t>
            </a:r>
            <a:r>
              <a:rPr lang="en-US" sz="1600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end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</a:rPr>
              <a:t>Solution:</a:t>
            </a:r>
            <a:r>
              <a:rPr lang="en-US" sz="2000"/>
              <a:t> is </a:t>
            </a:r>
            <a:r>
              <a:rPr lang="en-US" sz="2000" u="sng"/>
              <a:t>a </a:t>
            </a:r>
            <a:r>
              <a:rPr kumimoji="1" lang="en-US" sz="2000" u="sng"/>
              <a:t>sequence of operators that bring you from current state to the goal state.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Basic idea:</a:t>
            </a:r>
            <a:r>
              <a:rPr lang="en-US" sz="2000"/>
              <a:t> offline, systematic exploration of simulated state-space by generating successors of explored states (expanding).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457200" y="5424488"/>
            <a:ext cx="815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</a:rPr>
              <a:t>Strategy:</a:t>
            </a:r>
            <a:r>
              <a:rPr lang="en-US" sz="2000"/>
              <a:t> The search strategy is determined by ???</a:t>
            </a:r>
            <a:endParaRPr kumimoji="1" lang="en-US" sz="1800">
              <a:latin typeface="Tahom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653AA-58DD-F542-B6FF-90B20EC57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Finding a solution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2438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General-Search(</a:t>
            </a:r>
            <a:r>
              <a:rPr lang="en-US" sz="1600" i="1"/>
              <a:t>problem</a:t>
            </a:r>
            <a:r>
              <a:rPr lang="en-US" sz="1600"/>
              <a:t>, </a:t>
            </a:r>
            <a:r>
              <a:rPr lang="en-US" sz="1600" b="1" i="1">
                <a:solidFill>
                  <a:srgbClr val="CC3300"/>
                </a:solidFill>
              </a:rPr>
              <a:t>strategy</a:t>
            </a:r>
            <a:r>
              <a:rPr lang="en-US" sz="1600"/>
              <a:t>) returns a </a:t>
            </a:r>
            <a:r>
              <a:rPr lang="en-US" sz="1600" i="1">
                <a:solidFill>
                  <a:srgbClr val="0066FF"/>
                </a:solidFill>
              </a:rPr>
              <a:t>solution</a:t>
            </a:r>
            <a:r>
              <a:rPr lang="en-US" sz="1600"/>
              <a:t>, or failure</a:t>
            </a:r>
          </a:p>
          <a:p>
            <a:pPr>
              <a:buFontTx/>
              <a:buNone/>
            </a:pPr>
            <a:r>
              <a:rPr lang="en-US" sz="1600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loop do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if</a:t>
            </a:r>
            <a:r>
              <a:rPr lang="en-US" sz="1600"/>
              <a:t> there are no candidates for expansion </a:t>
            </a:r>
            <a:r>
              <a:rPr lang="en-US" sz="1600" b="1"/>
              <a:t>then return </a:t>
            </a:r>
            <a:r>
              <a:rPr lang="en-US" sz="1600"/>
              <a:t>failure</a:t>
            </a:r>
          </a:p>
          <a:p>
            <a:pPr>
              <a:buFontTx/>
              <a:buNone/>
            </a:pPr>
            <a:r>
              <a:rPr lang="en-US" sz="1600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sz="1600" b="1"/>
              <a:t>		if </a:t>
            </a:r>
            <a:r>
              <a:rPr lang="en-US" sz="1600"/>
              <a:t>the node contains a goal state </a:t>
            </a:r>
            <a:r>
              <a:rPr lang="en-US" sz="1600" b="1"/>
              <a:t>then return</a:t>
            </a:r>
            <a:r>
              <a:rPr lang="en-US" sz="1600"/>
              <a:t> the corresponding solution</a:t>
            </a:r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else </a:t>
            </a:r>
            <a:r>
              <a:rPr lang="en-US" sz="1600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end</a:t>
            </a:r>
          </a:p>
        </p:txBody>
      </p:sp>
      <p:sp>
        <p:nvSpPr>
          <p:cNvPr id="20486" name="Rectangle 1028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20487" name="Text Box 1029"/>
          <p:cNvSpPr txBox="1">
            <a:spLocks noChangeArrowheads="1"/>
          </p:cNvSpPr>
          <p:nvPr/>
        </p:nvSpPr>
        <p:spPr bwMode="auto">
          <a:xfrm>
            <a:off x="457200" y="1371600"/>
            <a:ext cx="8153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</a:rPr>
              <a:t>Solution:</a:t>
            </a:r>
            <a:r>
              <a:rPr lang="en-US" sz="2000"/>
              <a:t> is a </a:t>
            </a:r>
            <a:r>
              <a:rPr kumimoji="1" lang="en-US" sz="2000"/>
              <a:t>sequence of operators that bring you from current state to the goal state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Basic idea:</a:t>
            </a:r>
            <a:r>
              <a:rPr lang="en-US" sz="2000"/>
              <a:t> offline, systematic exploration of simulated state-space by generating successors of explored states (expanding)</a:t>
            </a:r>
          </a:p>
        </p:txBody>
      </p:sp>
      <p:sp>
        <p:nvSpPr>
          <p:cNvPr id="20488" name="Text Box 1030"/>
          <p:cNvSpPr txBox="1">
            <a:spLocks noChangeArrowheads="1"/>
          </p:cNvSpPr>
          <p:nvPr/>
        </p:nvSpPr>
        <p:spPr bwMode="auto">
          <a:xfrm>
            <a:off x="457200" y="5424488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</a:rPr>
              <a:t>Strategy:</a:t>
            </a:r>
            <a:r>
              <a:rPr lang="en-US" sz="2000"/>
              <a:t> The search strategy is determined by </a:t>
            </a:r>
            <a:r>
              <a:rPr lang="en-US" sz="2000" u="sng"/>
              <a:t>the </a:t>
            </a:r>
            <a:r>
              <a:rPr lang="en-US" sz="2000" b="1" u="sng"/>
              <a:t>order</a:t>
            </a:r>
            <a:r>
              <a:rPr lang="en-US" sz="2000" u="sng"/>
              <a:t> in which the nodes are expanded.</a:t>
            </a:r>
            <a:endParaRPr kumimoji="1" lang="en-US" sz="1800" u="sng">
              <a:latin typeface="Tahom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A6160-F217-124E-A040-F6767C5DACE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Clean Robust Algorithm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304800" y="1295400"/>
            <a:ext cx="8610600" cy="502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</a:rPr>
              <a:t>Function </a:t>
            </a:r>
            <a:r>
              <a:rPr kumimoji="1" lang="en-US" sz="1800">
                <a:latin typeface="Tahoma" charset="0"/>
              </a:rPr>
              <a:t>UniformCost-Search(problem, Queuing-Fn) </a:t>
            </a:r>
            <a:r>
              <a:rPr kumimoji="1" lang="en-US" sz="1800" b="1">
                <a:latin typeface="Tahoma" charset="0"/>
              </a:rPr>
              <a:t>returns</a:t>
            </a:r>
            <a:r>
              <a:rPr kumimoji="1" lang="en-US" sz="1800">
                <a:latin typeface="Tahoma" charset="0"/>
              </a:rPr>
              <a:t> a solution, or failure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	</a:t>
            </a:r>
            <a:r>
              <a:rPr kumimoji="1" lang="en-US" sz="1800">
                <a:solidFill>
                  <a:srgbClr val="0066FF"/>
                </a:solidFill>
                <a:latin typeface="Tahoma" charset="0"/>
              </a:rPr>
              <a:t>open</a:t>
            </a:r>
            <a:r>
              <a:rPr kumimoji="1" lang="en-US" sz="1800">
                <a:latin typeface="Tahoma" charset="0"/>
              </a:rPr>
              <a:t> </a:t>
            </a:r>
            <a:r>
              <a:rPr kumimoji="1" lang="en-US" sz="1800">
                <a:latin typeface="Tahoma" charset="0"/>
                <a:sym typeface="Wingdings" charset="2"/>
              </a:rPr>
              <a:t> make-queue(make-node(initial-state[problem]))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	</a:t>
            </a:r>
            <a:r>
              <a:rPr kumimoji="1" lang="en-US" sz="1800">
                <a:solidFill>
                  <a:srgbClr val="0066FF"/>
                </a:solidFill>
                <a:latin typeface="Tahoma" charset="0"/>
              </a:rPr>
              <a:t>closed</a:t>
            </a:r>
            <a:r>
              <a:rPr kumimoji="1" lang="en-US" sz="1800">
                <a:latin typeface="Tahoma" charset="0"/>
              </a:rPr>
              <a:t> </a:t>
            </a:r>
            <a:r>
              <a:rPr kumimoji="1" lang="en-US" sz="1800">
                <a:latin typeface="Tahoma" charset="0"/>
                <a:sym typeface="Wingdings" charset="2"/>
              </a:rPr>
              <a:t> [empty]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</a:t>
            </a:r>
            <a:r>
              <a:rPr kumimoji="1" lang="en-US" sz="1800" b="1">
                <a:latin typeface="Tahoma" charset="0"/>
                <a:sym typeface="Wingdings" charset="2"/>
              </a:rPr>
              <a:t>loop do</a:t>
            </a:r>
            <a:endParaRPr kumimoji="1" lang="en-US" sz="1800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if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is empty </a:t>
            </a:r>
            <a:r>
              <a:rPr kumimoji="1" lang="en-US" sz="1800" b="1">
                <a:latin typeface="Tahoma" charset="0"/>
                <a:sym typeface="Wingdings" charset="2"/>
              </a:rPr>
              <a:t>then return</a:t>
            </a:r>
            <a:r>
              <a:rPr kumimoji="1" lang="en-US" sz="1800">
                <a:latin typeface="Tahoma" charset="0"/>
                <a:sym typeface="Wingdings" charset="2"/>
              </a:rPr>
              <a:t> failure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  Remove-Front(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	if </a:t>
            </a:r>
            <a:r>
              <a:rPr kumimoji="1" lang="en-US" sz="1800">
                <a:latin typeface="Tahoma" charset="0"/>
                <a:sym typeface="Wingdings" charset="2"/>
              </a:rPr>
              <a:t>Goal-Test[problem] applied to State(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) </a:t>
            </a:r>
            <a:r>
              <a:rPr kumimoji="1" lang="en-US" sz="1800" b="1">
                <a:latin typeface="Tahoma" charset="0"/>
                <a:sym typeface="Wingdings" charset="2"/>
              </a:rPr>
              <a:t>then return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 Expand(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, Operators[problem])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while</a:t>
            </a:r>
            <a:r>
              <a:rPr kumimoji="1" lang="en-US" sz="1800">
                <a:latin typeface="Tahoma" charset="0"/>
                <a:sym typeface="Wingdings" charset="2"/>
              </a:rPr>
              <a:t>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not empty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</a:t>
            </a:r>
            <a:r>
              <a:rPr kumimoji="1" lang="en-US" sz="1800" i="1">
                <a:latin typeface="Tahoma" charset="0"/>
                <a:sym typeface="Wingdings" charset="2"/>
              </a:rPr>
              <a:t>[… see next slide …]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 Insert(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Sort-By-PathCost(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5</a:t>
            </a:r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EC12D5-365E-1242-A364-728E3343F8D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Clean Robust Algorithm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304800" y="1295400"/>
            <a:ext cx="8610600" cy="541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i="1">
                <a:latin typeface="Tahoma" charset="0"/>
                <a:sym typeface="Wingdings" charset="2"/>
              </a:rPr>
              <a:t>[… see previous slide …]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 Expand(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, Operators[problem])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while</a:t>
            </a:r>
            <a:r>
              <a:rPr kumimoji="1" lang="en-US" sz="1800">
                <a:latin typeface="Tahoma" charset="0"/>
                <a:sym typeface="Wingdings" charset="2"/>
              </a:rPr>
              <a:t>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not empty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  Remove-Front(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 b="1">
                <a:latin typeface="Tahoma" charset="0"/>
                <a:sym typeface="Wingdings" charset="2"/>
              </a:rPr>
              <a:t>if</a:t>
            </a:r>
            <a:r>
              <a:rPr kumimoji="1" lang="en-US" sz="1800">
                <a:latin typeface="Tahoma" charset="0"/>
                <a:sym typeface="Wingdings" charset="2"/>
              </a:rPr>
              <a:t> no node in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or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has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’s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Queuing-Fn(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 b="1">
                <a:latin typeface="Tahoma" charset="0"/>
                <a:sym typeface="Wingdings" charset="2"/>
              </a:rPr>
              <a:t>else if</a:t>
            </a:r>
            <a:r>
              <a:rPr kumimoji="1" lang="en-US" sz="1800">
                <a:latin typeface="Tahoma" charset="0"/>
                <a:sym typeface="Wingdings" charset="2"/>
              </a:rPr>
              <a:t> there exists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 in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that has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’s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if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 &lt;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Delete-Node(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Queuing-Fn(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 b="1">
                <a:latin typeface="Tahoma" charset="0"/>
                <a:sym typeface="Wingdings" charset="2"/>
              </a:rPr>
              <a:t>else if</a:t>
            </a:r>
            <a:r>
              <a:rPr kumimoji="1" lang="en-US" sz="1800">
                <a:latin typeface="Tahoma" charset="0"/>
                <a:sym typeface="Wingdings" charset="2"/>
              </a:rPr>
              <a:t> there exists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 in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that has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’s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if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 &lt;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 Delete-Node(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Queuing-Fn(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i="1">
                <a:latin typeface="Tahoma" charset="0"/>
                <a:sym typeface="Wingdings" charset="2"/>
              </a:rPr>
              <a:t>[… see previous slide …]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2163</TotalTime>
  <Words>979</Words>
  <Application>Microsoft Macintosh PowerPoint</Application>
  <PresentationFormat>On-screen Show (4:3)</PresentationFormat>
  <Paragraphs>350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Black</vt:lpstr>
      <vt:lpstr>Helvetica</vt:lpstr>
      <vt:lpstr>ＭＳ Ｐゴシック</vt:lpstr>
      <vt:lpstr>Symbol</vt:lpstr>
      <vt:lpstr>Tahoma</vt:lpstr>
      <vt:lpstr>Times New Roman</vt:lpstr>
      <vt:lpstr>Wingdings</vt:lpstr>
      <vt:lpstr>AI-Class</vt:lpstr>
      <vt:lpstr>Image</vt:lpstr>
      <vt:lpstr>About homework 1</vt:lpstr>
      <vt:lpstr>Last time: Problem-Solving</vt:lpstr>
      <vt:lpstr>Last time: Problem-Solving</vt:lpstr>
      <vt:lpstr>Last time: Problem-Solving</vt:lpstr>
      <vt:lpstr>Last time: Finding a solution</vt:lpstr>
      <vt:lpstr>Last time: Finding a solution</vt:lpstr>
      <vt:lpstr>Last time: Finding a solution</vt:lpstr>
      <vt:lpstr>A Clean Robust Algorithm</vt:lpstr>
      <vt:lpstr>A Clean Robust Algorithm</vt:lpstr>
      <vt:lpstr>Last time: search strategies</vt:lpstr>
      <vt:lpstr>Evaluation of search strategies</vt:lpstr>
      <vt:lpstr>Last time: uninformed search strategies</vt:lpstr>
      <vt:lpstr>This time: informed search</vt:lpstr>
      <vt:lpstr>Best-first search</vt:lpstr>
      <vt:lpstr>Romania with step costs in km</vt:lpstr>
      <vt:lpstr>Greedy search</vt:lpstr>
      <vt:lpstr>PowerPoint Presentation</vt:lpstr>
      <vt:lpstr>PowerPoint Presentation</vt:lpstr>
      <vt:lpstr>PowerPoint Presentation</vt:lpstr>
      <vt:lpstr>PowerPoint Presentation</vt:lpstr>
      <vt:lpstr>Properties of Greedy Search</vt:lpstr>
      <vt:lpstr>Properties of Greedy Search</vt:lpstr>
      <vt:lpstr>A*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Optimality of A* (standard proof)</vt:lpstr>
      <vt:lpstr>Optimality of A* (more useful proof)</vt:lpstr>
      <vt:lpstr>f-contours</vt:lpstr>
      <vt:lpstr>Properties of A*</vt:lpstr>
      <vt:lpstr>Properties of A*</vt:lpstr>
      <vt:lpstr>Proof of lemma: pathmax</vt:lpstr>
      <vt:lpstr>Admissible heuristics</vt:lpstr>
      <vt:lpstr>Admissible heuristics</vt:lpstr>
      <vt:lpstr>Relaxed Problem</vt:lpstr>
      <vt:lpstr>Next time</vt:lpstr>
    </vt:vector>
  </TitlesOfParts>
  <Company>Individual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167</cp:revision>
  <cp:lastPrinted>1999-10-01T01:17:42Z</cp:lastPrinted>
  <dcterms:created xsi:type="dcterms:W3CDTF">2014-08-20T20:17:36Z</dcterms:created>
  <dcterms:modified xsi:type="dcterms:W3CDTF">2017-09-01T22:32:10Z</dcterms:modified>
</cp:coreProperties>
</file>