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397" r:id="rId2"/>
    <p:sldId id="398" r:id="rId3"/>
    <p:sldId id="399" r:id="rId4"/>
    <p:sldId id="430" r:id="rId5"/>
    <p:sldId id="400" r:id="rId6"/>
    <p:sldId id="438" r:id="rId7"/>
    <p:sldId id="401" r:id="rId8"/>
    <p:sldId id="402" r:id="rId9"/>
    <p:sldId id="403" r:id="rId10"/>
    <p:sldId id="404" r:id="rId11"/>
    <p:sldId id="405" r:id="rId12"/>
    <p:sldId id="434" r:id="rId13"/>
    <p:sldId id="43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31" r:id="rId31"/>
    <p:sldId id="422" r:id="rId32"/>
    <p:sldId id="423" r:id="rId33"/>
    <p:sldId id="424" r:id="rId34"/>
    <p:sldId id="425" r:id="rId35"/>
    <p:sldId id="432" r:id="rId36"/>
    <p:sldId id="426" r:id="rId37"/>
    <p:sldId id="433" r:id="rId38"/>
    <p:sldId id="427" r:id="rId39"/>
    <p:sldId id="428" r:id="rId40"/>
    <p:sldId id="436" r:id="rId41"/>
    <p:sldId id="437" r:id="rId42"/>
    <p:sldId id="429" r:id="rId43"/>
  </p:sldIdLst>
  <p:sldSz cx="9144000" cy="6858000" type="screen4x3"/>
  <p:notesSz cx="7008813" cy="9294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C0C0C0"/>
    <a:srgbClr val="DDDDDD"/>
    <a:srgbClr val="33CC33"/>
    <a:srgbClr val="0066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2"/>
    <p:restoredTop sz="85470"/>
  </p:normalViewPr>
  <p:slideViewPr>
    <p:cSldViewPr>
      <p:cViewPr varScale="1">
        <p:scale>
          <a:sx n="103" d="100"/>
          <a:sy n="103" d="100"/>
        </p:scale>
        <p:origin x="13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3" tIns="46567" rIns="93133" bIns="46567" numCol="1" anchor="t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3" tIns="46567" rIns="93133" bIns="46567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3" tIns="46567" rIns="93133" bIns="46567" numCol="1" anchor="b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3" tIns="46567" rIns="93133" bIns="46567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fld id="{B738343A-9E24-D04D-9F9D-3C45E50387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07" tIns="46755" rIns="93507" bIns="46755" numCol="1" anchor="t" anchorCtr="0" compatLnSpc="1">
            <a:prstTxWarp prst="textNoShape">
              <a:avLst/>
            </a:prstTxWarp>
          </a:bodyPr>
          <a:lstStyle>
            <a:lvl1pPr defTabSz="935038">
              <a:defRPr sz="13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07" tIns="46755" rIns="93507" bIns="46755" numCol="1" anchor="t" anchorCtr="0" compatLnSpc="1">
            <a:prstTxWarp prst="textNoShape">
              <a:avLst/>
            </a:prstTxWarp>
          </a:bodyPr>
          <a:lstStyle>
            <a:lvl1pPr algn="r" defTabSz="935038">
              <a:defRPr sz="13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701675"/>
            <a:ext cx="4679950" cy="3509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45000"/>
            <a:ext cx="5141912" cy="413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07" tIns="46755" rIns="93507" bIns="467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062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07" tIns="46755" rIns="93507" bIns="46755" numCol="1" anchor="b" anchorCtr="0" compatLnSpc="1">
            <a:prstTxWarp prst="textNoShape">
              <a:avLst/>
            </a:prstTxWarp>
          </a:bodyPr>
          <a:lstStyle>
            <a:lvl1pPr defTabSz="935038">
              <a:defRPr sz="13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1062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07" tIns="46755" rIns="93507" bIns="46755" numCol="1" anchor="b" anchorCtr="0" compatLnSpc="1">
            <a:prstTxWarp prst="textNoShape">
              <a:avLst/>
            </a:prstTxWarp>
          </a:bodyPr>
          <a:lstStyle>
            <a:lvl1pPr algn="r" defTabSz="935038">
              <a:defRPr sz="1300"/>
            </a:lvl1pPr>
          </a:lstStyle>
          <a:p>
            <a:fld id="{5118A49D-CBB0-404F-89EC-B0549F0358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/>
              <a:t>CS 561,  Sessions 8-9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9FCCF3A4-6928-784D-B862-C2C11200D3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8-9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B437F-0290-6840-900C-3339812F70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447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817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8-9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4136CB-DBE2-B641-8610-82CD7FBEBB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295400"/>
            <a:ext cx="4013200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8-9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E4CA93-39DF-2E4D-B07A-EC26317DF0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4013200" cy="230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2800" y="1295400"/>
            <a:ext cx="4013200" cy="230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752850"/>
            <a:ext cx="4013200" cy="230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2800" y="3752850"/>
            <a:ext cx="4013200" cy="230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8-9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5385C-7620-234A-BB46-28B292ED3B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8-9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D236E-DB09-7A4E-8E61-A897E0F6B3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8-9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AE6031-EC9C-F546-9E26-D6F89BD1B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8-9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CEEDB5-BC2A-414B-8ED3-EABF9A5DF8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8-9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660D7D-0738-734C-BA58-5CCB13F56C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8-9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BB20FC-57B5-0148-BF92-F2C93A07BC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8-9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49EF74-6F04-0A4C-908C-2D9C33191F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8-9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914E87-BF88-2246-AE46-56A3F6FB5A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8-9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DF0846-3698-9C40-B474-7B85FC7E06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228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 dirty="0" smtClean="0"/>
              <a:t>CS 561,  Session 8</a:t>
            </a:r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E18532BC-03F0-3D4B-9B82-85CF5981E4E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91122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Relationship Id="rId3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8</a:t>
            </a:r>
            <a:endParaRPr lang="en-US" dirty="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5048F2-7F36-1643-8EE9-260C71030F0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time: constraint satisfaction</a:t>
            </a:r>
            <a:endParaRPr lang="en-US" dirty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106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18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1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/>
              <a:t>- Constraint Satisfaction Problems (CSP)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/>
              <a:t>- Backtracking search for </a:t>
            </a:r>
            <a:r>
              <a:rPr lang="en-US" sz="1800" dirty="0" err="1" smtClean="0"/>
              <a:t>CSPs</a:t>
            </a:r>
            <a:endParaRPr lang="en-US" sz="1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/>
              <a:t>- Local search for </a:t>
            </a:r>
            <a:r>
              <a:rPr lang="en-US" sz="1800" dirty="0" err="1" smtClean="0"/>
              <a:t>CSPs</a:t>
            </a:r>
            <a:endParaRPr lang="en-US" sz="1800" dirty="0" smtClean="0"/>
          </a:p>
          <a:p>
            <a:pPr lvl="1">
              <a:lnSpc>
                <a:spcPct val="90000"/>
              </a:lnSpc>
            </a:pPr>
            <a:endParaRPr lang="en-US" sz="1600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cryptarithmetic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5" descr="cryptarithmeti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295400"/>
            <a:ext cx="6096000" cy="2214563"/>
          </a:xfrm>
          <a:prstGeom prst="rect">
            <a:avLst/>
          </a:prstGeo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3076575"/>
            <a:ext cx="8570913" cy="305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Variables: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 T U W R O X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n-US" sz="18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Domains: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0,1,2,3,4,5,6,7,8,9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Constraints: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/>
            </a:pP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Alldiff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(F,T,U,W,R,O)</a:t>
            </a:r>
            <a:endParaRPr lang="en-US" sz="1800" kern="0" dirty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O + O = R + 10 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· 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X</a:t>
            </a:r>
            <a:r>
              <a:rPr kumimoji="0" lang="en-US" sz="16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1</a:t>
            </a:r>
            <a:endParaRPr lang="en-US" sz="1600" i="1" kern="0" dirty="0">
              <a:latin typeface="+mn-lt"/>
              <a:ea typeface="ヒラギノ角ゴ Pro W3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X</a:t>
            </a:r>
            <a:r>
              <a:rPr kumimoji="0" lang="en-US" sz="16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1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+ W + W = U + 10 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·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X</a:t>
            </a:r>
            <a:r>
              <a:rPr kumimoji="0" lang="en-US" sz="16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2</a:t>
            </a:r>
            <a:endParaRPr lang="en-US" sz="1600" i="1" kern="0" dirty="0">
              <a:latin typeface="+mn-lt"/>
              <a:ea typeface="ヒラギノ角ゴ Pro W3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X</a:t>
            </a:r>
            <a:r>
              <a:rPr kumimoji="0" lang="en-US" sz="16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2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+ T + T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= 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O + 10 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·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X</a:t>
            </a:r>
            <a:r>
              <a:rPr kumimoji="0" lang="en-US" sz="16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3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endParaRPr kumimoji="0" lang="en-US" sz="1600" b="0" i="1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X</a:t>
            </a:r>
            <a:r>
              <a:rPr kumimoji="0" lang="en-US" sz="16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3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= 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F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, 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T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≠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0, 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F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≠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0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3000" y="3810000"/>
            <a:ext cx="4006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FF"/>
                </a:solidFill>
                <a:latin typeface="Helvetica"/>
                <a:cs typeface="Helvetica"/>
              </a:rPr>
              <a:t>Constraint </a:t>
            </a:r>
            <a:r>
              <a:rPr lang="en-US" sz="1600" dirty="0" err="1" smtClean="0">
                <a:solidFill>
                  <a:srgbClr val="0066FF"/>
                </a:solidFill>
                <a:latin typeface="Helvetica"/>
                <a:cs typeface="Helvetica"/>
              </a:rPr>
              <a:t>hypergraph</a:t>
            </a:r>
            <a:endParaRPr lang="en-US" sz="1600" dirty="0" smtClean="0">
              <a:solidFill>
                <a:srgbClr val="0066FF"/>
              </a:solidFill>
              <a:latin typeface="Helvetica"/>
              <a:cs typeface="Helvetica"/>
            </a:endParaRPr>
          </a:p>
          <a:p>
            <a:r>
              <a:rPr lang="en-US" sz="1600" dirty="0" smtClean="0">
                <a:solidFill>
                  <a:srgbClr val="0066FF"/>
                </a:solidFill>
                <a:latin typeface="Helvetica"/>
                <a:cs typeface="Helvetica"/>
              </a:rPr>
              <a:t>Circles: nodes for variable</a:t>
            </a:r>
          </a:p>
          <a:p>
            <a:r>
              <a:rPr lang="en-US" sz="1600" dirty="0" smtClean="0">
                <a:solidFill>
                  <a:srgbClr val="0066FF"/>
                </a:solidFill>
                <a:latin typeface="Helvetica"/>
                <a:cs typeface="Helvetica"/>
              </a:rPr>
              <a:t>Squares: </a:t>
            </a:r>
            <a:r>
              <a:rPr lang="en-US" sz="1600" dirty="0" err="1" smtClean="0">
                <a:solidFill>
                  <a:srgbClr val="0066FF"/>
                </a:solidFill>
                <a:latin typeface="Helvetica"/>
                <a:cs typeface="Helvetica"/>
              </a:rPr>
              <a:t>hypernodes</a:t>
            </a:r>
            <a:r>
              <a:rPr lang="en-US" sz="1600" dirty="0" smtClean="0">
                <a:solidFill>
                  <a:srgbClr val="0066FF"/>
                </a:solidFill>
                <a:latin typeface="Helvetica"/>
                <a:cs typeface="Helvetica"/>
              </a:rPr>
              <a:t> for </a:t>
            </a:r>
            <a:r>
              <a:rPr lang="en-US" sz="1600" dirty="0" err="1" smtClean="0">
                <a:solidFill>
                  <a:srgbClr val="0066FF"/>
                </a:solidFill>
                <a:latin typeface="Helvetica"/>
                <a:cs typeface="Helvetica"/>
              </a:rPr>
              <a:t>n-ary</a:t>
            </a:r>
            <a:r>
              <a:rPr lang="en-US" sz="1600" dirty="0" smtClean="0">
                <a:solidFill>
                  <a:srgbClr val="0066FF"/>
                </a:solidFill>
                <a:latin typeface="Helvetica"/>
                <a:cs typeface="Helvetica"/>
              </a:rPr>
              <a:t> constraints</a:t>
            </a:r>
            <a:endParaRPr lang="en-US" sz="1600" dirty="0">
              <a:solidFill>
                <a:srgbClr val="0066FF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</a:t>
            </a:r>
            <a:r>
              <a:rPr lang="en-US" dirty="0" err="1" smtClean="0"/>
              <a:t>CSPs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650288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Assignment problems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e.g., who teaches what class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Timetabling problems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e.g., which class is offered when and where?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Transportation scheduling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Factory scheduling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Notice that many real-world problems involve real-valued variables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sudoku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wildcatjan17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3644900" cy="36449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 bwMode="auto">
          <a:xfrm>
            <a:off x="4191000" y="3048000"/>
            <a:ext cx="685800" cy="609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5334000"/>
            <a:ext cx="8817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FF"/>
                </a:solidFill>
                <a:latin typeface="Tahoma"/>
                <a:cs typeface="Tahoma"/>
              </a:rPr>
              <a:t>Variables</a:t>
            </a:r>
            <a:r>
              <a:rPr lang="en-US" sz="1600" dirty="0" smtClean="0">
                <a:latin typeface="Tahoma"/>
                <a:cs typeface="Tahoma"/>
              </a:rPr>
              <a:t>: each square (81 variables)</a:t>
            </a:r>
          </a:p>
          <a:p>
            <a:r>
              <a:rPr lang="en-US" sz="1600" dirty="0" smtClean="0">
                <a:solidFill>
                  <a:srgbClr val="0066FF"/>
                </a:solidFill>
                <a:latin typeface="Tahoma"/>
                <a:cs typeface="Tahoma"/>
              </a:rPr>
              <a:t>Domains</a:t>
            </a:r>
            <a:r>
              <a:rPr lang="en-US" sz="1600" dirty="0" smtClean="0">
                <a:latin typeface="Tahoma"/>
                <a:cs typeface="Tahoma"/>
              </a:rPr>
              <a:t>: [1 .. 9]</a:t>
            </a:r>
          </a:p>
          <a:p>
            <a:r>
              <a:rPr lang="en-US" sz="1600" dirty="0" smtClean="0">
                <a:solidFill>
                  <a:srgbClr val="0066FF"/>
                </a:solidFill>
                <a:latin typeface="Tahoma"/>
                <a:cs typeface="Tahoma"/>
              </a:rPr>
              <a:t>Constraints</a:t>
            </a:r>
            <a:r>
              <a:rPr lang="en-US" sz="1600" dirty="0" smtClean="0">
                <a:latin typeface="Tahoma"/>
                <a:cs typeface="Tahoma"/>
              </a:rPr>
              <a:t>: each column, each row, and each of the nine 3×3 sub-grids that compose the grid</a:t>
            </a:r>
          </a:p>
          <a:p>
            <a:r>
              <a:rPr lang="en-US" sz="1600" dirty="0" smtClean="0">
                <a:latin typeface="Tahoma"/>
                <a:cs typeface="Tahoma"/>
              </a:rPr>
              <a:t>contain all of the digits from 1 to 9</a:t>
            </a:r>
            <a:endParaRPr lang="en-US" sz="1600" dirty="0">
              <a:latin typeface="Tahoma"/>
              <a:cs typeface="Tahom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2200" y="3124200"/>
            <a:ext cx="3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sudoku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wildcatjan17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524000"/>
            <a:ext cx="3683000" cy="3670300"/>
          </a:xfrm>
          <a:prstGeom prst="rect">
            <a:avLst/>
          </a:prstGeom>
        </p:spPr>
      </p:pic>
      <p:pic>
        <p:nvPicPr>
          <p:cNvPr id="7" name="Picture 6" descr="wildcatjan17p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0"/>
            <a:ext cx="3644900" cy="36449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 bwMode="auto">
          <a:xfrm>
            <a:off x="4191000" y="3048000"/>
            <a:ext cx="685800" cy="609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5334000"/>
            <a:ext cx="8817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FF"/>
                </a:solidFill>
                <a:latin typeface="Tahoma"/>
                <a:cs typeface="Tahoma"/>
              </a:rPr>
              <a:t>Variables</a:t>
            </a:r>
            <a:r>
              <a:rPr lang="en-US" sz="1600" dirty="0" smtClean="0">
                <a:latin typeface="Tahoma"/>
                <a:cs typeface="Tahoma"/>
              </a:rPr>
              <a:t>: each square (81 variables)</a:t>
            </a:r>
          </a:p>
          <a:p>
            <a:r>
              <a:rPr lang="en-US" sz="1600" dirty="0" smtClean="0">
                <a:solidFill>
                  <a:srgbClr val="0066FF"/>
                </a:solidFill>
                <a:latin typeface="Tahoma"/>
                <a:cs typeface="Tahoma"/>
              </a:rPr>
              <a:t>Domains</a:t>
            </a:r>
            <a:r>
              <a:rPr lang="en-US" sz="1600" dirty="0" smtClean="0">
                <a:latin typeface="Tahoma"/>
                <a:cs typeface="Tahoma"/>
              </a:rPr>
              <a:t>: [1 .. 9]</a:t>
            </a:r>
          </a:p>
          <a:p>
            <a:r>
              <a:rPr lang="en-US" sz="1600" dirty="0" smtClean="0">
                <a:solidFill>
                  <a:srgbClr val="0066FF"/>
                </a:solidFill>
                <a:latin typeface="Tahoma"/>
                <a:cs typeface="Tahoma"/>
              </a:rPr>
              <a:t>Constraints</a:t>
            </a:r>
            <a:r>
              <a:rPr lang="en-US" sz="1600" dirty="0" smtClean="0">
                <a:latin typeface="Tahoma"/>
                <a:cs typeface="Tahoma"/>
              </a:rPr>
              <a:t>: each column, each row, and each of the nine 3×3 sub-grids that compose the grid</a:t>
            </a:r>
          </a:p>
          <a:p>
            <a:r>
              <a:rPr lang="en-US" sz="1600" dirty="0" smtClean="0">
                <a:latin typeface="Tahoma"/>
                <a:cs typeface="Tahoma"/>
              </a:rPr>
              <a:t>contain all of the digits from 1 to 9</a:t>
            </a:r>
            <a:endParaRPr lang="en-US"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 as a search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65028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81000" marR="0" lvl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Let's start with the straightforward approach, then fix it
</a:t>
            </a:r>
          </a:p>
          <a:p>
            <a:pPr marL="381000" marR="0" lvl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States are defined by the values assigned so far
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 state: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empty assignment { }</a:t>
            </a:r>
          </a:p>
          <a:p>
            <a:pPr marL="381000" marR="0" lvl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Successor function: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assign a value to an unassigned variable that does not conflict with current assignment</a:t>
            </a:r>
          </a:p>
          <a:p>
            <a:pPr marL="800100" marR="0" lvl="1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sym typeface="Wingdings" charset="2"/>
              </a:rPr>
              <a:t>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sym typeface="Wingdings" charset="2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fail if no legal assignments
</a:t>
            </a:r>
          </a:p>
          <a:p>
            <a:pPr marL="381000" marR="0" lvl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Goal test: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current assignment is complete</a:t>
            </a:r>
          </a:p>
          <a:p>
            <a:pPr marL="381000" marR="0" lvl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the same for all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CSPs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 solution appears at depth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variables</a:t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 depth-first search</a:t>
            </a:r>
          </a:p>
          <a:p>
            <a:pPr marL="381000" marR="0" lvl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 is irrelevant, so can be discarded</a:t>
            </a:r>
          </a:p>
          <a:p>
            <a:pPr marL="381000" marR="0" lvl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charset="0"/>
                <a:ea typeface="+mn-ea"/>
                <a:cs typeface="+mn-cs"/>
              </a:rPr>
              <a:t>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 depth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charset="0"/>
                <a:ea typeface="+mn-ea"/>
                <a:cs typeface="+mn-cs"/>
              </a:rPr>
              <a:t>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hence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·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000" b="0" i="0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leaves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6502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Variable assignments are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commutative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, i.e.,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     [ WA = red then NT = green ] same as [ NT = green then WA = red ]
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  <a:cs typeface="ヒラギノ角ゴ Pro W3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Only need to consider assignments to a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single variable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at each node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sym typeface="Wingdings" charset="2"/>
              </a:rPr>
              <a:t>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sym typeface="Wingdings" charset="2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b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=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and there are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d</a:t>
            </a:r>
            <a:r>
              <a:rPr kumimoji="0" lang="en-US" sz="1800" b="0" i="0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leaves
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  <a:cs typeface="ヒラギノ角ゴ Pro W3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Depth-first search for CSPs with single-variable assignments is called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backtracking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search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  <a:cs typeface="ヒラギノ角ゴ Pro W3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Backtracking search is the basic uninformed algorithm for CSPs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  <a:cs typeface="ヒラギノ角ゴ Pro W3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Can solve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-queens for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≈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25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  <a:cs typeface="ヒラギノ角ゴ Pro W3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 l="17188" t="21875" r="13281" b="29167"/>
          <a:stretch>
            <a:fillRect/>
          </a:stretch>
        </p:blipFill>
        <p:spPr bwMode="auto">
          <a:xfrm>
            <a:off x="609600" y="1722437"/>
            <a:ext cx="7848600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780AA9-1E62-AC43-8D7A-70230C51C43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Backtracking example</a:t>
            </a:r>
          </a:p>
        </p:txBody>
      </p:sp>
      <p:pic>
        <p:nvPicPr>
          <p:cNvPr id="27654" name="Picture 4" descr="backtrack-progress1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1619250"/>
            <a:ext cx="58578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F60052-79E9-504F-A470-92DE578D5B29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28677" name="Picture 4" descr="backtrack-progress2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1619250"/>
            <a:ext cx="58578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Backtracking example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7779E5-3420-5B4F-A79B-070ECCD5C75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Backtracking example</a:t>
            </a:r>
          </a:p>
        </p:txBody>
      </p:sp>
      <p:pic>
        <p:nvPicPr>
          <p:cNvPr id="29702" name="Picture 5" descr="backtrack-progress3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1619250"/>
            <a:ext cx="58578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8</a:t>
            </a:r>
            <a:endParaRPr lang="en-US" dirty="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5048F2-7F36-1643-8EE9-260C71030F0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satisfaction problems</a:t>
            </a:r>
            <a:endParaRPr lang="en-US" dirty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10600" cy="5105400"/>
          </a:xfrm>
        </p:spPr>
        <p:txBody>
          <a:bodyPr/>
          <a:lstStyle/>
          <a:p>
            <a:pPr lvl="1">
              <a:lnSpc>
                <a:spcPct val="90000"/>
              </a:lnSpc>
              <a:buNone/>
            </a:pPr>
            <a:r>
              <a:rPr lang="en-US" sz="1600" b="1" dirty="0" smtClean="0">
                <a:solidFill>
                  <a:srgbClr val="0066FF"/>
                </a:solidFill>
              </a:rPr>
              <a:t>Standard search problem:</a:t>
            </a:r>
          </a:p>
          <a:p>
            <a:pPr lvl="1">
              <a:lnSpc>
                <a:spcPct val="90000"/>
              </a:lnSpc>
              <a:buNone/>
            </a:pPr>
            <a:endParaRPr lang="en-US" sz="1600" dirty="0" smtClean="0"/>
          </a:p>
          <a:p>
            <a:pPr lvl="1">
              <a:lnSpc>
                <a:spcPct val="90000"/>
              </a:lnSpc>
            </a:pPr>
            <a:r>
              <a:rPr lang="en-US" sz="1600" dirty="0" smtClean="0"/>
              <a:t>state is a “black box” – any data structure that supports successor function, heuristic function, and goal test</a:t>
            </a:r>
          </a:p>
          <a:p>
            <a:pPr lvl="1">
              <a:lnSpc>
                <a:spcPct val="90000"/>
              </a:lnSpc>
            </a:pPr>
            <a:endParaRPr lang="en-US" sz="1600" dirty="0" smtClean="0"/>
          </a:p>
          <a:p>
            <a:pPr lvl="1">
              <a:lnSpc>
                <a:spcPct val="90000"/>
              </a:lnSpc>
            </a:pPr>
            <a:endParaRPr lang="en-US" sz="1600" dirty="0" smtClean="0"/>
          </a:p>
          <a:p>
            <a:pPr lvl="1">
              <a:lnSpc>
                <a:spcPct val="90000"/>
              </a:lnSpc>
            </a:pPr>
            <a:endParaRPr lang="en-US" sz="1600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1600" b="1" dirty="0" smtClean="0">
                <a:solidFill>
                  <a:srgbClr val="0066FF"/>
                </a:solidFill>
              </a:rPr>
              <a:t>CSP:</a:t>
            </a:r>
          </a:p>
          <a:p>
            <a:pPr lvl="1">
              <a:lnSpc>
                <a:spcPct val="90000"/>
              </a:lnSpc>
              <a:buNone/>
            </a:pPr>
            <a:endParaRPr lang="en-US" sz="1600" dirty="0" smtClean="0"/>
          </a:p>
          <a:p>
            <a:pPr lvl="1">
              <a:lnSpc>
                <a:spcPct val="90000"/>
              </a:lnSpc>
            </a:pPr>
            <a:r>
              <a:rPr lang="en-US" sz="1600" dirty="0" smtClean="0"/>
              <a:t>state is defined by variables Xi with values from domains Di</a:t>
            </a:r>
          </a:p>
          <a:p>
            <a:pPr lvl="1">
              <a:lnSpc>
                <a:spcPct val="90000"/>
              </a:lnSpc>
              <a:buNone/>
            </a:pPr>
            <a:endParaRPr lang="en-US" sz="1600" dirty="0" smtClean="0"/>
          </a:p>
          <a:p>
            <a:pPr lvl="1">
              <a:lnSpc>
                <a:spcPct val="90000"/>
              </a:lnSpc>
            </a:pPr>
            <a:r>
              <a:rPr lang="en-US" sz="1600" dirty="0" smtClean="0"/>
              <a:t>goal test is a set of constraints specifying allowable combinations of values for subsets of variables</a:t>
            </a:r>
          </a:p>
          <a:p>
            <a:pPr lvl="1">
              <a:lnSpc>
                <a:spcPct val="90000"/>
              </a:lnSpc>
            </a:pPr>
            <a:endParaRPr lang="en-US" sz="1600" dirty="0" smtClean="0"/>
          </a:p>
          <a:p>
            <a:pPr lvl="1">
              <a:lnSpc>
                <a:spcPct val="90000"/>
              </a:lnSpc>
            </a:pPr>
            <a:r>
              <a:rPr lang="en-US" sz="1600" dirty="0" smtClean="0"/>
              <a:t>Simple example of a formal representation language</a:t>
            </a:r>
          </a:p>
          <a:p>
            <a:pPr lvl="1">
              <a:lnSpc>
                <a:spcPct val="90000"/>
              </a:lnSpc>
            </a:pPr>
            <a:endParaRPr lang="en-US" sz="1600" dirty="0" smtClean="0"/>
          </a:p>
          <a:p>
            <a:pPr lvl="1">
              <a:lnSpc>
                <a:spcPct val="90000"/>
              </a:lnSpc>
            </a:pPr>
            <a:r>
              <a:rPr lang="en-US" sz="1600" dirty="0" smtClean="0"/>
              <a:t>Allows useful general-purpose algorithms with more power than standard search algorithms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F55C13-FE11-DA45-A485-55EAE7288E3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Backtracking example</a:t>
            </a:r>
          </a:p>
        </p:txBody>
      </p:sp>
      <p:pic>
        <p:nvPicPr>
          <p:cNvPr id="30726" name="Picture 4" descr="backtrack-progress4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1619250"/>
            <a:ext cx="58578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FBBD25-C4D4-A04F-80DE-DAF789D8CEF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Improving backtracking efficiency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solidFill>
                  <a:srgbClr val="FF0000"/>
                </a:solidFill>
              </a:rPr>
              <a:t>General-purpose</a:t>
            </a:r>
            <a:r>
              <a:rPr lang="en-US" sz="1800" dirty="0"/>
              <a:t> methods can give huge gains in </a:t>
            </a:r>
            <a:r>
              <a:rPr lang="en-US" sz="1800" dirty="0" smtClean="0"/>
              <a:t>speed (like using heuristics in informed search):</a:t>
            </a:r>
            <a:endParaRPr lang="en-US" sz="1800" dirty="0"/>
          </a:p>
          <a:p>
            <a:pPr eaLnBrk="1" hangingPunct="1"/>
            <a:endParaRPr lang="en-US" sz="1800" dirty="0"/>
          </a:p>
          <a:p>
            <a:pPr lvl="1" eaLnBrk="1" hangingPunct="1"/>
            <a:r>
              <a:rPr lang="en-US" sz="2400" dirty="0"/>
              <a:t>Which variable should be assigned next</a:t>
            </a:r>
            <a:r>
              <a:rPr lang="en-US" sz="2400" dirty="0" smtClean="0"/>
              <a:t>?</a:t>
            </a:r>
          </a:p>
          <a:p>
            <a:pPr lvl="1" eaLnBrk="1" hangingPunct="1"/>
            <a:endParaRPr lang="en-US" sz="2400" dirty="0"/>
          </a:p>
          <a:p>
            <a:pPr lvl="1" eaLnBrk="1" hangingPunct="1"/>
            <a:r>
              <a:rPr lang="en-US" sz="2400" dirty="0"/>
              <a:t>In what order should its values be tried</a:t>
            </a:r>
            <a:r>
              <a:rPr lang="en-US" sz="2400" dirty="0" smtClean="0"/>
              <a:t>?</a:t>
            </a:r>
          </a:p>
          <a:p>
            <a:pPr lvl="1" eaLnBrk="1" hangingPunct="1"/>
            <a:endParaRPr lang="en-US" sz="2400" dirty="0"/>
          </a:p>
          <a:p>
            <a:pPr lvl="1" eaLnBrk="1" hangingPunct="1"/>
            <a:r>
              <a:rPr lang="en-US" sz="2400" dirty="0"/>
              <a:t>Can we detect inevitable failure early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80188F-1788-E34C-BB56-A5B7DF7477D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Most constrained variable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Most constrained variable:</a:t>
            </a:r>
          </a:p>
          <a:p>
            <a:pPr lvl="1" eaLnBrk="1" hangingPunct="1">
              <a:buFont typeface="Wingdings" charset="2"/>
              <a:buNone/>
            </a:pPr>
            <a:r>
              <a:rPr lang="en-US" dirty="0"/>
              <a:t>choose the variable with the fewest legal </a:t>
            </a:r>
            <a:r>
              <a:rPr lang="en-US" dirty="0" smtClean="0"/>
              <a:t>values</a:t>
            </a:r>
            <a:r>
              <a:rPr lang="en-US" dirty="0"/>
              <a:t>
</a:t>
            </a:r>
            <a:endParaRPr lang="en-US" dirty="0" smtClean="0"/>
          </a:p>
          <a:p>
            <a:pPr lvl="1" eaLnBrk="1" hangingPunct="1">
              <a:buFont typeface="Wingdings" charset="2"/>
              <a:buNone/>
            </a:pPr>
            <a:endParaRPr lang="en-US" dirty="0"/>
          </a:p>
          <a:p>
            <a:pPr lvl="1" eaLnBrk="1" hangingPunct="1">
              <a:buFont typeface="Wingdings" charset="2"/>
              <a:buNone/>
            </a:pPr>
            <a:endParaRPr lang="en-US" dirty="0" smtClean="0"/>
          </a:p>
          <a:p>
            <a:pPr lvl="1" eaLnBrk="1" hangingPunct="1">
              <a:buFont typeface="Wingdings" charset="2"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a.k.a. </a:t>
            </a:r>
            <a:r>
              <a:rPr lang="en-US" dirty="0">
                <a:solidFill>
                  <a:schemeClr val="accent2"/>
                </a:solidFill>
              </a:rPr>
              <a:t>minimum remaining values (MRV)</a:t>
            </a:r>
            <a:r>
              <a:rPr lang="en-US" dirty="0"/>
              <a:t> </a:t>
            </a:r>
            <a:r>
              <a:rPr lang="en-US" dirty="0" smtClean="0"/>
              <a:t>heuristic</a:t>
            </a:r>
            <a:endParaRPr lang="en-US" dirty="0"/>
          </a:p>
        </p:txBody>
      </p:sp>
      <p:pic>
        <p:nvPicPr>
          <p:cNvPr id="32775" name="Picture 4" descr="australia-most-constrained-variab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124200"/>
            <a:ext cx="61055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0543C8-6030-C741-98E2-A2FE3E28357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Most constraining variable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Tie-breaker among most constrained variables</a:t>
            </a:r>
          </a:p>
          <a:p>
            <a:pPr eaLnBrk="1" hangingPunct="1"/>
            <a:r>
              <a:rPr lang="en-US" dirty="0"/>
              <a:t>Most constraining variable</a:t>
            </a:r>
            <a:r>
              <a:rPr lang="en-US" dirty="0" smtClean="0"/>
              <a:t>:</a:t>
            </a:r>
          </a:p>
          <a:p>
            <a:pPr eaLnBrk="1" hangingPunct="1"/>
            <a:endParaRPr lang="en-US" dirty="0"/>
          </a:p>
          <a:p>
            <a:pPr lvl="1" eaLnBrk="1" hangingPunct="1"/>
            <a:r>
              <a:rPr lang="en-US" dirty="0"/>
              <a:t>choose the variable with the most constraints on remaining </a:t>
            </a:r>
            <a:r>
              <a:rPr lang="en-US" dirty="0" smtClean="0"/>
              <a:t>variables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smtClean="0"/>
              <a:t>also known as the </a:t>
            </a:r>
            <a:r>
              <a:rPr lang="en-US" b="1" dirty="0" smtClean="0"/>
              <a:t>degree heuristic</a:t>
            </a:r>
            <a:endParaRPr lang="en-US" dirty="0"/>
          </a:p>
        </p:txBody>
      </p:sp>
      <p:pic>
        <p:nvPicPr>
          <p:cNvPr id="33799" name="Picture 4" descr="australia-most-constraining-variab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267200"/>
            <a:ext cx="7620000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185B24-9182-8E4B-AC29-0928433FD35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Least constraining value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Given a variable, choose the least constraining value</a:t>
            </a:r>
            <a:r>
              <a:rPr lang="en-US" dirty="0" smtClean="0"/>
              <a:t>:</a:t>
            </a:r>
          </a:p>
          <a:p>
            <a:pPr eaLnBrk="1" hangingPunct="1"/>
            <a:endParaRPr lang="en-US" dirty="0"/>
          </a:p>
          <a:p>
            <a:pPr lvl="1" eaLnBrk="1" hangingPunct="1"/>
            <a:r>
              <a:rPr lang="en-US" dirty="0"/>
              <a:t>the one that rules out the fewest values in the remaining </a:t>
            </a:r>
            <a:r>
              <a:rPr lang="en-US" dirty="0" smtClean="0"/>
              <a:t>variables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Combining these heuristics makes 1000 queens </a:t>
            </a:r>
            <a:r>
              <a:rPr lang="en-US" dirty="0" smtClean="0"/>
              <a:t>feasible</a:t>
            </a:r>
            <a:endParaRPr lang="en-US" dirty="0"/>
          </a:p>
        </p:txBody>
      </p:sp>
      <p:pic>
        <p:nvPicPr>
          <p:cNvPr id="34823" name="Picture 4" descr="australia-least-constraining-va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505200"/>
            <a:ext cx="7086600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8F3187-8291-DC4F-944A-5069F371E4D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Forward checking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solidFill>
                  <a:srgbClr val="0066FF"/>
                </a:solidFill>
              </a:rPr>
              <a:t>Idea</a:t>
            </a:r>
            <a:r>
              <a:rPr lang="en-US" sz="2400" dirty="0"/>
              <a:t>: </a:t>
            </a:r>
          </a:p>
          <a:p>
            <a:pPr lvl="1" eaLnBrk="1" hangingPunct="1"/>
            <a:r>
              <a:rPr lang="en-US" sz="2000" dirty="0"/>
              <a:t>Keep track of remaining legal values for unassigned </a:t>
            </a:r>
            <a:r>
              <a:rPr lang="en-US" sz="2000" dirty="0" smtClean="0"/>
              <a:t>variables (inference step)</a:t>
            </a:r>
          </a:p>
          <a:p>
            <a:pPr lvl="1" eaLnBrk="1" hangingPunct="1"/>
            <a:r>
              <a:rPr lang="en-US" sz="2000" dirty="0"/>
              <a:t>Terminate search when any variable has no legal </a:t>
            </a:r>
            <a:r>
              <a:rPr lang="en-US" sz="2000" dirty="0" smtClean="0"/>
              <a:t>values</a:t>
            </a:r>
            <a:endParaRPr lang="en-US" sz="2000" dirty="0"/>
          </a:p>
        </p:txBody>
      </p:sp>
      <p:pic>
        <p:nvPicPr>
          <p:cNvPr id="35847" name="Picture 4" descr="forward-checking-progress1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013" y="3048000"/>
            <a:ext cx="51339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40E7DB-1147-E847-B310-C61B0969F671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Forward checking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solidFill>
                  <a:srgbClr val="0066FF"/>
                </a:solidFill>
              </a:rPr>
              <a:t>Idea</a:t>
            </a:r>
            <a:r>
              <a:rPr lang="en-US" sz="2400" dirty="0"/>
              <a:t>: </a:t>
            </a:r>
          </a:p>
          <a:p>
            <a:pPr lvl="1" eaLnBrk="1" hangingPunct="1"/>
            <a:r>
              <a:rPr lang="en-US" sz="2000" dirty="0"/>
              <a:t>Keep track of remaining legal values for unassigned </a:t>
            </a:r>
            <a:r>
              <a:rPr lang="en-US" sz="2000" dirty="0" smtClean="0"/>
              <a:t>variables (inference step)</a:t>
            </a:r>
          </a:p>
          <a:p>
            <a:pPr lvl="1" eaLnBrk="1" hangingPunct="1"/>
            <a:r>
              <a:rPr lang="en-US" sz="2000" dirty="0"/>
              <a:t>Terminate search when any variable has no legal </a:t>
            </a:r>
            <a:r>
              <a:rPr lang="en-US" sz="2000" dirty="0" smtClean="0"/>
              <a:t>values</a:t>
            </a:r>
            <a:endParaRPr lang="en-US" sz="2000" dirty="0"/>
          </a:p>
        </p:txBody>
      </p:sp>
      <p:pic>
        <p:nvPicPr>
          <p:cNvPr id="36871" name="Picture 4" descr="forward-checking-progress2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013" y="3048000"/>
            <a:ext cx="51339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49B5B3-3426-CD4B-B155-BF5DAADA0A6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Forward checking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solidFill>
                  <a:srgbClr val="0066FF"/>
                </a:solidFill>
              </a:rPr>
              <a:t>Idea</a:t>
            </a:r>
            <a:r>
              <a:rPr lang="en-US" sz="2400" dirty="0"/>
              <a:t>: </a:t>
            </a:r>
          </a:p>
          <a:p>
            <a:pPr lvl="1" eaLnBrk="1" hangingPunct="1"/>
            <a:r>
              <a:rPr lang="en-US" sz="2000" dirty="0"/>
              <a:t>Keep track of remaining legal values for unassigned variables</a:t>
            </a:r>
          </a:p>
          <a:p>
            <a:pPr lvl="1" eaLnBrk="1" hangingPunct="1"/>
            <a:r>
              <a:rPr lang="en-US" sz="2000" dirty="0"/>
              <a:t>Terminate search when any variable has no legal </a:t>
            </a:r>
            <a:r>
              <a:rPr lang="en-US" sz="2000" dirty="0" smtClean="0"/>
              <a:t>values</a:t>
            </a:r>
            <a:endParaRPr lang="en-US" sz="2000" dirty="0"/>
          </a:p>
        </p:txBody>
      </p:sp>
      <p:pic>
        <p:nvPicPr>
          <p:cNvPr id="37895" name="Picture 4" descr="forward-checking-progress3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013" y="3048000"/>
            <a:ext cx="51339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5FB57E-C0BA-AA4D-8AEB-72645758A78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Forward checking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solidFill>
                  <a:srgbClr val="0066FF"/>
                </a:solidFill>
              </a:rPr>
              <a:t>Idea</a:t>
            </a:r>
            <a:r>
              <a:rPr lang="en-US" sz="2400" dirty="0"/>
              <a:t>: </a:t>
            </a:r>
          </a:p>
          <a:p>
            <a:pPr lvl="1" eaLnBrk="1" hangingPunct="1"/>
            <a:r>
              <a:rPr lang="en-US" sz="2000" dirty="0"/>
              <a:t>Keep track of remaining legal values for unassigned variables</a:t>
            </a:r>
          </a:p>
          <a:p>
            <a:pPr lvl="1" eaLnBrk="1" hangingPunct="1"/>
            <a:r>
              <a:rPr lang="en-US" sz="2000" dirty="0"/>
              <a:t>Terminate search when any variable has no legal </a:t>
            </a:r>
            <a:r>
              <a:rPr lang="en-US" sz="2000" dirty="0" smtClean="0"/>
              <a:t>values</a:t>
            </a:r>
            <a:endParaRPr lang="en-US" sz="2000" dirty="0"/>
          </a:p>
        </p:txBody>
      </p:sp>
      <p:pic>
        <p:nvPicPr>
          <p:cNvPr id="38919" name="Picture 4" descr="forward-checking-progress4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013" y="3048000"/>
            <a:ext cx="51339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B408B5-043C-EE41-AE6A-F53B9E23DFCF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Constraint propagation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Forward checking propagates information from assigned to unassigned variables, but doesn't provide early detection for all failures</a:t>
            </a:r>
            <a:r>
              <a:rPr lang="en-US" dirty="0" smtClean="0"/>
              <a:t>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NT and SA cannot both be blue</a:t>
            </a:r>
            <a:r>
              <a:rPr lang="en-US" dirty="0" smtClean="0"/>
              <a:t>!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rgbClr val="0066FF"/>
                </a:solidFill>
              </a:rPr>
              <a:t>Constraint propagation</a:t>
            </a:r>
            <a:r>
              <a:rPr lang="en-US" dirty="0"/>
              <a:t> repeatedly enforces constraints </a:t>
            </a:r>
            <a:r>
              <a:rPr lang="en-US" dirty="0" smtClean="0"/>
              <a:t>locally</a:t>
            </a:r>
            <a:endParaRPr lang="en-US" dirty="0"/>
          </a:p>
        </p:txBody>
      </p:sp>
      <p:pic>
        <p:nvPicPr>
          <p:cNvPr id="39943" name="Picture 4" descr="forward-checking-progress3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819400"/>
            <a:ext cx="51339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map coloring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austral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4162425"/>
            <a:ext cx="8650288" cy="197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Variables: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WA, NT, Q, NSW, V, SA, 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Domains: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{red, green, blue}      (one for each variable)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Constraints: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18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&lt;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scope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1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</a:t>
            </a:r>
            <a:r>
              <a:rPr kumimoji="0" lang="en-US" sz="18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where </a:t>
            </a:r>
            <a:r>
              <a:rPr kumimoji="0" lang="en-US" sz="18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scope 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</a:t>
            </a:r>
            <a:r>
              <a:rPr kumimoji="0" lang="en-US" sz="1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tuple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variables and </a:t>
            </a:r>
            <a:r>
              <a:rPr kumimoji="0" lang="en-US" sz="1800" b="0" i="1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</a:t>
            </a:r>
            <a:r>
              <a:rPr kumimoji="0" lang="en-US" sz="18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the relation over the values of these variables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/>
            </a:pPr>
            <a:r>
              <a:rPr lang="en-US" sz="1800" kern="0" dirty="0" smtClean="0">
                <a:latin typeface="+mn-lt"/>
              </a:rPr>
              <a:t>E.g., here,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adjacent regions must have different colors
e.g., WA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≠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NT, or (WA,NT) in {(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red,green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red,blue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green,red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green,blue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blue,red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blue,green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)}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546952-9EDC-DC4A-9652-096F25DE4CC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Node and Arc </a:t>
            </a:r>
            <a:r>
              <a:rPr lang="en-US" dirty="0"/>
              <a:t>consistency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sz="2400" dirty="0" smtClean="0"/>
              <a:t>A single variable is </a:t>
            </a:r>
            <a:r>
              <a:rPr lang="en-US" sz="2400" dirty="0" smtClean="0">
                <a:solidFill>
                  <a:srgbClr val="0066FF"/>
                </a:solidFill>
              </a:rPr>
              <a:t>node-consistent </a:t>
            </a:r>
            <a:r>
              <a:rPr lang="en-US" sz="2400" dirty="0" smtClean="0"/>
              <a:t>if all the values in its domain satisfy the variable’s unary constraints</a:t>
            </a:r>
          </a:p>
          <a:p>
            <a:pPr eaLnBrk="1" hangingPunct="1"/>
            <a:endParaRPr lang="en-US" sz="2400" dirty="0" smtClean="0"/>
          </a:p>
          <a:p>
            <a:pPr eaLnBrk="1" hangingPunct="1">
              <a:buNone/>
            </a:pPr>
            <a:r>
              <a:rPr lang="en-US" sz="2400" dirty="0" smtClean="0"/>
              <a:t>A variable is </a:t>
            </a:r>
            <a:r>
              <a:rPr lang="en-US" sz="2400" dirty="0" smtClean="0">
                <a:solidFill>
                  <a:srgbClr val="0066FF"/>
                </a:solidFill>
              </a:rPr>
              <a:t>arc-consistent </a:t>
            </a:r>
            <a:r>
              <a:rPr lang="en-US" sz="2400" dirty="0" smtClean="0"/>
              <a:t>if every value in its domain satisfies the binary constraints</a:t>
            </a:r>
          </a:p>
          <a:p>
            <a:pPr lvl="1" eaLnBrk="1" hangingPunct="1"/>
            <a:r>
              <a:rPr lang="en-US" sz="2000" dirty="0" smtClean="0"/>
              <a:t>i.e., Xi arc-consistent with </a:t>
            </a:r>
            <a:r>
              <a:rPr lang="en-US" sz="2000" dirty="0" err="1" smtClean="0"/>
              <a:t>Xj</a:t>
            </a:r>
            <a:r>
              <a:rPr lang="en-US" sz="2000" dirty="0" smtClean="0"/>
              <a:t> if for every value in Di there exists a value in </a:t>
            </a:r>
            <a:r>
              <a:rPr lang="en-US" sz="2000" dirty="0" err="1" smtClean="0"/>
              <a:t>Dj</a:t>
            </a:r>
            <a:r>
              <a:rPr lang="en-US" sz="2000" dirty="0" smtClean="0"/>
              <a:t> that satisfies the binary constraints on arc (Xi, </a:t>
            </a:r>
            <a:r>
              <a:rPr lang="en-US" sz="2000" dirty="0" err="1" smtClean="0"/>
              <a:t>Xj</a:t>
            </a:r>
            <a:r>
              <a:rPr lang="en-US" sz="2000" dirty="0" smtClean="0"/>
              <a:t>)</a:t>
            </a:r>
          </a:p>
          <a:p>
            <a:pPr eaLnBrk="1" hangingPunct="1">
              <a:buNone/>
            </a:pPr>
            <a:endParaRPr lang="en-US" sz="1200" dirty="0" smtClean="0"/>
          </a:p>
          <a:p>
            <a:pPr eaLnBrk="1" hangingPunct="1">
              <a:buNone/>
            </a:pPr>
            <a:endParaRPr lang="en-US" sz="1200" dirty="0" smtClean="0"/>
          </a:p>
          <a:p>
            <a:pPr eaLnBrk="1" hangingPunct="1">
              <a:buNone/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66FF"/>
                </a:solidFill>
              </a:rPr>
              <a:t>network is arc-consistent </a:t>
            </a:r>
            <a:r>
              <a:rPr lang="en-US" sz="2400" dirty="0" smtClean="0"/>
              <a:t>if every variable is arc-consistent with every other variable.</a:t>
            </a:r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Arc-consistency algorithms</a:t>
            </a:r>
            <a:r>
              <a:rPr lang="en-US" sz="2400" dirty="0" smtClean="0"/>
              <a:t>: reduce domains of some variables to achieve network arc-consistency.</a:t>
            </a:r>
          </a:p>
          <a:p>
            <a:pPr eaLnBrk="1" hangingPunct="1"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546952-9EDC-DC4A-9652-096F25DE4CC2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Arc consistency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Simplest form of propagation makes each arc </a:t>
            </a:r>
            <a:r>
              <a:rPr lang="en-US" sz="2400" dirty="0">
                <a:solidFill>
                  <a:srgbClr val="0066FF"/>
                </a:solidFill>
              </a:rPr>
              <a:t>consistent</a:t>
            </a:r>
          </a:p>
          <a:p>
            <a:pPr eaLnBrk="1" hangingPunct="1"/>
            <a:r>
              <a:rPr lang="en-US" sz="2400" i="1" dirty="0"/>
              <a:t>X </a:t>
            </a:r>
            <a:r>
              <a:rPr lang="en-US" sz="2400" dirty="0">
                <a:sym typeface="Wingdings" charset="2"/>
              </a:rPr>
              <a:t></a:t>
            </a:r>
            <a:r>
              <a:rPr lang="en-US" sz="2400" i="1" dirty="0"/>
              <a:t>Y</a:t>
            </a:r>
            <a:r>
              <a:rPr lang="en-US" sz="2400" dirty="0"/>
              <a:t> is consistent </a:t>
            </a:r>
            <a:r>
              <a:rPr lang="en-US" sz="2400" dirty="0" err="1" smtClean="0"/>
              <a:t>iff</a:t>
            </a:r>
            <a:endParaRPr lang="en-US" sz="2400" dirty="0"/>
          </a:p>
          <a:p>
            <a:pPr eaLnBrk="1" hangingPunct="1"/>
            <a:endParaRPr lang="en-US" dirty="0"/>
          </a:p>
          <a:p>
            <a:pPr lvl="1" eaLnBrk="1" hangingPunct="1">
              <a:buFont typeface="Wingdings" charset="2"/>
              <a:buNone/>
            </a:pPr>
            <a:r>
              <a:rPr lang="en-US" sz="2000" dirty="0"/>
              <a:t>for </a:t>
            </a:r>
            <a:r>
              <a:rPr lang="en-US" sz="2000" dirty="0">
                <a:solidFill>
                  <a:srgbClr val="FF0000"/>
                </a:solidFill>
              </a:rPr>
              <a:t>every</a:t>
            </a:r>
            <a:r>
              <a:rPr lang="en-US" sz="2000" dirty="0"/>
              <a:t> value </a:t>
            </a:r>
            <a:r>
              <a:rPr lang="en-US" sz="2000" i="1" dirty="0" err="1"/>
              <a:t>x</a:t>
            </a:r>
            <a:r>
              <a:rPr lang="en-US" sz="2000" i="1" dirty="0"/>
              <a:t> </a:t>
            </a:r>
            <a:r>
              <a:rPr lang="en-US" sz="2000" dirty="0"/>
              <a:t>of </a:t>
            </a:r>
            <a:r>
              <a:rPr lang="en-US" sz="2000" i="1" dirty="0"/>
              <a:t>X </a:t>
            </a:r>
            <a:r>
              <a:rPr lang="en-US" sz="2000" dirty="0"/>
              <a:t>there is </a:t>
            </a:r>
            <a:r>
              <a:rPr lang="en-US" sz="2000" dirty="0">
                <a:solidFill>
                  <a:srgbClr val="FF0000"/>
                </a:solidFill>
              </a:rPr>
              <a:t>some</a:t>
            </a:r>
            <a:r>
              <a:rPr lang="en-US" sz="2000" dirty="0"/>
              <a:t> allowed </a:t>
            </a:r>
            <a:r>
              <a:rPr lang="en-US" sz="2000" i="1" dirty="0" err="1"/>
              <a:t>y</a:t>
            </a:r>
            <a:r>
              <a:rPr lang="en-US" sz="2000" dirty="0"/>
              <a:t>
</a:t>
            </a:r>
          </a:p>
        </p:txBody>
      </p:sp>
      <p:pic>
        <p:nvPicPr>
          <p:cNvPr id="40967" name="Picture 6" descr="ac-example1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013" y="2895600"/>
            <a:ext cx="51339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5AD66C-A8D8-5E48-A292-92334FEF8605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Arc consistency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Simplest form of propagation makes each arc </a:t>
            </a:r>
            <a:r>
              <a:rPr lang="en-US" sz="2400" dirty="0">
                <a:solidFill>
                  <a:srgbClr val="0066FF"/>
                </a:solidFill>
              </a:rPr>
              <a:t>consistent</a:t>
            </a:r>
          </a:p>
          <a:p>
            <a:pPr eaLnBrk="1" hangingPunct="1"/>
            <a:r>
              <a:rPr lang="en-US" sz="2400" i="1" dirty="0"/>
              <a:t>X </a:t>
            </a:r>
            <a:r>
              <a:rPr lang="en-US" sz="2400" dirty="0">
                <a:sym typeface="Wingdings" charset="2"/>
              </a:rPr>
              <a:t></a:t>
            </a:r>
            <a:r>
              <a:rPr lang="en-US" sz="2400" i="1" dirty="0"/>
              <a:t>Y</a:t>
            </a:r>
            <a:r>
              <a:rPr lang="en-US" sz="2400" dirty="0"/>
              <a:t> is consistent </a:t>
            </a:r>
            <a:r>
              <a:rPr lang="en-US" sz="2400" dirty="0" err="1" smtClean="0"/>
              <a:t>iff</a:t>
            </a:r>
            <a:endParaRPr lang="en-US" sz="2400" dirty="0"/>
          </a:p>
          <a:p>
            <a:pPr eaLnBrk="1" hangingPunct="1"/>
            <a:endParaRPr lang="en-US" dirty="0"/>
          </a:p>
          <a:p>
            <a:pPr lvl="1" eaLnBrk="1" hangingPunct="1">
              <a:buFont typeface="Wingdings" charset="2"/>
              <a:buNone/>
            </a:pPr>
            <a:r>
              <a:rPr lang="en-US" sz="2000" dirty="0"/>
              <a:t>for </a:t>
            </a:r>
            <a:r>
              <a:rPr lang="en-US" sz="2000" dirty="0">
                <a:solidFill>
                  <a:srgbClr val="FF0000"/>
                </a:solidFill>
              </a:rPr>
              <a:t>every</a:t>
            </a:r>
            <a:r>
              <a:rPr lang="en-US" sz="2000" dirty="0"/>
              <a:t> value </a:t>
            </a:r>
            <a:r>
              <a:rPr lang="en-US" sz="2000" i="1" dirty="0" err="1"/>
              <a:t>x</a:t>
            </a:r>
            <a:r>
              <a:rPr lang="en-US" sz="2000" i="1" dirty="0"/>
              <a:t> </a:t>
            </a:r>
            <a:r>
              <a:rPr lang="en-US" sz="2000" dirty="0"/>
              <a:t>of </a:t>
            </a:r>
            <a:r>
              <a:rPr lang="en-US" sz="2000" i="1" dirty="0"/>
              <a:t>X </a:t>
            </a:r>
            <a:r>
              <a:rPr lang="en-US" sz="2000" dirty="0"/>
              <a:t>there is </a:t>
            </a:r>
            <a:r>
              <a:rPr lang="en-US" sz="2000" dirty="0">
                <a:solidFill>
                  <a:srgbClr val="FF0000"/>
                </a:solidFill>
              </a:rPr>
              <a:t>some</a:t>
            </a:r>
            <a:r>
              <a:rPr lang="en-US" sz="2000" dirty="0"/>
              <a:t> allowed </a:t>
            </a:r>
            <a:r>
              <a:rPr lang="en-US" sz="2000" i="1" dirty="0" err="1"/>
              <a:t>y</a:t>
            </a:r>
            <a:r>
              <a:rPr lang="en-US" sz="2000" dirty="0"/>
              <a:t>
</a:t>
            </a:r>
          </a:p>
        </p:txBody>
      </p:sp>
      <p:pic>
        <p:nvPicPr>
          <p:cNvPr id="41991" name="Picture 6" descr="ac-example2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013" y="2895600"/>
            <a:ext cx="51339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52808E-EA94-A442-B64B-C6EE3B277C13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Arc consistency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Simplest form of propagation makes each arc </a:t>
            </a:r>
            <a:r>
              <a:rPr lang="en-US" sz="2400" dirty="0">
                <a:solidFill>
                  <a:srgbClr val="0066FF"/>
                </a:solidFill>
              </a:rPr>
              <a:t>consistent</a:t>
            </a:r>
          </a:p>
          <a:p>
            <a:pPr eaLnBrk="1" hangingPunct="1"/>
            <a:r>
              <a:rPr lang="en-US" sz="2400" i="1" dirty="0"/>
              <a:t>X </a:t>
            </a:r>
            <a:r>
              <a:rPr lang="en-US" sz="2400" dirty="0">
                <a:sym typeface="Wingdings" charset="2"/>
              </a:rPr>
              <a:t></a:t>
            </a:r>
            <a:r>
              <a:rPr lang="en-US" sz="2400" i="1" dirty="0"/>
              <a:t>Y</a:t>
            </a:r>
            <a:r>
              <a:rPr lang="en-US" sz="2400" dirty="0"/>
              <a:t> is consistent </a:t>
            </a:r>
            <a:r>
              <a:rPr lang="en-US" sz="2400" dirty="0" err="1" smtClean="0"/>
              <a:t>iff</a:t>
            </a:r>
            <a:endParaRPr lang="en-US" sz="2400" dirty="0"/>
          </a:p>
          <a:p>
            <a:pPr eaLnBrk="1" hangingPunct="1"/>
            <a:endParaRPr lang="en-US" dirty="0"/>
          </a:p>
          <a:p>
            <a:pPr lvl="1" eaLnBrk="1" hangingPunct="1">
              <a:buFont typeface="Wingdings" charset="2"/>
              <a:buNone/>
            </a:pPr>
            <a:r>
              <a:rPr lang="en-US" sz="2000" dirty="0"/>
              <a:t>for </a:t>
            </a:r>
            <a:r>
              <a:rPr lang="en-US" sz="2000" dirty="0">
                <a:solidFill>
                  <a:srgbClr val="FF0000"/>
                </a:solidFill>
              </a:rPr>
              <a:t>every</a:t>
            </a:r>
            <a:r>
              <a:rPr lang="en-US" sz="2000" dirty="0"/>
              <a:t> value </a:t>
            </a:r>
            <a:r>
              <a:rPr lang="en-US" sz="2000" i="1" dirty="0" err="1"/>
              <a:t>x</a:t>
            </a:r>
            <a:r>
              <a:rPr lang="en-US" sz="2000" i="1" dirty="0"/>
              <a:t> </a:t>
            </a:r>
            <a:r>
              <a:rPr lang="en-US" sz="2000" dirty="0"/>
              <a:t>of </a:t>
            </a:r>
            <a:r>
              <a:rPr lang="en-US" sz="2000" i="1" dirty="0"/>
              <a:t>X </a:t>
            </a:r>
            <a:r>
              <a:rPr lang="en-US" sz="2000" dirty="0"/>
              <a:t>there is </a:t>
            </a:r>
            <a:r>
              <a:rPr lang="en-US" sz="2000" dirty="0">
                <a:solidFill>
                  <a:srgbClr val="FF0000"/>
                </a:solidFill>
              </a:rPr>
              <a:t>some</a:t>
            </a:r>
            <a:r>
              <a:rPr lang="en-US" sz="2000" dirty="0"/>
              <a:t> allowed </a:t>
            </a:r>
            <a:r>
              <a:rPr lang="en-US" sz="2000" i="1" dirty="0" err="1"/>
              <a:t>y</a:t>
            </a:r>
            <a:r>
              <a:rPr lang="en-US" sz="2000" dirty="0"/>
              <a:t>
</a:t>
            </a:r>
          </a:p>
          <a:p>
            <a:pPr lvl="1" eaLnBrk="1" hangingPunct="1">
              <a:buFont typeface="Wingdings" charset="2"/>
              <a:buNone/>
            </a:pPr>
            <a:endParaRPr lang="en-US" sz="2000" dirty="0"/>
          </a:p>
          <a:p>
            <a:pPr lvl="1" eaLnBrk="1" hangingPunct="1">
              <a:buFont typeface="Wingdings" charset="2"/>
              <a:buNone/>
            </a:pPr>
            <a:endParaRPr lang="en-US" sz="2000" dirty="0"/>
          </a:p>
          <a:p>
            <a:pPr lvl="1" eaLnBrk="1" hangingPunct="1">
              <a:buFont typeface="Wingdings" charset="2"/>
              <a:buNone/>
            </a:pPr>
            <a:endParaRPr lang="en-US" sz="1800" dirty="0"/>
          </a:p>
          <a:p>
            <a:pPr lvl="1" eaLnBrk="1" hangingPunct="1">
              <a:buFont typeface="Wingdings" charset="2"/>
              <a:buNone/>
            </a:pPr>
            <a:endParaRPr lang="en-US" sz="1800" dirty="0"/>
          </a:p>
          <a:p>
            <a:pPr lvl="1" eaLnBrk="1" hangingPunct="1">
              <a:buFont typeface="Wingdings" charset="2"/>
              <a:buNone/>
            </a:pPr>
            <a:endParaRPr lang="en-US" sz="1800" dirty="0"/>
          </a:p>
          <a:p>
            <a:pPr eaLnBrk="1" hangingPunct="1"/>
            <a:r>
              <a:rPr lang="en-US" sz="2400" dirty="0"/>
              <a:t>If </a:t>
            </a:r>
            <a:r>
              <a:rPr lang="en-US" sz="2400" i="1" dirty="0"/>
              <a:t>X</a:t>
            </a:r>
            <a:r>
              <a:rPr lang="en-US" sz="2400" dirty="0"/>
              <a:t> loses a value, neighbors of </a:t>
            </a:r>
            <a:r>
              <a:rPr lang="en-US" sz="2400" i="1" dirty="0"/>
              <a:t>X</a:t>
            </a:r>
            <a:r>
              <a:rPr lang="en-US" sz="2400" dirty="0"/>
              <a:t> need to be </a:t>
            </a:r>
            <a:r>
              <a:rPr lang="en-US" sz="2400" dirty="0" smtClean="0"/>
              <a:t>rechecked</a:t>
            </a:r>
            <a:endParaRPr lang="en-US" sz="2400" dirty="0"/>
          </a:p>
        </p:txBody>
      </p:sp>
      <p:pic>
        <p:nvPicPr>
          <p:cNvPr id="43015" name="Picture 6" descr="ac-example3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013" y="2895600"/>
            <a:ext cx="51339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0A56EF-EF07-964F-A090-3353445E0CBA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Arc consistency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Simplest form of propagation makes each arc </a:t>
            </a:r>
            <a:r>
              <a:rPr lang="en-US" sz="2400" dirty="0">
                <a:solidFill>
                  <a:srgbClr val="0066FF"/>
                </a:solidFill>
              </a:rPr>
              <a:t>consistent</a:t>
            </a:r>
          </a:p>
          <a:p>
            <a:pPr eaLnBrk="1" hangingPunct="1"/>
            <a:r>
              <a:rPr lang="en-US" sz="2400" i="1" dirty="0"/>
              <a:t>X </a:t>
            </a:r>
            <a:r>
              <a:rPr lang="en-US" sz="2400" dirty="0">
                <a:sym typeface="Wingdings" charset="2"/>
              </a:rPr>
              <a:t></a:t>
            </a:r>
            <a:r>
              <a:rPr lang="en-US" sz="2400" i="1" dirty="0"/>
              <a:t>Y</a:t>
            </a:r>
            <a:r>
              <a:rPr lang="en-US" sz="2400" dirty="0"/>
              <a:t> is consistent </a:t>
            </a:r>
            <a:r>
              <a:rPr lang="en-US" sz="2400" dirty="0" err="1" smtClean="0"/>
              <a:t>iff</a:t>
            </a:r>
            <a:endParaRPr lang="en-US" sz="2400" dirty="0"/>
          </a:p>
          <a:p>
            <a:pPr eaLnBrk="1" hangingPunct="1"/>
            <a:endParaRPr lang="en-US" dirty="0"/>
          </a:p>
          <a:p>
            <a:pPr lvl="1" eaLnBrk="1" hangingPunct="1">
              <a:buFont typeface="Wingdings" charset="2"/>
              <a:buNone/>
            </a:pPr>
            <a:r>
              <a:rPr lang="en-US" sz="2000" dirty="0"/>
              <a:t>for </a:t>
            </a:r>
            <a:r>
              <a:rPr lang="en-US" sz="2000" dirty="0">
                <a:solidFill>
                  <a:srgbClr val="FF0000"/>
                </a:solidFill>
              </a:rPr>
              <a:t>every</a:t>
            </a:r>
            <a:r>
              <a:rPr lang="en-US" sz="2000" dirty="0"/>
              <a:t> value </a:t>
            </a:r>
            <a:r>
              <a:rPr lang="en-US" sz="2000" i="1" dirty="0" err="1"/>
              <a:t>x</a:t>
            </a:r>
            <a:r>
              <a:rPr lang="en-US" sz="2000" i="1" dirty="0"/>
              <a:t> </a:t>
            </a:r>
            <a:r>
              <a:rPr lang="en-US" sz="2000" dirty="0"/>
              <a:t>of </a:t>
            </a:r>
            <a:r>
              <a:rPr lang="en-US" sz="2000" i="1" dirty="0"/>
              <a:t>X </a:t>
            </a:r>
            <a:r>
              <a:rPr lang="en-US" sz="2000" dirty="0"/>
              <a:t>there is </a:t>
            </a:r>
            <a:r>
              <a:rPr lang="en-US" sz="2000" dirty="0">
                <a:solidFill>
                  <a:srgbClr val="FF0000"/>
                </a:solidFill>
              </a:rPr>
              <a:t>some</a:t>
            </a:r>
            <a:r>
              <a:rPr lang="en-US" sz="2000" dirty="0"/>
              <a:t> allowed </a:t>
            </a:r>
            <a:r>
              <a:rPr lang="en-US" sz="2000" i="1" dirty="0" err="1"/>
              <a:t>y</a:t>
            </a:r>
            <a:r>
              <a:rPr lang="en-US" sz="2000" dirty="0"/>
              <a:t>
</a:t>
            </a:r>
          </a:p>
          <a:p>
            <a:pPr lvl="1" eaLnBrk="1" hangingPunct="1">
              <a:buFont typeface="Wingdings" charset="2"/>
              <a:buNone/>
            </a:pPr>
            <a:endParaRPr lang="en-US" sz="2000" dirty="0"/>
          </a:p>
          <a:p>
            <a:pPr lvl="1" eaLnBrk="1" hangingPunct="1">
              <a:buFont typeface="Wingdings" charset="2"/>
              <a:buNone/>
            </a:pPr>
            <a:endParaRPr lang="en-US" sz="2000" dirty="0"/>
          </a:p>
          <a:p>
            <a:pPr lvl="1" eaLnBrk="1" hangingPunct="1">
              <a:buFont typeface="Wingdings" charset="2"/>
              <a:buNone/>
            </a:pPr>
            <a:endParaRPr lang="en-US" sz="1800" dirty="0" smtClean="0"/>
          </a:p>
          <a:p>
            <a:pPr lvl="1" eaLnBrk="1" hangingPunct="1">
              <a:buFont typeface="Wingdings" charset="2"/>
              <a:buNone/>
            </a:pPr>
            <a:endParaRPr lang="en-US" sz="1800" dirty="0" smtClean="0"/>
          </a:p>
          <a:p>
            <a:pPr eaLnBrk="1" hangingPunct="1"/>
            <a:r>
              <a:rPr lang="en-US" sz="1800" dirty="0"/>
              <a:t>If </a:t>
            </a:r>
            <a:r>
              <a:rPr lang="en-US" sz="1800" i="1" dirty="0"/>
              <a:t>X</a:t>
            </a:r>
            <a:r>
              <a:rPr lang="en-US" sz="1800" dirty="0"/>
              <a:t> loses a value, neighbors of </a:t>
            </a:r>
            <a:r>
              <a:rPr lang="en-US" sz="1800" i="1" dirty="0"/>
              <a:t>X</a:t>
            </a:r>
            <a:r>
              <a:rPr lang="en-US" sz="1800" dirty="0"/>
              <a:t> need to be rechecked</a:t>
            </a:r>
          </a:p>
          <a:p>
            <a:pPr eaLnBrk="1" hangingPunct="1"/>
            <a:r>
              <a:rPr lang="en-US" sz="1800" dirty="0"/>
              <a:t>Arc consistency detects failure earlier than forward </a:t>
            </a:r>
            <a:r>
              <a:rPr lang="en-US" sz="1800" dirty="0" smtClean="0"/>
              <a:t>checking</a:t>
            </a:r>
          </a:p>
          <a:p>
            <a:pPr eaLnBrk="1" hangingPunct="1"/>
            <a:r>
              <a:rPr lang="en-US" sz="1800" dirty="0" smtClean="0"/>
              <a:t>After running AC-3, either every arc is arc-consistent or some variable has empty domain, indicating the CSP cannot be solved.</a:t>
            </a:r>
          </a:p>
          <a:p>
            <a:pPr eaLnBrk="1" hangingPunct="1"/>
            <a:r>
              <a:rPr lang="en-US" sz="1800" dirty="0">
                <a:solidFill>
                  <a:srgbClr val="0066FF"/>
                </a:solidFill>
              </a:rPr>
              <a:t>Can be run as a preprocessor or after each </a:t>
            </a:r>
            <a:r>
              <a:rPr lang="en-US" sz="1800" dirty="0" smtClean="0">
                <a:solidFill>
                  <a:srgbClr val="0066FF"/>
                </a:solidFill>
              </a:rPr>
              <a:t>assignment</a:t>
            </a:r>
            <a:endParaRPr lang="en-US" sz="1800" dirty="0">
              <a:solidFill>
                <a:srgbClr val="0066FF"/>
              </a:solidFill>
            </a:endParaRPr>
          </a:p>
          <a:p>
            <a:pPr eaLnBrk="1" hangingPunct="1">
              <a:buFont typeface="Wingdings" charset="2"/>
              <a:buNone/>
            </a:pPr>
            <a:r>
              <a:rPr lang="en-US" sz="1800" dirty="0"/>
              <a:t>
</a:t>
            </a:r>
            <a:endParaRPr lang="en-US" dirty="0"/>
          </a:p>
        </p:txBody>
      </p:sp>
      <p:pic>
        <p:nvPicPr>
          <p:cNvPr id="44039" name="Picture 6" descr="ac-example4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013" y="2895600"/>
            <a:ext cx="51339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6BCA04-1318-AB44-B65D-685A8C74B86D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Arc consistency algorithm AC-3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50288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dirty="0" smtClean="0"/>
              <a:t>Start with a queue that contains all arcs</a:t>
            </a:r>
          </a:p>
          <a:p>
            <a:pPr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dirty="0" smtClean="0"/>
              <a:t>Pop one arc (Xi, </a:t>
            </a:r>
            <a:r>
              <a:rPr lang="en-US" dirty="0" err="1" smtClean="0"/>
              <a:t>Xj</a:t>
            </a:r>
            <a:r>
              <a:rPr lang="en-US" dirty="0" smtClean="0"/>
              <a:t>) and make Xi arc-consistent with respect to </a:t>
            </a:r>
            <a:r>
              <a:rPr lang="en-US" dirty="0" err="1" smtClean="0"/>
              <a:t>Xj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sz="2000" dirty="0" smtClean="0"/>
              <a:t>If Di was not changed, continue to next arc,</a:t>
            </a:r>
          </a:p>
          <a:p>
            <a:pPr lvl="1"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sz="2000" dirty="0" smtClean="0"/>
              <a:t>Otherwise, Di was </a:t>
            </a:r>
            <a:r>
              <a:rPr lang="en-US" sz="2000" dirty="0" smtClean="0">
                <a:solidFill>
                  <a:srgbClr val="0066FF"/>
                </a:solidFill>
              </a:rPr>
              <a:t>revised</a:t>
            </a:r>
            <a:r>
              <a:rPr lang="en-US" sz="2000" dirty="0" smtClean="0"/>
              <a:t> (domain was reduced), so need to check all arcs connected to Xi again: add all connected arcs (</a:t>
            </a:r>
            <a:r>
              <a:rPr lang="en-US" sz="2000" dirty="0" err="1" smtClean="0"/>
              <a:t>Xk</a:t>
            </a:r>
            <a:r>
              <a:rPr lang="en-US" sz="2000" dirty="0" smtClean="0"/>
              <a:t>, Xi) to the queue. (this is because the reduction in Di may yield further reductions in </a:t>
            </a:r>
            <a:r>
              <a:rPr lang="en-US" sz="2000" dirty="0" err="1" smtClean="0"/>
              <a:t>Dk</a:t>
            </a:r>
            <a:r>
              <a:rPr lang="en-US" sz="2000" dirty="0" smtClean="0"/>
              <a:t>)</a:t>
            </a:r>
          </a:p>
          <a:p>
            <a:pPr lvl="1"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sz="2000" dirty="0" smtClean="0"/>
              <a:t>If Di is revised to empty, then the CSP problem has no solution.</a:t>
            </a:r>
            <a:endParaRPr lang="en-US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6BCA04-1318-AB44-B65D-685A8C74B86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Arc consistency algorithm AC-3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559425"/>
            <a:ext cx="8650288" cy="573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Time complexity: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FF"/>
                </a:solidFill>
              </a:rPr>
              <a:t>?   (n variables, d values)</a:t>
            </a:r>
            <a:endParaRPr lang="en-US" dirty="0"/>
          </a:p>
        </p:txBody>
      </p:sp>
      <p:pic>
        <p:nvPicPr>
          <p:cNvPr id="45063" name="Picture 4"/>
          <p:cNvPicPr>
            <a:picLocks noChangeAspect="1" noChangeArrowheads="1"/>
          </p:cNvPicPr>
          <p:nvPr/>
        </p:nvPicPr>
        <p:blipFill>
          <a:blip r:embed="rId2"/>
          <a:srcRect l="16406" t="21875" r="13281" b="22917"/>
          <a:stretch>
            <a:fillRect/>
          </a:stretch>
        </p:blipFill>
        <p:spPr bwMode="auto">
          <a:xfrm>
            <a:off x="1295400" y="1371600"/>
            <a:ext cx="6858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6BCA04-1318-AB44-B65D-685A8C74B86D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Arc consistency algorithm AC-3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559424"/>
            <a:ext cx="8650288" cy="993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Time complexity: O(n</a:t>
            </a:r>
            <a:r>
              <a:rPr lang="en-US" baseline="30000" dirty="0"/>
              <a:t>2</a:t>
            </a:r>
            <a:r>
              <a:rPr lang="en-US" dirty="0"/>
              <a:t>d</a:t>
            </a:r>
            <a:r>
              <a:rPr lang="en-US" baseline="30000" dirty="0"/>
              <a:t>3</a:t>
            </a:r>
            <a:r>
              <a:rPr lang="en-US" dirty="0" smtClean="0"/>
              <a:t>)     (</a:t>
            </a:r>
            <a:r>
              <a:rPr lang="en-US" dirty="0" err="1" smtClean="0"/>
              <a:t>n</a:t>
            </a:r>
            <a:r>
              <a:rPr lang="en-US" dirty="0" smtClean="0"/>
              <a:t> variables, </a:t>
            </a:r>
            <a:r>
              <a:rPr lang="en-US" dirty="0" err="1" smtClean="0"/>
              <a:t>d</a:t>
            </a:r>
            <a:r>
              <a:rPr lang="en-US" dirty="0" smtClean="0"/>
              <a:t> values)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(each arc can be queued only d times, n</a:t>
            </a:r>
            <a:r>
              <a:rPr lang="en-US" baseline="30000" dirty="0" smtClean="0"/>
              <a:t>2</a:t>
            </a:r>
            <a:r>
              <a:rPr lang="en-US" dirty="0" smtClean="0"/>
              <a:t> arcs (at most), checking one arc is O(d</a:t>
            </a:r>
            <a:r>
              <a:rPr lang="en-US" baseline="30000" dirty="0" smtClean="0"/>
              <a:t>2</a:t>
            </a:r>
            <a:r>
              <a:rPr lang="en-US" dirty="0" smtClean="0"/>
              <a:t>))</a:t>
            </a:r>
            <a:endParaRPr lang="en-US" dirty="0"/>
          </a:p>
        </p:txBody>
      </p:sp>
      <p:pic>
        <p:nvPicPr>
          <p:cNvPr id="45063" name="Picture 4"/>
          <p:cNvPicPr>
            <a:picLocks noChangeAspect="1" noChangeArrowheads="1"/>
          </p:cNvPicPr>
          <p:nvPr/>
        </p:nvPicPr>
        <p:blipFill>
          <a:blip r:embed="rId2"/>
          <a:srcRect l="16406" t="21875" r="13281" b="22917"/>
          <a:stretch>
            <a:fillRect/>
          </a:stretch>
        </p:blipFill>
        <p:spPr bwMode="auto">
          <a:xfrm>
            <a:off x="1295400" y="1371600"/>
            <a:ext cx="6858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CA9D72-835F-704E-9708-88C5FACD6959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Local search for CSPs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Hill-climbing, simulated annealing typically work with "complete" states, i.e., all variables </a:t>
            </a:r>
            <a:r>
              <a:rPr lang="en-US" sz="1800" dirty="0" smtClean="0"/>
              <a:t>assigned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To apply to CSPs</a:t>
            </a:r>
            <a:r>
              <a:rPr lang="en-US" sz="1800" dirty="0" smtClean="0"/>
              <a:t>: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allow states with unsatisfied </a:t>
            </a:r>
            <a:r>
              <a:rPr lang="en-US" sz="1600" dirty="0" smtClean="0"/>
              <a:t>constraints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operators </a:t>
            </a:r>
            <a:r>
              <a:rPr lang="en-US" sz="1600" dirty="0">
                <a:solidFill>
                  <a:srgbClr val="FF0000"/>
                </a:solidFill>
              </a:rPr>
              <a:t>reassign</a:t>
            </a:r>
            <a:r>
              <a:rPr lang="en-US" sz="1600" dirty="0"/>
              <a:t> variable </a:t>
            </a:r>
            <a:r>
              <a:rPr lang="en-US" sz="1600" dirty="0" smtClean="0"/>
              <a:t>values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Variable selection: randomly select any conflicted </a:t>
            </a:r>
            <a:r>
              <a:rPr lang="en-US" sz="1800" dirty="0" smtClean="0"/>
              <a:t>variable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Value selection by </a:t>
            </a:r>
            <a:r>
              <a:rPr lang="en-US" sz="1800" dirty="0">
                <a:solidFill>
                  <a:srgbClr val="FF0000"/>
                </a:solidFill>
              </a:rPr>
              <a:t>min-conflicts </a:t>
            </a:r>
            <a:r>
              <a:rPr lang="en-US" sz="1800" dirty="0"/>
              <a:t>heuristic</a:t>
            </a:r>
            <a:r>
              <a:rPr lang="en-US" sz="1800" dirty="0" smtClean="0"/>
              <a:t>: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choose value that violates the fewest </a:t>
            </a:r>
            <a:r>
              <a:rPr lang="en-US" sz="1600" dirty="0" smtClean="0"/>
              <a:t>constraints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i.e., hill-climb with </a:t>
            </a:r>
            <a:r>
              <a:rPr lang="en-US" sz="1600" i="1" dirty="0"/>
              <a:t>h(n) </a:t>
            </a:r>
            <a:r>
              <a:rPr lang="en-US" sz="1600" dirty="0"/>
              <a:t>= total number of violated </a:t>
            </a:r>
            <a:r>
              <a:rPr lang="en-US" sz="1600" dirty="0" smtClean="0"/>
              <a:t>constraints</a:t>
            </a:r>
            <a:endParaRPr lang="en-US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D86337-032B-A24E-9AEF-9B5E1841F313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4-Queens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66FF"/>
                </a:solidFill>
              </a:rPr>
              <a:t>States</a:t>
            </a:r>
            <a:r>
              <a:rPr lang="en-US" sz="1800" dirty="0"/>
              <a:t>: 4 queens in 4 columns (4</a:t>
            </a:r>
            <a:r>
              <a:rPr lang="en-US" sz="1800" baseline="30000" dirty="0"/>
              <a:t>4</a:t>
            </a:r>
            <a:r>
              <a:rPr lang="en-US" sz="1800" dirty="0"/>
              <a:t> = 256 states</a:t>
            </a:r>
            <a:r>
              <a:rPr lang="en-US" sz="18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66FF"/>
                </a:solidFill>
              </a:rPr>
              <a:t>Actions</a:t>
            </a:r>
            <a:r>
              <a:rPr lang="en-US" sz="1800" dirty="0"/>
              <a:t>: move queen in </a:t>
            </a:r>
            <a:r>
              <a:rPr lang="en-US" sz="1800" dirty="0" smtClean="0"/>
              <a:t>column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66FF"/>
                </a:solidFill>
              </a:rPr>
              <a:t>Goal test</a:t>
            </a:r>
            <a:r>
              <a:rPr lang="en-US" sz="1800" dirty="0"/>
              <a:t>: no </a:t>
            </a:r>
            <a:r>
              <a:rPr lang="en-US" sz="1800" dirty="0" smtClean="0"/>
              <a:t>attacks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66FF"/>
                </a:solidFill>
              </a:rPr>
              <a:t>Evaluation</a:t>
            </a:r>
            <a:r>
              <a:rPr lang="en-US" sz="1800" dirty="0"/>
              <a:t>: </a:t>
            </a:r>
            <a:r>
              <a:rPr lang="en-US" sz="1800" i="1" dirty="0"/>
              <a:t>h(n) </a:t>
            </a:r>
            <a:r>
              <a:rPr lang="en-US" sz="1800" dirty="0"/>
              <a:t>= number of </a:t>
            </a:r>
            <a:r>
              <a:rPr lang="en-US" sz="1800" dirty="0" smtClean="0"/>
              <a:t>attacks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Given random initial state, can solve </a:t>
            </a:r>
            <a:r>
              <a:rPr lang="en-US" sz="1800" i="1" dirty="0"/>
              <a:t>n</a:t>
            </a:r>
            <a:r>
              <a:rPr lang="en-US" sz="1800" dirty="0"/>
              <a:t>-queens in almost constant time for arbitrary </a:t>
            </a:r>
            <a:r>
              <a:rPr lang="en-US" sz="1800" i="1" dirty="0"/>
              <a:t>n</a:t>
            </a:r>
            <a:r>
              <a:rPr lang="en-US" sz="1800" dirty="0"/>
              <a:t> with high probability (e.g., </a:t>
            </a:r>
            <a:r>
              <a:rPr lang="en-US" sz="1800" i="1" dirty="0"/>
              <a:t>n</a:t>
            </a:r>
            <a:r>
              <a:rPr lang="en-US" sz="1800" dirty="0"/>
              <a:t> = 10,000,000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47111" name="Picture 4" descr="4queens-iterat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567112"/>
            <a:ext cx="5791200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map coloring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austral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4735512"/>
            <a:ext cx="8650288" cy="197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Assignment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values are given to some or all variables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lang="en-US" sz="1800" kern="0" baseline="0" dirty="0" smtClean="0">
                <a:solidFill>
                  <a:srgbClr val="0066FF"/>
                </a:solidFill>
                <a:latin typeface="+mn-lt"/>
              </a:rPr>
              <a:t>Consistent</a:t>
            </a:r>
            <a:r>
              <a:rPr lang="en-US" sz="1800" kern="0" dirty="0" smtClean="0">
                <a:solidFill>
                  <a:srgbClr val="0066FF"/>
                </a:solidFill>
                <a:latin typeface="+mn-lt"/>
              </a:rPr>
              <a:t> (legal) assignment</a:t>
            </a:r>
            <a:r>
              <a:rPr lang="en-US" sz="1800" kern="0" dirty="0" smtClean="0">
                <a:latin typeface="+mn-lt"/>
              </a:rPr>
              <a:t>: assigned values do not violate any constraint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Complete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assignment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every variable is assigned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lang="en-US" sz="1800" kern="0" baseline="0" dirty="0" smtClean="0">
                <a:solidFill>
                  <a:srgbClr val="0066FF"/>
                </a:solidFill>
                <a:latin typeface="+mn-lt"/>
              </a:rPr>
              <a:t>Solution to a CSP</a:t>
            </a:r>
            <a:r>
              <a:rPr lang="en-US" sz="1800" kern="0" baseline="0" dirty="0" smtClean="0">
                <a:latin typeface="+mn-lt"/>
              </a:rPr>
              <a:t>: </a:t>
            </a:r>
            <a:r>
              <a:rPr lang="en-US" sz="1800" kern="0" dirty="0" smtClean="0">
                <a:latin typeface="+mn-lt"/>
              </a:rPr>
              <a:t>a consistent and complete assignment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D86337-032B-A24E-9AEF-9B5E1841F313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4-Queens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6" y="1447800"/>
            <a:ext cx="9066163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D86337-032B-A24E-9AEF-9B5E1841F313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4-Queens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371600"/>
            <a:ext cx="8965163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FB7DA3-747F-4148-B14A-4DAFDBBC4622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5900"/>
            <a:ext cx="8178800" cy="4762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dirty="0"/>
              <a:t>CSPs are a special kind of problem</a:t>
            </a:r>
            <a:r>
              <a:rPr lang="en-US" sz="1600" dirty="0" smtClean="0"/>
              <a:t>:</a:t>
            </a:r>
          </a:p>
          <a:p>
            <a:pPr eaLnBrk="1" hangingPunct="1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states defined by values of a fixed set of </a:t>
            </a:r>
            <a:r>
              <a:rPr lang="en-US" sz="1400" dirty="0" smtClean="0"/>
              <a:t>variables</a:t>
            </a:r>
          </a:p>
          <a:p>
            <a:pPr lvl="1" eaLnBrk="1" hangingPunct="1">
              <a:lnSpc>
                <a:spcPct val="80000"/>
              </a:lnSpc>
            </a:pPr>
            <a:endParaRPr lang="en-US" sz="1400" dirty="0"/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goal test defined by constraints on variable </a:t>
            </a:r>
            <a:r>
              <a:rPr lang="en-US" sz="1400" dirty="0" smtClean="0"/>
              <a:t>values</a:t>
            </a:r>
          </a:p>
          <a:p>
            <a:pPr lvl="1" eaLnBrk="1" hangingPunct="1">
              <a:lnSpc>
                <a:spcPct val="80000"/>
              </a:lnSpc>
            </a:pPr>
            <a:endParaRPr lang="en-US" sz="1400" dirty="0"/>
          </a:p>
          <a:p>
            <a:pPr lvl="4" eaLnBrk="1" hangingPunct="1">
              <a:lnSpc>
                <a:spcPct val="80000"/>
              </a:lnSpc>
            </a:pPr>
            <a:endParaRPr lang="en-US" sz="1100" dirty="0"/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solidFill>
                  <a:srgbClr val="0066FF"/>
                </a:solidFill>
              </a:rPr>
              <a:t>Backtracking </a:t>
            </a:r>
            <a:r>
              <a:rPr lang="en-US" sz="1600" dirty="0"/>
              <a:t>= depth-first search with one variable assigned per </a:t>
            </a:r>
            <a:r>
              <a:rPr lang="en-US" sz="1600" dirty="0" smtClean="0"/>
              <a:t>node</a:t>
            </a:r>
          </a:p>
          <a:p>
            <a:pPr eaLnBrk="1" hangingPunct="1">
              <a:lnSpc>
                <a:spcPct val="80000"/>
              </a:lnSpc>
            </a:pPr>
            <a:endParaRPr lang="en-US" sz="1600" dirty="0"/>
          </a:p>
          <a:p>
            <a:pPr lvl="4" eaLnBrk="1" hangingPunct="1">
              <a:lnSpc>
                <a:spcPct val="80000"/>
              </a:lnSpc>
            </a:pPr>
            <a:endParaRPr lang="en-US" sz="1100" dirty="0"/>
          </a:p>
          <a:p>
            <a:pPr eaLnBrk="1" hangingPunct="1">
              <a:lnSpc>
                <a:spcPct val="80000"/>
              </a:lnSpc>
            </a:pPr>
            <a:r>
              <a:rPr lang="en-US" sz="1600" dirty="0"/>
              <a:t>Variable ordering and value selection heuristics help </a:t>
            </a:r>
            <a:r>
              <a:rPr lang="en-US" sz="1600" dirty="0" smtClean="0"/>
              <a:t>significantly</a:t>
            </a:r>
          </a:p>
          <a:p>
            <a:pPr eaLnBrk="1" hangingPunct="1">
              <a:lnSpc>
                <a:spcPct val="80000"/>
              </a:lnSpc>
            </a:pPr>
            <a:endParaRPr lang="en-US" sz="1600" dirty="0"/>
          </a:p>
          <a:p>
            <a:pPr lvl="4" eaLnBrk="1" hangingPunct="1">
              <a:lnSpc>
                <a:spcPct val="80000"/>
              </a:lnSpc>
            </a:pPr>
            <a:endParaRPr lang="en-US" sz="1100" dirty="0"/>
          </a:p>
          <a:p>
            <a:pPr eaLnBrk="1" hangingPunct="1">
              <a:lnSpc>
                <a:spcPct val="80000"/>
              </a:lnSpc>
            </a:pPr>
            <a:r>
              <a:rPr lang="en-US" sz="1600" dirty="0"/>
              <a:t>Forward checking prevents assignments that guarantee later </a:t>
            </a:r>
            <a:r>
              <a:rPr lang="en-US" sz="1600" dirty="0" smtClean="0"/>
              <a:t>failure</a:t>
            </a:r>
          </a:p>
          <a:p>
            <a:pPr eaLnBrk="1" hangingPunct="1">
              <a:lnSpc>
                <a:spcPct val="80000"/>
              </a:lnSpc>
            </a:pPr>
            <a:endParaRPr lang="en-US" sz="1600" dirty="0"/>
          </a:p>
          <a:p>
            <a:pPr lvl="4" eaLnBrk="1" hangingPunct="1">
              <a:lnSpc>
                <a:spcPct val="80000"/>
              </a:lnSpc>
            </a:pPr>
            <a:endParaRPr lang="en-US" sz="1100" dirty="0"/>
          </a:p>
          <a:p>
            <a:pPr eaLnBrk="1" hangingPunct="1">
              <a:lnSpc>
                <a:spcPct val="80000"/>
              </a:lnSpc>
            </a:pPr>
            <a:r>
              <a:rPr lang="en-US" sz="1600" dirty="0"/>
              <a:t>Constraint propagation (e.g., arc consistency) does additional work to constrain values and detect </a:t>
            </a:r>
            <a:r>
              <a:rPr lang="en-US" sz="1600" dirty="0" smtClean="0"/>
              <a:t>inconsistencies</a:t>
            </a:r>
          </a:p>
          <a:p>
            <a:pPr eaLnBrk="1" hangingPunct="1">
              <a:lnSpc>
                <a:spcPct val="80000"/>
              </a:lnSpc>
            </a:pPr>
            <a:endParaRPr lang="en-US" sz="1600" dirty="0"/>
          </a:p>
          <a:p>
            <a:pPr lvl="4" eaLnBrk="1" hangingPunct="1">
              <a:lnSpc>
                <a:spcPct val="80000"/>
              </a:lnSpc>
            </a:pPr>
            <a:endParaRPr lang="en-US" sz="1100" dirty="0"/>
          </a:p>
          <a:p>
            <a:pPr eaLnBrk="1" hangingPunct="1">
              <a:lnSpc>
                <a:spcPct val="80000"/>
              </a:lnSpc>
            </a:pPr>
            <a:r>
              <a:rPr lang="en-US" sz="1600" dirty="0"/>
              <a:t>Iterative min-conflicts is usually effective in </a:t>
            </a:r>
            <a:r>
              <a:rPr lang="en-US" sz="1600" dirty="0" smtClean="0"/>
              <a:t>practice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map coloring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4" descr="australia-solu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4549775"/>
            <a:ext cx="8650288" cy="158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consistent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assignments,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e.g., WA = red, NT = green, Q = red, NSW = green, V = red, SA = blue, T = green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map coloring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4549775"/>
            <a:ext cx="8650288" cy="158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lang="en-US" sz="2000" kern="0" dirty="0" smtClean="0">
                <a:solidFill>
                  <a:srgbClr val="0066FF"/>
                </a:solidFill>
                <a:latin typeface="+mn-lt"/>
              </a:rPr>
              <a:t>See </a:t>
            </a:r>
            <a:r>
              <a:rPr lang="en-US" sz="2000" kern="0" dirty="0" err="1" smtClean="0">
                <a:solidFill>
                  <a:srgbClr val="0066FF"/>
                </a:solidFill>
                <a:latin typeface="+mn-lt"/>
              </a:rPr>
              <a:t>m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coloring applet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graph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6502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 CSP: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each constraint relates two variables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 graph: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nodes are variables, arcs are constraints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4" descr="australia-cs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171825"/>
            <a:ext cx="3676650" cy="3152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Varieties of </a:t>
            </a:r>
            <a:r>
              <a:rPr lang="en-US" dirty="0" err="1" smtClean="0"/>
              <a:t>CSPs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295400"/>
            <a:ext cx="865028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Discrete variables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finite domains: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tabLst/>
              <a:defRPr/>
            </a:pP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variables, domain size 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d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sym typeface="Wingdings" charset="2"/>
              </a:rPr>
              <a:t>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sym typeface="Wingdings" charset="2"/>
              </a:rPr>
              <a:t> 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O(d</a:t>
            </a:r>
            <a:r>
              <a:rPr kumimoji="0" lang="en-US" sz="1800" b="0" i="1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n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)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complete assignments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e.g., Boolean CSPs, incl.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Boolean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satisfiability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(NP-complete)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infinite domains: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integers, strings, etc.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e.g., job scheduling, variables are start/end days for each job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need a constraint language, e.g.,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StartJob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1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+ 5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≤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StartJob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3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tabLst/>
              <a:defRPr/>
            </a:pPr>
            <a:endParaRPr kumimoji="0" lang="en-US" sz="18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Continuous variables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e.g., start/end times for Hubble Space Telescope observations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linear constraints solvable in polynomial time by linear programming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Varieties of constraints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6502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Unary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constraints involve a single variable,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e.g., SA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≠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green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constraints involve pairs of variables,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e.g., SA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≠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WA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Higher-order (sometimes called global)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constraints involve 3 or more variables,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e.g.,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cryptarithmetic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column constraints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-Class">
  <a:themeElements>
    <a:clrScheme name="AI-Clas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I-Class">
      <a:majorFont>
        <a:latin typeface="Helvetic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I-Clas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Data\Microsoft\Templates\AI-Class.pot</Template>
  <TotalTime>2539</TotalTime>
  <Words>1623</Words>
  <Application>Microsoft Macintosh PowerPoint</Application>
  <PresentationFormat>On-screen Show (4:3)</PresentationFormat>
  <Paragraphs>376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Arial Black</vt:lpstr>
      <vt:lpstr>Helvetica</vt:lpstr>
      <vt:lpstr>Monotype Corsiva</vt:lpstr>
      <vt:lpstr>ＭＳ Ｐゴシック</vt:lpstr>
      <vt:lpstr>Tahoma</vt:lpstr>
      <vt:lpstr>Times New Roman</vt:lpstr>
      <vt:lpstr>Wingdings</vt:lpstr>
      <vt:lpstr>ヒラギノ角ゴ Pro W3</vt:lpstr>
      <vt:lpstr>AI-Class</vt:lpstr>
      <vt:lpstr>This time: constraint satisfaction</vt:lpstr>
      <vt:lpstr>Constraint satisfaction problems</vt:lpstr>
      <vt:lpstr>Example: map coloring problem</vt:lpstr>
      <vt:lpstr>Example: map coloring problem</vt:lpstr>
      <vt:lpstr>Example: map coloring problem</vt:lpstr>
      <vt:lpstr>Example: map coloring problem</vt:lpstr>
      <vt:lpstr>Constraint graph</vt:lpstr>
      <vt:lpstr>Varieties of CSPs</vt:lpstr>
      <vt:lpstr>Varieties of constraints</vt:lpstr>
      <vt:lpstr>Example: cryptarithmetic</vt:lpstr>
      <vt:lpstr>Real-world CSPs</vt:lpstr>
      <vt:lpstr>Example: sudoku</vt:lpstr>
      <vt:lpstr>Example: sudoku</vt:lpstr>
      <vt:lpstr>Formulation as a search problem</vt:lpstr>
      <vt:lpstr>Backtracking search</vt:lpstr>
      <vt:lpstr>Backtracking search</vt:lpstr>
      <vt:lpstr>Backtracking example</vt:lpstr>
      <vt:lpstr>Backtracking example</vt:lpstr>
      <vt:lpstr>Backtracking example</vt:lpstr>
      <vt:lpstr>Backtracking example</vt:lpstr>
      <vt:lpstr>Improving backtracking efficiency</vt:lpstr>
      <vt:lpstr>Most constrained variable</vt:lpstr>
      <vt:lpstr>Most constraining variable</vt:lpstr>
      <vt:lpstr>Least constraining value</vt:lpstr>
      <vt:lpstr>Forward checking</vt:lpstr>
      <vt:lpstr>Forward checking</vt:lpstr>
      <vt:lpstr>Forward checking</vt:lpstr>
      <vt:lpstr>Forward checking</vt:lpstr>
      <vt:lpstr>Constraint propagation</vt:lpstr>
      <vt:lpstr>Node and Arc consistency</vt:lpstr>
      <vt:lpstr>Arc consistency</vt:lpstr>
      <vt:lpstr>Arc consistency</vt:lpstr>
      <vt:lpstr>Arc consistency</vt:lpstr>
      <vt:lpstr>Arc consistency</vt:lpstr>
      <vt:lpstr>Arc consistency algorithm AC-3</vt:lpstr>
      <vt:lpstr>Arc consistency algorithm AC-3</vt:lpstr>
      <vt:lpstr>Arc consistency algorithm AC-3</vt:lpstr>
      <vt:lpstr>Local search for CSPs</vt:lpstr>
      <vt:lpstr>Example: 4-Queens</vt:lpstr>
      <vt:lpstr>Example: 4-Queens</vt:lpstr>
      <vt:lpstr>Example: 4-Queens</vt:lpstr>
      <vt:lpstr>Summary</vt:lpstr>
    </vt:vector>
  </TitlesOfParts>
  <Company>Individual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561a: Introduction to Artificial Intelligence</dc:title>
  <dc:creator>Paolo Pirjanian</dc:creator>
  <cp:lastModifiedBy>Laurent Itti</cp:lastModifiedBy>
  <cp:revision>242</cp:revision>
  <cp:lastPrinted>1999-10-01T01:17:42Z</cp:lastPrinted>
  <dcterms:created xsi:type="dcterms:W3CDTF">2014-08-20T21:35:55Z</dcterms:created>
  <dcterms:modified xsi:type="dcterms:W3CDTF">2017-09-18T22:21:03Z</dcterms:modified>
</cp:coreProperties>
</file>