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373" r:id="rId2"/>
    <p:sldId id="374" r:id="rId3"/>
    <p:sldId id="375" r:id="rId4"/>
    <p:sldId id="37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377" r:id="rId17"/>
    <p:sldId id="378" r:id="rId18"/>
    <p:sldId id="379" r:id="rId19"/>
    <p:sldId id="380" r:id="rId20"/>
    <p:sldId id="419" r:id="rId21"/>
    <p:sldId id="420" r:id="rId22"/>
    <p:sldId id="381" r:id="rId23"/>
    <p:sldId id="421" r:id="rId24"/>
    <p:sldId id="408" r:id="rId25"/>
    <p:sldId id="382" r:id="rId26"/>
    <p:sldId id="412" r:id="rId27"/>
    <p:sldId id="383" r:id="rId28"/>
    <p:sldId id="384" r:id="rId29"/>
    <p:sldId id="413" r:id="rId30"/>
    <p:sldId id="414" r:id="rId31"/>
    <p:sldId id="411" r:id="rId32"/>
    <p:sldId id="385" r:id="rId33"/>
    <p:sldId id="386" r:id="rId34"/>
    <p:sldId id="387" r:id="rId35"/>
    <p:sldId id="415" r:id="rId36"/>
    <p:sldId id="434" r:id="rId37"/>
    <p:sldId id="416" r:id="rId38"/>
    <p:sldId id="417" r:id="rId39"/>
    <p:sldId id="418" r:id="rId40"/>
    <p:sldId id="388" r:id="rId41"/>
    <p:sldId id="409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392" r:id="rId55"/>
    <p:sldId id="396" r:id="rId56"/>
    <p:sldId id="410" r:id="rId57"/>
    <p:sldId id="290" r:id="rId58"/>
  </p:sldIdLst>
  <p:sldSz cx="9144000" cy="6858000" type="screen4x3"/>
  <p:notesSz cx="7008813" cy="9294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0C0C0"/>
    <a:srgbClr val="DDDDDD"/>
    <a:srgbClr val="33CC33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2"/>
    <p:restoredTop sz="85470"/>
  </p:normalViewPr>
  <p:slideViewPr>
    <p:cSldViewPr>
      <p:cViewPr varScale="1">
        <p:scale>
          <a:sx n="122" d="100"/>
          <a:sy n="122" d="100"/>
        </p:scale>
        <p:origin x="8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95931AEA-8D0E-FF45-8217-A0743B9575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701675"/>
            <a:ext cx="4679950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45000"/>
            <a:ext cx="5141912" cy="41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b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fld id="{C24A69CD-612D-534F-9BEA-62E99721FC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6FD0C-97A9-FE46-92F6-B52E92F3BF7D}" type="slidenum">
              <a:rPr lang="en-US"/>
              <a:pPr/>
              <a:t>20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46612" cy="3484563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1475"/>
          </a:xfrm>
          <a:noFill/>
          <a:ln/>
        </p:spPr>
        <p:txBody>
          <a:bodyPr lIns="92642" tIns="46321" rIns="92642" bIns="46321"/>
          <a:lstStyle/>
          <a:p>
            <a:pPr>
              <a:buFontTx/>
              <a:buChar char="•"/>
            </a:pPr>
            <a:r>
              <a:rPr lang="en-US"/>
              <a:t>Syntax: says what is allowed on the LHS</a:t>
            </a:r>
          </a:p>
          <a:p>
            <a:pPr>
              <a:buFontTx/>
              <a:buChar char="•"/>
            </a:pPr>
            <a:r>
              <a:rPr lang="en-US"/>
              <a:t>Semantics: says how what is on the LHS relates to what is on the RHS</a:t>
            </a:r>
          </a:p>
          <a:p>
            <a:pPr>
              <a:buFontTx/>
              <a:buChar char="•"/>
            </a:pPr>
            <a:r>
              <a:rPr lang="en-US"/>
              <a:t>Inference: says how you can manipulate (formally, i.e., with no reference to the RHS) the symbols. [remember PSSH]</a:t>
            </a:r>
          </a:p>
          <a:p>
            <a:pPr>
              <a:buFontTx/>
              <a:buChar char="•"/>
            </a:pPr>
            <a:r>
              <a:rPr lang="en-US" b="1"/>
              <a:t>Want to be able to trust the results</a:t>
            </a:r>
            <a:r>
              <a:rPr lang="en-US"/>
              <a:t>:  want whatever the inference procedure does to “respect” what’s true or what follows in the world.    So this is where we’re headed;  good to keep in mind as we go through all the definitions now to follow.  There is a method in this madness...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algebra example (put on board):  but don’t use “entails” instead convey the idea</a:t>
            </a:r>
          </a:p>
          <a:p>
            <a:pPr lvl="1">
              <a:buFontTx/>
              <a:buChar char="•"/>
            </a:pPr>
            <a:r>
              <a:rPr lang="en-US"/>
              <a:t>&gt; n m: is this true or false?  don’t know</a:t>
            </a:r>
          </a:p>
          <a:p>
            <a:pPr lvl="1">
              <a:buFontTx/>
              <a:buChar char="•"/>
            </a:pPr>
            <a:r>
              <a:rPr lang="en-US"/>
              <a:t>if n=3, m=5, and &gt; has its usual meaning, then (&gt;n m) is false</a:t>
            </a:r>
          </a:p>
          <a:p>
            <a:pPr lvl="1">
              <a:buFontTx/>
              <a:buChar char="•"/>
            </a:pPr>
            <a:r>
              <a:rPr lang="en-US"/>
              <a:t>(&gt; n m) and (&gt; m p) entail (n p)</a:t>
            </a:r>
          </a:p>
          <a:p>
            <a:pPr lvl="1"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C5689-381E-CA4E-A396-85AF950C65DE}" type="slidenum">
              <a:rPr lang="en-US"/>
              <a:pPr/>
              <a:t>21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8975"/>
            <a:ext cx="4684713" cy="351313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432300"/>
            <a:ext cx="5121275" cy="4202113"/>
          </a:xfrm>
          <a:noFill/>
          <a:ln/>
        </p:spPr>
        <p:txBody>
          <a:bodyPr lIns="91200" tIns="45600" rIns="91200" bIns="45600"/>
          <a:lstStyle/>
          <a:p>
            <a:pPr>
              <a:buFontTx/>
              <a:buChar char="•"/>
            </a:pPr>
            <a:r>
              <a:rPr lang="en-US"/>
              <a:t>block pictures</a:t>
            </a:r>
          </a:p>
          <a:p>
            <a:pPr lvl="1">
              <a:buFontTx/>
              <a:buChar char="•"/>
            </a:pPr>
            <a:r>
              <a:rPr lang="en-US"/>
              <a:t>(on A B) and on(B C) entails (on A C)</a:t>
            </a:r>
          </a:p>
          <a:p>
            <a:pPr lvl="1">
              <a:buFontTx/>
              <a:buChar char="•"/>
            </a:pPr>
            <a:endParaRPr lang="en-US"/>
          </a:p>
          <a:p>
            <a:r>
              <a:rPr lang="en-US"/>
              <a:t>(again don’t say “entails)</a:t>
            </a:r>
          </a:p>
          <a:p>
            <a:r>
              <a:rPr lang="en-US"/>
              <a:t>for this as well as for number example jus t did,  need transitivity relationships</a:t>
            </a:r>
          </a:p>
          <a:p>
            <a:endParaRPr lang="en-US"/>
          </a:p>
          <a:p>
            <a:r>
              <a:rPr lang="en-US"/>
              <a:t>spend time on why it matters:  if build a KB want to be able to verify its answers</a:t>
            </a:r>
          </a:p>
          <a:p>
            <a:endParaRPr lang="en-US"/>
          </a:p>
          <a:p>
            <a:r>
              <a:rPr lang="en-US"/>
              <a:t>introduce notion of “refer” “mean” idea of mapping into world; for this slide handwave about meaning of “on(a,b)”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502FC152-5FB7-F144-8D8A-154637D90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F0188-B23B-BA44-B212-3A65A718AB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4CEB2-5AE1-2446-AFA2-A860B0A0AB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4319D-7145-6B4C-922A-D80656519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912AB-E83E-BD4D-9887-A5665150BE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3B241-3576-5244-BC13-E874E6ED98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5297-B078-FC43-B223-53CD644FF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7D1A1-0FF5-9E4D-A383-E8D5156E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F60E0-CC0E-3847-800F-2E8D9A6271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FF26B-2468-E642-B903-74B854EE97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FFAEE-8A61-914A-AE73-DEE00EC401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D555531A-7133-BF49-9855-EED2BD376B6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9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8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3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4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F0FC25-BB6B-9946-A058-80B42B69D13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and reasoning</a:t>
            </a:r>
            <a:r>
              <a:rPr lang="en-US" b="0"/>
              <a:t> </a:t>
            </a:r>
            <a:r>
              <a:rPr lang="en-US"/>
              <a:t>– second part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Knowledge representation</a:t>
            </a:r>
          </a:p>
          <a:p>
            <a:r>
              <a:rPr lang="en-US" sz="2400"/>
              <a:t>Logic and representation</a:t>
            </a:r>
          </a:p>
          <a:p>
            <a:r>
              <a:rPr lang="en-US" sz="2400"/>
              <a:t>Propositional (Boolean) logic</a:t>
            </a:r>
          </a:p>
          <a:p>
            <a:r>
              <a:rPr lang="en-US" sz="2400"/>
              <a:t>Normal forms</a:t>
            </a:r>
          </a:p>
          <a:p>
            <a:r>
              <a:rPr lang="en-US" sz="2400"/>
              <a:t>Inference in propositional logic</a:t>
            </a:r>
          </a:p>
          <a:p>
            <a:r>
              <a:rPr lang="en-US" sz="2400"/>
              <a:t>Wumpus world example</a:t>
            </a:r>
          </a:p>
          <a:p>
            <a:pPr>
              <a:buFontTx/>
              <a:buNone/>
            </a:pP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6FA7C-BA88-2640-8D4B-9CD116958B3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828800" y="1419225"/>
          <a:ext cx="53530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Image" r:id="rId3" imgW="7141546" imgH="7154253" progId="">
                  <p:embed/>
                </p:oleObj>
              </mc:Choice>
              <mc:Fallback>
                <p:oleObj name="Image" r:id="rId3" imgW="7141546" imgH="715425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19225"/>
                        <a:ext cx="5353050" cy="536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0FB10D-BFC8-5A4A-A205-5D7A874BA93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828800" y="1400175"/>
          <a:ext cx="535305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Image" r:id="rId3" imgW="7141546" imgH="7179668" progId="">
                  <p:embed/>
                </p:oleObj>
              </mc:Choice>
              <mc:Fallback>
                <p:oleObj name="Image" r:id="rId3" imgW="7141546" imgH="717966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00175"/>
                        <a:ext cx="535305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6ED458-80CC-2A4F-B3D6-6453CD5E87D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828800" y="1409700"/>
          <a:ext cx="5353050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Image" r:id="rId3" imgW="7141546" imgH="7166961" progId="">
                  <p:embed/>
                </p:oleObj>
              </mc:Choice>
              <mc:Fallback>
                <p:oleObj name="Image" r:id="rId3" imgW="7141546" imgH="716696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09700"/>
                        <a:ext cx="5353050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3461D-A194-A347-AE52-02E090A1E1D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828800" y="1390650"/>
          <a:ext cx="5381625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Image" r:id="rId3" imgW="7179668" imgH="7192376" progId="">
                  <p:embed/>
                </p:oleObj>
              </mc:Choice>
              <mc:Fallback>
                <p:oleObj name="Image" r:id="rId3" imgW="7179668" imgH="71923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90650"/>
                        <a:ext cx="5381625" cy="539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3AB2A-9A38-FA49-B1F5-F4BB0BB701F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828800" y="1409700"/>
          <a:ext cx="5334000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Image" r:id="rId3" imgW="7116131" imgH="7166961" progId="">
                  <p:embed/>
                </p:oleObj>
              </mc:Choice>
              <mc:Fallback>
                <p:oleObj name="Image" r:id="rId3" imgW="7116131" imgH="716696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09700"/>
                        <a:ext cx="5334000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336BE6-8C31-2F4B-9C40-05366F7480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tight spots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81000" y="1347788"/>
          <a:ext cx="8501063" cy="544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Image" r:id="rId3" imgW="11906813" imgH="7624426" progId="">
                  <p:embed/>
                </p:oleObj>
              </mc:Choice>
              <mc:Fallback>
                <p:oleObj name="Image" r:id="rId3" imgW="11906813" imgH="762442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47788"/>
                        <a:ext cx="8501063" cy="544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9D267-F9F2-5541-B442-ADC40DE81BF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solution</a:t>
            </a: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09600" y="5410200"/>
            <a:ext cx="37338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No perception </a:t>
            </a:r>
            <a:r>
              <a:rPr lang="en-US" sz="1600">
                <a:sym typeface="Wingdings" charset="2"/>
              </a:rPr>
              <a:t> 1,2 and 2,1 OK</a:t>
            </a:r>
          </a:p>
          <a:p>
            <a:pPr>
              <a:spcBef>
                <a:spcPct val="50000"/>
              </a:spcBef>
            </a:pPr>
            <a:r>
              <a:rPr lang="en-US" sz="1600">
                <a:sym typeface="Wingdings" charset="2"/>
              </a:rPr>
              <a:t>Move to 2,1</a:t>
            </a:r>
            <a:endParaRPr lang="en-US" sz="160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257800" y="5378450"/>
            <a:ext cx="3429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B in 2,1 </a:t>
            </a:r>
            <a:r>
              <a:rPr lang="en-US" sz="1600">
                <a:sym typeface="Wingdings" charset="2"/>
              </a:rPr>
              <a:t> 2,2 or 3,1 P?</a:t>
            </a:r>
          </a:p>
          <a:p>
            <a:pPr>
              <a:spcBef>
                <a:spcPct val="50000"/>
              </a:spcBef>
            </a:pPr>
            <a:r>
              <a:rPr lang="en-US" sz="1600">
                <a:sym typeface="Wingdings" charset="2"/>
              </a:rPr>
              <a:t>1,1 V  no P in 1,1</a:t>
            </a:r>
          </a:p>
          <a:p>
            <a:pPr>
              <a:spcBef>
                <a:spcPct val="50000"/>
              </a:spcBef>
            </a:pPr>
            <a:r>
              <a:rPr lang="en-US" sz="1600">
                <a:sym typeface="Wingdings" charset="2"/>
              </a:rPr>
              <a:t>Move to 1,2 (only option)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9924C1-6491-A943-B356-99865545933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solution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14475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09600" y="5410200"/>
            <a:ext cx="40386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 and No S when in 2,1 </a:t>
            </a:r>
            <a:r>
              <a:rPr lang="en-US" sz="1600">
                <a:sym typeface="Wingdings" charset="2"/>
              </a:rPr>
              <a:t> 1,3 or 1,2 has W</a:t>
            </a:r>
          </a:p>
          <a:p>
            <a:pPr>
              <a:spcBef>
                <a:spcPct val="50000"/>
              </a:spcBef>
            </a:pPr>
            <a:r>
              <a:rPr lang="en-US" sz="1600">
                <a:sym typeface="Wingdings" charset="2"/>
              </a:rPr>
              <a:t>1,2 OK  1,3 W</a:t>
            </a:r>
          </a:p>
          <a:p>
            <a:pPr>
              <a:spcBef>
                <a:spcPct val="50000"/>
              </a:spcBef>
            </a:pPr>
            <a:r>
              <a:rPr lang="en-US" sz="1600">
                <a:sym typeface="Wingdings" charset="2"/>
              </a:rPr>
              <a:t>No B in 1,2  2,2 OK &amp; 3,1 P</a:t>
            </a:r>
          </a:p>
          <a:p>
            <a:pPr>
              <a:spcBef>
                <a:spcPct val="50000"/>
              </a:spcBef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876F6-3593-BE44-987C-6D039FF8B86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in general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304800" y="1447800"/>
            <a:ext cx="83343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DF1D0F-E9F9-2F4F-BBC5-B41151C6FB3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logic</a:t>
            </a: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752600"/>
            <a:ext cx="91440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8C495D-7AD8-9947-8276-E1F52792848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Knowledge-Based Agent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371600"/>
            <a:ext cx="5257800" cy="5029200"/>
          </a:xfrm>
        </p:spPr>
        <p:txBody>
          <a:bodyPr/>
          <a:lstStyle/>
          <a:p>
            <a:r>
              <a:rPr lang="en-US"/>
              <a:t>Agent that uses </a:t>
            </a:r>
            <a:r>
              <a:rPr lang="en-US" b="1"/>
              <a:t>prior</a:t>
            </a:r>
            <a:r>
              <a:rPr lang="en-US"/>
              <a:t> or </a:t>
            </a:r>
            <a:r>
              <a:rPr lang="en-US" b="1"/>
              <a:t>acquired</a:t>
            </a:r>
            <a:r>
              <a:rPr lang="en-US"/>
              <a:t> knowledge to achieve its goals</a:t>
            </a:r>
          </a:p>
          <a:p>
            <a:pPr lvl="1"/>
            <a:r>
              <a:rPr lang="en-US" sz="1800"/>
              <a:t>Can make more efficient decisions</a:t>
            </a:r>
          </a:p>
          <a:p>
            <a:pPr lvl="1"/>
            <a:r>
              <a:rPr lang="en-US" sz="1800"/>
              <a:t>Can make informed decisions</a:t>
            </a:r>
          </a:p>
          <a:p>
            <a:r>
              <a:rPr lang="en-US"/>
              <a:t>Knowledge Base (KB): contains a set of </a:t>
            </a:r>
            <a:r>
              <a:rPr lang="en-US" u="sng"/>
              <a:t>representations</a:t>
            </a:r>
            <a:r>
              <a:rPr lang="en-US"/>
              <a:t> of facts about the Agent’s environment</a:t>
            </a:r>
          </a:p>
          <a:p>
            <a:r>
              <a:rPr lang="en-US"/>
              <a:t>Each representation is called a </a:t>
            </a:r>
            <a:r>
              <a:rPr lang="en-US" b="1"/>
              <a:t>sentence </a:t>
            </a:r>
          </a:p>
          <a:p>
            <a:r>
              <a:rPr lang="en-US"/>
              <a:t>Use some </a:t>
            </a:r>
            <a:r>
              <a:rPr lang="en-US" b="1"/>
              <a:t>knowledge representation language</a:t>
            </a:r>
            <a:r>
              <a:rPr lang="en-US"/>
              <a:t>, to TELL it what to know e.g., (temperature 72F)</a:t>
            </a:r>
          </a:p>
          <a:p>
            <a:r>
              <a:rPr lang="en-US"/>
              <a:t>ASK agent to query what to do</a:t>
            </a:r>
          </a:p>
          <a:p>
            <a:r>
              <a:rPr lang="en-US"/>
              <a:t>Agent can use inference to deduce new facts from TELLed facts</a:t>
            </a:r>
            <a:endParaRPr lang="en-US" b="1"/>
          </a:p>
        </p:txBody>
      </p:sp>
      <p:grpSp>
        <p:nvGrpSpPr>
          <p:cNvPr id="16390" name="Group 19"/>
          <p:cNvGrpSpPr>
            <a:grpSpLocks/>
          </p:cNvGrpSpPr>
          <p:nvPr/>
        </p:nvGrpSpPr>
        <p:grpSpPr bwMode="auto">
          <a:xfrm>
            <a:off x="152400" y="2286000"/>
            <a:ext cx="3527425" cy="3063875"/>
            <a:chOff x="274" y="1440"/>
            <a:chExt cx="2222" cy="1930"/>
          </a:xfrm>
        </p:grpSpPr>
        <p:grpSp>
          <p:nvGrpSpPr>
            <p:cNvPr id="16391" name="Group 9"/>
            <p:cNvGrpSpPr>
              <a:grpSpLocks/>
            </p:cNvGrpSpPr>
            <p:nvPr/>
          </p:nvGrpSpPr>
          <p:grpSpPr bwMode="auto">
            <a:xfrm>
              <a:off x="994" y="2016"/>
              <a:ext cx="1152" cy="768"/>
              <a:chOff x="384" y="2064"/>
              <a:chExt cx="1152" cy="768"/>
            </a:xfrm>
          </p:grpSpPr>
          <p:grpSp>
            <p:nvGrpSpPr>
              <p:cNvPr id="16400" name="Group 6"/>
              <p:cNvGrpSpPr>
                <a:grpSpLocks/>
              </p:cNvGrpSpPr>
              <p:nvPr/>
            </p:nvGrpSpPr>
            <p:grpSpPr bwMode="auto">
              <a:xfrm>
                <a:off x="384" y="2064"/>
                <a:ext cx="1152" cy="768"/>
                <a:chOff x="288" y="1056"/>
                <a:chExt cx="1152" cy="768"/>
              </a:xfrm>
            </p:grpSpPr>
            <p:sp>
              <p:nvSpPr>
                <p:cNvPr id="16403" name="Rectangle 4"/>
                <p:cNvSpPr>
                  <a:spLocks noChangeArrowheads="1"/>
                </p:cNvSpPr>
                <p:nvPr/>
              </p:nvSpPr>
              <p:spPr bwMode="auto">
                <a:xfrm>
                  <a:off x="288" y="1056"/>
                  <a:ext cx="1152" cy="38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04" name="Rectangle 5"/>
                <p:cNvSpPr>
                  <a:spLocks noChangeArrowheads="1"/>
                </p:cNvSpPr>
                <p:nvPr/>
              </p:nvSpPr>
              <p:spPr bwMode="auto">
                <a:xfrm>
                  <a:off x="288" y="1440"/>
                  <a:ext cx="1152" cy="38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01" name="Text Box 7"/>
              <p:cNvSpPr txBox="1">
                <a:spLocks noChangeArrowheads="1"/>
              </p:cNvSpPr>
              <p:nvPr/>
            </p:nvSpPr>
            <p:spPr bwMode="auto">
              <a:xfrm>
                <a:off x="480" y="2496"/>
                <a:ext cx="9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Knowledge Base</a:t>
                </a:r>
              </a:p>
            </p:txBody>
          </p:sp>
          <p:sp>
            <p:nvSpPr>
              <p:cNvPr id="16402" name="Text Box 8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9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Inference engine</a:t>
                </a:r>
              </a:p>
            </p:txBody>
          </p:sp>
        </p:grpSp>
        <p:sp>
          <p:nvSpPr>
            <p:cNvPr id="16392" name="Text Box 10"/>
            <p:cNvSpPr txBox="1">
              <a:spLocks noChangeArrowheads="1"/>
            </p:cNvSpPr>
            <p:nvPr/>
          </p:nvSpPr>
          <p:spPr bwMode="auto">
            <a:xfrm>
              <a:off x="322" y="1440"/>
              <a:ext cx="21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Domain independent algorithms</a:t>
              </a:r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418" y="3120"/>
              <a:ext cx="16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Domain specific content</a:t>
              </a:r>
            </a:p>
          </p:txBody>
        </p:sp>
        <p:sp>
          <p:nvSpPr>
            <p:cNvPr id="16394" name="Line 12"/>
            <p:cNvSpPr>
              <a:spLocks noChangeShapeType="1"/>
            </p:cNvSpPr>
            <p:nvPr/>
          </p:nvSpPr>
          <p:spPr bwMode="auto">
            <a:xfrm flipV="1">
              <a:off x="1186" y="278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5" name="Line 13"/>
            <p:cNvSpPr>
              <a:spLocks noChangeShapeType="1"/>
            </p:cNvSpPr>
            <p:nvPr/>
          </p:nvSpPr>
          <p:spPr bwMode="auto">
            <a:xfrm>
              <a:off x="128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6" name="Text Box 14"/>
            <p:cNvSpPr txBox="1">
              <a:spLocks noChangeArrowheads="1"/>
            </p:cNvSpPr>
            <p:nvPr/>
          </p:nvSpPr>
          <p:spPr bwMode="auto">
            <a:xfrm>
              <a:off x="274" y="2496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TELL</a:t>
              </a:r>
            </a:p>
          </p:txBody>
        </p:sp>
        <p:sp>
          <p:nvSpPr>
            <p:cNvPr id="16397" name="Text Box 15"/>
            <p:cNvSpPr txBox="1">
              <a:spLocks noChangeArrowheads="1"/>
            </p:cNvSpPr>
            <p:nvPr/>
          </p:nvSpPr>
          <p:spPr bwMode="auto">
            <a:xfrm>
              <a:off x="274" y="2112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ASK</a:t>
              </a:r>
            </a:p>
          </p:txBody>
        </p:sp>
        <p:sp>
          <p:nvSpPr>
            <p:cNvPr id="16398" name="Line 16"/>
            <p:cNvSpPr>
              <a:spLocks noChangeShapeType="1"/>
            </p:cNvSpPr>
            <p:nvPr/>
          </p:nvSpPr>
          <p:spPr bwMode="auto">
            <a:xfrm>
              <a:off x="658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9" name="Line 17"/>
            <p:cNvSpPr>
              <a:spLocks noChangeShapeType="1"/>
            </p:cNvSpPr>
            <p:nvPr/>
          </p:nvSpPr>
          <p:spPr bwMode="auto">
            <a:xfrm>
              <a:off x="658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307F4-32CF-E741-87B9-84E99539325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4820" name="Rectangle 36"/>
          <p:cNvSpPr>
            <a:spLocks noChangeArrowheads="1"/>
          </p:cNvSpPr>
          <p:nvPr/>
        </p:nvSpPr>
        <p:spPr bwMode="auto">
          <a:xfrm>
            <a:off x="3429000" y="63246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08050"/>
          </a:xfrm>
        </p:spPr>
        <p:txBody>
          <a:bodyPr/>
          <a:lstStyle/>
          <a:p>
            <a:r>
              <a:rPr lang="en-US"/>
              <a:t>The Semantic Wall</a:t>
            </a:r>
          </a:p>
        </p:txBody>
      </p:sp>
      <p:sp>
        <p:nvSpPr>
          <p:cNvPr id="34822" name="Rectangle 3" descr="Horizontal brick"/>
          <p:cNvSpPr>
            <a:spLocks noChangeArrowheads="1"/>
          </p:cNvSpPr>
          <p:nvPr/>
        </p:nvSpPr>
        <p:spPr bwMode="auto">
          <a:xfrm>
            <a:off x="4191000" y="1989138"/>
            <a:ext cx="228600" cy="4716462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228600" y="1614488"/>
            <a:ext cx="693420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/>
              <a:t>Physical Symbol System			    World</a:t>
            </a: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37465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+BLOCKA+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+BLOCKB+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+BLOCKC+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1800"/>
              <a:t>P</a:t>
            </a:r>
            <a:r>
              <a:rPr lang="en-US" sz="1800" baseline="-25000"/>
              <a:t>1</a:t>
            </a:r>
            <a:r>
              <a:rPr lang="en-US" sz="1800"/>
              <a:t>:(IS_ON +BLOCKA+ +BLOCKB+)</a:t>
            </a:r>
          </a:p>
          <a:p>
            <a:pPr eaLnBrk="1" hangingPunct="1"/>
            <a:r>
              <a:rPr lang="en-US" sz="1800"/>
              <a:t>P</a:t>
            </a:r>
            <a:r>
              <a:rPr lang="en-US" sz="1800" baseline="-25000"/>
              <a:t>2</a:t>
            </a:r>
            <a:r>
              <a:rPr lang="en-US" sz="1800"/>
              <a:t>:((IS_RED +BLOCKA+)</a:t>
            </a:r>
            <a:endParaRPr lang="en-US" sz="2000"/>
          </a:p>
        </p:txBody>
      </p:sp>
      <p:sp>
        <p:nvSpPr>
          <p:cNvPr id="279558" name="Cloud"/>
          <p:cNvSpPr>
            <a:spLocks noChangeAspect="1" noEditPoints="1" noChangeArrowheads="1"/>
          </p:cNvSpPr>
          <p:nvPr/>
        </p:nvSpPr>
        <p:spPr bwMode="auto">
          <a:xfrm>
            <a:off x="4495800" y="2160588"/>
            <a:ext cx="4648200" cy="3429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AutoShape 7"/>
          <p:cNvSpPr>
            <a:spLocks noChangeArrowheads="1"/>
          </p:cNvSpPr>
          <p:nvPr/>
        </p:nvSpPr>
        <p:spPr bwMode="auto">
          <a:xfrm>
            <a:off x="5257800" y="2922588"/>
            <a:ext cx="3048000" cy="990600"/>
          </a:xfrm>
          <a:prstGeom prst="parallelogram">
            <a:avLst>
              <a:gd name="adj" fmla="val 76923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>
            <a:off x="5257800" y="3913188"/>
            <a:ext cx="2362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8" name="Line 9"/>
          <p:cNvSpPr>
            <a:spLocks noChangeShapeType="1"/>
          </p:cNvSpPr>
          <p:nvPr/>
        </p:nvSpPr>
        <p:spPr bwMode="auto">
          <a:xfrm flipV="1">
            <a:off x="7543800" y="2922588"/>
            <a:ext cx="7620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Line 10"/>
          <p:cNvSpPr>
            <a:spLocks noChangeShapeType="1"/>
          </p:cNvSpPr>
          <p:nvPr/>
        </p:nvSpPr>
        <p:spPr bwMode="auto">
          <a:xfrm>
            <a:off x="8305800" y="2922588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0" name="Line 11"/>
          <p:cNvSpPr>
            <a:spLocks noChangeShapeType="1"/>
          </p:cNvSpPr>
          <p:nvPr/>
        </p:nvSpPr>
        <p:spPr bwMode="auto">
          <a:xfrm>
            <a:off x="5257800" y="3913188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1" name="Line 12"/>
          <p:cNvSpPr>
            <a:spLocks noChangeShapeType="1"/>
          </p:cNvSpPr>
          <p:nvPr/>
        </p:nvSpPr>
        <p:spPr bwMode="auto">
          <a:xfrm>
            <a:off x="7543800" y="3913188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2" name="Rectangle 13"/>
          <p:cNvSpPr>
            <a:spLocks noChangeArrowheads="1"/>
          </p:cNvSpPr>
          <p:nvPr/>
        </p:nvSpPr>
        <p:spPr bwMode="auto">
          <a:xfrm>
            <a:off x="5257800" y="3913188"/>
            <a:ext cx="22860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3" name="AutoShape 14"/>
          <p:cNvSpPr>
            <a:spLocks noChangeArrowheads="1"/>
          </p:cNvSpPr>
          <p:nvPr/>
        </p:nvSpPr>
        <p:spPr bwMode="auto">
          <a:xfrm rot="2214588">
            <a:off x="7762875" y="2914650"/>
            <a:ext cx="214313" cy="1252538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4" name="Rectangle 15"/>
          <p:cNvSpPr>
            <a:spLocks noChangeArrowheads="1"/>
          </p:cNvSpPr>
          <p:nvPr/>
        </p:nvSpPr>
        <p:spPr bwMode="auto">
          <a:xfrm>
            <a:off x="6858000" y="3303588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5" name="Line 16"/>
          <p:cNvSpPr>
            <a:spLocks noChangeShapeType="1"/>
          </p:cNvSpPr>
          <p:nvPr/>
        </p:nvSpPr>
        <p:spPr bwMode="auto">
          <a:xfrm flipV="1">
            <a:off x="6858000" y="31511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6" name="Line 17"/>
          <p:cNvSpPr>
            <a:spLocks noChangeShapeType="1"/>
          </p:cNvSpPr>
          <p:nvPr/>
        </p:nvSpPr>
        <p:spPr bwMode="auto">
          <a:xfrm flipV="1">
            <a:off x="7239000" y="31511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7" name="Line 18"/>
          <p:cNvSpPr>
            <a:spLocks noChangeShapeType="1"/>
          </p:cNvSpPr>
          <p:nvPr/>
        </p:nvSpPr>
        <p:spPr bwMode="auto">
          <a:xfrm>
            <a:off x="7086600" y="31511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8" name="Line 19"/>
          <p:cNvSpPr>
            <a:spLocks noChangeShapeType="1"/>
          </p:cNvSpPr>
          <p:nvPr/>
        </p:nvSpPr>
        <p:spPr bwMode="auto">
          <a:xfrm>
            <a:off x="7467600" y="31511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9" name="Line 20"/>
          <p:cNvSpPr>
            <a:spLocks noChangeShapeType="1"/>
          </p:cNvSpPr>
          <p:nvPr/>
        </p:nvSpPr>
        <p:spPr bwMode="auto">
          <a:xfrm flipV="1">
            <a:off x="7239000" y="3455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0" name="Rectangle 21"/>
          <p:cNvSpPr>
            <a:spLocks noChangeArrowheads="1"/>
          </p:cNvSpPr>
          <p:nvPr/>
        </p:nvSpPr>
        <p:spPr bwMode="auto">
          <a:xfrm>
            <a:off x="6096000" y="34559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1" name="Rectangle 22"/>
          <p:cNvSpPr>
            <a:spLocks noChangeArrowheads="1"/>
          </p:cNvSpPr>
          <p:nvPr/>
        </p:nvSpPr>
        <p:spPr bwMode="auto">
          <a:xfrm>
            <a:off x="6096000" y="3151188"/>
            <a:ext cx="304800" cy="304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2" name="Line 23"/>
          <p:cNvSpPr>
            <a:spLocks noChangeShapeType="1"/>
          </p:cNvSpPr>
          <p:nvPr/>
        </p:nvSpPr>
        <p:spPr bwMode="auto">
          <a:xfrm flipV="1">
            <a:off x="6400800" y="33035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3" name="Line 24"/>
          <p:cNvSpPr>
            <a:spLocks noChangeShapeType="1"/>
          </p:cNvSpPr>
          <p:nvPr/>
        </p:nvSpPr>
        <p:spPr bwMode="auto">
          <a:xfrm flipV="1">
            <a:off x="6400800" y="3608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4" name="Line 25"/>
          <p:cNvSpPr>
            <a:spLocks noChangeShapeType="1"/>
          </p:cNvSpPr>
          <p:nvPr/>
        </p:nvSpPr>
        <p:spPr bwMode="auto">
          <a:xfrm flipV="1">
            <a:off x="6400800" y="29987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5" name="Line 26"/>
          <p:cNvSpPr>
            <a:spLocks noChangeShapeType="1"/>
          </p:cNvSpPr>
          <p:nvPr/>
        </p:nvSpPr>
        <p:spPr bwMode="auto">
          <a:xfrm flipV="1">
            <a:off x="6096000" y="29987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6" name="Line 27"/>
          <p:cNvSpPr>
            <a:spLocks noChangeShapeType="1"/>
          </p:cNvSpPr>
          <p:nvPr/>
        </p:nvSpPr>
        <p:spPr bwMode="auto">
          <a:xfrm>
            <a:off x="6553200" y="29987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7" name="Line 28"/>
          <p:cNvSpPr>
            <a:spLocks noChangeShapeType="1"/>
          </p:cNvSpPr>
          <p:nvPr/>
        </p:nvSpPr>
        <p:spPr bwMode="auto">
          <a:xfrm>
            <a:off x="6248400" y="2998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8" name="AutoShape 29"/>
          <p:cNvSpPr>
            <a:spLocks noChangeArrowheads="1"/>
          </p:cNvSpPr>
          <p:nvPr/>
        </p:nvSpPr>
        <p:spPr bwMode="auto">
          <a:xfrm>
            <a:off x="7239000" y="6059488"/>
            <a:ext cx="5334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9" name="Line 30"/>
          <p:cNvSpPr>
            <a:spLocks noChangeShapeType="1"/>
          </p:cNvSpPr>
          <p:nvPr/>
        </p:nvSpPr>
        <p:spPr bwMode="auto">
          <a:xfrm flipV="1">
            <a:off x="7772400" y="65166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0" name="Line 31"/>
          <p:cNvSpPr>
            <a:spLocks noChangeShapeType="1"/>
          </p:cNvSpPr>
          <p:nvPr/>
        </p:nvSpPr>
        <p:spPr bwMode="auto">
          <a:xfrm flipH="1" flipV="1">
            <a:off x="7467600" y="60594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1" name="Oval 32"/>
          <p:cNvSpPr>
            <a:spLocks noChangeArrowheads="1"/>
          </p:cNvSpPr>
          <p:nvPr/>
        </p:nvSpPr>
        <p:spPr bwMode="auto">
          <a:xfrm flipV="1">
            <a:off x="5334000" y="6135688"/>
            <a:ext cx="685800" cy="304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2" name="Line 33"/>
          <p:cNvSpPr>
            <a:spLocks noChangeShapeType="1"/>
          </p:cNvSpPr>
          <p:nvPr/>
        </p:nvSpPr>
        <p:spPr bwMode="auto">
          <a:xfrm>
            <a:off x="5334000" y="62880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3" name="Line 34"/>
          <p:cNvSpPr>
            <a:spLocks noChangeShapeType="1"/>
          </p:cNvSpPr>
          <p:nvPr/>
        </p:nvSpPr>
        <p:spPr bwMode="auto">
          <a:xfrm>
            <a:off x="6019800" y="62880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4" name="Freeform 35"/>
          <p:cNvSpPr>
            <a:spLocks/>
          </p:cNvSpPr>
          <p:nvPr/>
        </p:nvSpPr>
        <p:spPr bwMode="auto">
          <a:xfrm>
            <a:off x="5329238" y="6469063"/>
            <a:ext cx="671512" cy="100012"/>
          </a:xfrm>
          <a:custGeom>
            <a:avLst/>
            <a:gdLst>
              <a:gd name="T0" fmla="*/ 0 w 423"/>
              <a:gd name="T1" fmla="*/ 0 h 63"/>
              <a:gd name="T2" fmla="*/ 171450 w 423"/>
              <a:gd name="T3" fmla="*/ 100012 h 63"/>
              <a:gd name="T4" fmla="*/ 342900 w 423"/>
              <a:gd name="T5" fmla="*/ 100012 h 63"/>
              <a:gd name="T6" fmla="*/ 557212 w 423"/>
              <a:gd name="T7" fmla="*/ 85725 h 63"/>
              <a:gd name="T8" fmla="*/ 671512 w 423"/>
              <a:gd name="T9" fmla="*/ 0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63"/>
              <a:gd name="T17" fmla="*/ 423 w 423"/>
              <a:gd name="T18" fmla="*/ 63 h 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63">
                <a:moveTo>
                  <a:pt x="0" y="0"/>
                </a:moveTo>
                <a:lnTo>
                  <a:pt x="108" y="63"/>
                </a:lnTo>
                <a:lnTo>
                  <a:pt x="216" y="63"/>
                </a:lnTo>
                <a:lnTo>
                  <a:pt x="351" y="54"/>
                </a:lnTo>
                <a:lnTo>
                  <a:pt x="42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04F1CB-490F-B041-BF57-D6353C0A4BB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8" name="Rectangle 14"/>
          <p:cNvSpPr>
            <a:spLocks noChangeArrowheads="1"/>
          </p:cNvSpPr>
          <p:nvPr/>
        </p:nvSpPr>
        <p:spPr bwMode="auto">
          <a:xfrm>
            <a:off x="3429000" y="63246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26988"/>
            <a:ext cx="8510588" cy="942976"/>
          </a:xfrm>
        </p:spPr>
        <p:txBody>
          <a:bodyPr/>
          <a:lstStyle/>
          <a:p>
            <a:r>
              <a:rPr lang="en-US"/>
              <a:t>Truth depends on Interpretation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8888"/>
            <a:ext cx="8077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	</a:t>
            </a:r>
          </a:p>
          <a:p>
            <a:pPr>
              <a:buFontTx/>
              <a:buNone/>
            </a:pPr>
            <a:r>
              <a:rPr lang="en-US"/>
              <a:t>Representation 1			World</a:t>
            </a:r>
          </a:p>
          <a:p>
            <a:pPr>
              <a:buFontTx/>
              <a:buNone/>
            </a:pPr>
            <a:r>
              <a:rPr lang="en-US"/>
              <a:t>					</a:t>
            </a:r>
            <a:endParaRPr lang="en-US" sz="1800"/>
          </a:p>
        </p:txBody>
      </p:sp>
      <p:grpSp>
        <p:nvGrpSpPr>
          <p:cNvPr id="36871" name="Group 4"/>
          <p:cNvGrpSpPr>
            <a:grpSpLocks/>
          </p:cNvGrpSpPr>
          <p:nvPr/>
        </p:nvGrpSpPr>
        <p:grpSpPr bwMode="auto">
          <a:xfrm>
            <a:off x="457200" y="1874838"/>
            <a:ext cx="6380163" cy="5010150"/>
            <a:chOff x="288" y="960"/>
            <a:chExt cx="4019" cy="3156"/>
          </a:xfrm>
        </p:grpSpPr>
        <p:sp>
          <p:nvSpPr>
            <p:cNvPr id="36872" name="Line 5"/>
            <p:cNvSpPr>
              <a:spLocks noChangeShapeType="1"/>
            </p:cNvSpPr>
            <p:nvPr/>
          </p:nvSpPr>
          <p:spPr bwMode="auto">
            <a:xfrm flipV="1">
              <a:off x="2832" y="960"/>
              <a:ext cx="0" cy="312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6"/>
            <p:cNvSpPr>
              <a:spLocks noChangeShapeType="1"/>
            </p:cNvSpPr>
            <p:nvPr/>
          </p:nvSpPr>
          <p:spPr bwMode="auto">
            <a:xfrm>
              <a:off x="288" y="2784"/>
              <a:ext cx="25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3456" y="177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Rectangle 8" descr="Light upward diagonal"/>
            <p:cNvSpPr>
              <a:spLocks noChangeArrowheads="1"/>
            </p:cNvSpPr>
            <p:nvPr/>
          </p:nvSpPr>
          <p:spPr bwMode="auto">
            <a:xfrm>
              <a:off x="3456" y="2160"/>
              <a:ext cx="384" cy="38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9"/>
            <p:cNvSpPr>
              <a:spLocks noChangeShapeType="1"/>
            </p:cNvSpPr>
            <p:nvPr/>
          </p:nvSpPr>
          <p:spPr bwMode="auto">
            <a:xfrm flipV="1">
              <a:off x="2256" y="2592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Line 10"/>
            <p:cNvSpPr>
              <a:spLocks noChangeShapeType="1"/>
            </p:cNvSpPr>
            <p:nvPr/>
          </p:nvSpPr>
          <p:spPr bwMode="auto">
            <a:xfrm>
              <a:off x="2256" y="158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8" name="Line 11"/>
            <p:cNvSpPr>
              <a:spLocks noChangeShapeType="1"/>
            </p:cNvSpPr>
            <p:nvPr/>
          </p:nvSpPr>
          <p:spPr bwMode="auto">
            <a:xfrm>
              <a:off x="2208" y="1920"/>
              <a:ext cx="12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9" name="Freeform 12"/>
            <p:cNvSpPr>
              <a:spLocks/>
            </p:cNvSpPr>
            <p:nvPr/>
          </p:nvSpPr>
          <p:spPr bwMode="auto">
            <a:xfrm>
              <a:off x="2352" y="2030"/>
              <a:ext cx="1955" cy="1570"/>
            </a:xfrm>
            <a:custGeom>
              <a:avLst/>
              <a:gdLst>
                <a:gd name="T0" fmla="*/ 0 w 1955"/>
                <a:gd name="T1" fmla="*/ 1570 h 1570"/>
                <a:gd name="T2" fmla="*/ 1890 w 1955"/>
                <a:gd name="T3" fmla="*/ 1129 h 1570"/>
                <a:gd name="T4" fmla="*/ 1955 w 1955"/>
                <a:gd name="T5" fmla="*/ 877 h 1570"/>
                <a:gd name="T6" fmla="*/ 1915 w 1955"/>
                <a:gd name="T7" fmla="*/ 626 h 1570"/>
                <a:gd name="T8" fmla="*/ 1525 w 1955"/>
                <a:gd name="T9" fmla="*/ 0 h 15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5"/>
                <a:gd name="T16" fmla="*/ 0 h 1570"/>
                <a:gd name="T17" fmla="*/ 1955 w 1955"/>
                <a:gd name="T18" fmla="*/ 1570 h 15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5" h="1570">
                  <a:moveTo>
                    <a:pt x="0" y="1570"/>
                  </a:moveTo>
                  <a:lnTo>
                    <a:pt x="1890" y="1129"/>
                  </a:lnTo>
                  <a:lnTo>
                    <a:pt x="1955" y="877"/>
                  </a:lnTo>
                  <a:lnTo>
                    <a:pt x="1915" y="626"/>
                  </a:lnTo>
                  <a:lnTo>
                    <a:pt x="15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0" name="Text Box 13"/>
            <p:cNvSpPr txBox="1">
              <a:spLocks noChangeArrowheads="1"/>
            </p:cNvSpPr>
            <p:nvPr/>
          </p:nvSpPr>
          <p:spPr bwMode="auto">
            <a:xfrm>
              <a:off x="657" y="1298"/>
              <a:ext cx="2548" cy="2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kumimoji="1" lang="en-US"/>
                <a:t>		A</a:t>
              </a:r>
            </a:p>
            <a:p>
              <a:endParaRPr kumimoji="1" lang="en-US"/>
            </a:p>
            <a:p>
              <a:r>
                <a:rPr kumimoji="1" lang="en-US"/>
                <a:t>		B</a:t>
              </a:r>
            </a:p>
            <a:p>
              <a:r>
                <a:rPr kumimoji="1" lang="en-US"/>
                <a:t>ON(A,B) </a:t>
              </a:r>
              <a:r>
                <a:rPr kumimoji="1" lang="en-US">
                  <a:solidFill>
                    <a:srgbClr val="FF0000"/>
                  </a:solidFill>
                </a:rPr>
                <a:t>T</a:t>
              </a:r>
            </a:p>
            <a:p>
              <a:r>
                <a:rPr kumimoji="1" lang="en-US"/>
                <a:t>ON(B,A) </a:t>
              </a:r>
              <a:r>
                <a:rPr kumimoji="1" lang="en-US">
                  <a:solidFill>
                    <a:srgbClr val="FF0000"/>
                  </a:solidFill>
                </a:rPr>
                <a:t>F</a:t>
              </a:r>
            </a:p>
            <a:p>
              <a:endParaRPr kumimoji="1" lang="en-US"/>
            </a:p>
            <a:p>
              <a:endParaRPr kumimoji="1" lang="en-US"/>
            </a:p>
            <a:p>
              <a:endParaRPr kumimoji="1" lang="en-US"/>
            </a:p>
            <a:p>
              <a:r>
                <a:rPr kumimoji="1" lang="en-US"/>
                <a:t>ON(A,B)  </a:t>
              </a:r>
              <a:r>
                <a:rPr kumimoji="1" lang="en-US">
                  <a:solidFill>
                    <a:srgbClr val="FF0000"/>
                  </a:solidFill>
                </a:rPr>
                <a:t>F	</a:t>
              </a:r>
              <a:r>
                <a:rPr kumimoji="1" lang="en-US"/>
                <a:t>A</a:t>
              </a:r>
            </a:p>
            <a:p>
              <a:endParaRPr kumimoji="1" lang="en-US"/>
            </a:p>
            <a:p>
              <a:r>
                <a:rPr kumimoji="1" lang="en-US"/>
                <a:t>ON(B,A)  </a:t>
              </a:r>
              <a:r>
                <a:rPr kumimoji="1" lang="en-US">
                  <a:solidFill>
                    <a:srgbClr val="FF0000"/>
                  </a:solidFill>
                </a:rPr>
                <a:t>T</a:t>
              </a:r>
              <a:r>
                <a:rPr kumimoji="1" lang="en-US"/>
                <a:t> 	B</a:t>
              </a:r>
            </a:p>
            <a:p>
              <a:r>
                <a:rPr kumimoji="1" lang="en-US"/>
                <a:t>				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17B1B-9B0C-7244-84F8-BC42A60CFCE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219075" y="1524000"/>
            <a:ext cx="892492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403350" y="5562600"/>
            <a:ext cx="6840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>
                <a:solidFill>
                  <a:schemeClr val="hlink"/>
                </a:solidFill>
                <a:latin typeface="Tahoma" charset="0"/>
                <a:ea typeface="Arial" charset="0"/>
                <a:cs typeface="Arial" charset="0"/>
              </a:rPr>
              <a:t>Entailment is different than inference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A1AC3-3DC9-8048-907A-F6321D1E2AA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Logic as a representation of the World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	</a:t>
            </a:r>
            <a:r>
              <a:rPr lang="en-US" sz="1800"/>
              <a:t>			</a:t>
            </a:r>
            <a:endParaRPr lang="en-US" sz="1800">
              <a:solidFill>
                <a:srgbClr val="FF0066"/>
              </a:solidFill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1095375" y="1865313"/>
            <a:ext cx="6775450" cy="3336925"/>
            <a:chOff x="690" y="1175"/>
            <a:chExt cx="4268" cy="2102"/>
          </a:xfrm>
        </p:grpSpPr>
        <p:sp>
          <p:nvSpPr>
            <p:cNvPr id="39943" name="Line 5"/>
            <p:cNvSpPr>
              <a:spLocks noChangeShapeType="1"/>
            </p:cNvSpPr>
            <p:nvPr/>
          </p:nvSpPr>
          <p:spPr bwMode="auto">
            <a:xfrm>
              <a:off x="3120" y="153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4" name="Line 6"/>
            <p:cNvSpPr>
              <a:spLocks noChangeShapeType="1"/>
            </p:cNvSpPr>
            <p:nvPr/>
          </p:nvSpPr>
          <p:spPr bwMode="auto">
            <a:xfrm>
              <a:off x="4608" y="163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5" name="Line 7"/>
            <p:cNvSpPr>
              <a:spLocks noChangeShapeType="1"/>
            </p:cNvSpPr>
            <p:nvPr/>
          </p:nvSpPr>
          <p:spPr bwMode="auto">
            <a:xfrm>
              <a:off x="2928" y="316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6" name="Line 8"/>
            <p:cNvSpPr>
              <a:spLocks noChangeShapeType="1"/>
            </p:cNvSpPr>
            <p:nvPr/>
          </p:nvSpPr>
          <p:spPr bwMode="auto">
            <a:xfrm>
              <a:off x="2352" y="172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7" name="Text Box 9"/>
            <p:cNvSpPr txBox="1">
              <a:spLocks noChangeArrowheads="1"/>
            </p:cNvSpPr>
            <p:nvPr/>
          </p:nvSpPr>
          <p:spPr bwMode="auto">
            <a:xfrm>
              <a:off x="2278" y="2989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Facts</a:t>
              </a:r>
            </a:p>
          </p:txBody>
        </p:sp>
        <p:sp>
          <p:nvSpPr>
            <p:cNvPr id="39948" name="Text Box 10"/>
            <p:cNvSpPr txBox="1">
              <a:spLocks noChangeArrowheads="1"/>
            </p:cNvSpPr>
            <p:nvPr/>
          </p:nvSpPr>
          <p:spPr bwMode="auto">
            <a:xfrm>
              <a:off x="690" y="2989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World</a:t>
              </a:r>
            </a:p>
          </p:txBody>
        </p:sp>
        <p:sp>
          <p:nvSpPr>
            <p:cNvPr id="39949" name="Text Box 11"/>
            <p:cNvSpPr txBox="1">
              <a:spLocks noChangeArrowheads="1"/>
            </p:cNvSpPr>
            <p:nvPr/>
          </p:nvSpPr>
          <p:spPr bwMode="auto">
            <a:xfrm>
              <a:off x="4364" y="2944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Fact</a:t>
              </a:r>
            </a:p>
          </p:txBody>
        </p:sp>
        <p:sp>
          <p:nvSpPr>
            <p:cNvPr id="39950" name="Text Box 12"/>
            <p:cNvSpPr txBox="1">
              <a:spLocks noChangeArrowheads="1"/>
            </p:cNvSpPr>
            <p:nvPr/>
          </p:nvSpPr>
          <p:spPr bwMode="auto">
            <a:xfrm>
              <a:off x="3230" y="2899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follows</a:t>
              </a:r>
            </a:p>
          </p:txBody>
        </p:sp>
        <p:sp>
          <p:nvSpPr>
            <p:cNvPr id="39951" name="Text Box 13"/>
            <p:cNvSpPr txBox="1">
              <a:spLocks noChangeArrowheads="1"/>
            </p:cNvSpPr>
            <p:nvPr/>
          </p:nvSpPr>
          <p:spPr bwMode="auto">
            <a:xfrm>
              <a:off x="735" y="2037"/>
              <a:ext cx="10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Refers to </a:t>
              </a:r>
            </a:p>
            <a:p>
              <a:r>
                <a:rPr lang="en-US"/>
                <a:t>(Semantics)</a:t>
              </a:r>
            </a:p>
          </p:txBody>
        </p:sp>
        <p:sp>
          <p:nvSpPr>
            <p:cNvPr id="39952" name="Text Box 14"/>
            <p:cNvSpPr txBox="1">
              <a:spLocks noChangeArrowheads="1"/>
            </p:cNvSpPr>
            <p:nvPr/>
          </p:nvSpPr>
          <p:spPr bwMode="auto">
            <a:xfrm>
              <a:off x="701" y="1344"/>
              <a:ext cx="2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Representation: Sentences</a:t>
              </a:r>
            </a:p>
          </p:txBody>
        </p:sp>
        <p:sp>
          <p:nvSpPr>
            <p:cNvPr id="39953" name="Text Box 15"/>
            <p:cNvSpPr txBox="1">
              <a:spLocks noChangeArrowheads="1"/>
            </p:cNvSpPr>
            <p:nvPr/>
          </p:nvSpPr>
          <p:spPr bwMode="auto">
            <a:xfrm>
              <a:off x="4150" y="1356"/>
              <a:ext cx="8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Sentence</a:t>
              </a:r>
            </a:p>
          </p:txBody>
        </p:sp>
        <p:sp>
          <p:nvSpPr>
            <p:cNvPr id="39954" name="Text Box 16"/>
            <p:cNvSpPr txBox="1">
              <a:spLocks noChangeArrowheads="1"/>
            </p:cNvSpPr>
            <p:nvPr/>
          </p:nvSpPr>
          <p:spPr bwMode="auto">
            <a:xfrm>
              <a:off x="3094" y="1175"/>
              <a:ext cx="6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entails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A302A7-32EB-5C46-AF16-03B7ECC53B4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419100" y="1573213"/>
          <a:ext cx="8724900" cy="514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Image" r:id="rId3" imgW="12097423" imgH="7128839" progId="">
                  <p:embed/>
                </p:oleObj>
              </mc:Choice>
              <mc:Fallback>
                <p:oleObj name="Image" r:id="rId3" imgW="12097423" imgH="712883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573213"/>
                        <a:ext cx="8724900" cy="514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6040C7-8450-F046-81B3-EDF8B619F42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371600"/>
            <a:ext cx="9144000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5FE03B-3881-DD41-B392-9AADE6FE2EA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symbols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762500"/>
          </a:xfrm>
        </p:spPr>
        <p:txBody>
          <a:bodyPr/>
          <a:lstStyle/>
          <a:p>
            <a:r>
              <a:rPr lang="en-US" dirty="0"/>
              <a:t>Expressions only evaluate to either “true” or “false.”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		“P is true”</a:t>
            </a:r>
          </a:p>
          <a:p>
            <a:r>
              <a:rPr lang="en-US" dirty="0"/>
              <a:t>¬P		“P is false”				</a:t>
            </a:r>
            <a:r>
              <a:rPr lang="en-US" dirty="0">
                <a:solidFill>
                  <a:srgbClr val="0066FF"/>
                </a:solidFill>
              </a:rPr>
              <a:t>negation</a:t>
            </a:r>
          </a:p>
          <a:p>
            <a:r>
              <a:rPr lang="en-US" dirty="0"/>
              <a:t>P V Q	“either P is true or Q is true or both”	</a:t>
            </a:r>
            <a:r>
              <a:rPr lang="en-US" dirty="0">
                <a:solidFill>
                  <a:srgbClr val="0066FF"/>
                </a:solidFill>
              </a:rPr>
              <a:t>disjunction</a:t>
            </a:r>
          </a:p>
          <a:p>
            <a:r>
              <a:rPr lang="en-US" dirty="0"/>
              <a:t>P ^ Q	“both P and Q are true”			</a:t>
            </a:r>
            <a:r>
              <a:rPr lang="en-US" dirty="0">
                <a:solidFill>
                  <a:srgbClr val="0066FF"/>
                </a:solidFill>
              </a:rPr>
              <a:t>conjunction</a:t>
            </a:r>
          </a:p>
          <a:p>
            <a:r>
              <a:rPr lang="en-US"/>
              <a:t>P =&gt; Q	“if P is true, </a:t>
            </a:r>
            <a:r>
              <a:rPr lang="en-US" smtClean="0"/>
              <a:t>then </a:t>
            </a:r>
            <a:r>
              <a:rPr lang="en-US"/>
              <a:t>Q is true”		</a:t>
            </a:r>
            <a:r>
              <a:rPr lang="en-US">
                <a:solidFill>
                  <a:srgbClr val="0066FF"/>
                </a:solidFill>
              </a:rPr>
              <a:t>implication</a:t>
            </a:r>
          </a:p>
          <a:p>
            <a:r>
              <a:rPr lang="en-US" dirty="0"/>
              <a:t>P </a:t>
            </a:r>
            <a:r>
              <a:rPr lang="en-US" dirty="0" err="1">
                <a:sym typeface="Wingdings" charset="2"/>
              </a:rPr>
              <a:t></a:t>
            </a:r>
            <a:r>
              <a:rPr lang="en-US" dirty="0">
                <a:sym typeface="Wingdings" charset="2"/>
              </a:rPr>
              <a:t> Q	“P and Q are either both true or both false” </a:t>
            </a:r>
            <a:r>
              <a:rPr lang="en-US" dirty="0">
                <a:solidFill>
                  <a:srgbClr val="0066FF"/>
                </a:solidFill>
                <a:sym typeface="Wingdings" charset="2"/>
              </a:rPr>
              <a:t>equivalence</a:t>
            </a:r>
            <a:endParaRPr 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B42FA5-3E7F-774C-A364-852BFB6CC08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syntax</a:t>
            </a: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 r="-3040"/>
          <a:stretch>
            <a:fillRect/>
          </a:stretch>
        </p:blipFill>
        <p:spPr bwMode="auto">
          <a:xfrm>
            <a:off x="0" y="1447800"/>
            <a:ext cx="80772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5867400" y="15240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AA5BEA-AD5F-214D-8AF6-F7CE5546E21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semantics</a:t>
            </a:r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371600"/>
            <a:ext cx="89916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8D11E9-C8B0-1A44-8F8C-311430A344A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Truth tables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Truth value: whether a statement is true or false.</a:t>
            </a:r>
          </a:p>
          <a:p>
            <a:r>
              <a:rPr lang="en-US"/>
              <a:t>Truth table: complete list of truth values for a statement given all possible values of the individual atomic expressions.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Example: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	P	Q	P V Q</a:t>
            </a:r>
          </a:p>
          <a:p>
            <a:pPr>
              <a:buFontTx/>
              <a:buNone/>
            </a:pPr>
            <a:r>
              <a:rPr lang="en-US"/>
              <a:t>		T	T	T</a:t>
            </a:r>
          </a:p>
          <a:p>
            <a:pPr>
              <a:buFontTx/>
              <a:buNone/>
            </a:pPr>
            <a:r>
              <a:rPr lang="en-US"/>
              <a:t>		T	F	T</a:t>
            </a:r>
          </a:p>
          <a:p>
            <a:pPr>
              <a:buFontTx/>
              <a:buNone/>
            </a:pPr>
            <a:r>
              <a:rPr lang="en-US"/>
              <a:t>		F	T	T</a:t>
            </a:r>
          </a:p>
          <a:p>
            <a:pPr>
              <a:buFontTx/>
              <a:buNone/>
            </a:pPr>
            <a:r>
              <a:rPr lang="en-US"/>
              <a:t>		F	F	F</a:t>
            </a:r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1447800" y="38100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1BD423-3473-B24E-AC5D-9C4D2830526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knowledge-based agent</a:t>
            </a: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295400"/>
            <a:ext cx="9144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85800" y="3962400"/>
            <a:ext cx="7848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endParaRPr kumimoji="1" lang="en-US" sz="1800">
              <a:latin typeface="Tahoma" charset="0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kumimoji="1" lang="en-US" sz="1800">
                <a:latin typeface="Tahoma" charset="0"/>
              </a:rPr>
              <a:t>TELL KB what was perceived</a:t>
            </a:r>
            <a:br>
              <a:rPr kumimoji="1" lang="en-US" sz="1800">
                <a:latin typeface="Tahoma" charset="0"/>
              </a:rPr>
            </a:br>
            <a:r>
              <a:rPr kumimoji="1" lang="en-US" sz="1800">
                <a:latin typeface="Tahoma" charset="0"/>
              </a:rPr>
              <a:t>Uses a KRL to insert new sentences, representations of facts, into KB</a:t>
            </a:r>
            <a:br>
              <a:rPr kumimoji="1" lang="en-US" sz="1800">
                <a:latin typeface="Tahoma" charset="0"/>
              </a:rPr>
            </a:br>
            <a:endParaRPr kumimoji="1" lang="en-US" sz="1800">
              <a:latin typeface="Tahoma" charset="0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kumimoji="1" lang="en-US" sz="1800">
                <a:latin typeface="Tahoma" charset="0"/>
              </a:rPr>
              <a:t>ASK KB what to do.</a:t>
            </a:r>
            <a:br>
              <a:rPr kumimoji="1" lang="en-US" sz="1800">
                <a:latin typeface="Tahoma" charset="0"/>
              </a:rPr>
            </a:br>
            <a:r>
              <a:rPr kumimoji="1" lang="en-US" sz="1800">
                <a:latin typeface="Tahoma" charset="0"/>
              </a:rPr>
              <a:t>Uses logical reasoning to examine actions and select best.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4DB74-9DF8-B04A-A80F-E58C7DE8FA1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Truth tables for basic connectives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	Q	¬P	¬Q	P V Q	P ^ Q	P=&gt;Q	P</a:t>
            </a:r>
            <a:r>
              <a:rPr lang="en-US">
                <a:sym typeface="Wingdings" charset="2"/>
              </a:rPr>
              <a:t>Q</a:t>
            </a:r>
          </a:p>
          <a:p>
            <a:pPr>
              <a:buFontTx/>
              <a:buNone/>
            </a:pPr>
            <a:endParaRPr lang="en-US">
              <a:sym typeface="Wingdings" charset="2"/>
            </a:endParaRPr>
          </a:p>
          <a:p>
            <a:pPr>
              <a:buFontTx/>
              <a:buNone/>
            </a:pPr>
            <a:r>
              <a:rPr lang="en-US">
                <a:sym typeface="Wingdings" charset="2"/>
              </a:rPr>
              <a:t>T	T	F	F	T	T	T	T</a:t>
            </a:r>
          </a:p>
          <a:p>
            <a:pPr>
              <a:buFontTx/>
              <a:buNone/>
            </a:pPr>
            <a:r>
              <a:rPr lang="en-US">
                <a:sym typeface="Wingdings" charset="2"/>
              </a:rPr>
              <a:t>T	F	F	T	T	F	F	F</a:t>
            </a:r>
          </a:p>
          <a:p>
            <a:pPr>
              <a:buFontTx/>
              <a:buNone/>
            </a:pPr>
            <a:r>
              <a:rPr lang="en-US">
                <a:sym typeface="Wingdings" charset="2"/>
              </a:rPr>
              <a:t>F	T	T	F	T	F	T	F</a:t>
            </a:r>
          </a:p>
          <a:p>
            <a:pPr>
              <a:buFontTx/>
              <a:buNone/>
            </a:pPr>
            <a:r>
              <a:rPr lang="en-US">
                <a:sym typeface="Wingdings" charset="2"/>
              </a:rPr>
              <a:t>F	F	T	T	F	F	T	T</a:t>
            </a:r>
            <a:endParaRPr lang="en-US"/>
          </a:p>
        </p:txBody>
      </p:sp>
      <p:sp>
        <p:nvSpPr>
          <p:cNvPr id="47110" name="Line 4"/>
          <p:cNvSpPr>
            <a:spLocks noChangeShapeType="1"/>
          </p:cNvSpPr>
          <p:nvPr/>
        </p:nvSpPr>
        <p:spPr bwMode="auto">
          <a:xfrm>
            <a:off x="457200" y="2895600"/>
            <a:ext cx="624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F1147B-BB78-454D-818B-ACD106AAB4B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basic manipulation rules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¬(¬A) = A				Double negation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¬(A ^ B) = (¬A) V (¬B)		Negated “and”</a:t>
            </a:r>
          </a:p>
          <a:p>
            <a:pPr>
              <a:lnSpc>
                <a:spcPct val="90000"/>
              </a:lnSpc>
            </a:pPr>
            <a:r>
              <a:rPr lang="en-US"/>
              <a:t>¬(A V B) = (¬A) ^ (¬B)		Negated “or”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^ (B V C) = (A ^ B) V (A ^ C)	Distributivity of ^ on V</a:t>
            </a:r>
          </a:p>
          <a:p>
            <a:pPr>
              <a:lnSpc>
                <a:spcPct val="90000"/>
              </a:lnSpc>
            </a:pPr>
            <a:r>
              <a:rPr lang="en-US"/>
              <a:t>A V (B ^ C) = (A V B) ^ (A V C)	Distributivity of V on ^</a:t>
            </a:r>
          </a:p>
          <a:p>
            <a:pPr>
              <a:lnSpc>
                <a:spcPct val="90000"/>
              </a:lnSpc>
            </a:pPr>
            <a:r>
              <a:rPr lang="en-US"/>
              <a:t>A =&gt; B = (¬A) V B			by definition</a:t>
            </a:r>
          </a:p>
          <a:p>
            <a:pPr>
              <a:lnSpc>
                <a:spcPct val="90000"/>
              </a:lnSpc>
            </a:pPr>
            <a:r>
              <a:rPr lang="en-US"/>
              <a:t>¬(A =&gt; B) = A ^ (¬B)		using negated or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>
                <a:sym typeface="Wingdings" charset="2"/>
              </a:rPr>
              <a:t> B = (A =&gt; B) ^ (B =&gt; A)	by definition</a:t>
            </a:r>
          </a:p>
          <a:p>
            <a:pPr>
              <a:lnSpc>
                <a:spcPct val="90000"/>
              </a:lnSpc>
            </a:pPr>
            <a:r>
              <a:rPr lang="en-US"/>
              <a:t>¬(A </a:t>
            </a:r>
            <a:r>
              <a:rPr lang="en-US">
                <a:sym typeface="Wingdings" charset="2"/>
              </a:rPr>
              <a:t> B) = (A ^ (</a:t>
            </a:r>
            <a:r>
              <a:rPr lang="en-US"/>
              <a:t>¬B))V(B ^ (¬A))	using negated and &amp; or</a:t>
            </a:r>
          </a:p>
          <a:p>
            <a:pPr>
              <a:lnSpc>
                <a:spcPct val="90000"/>
              </a:lnSpc>
            </a:pPr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829F9-D0D5-9147-B1F9-ACCAADC14B9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inference: enumeration method</a:t>
            </a:r>
          </a:p>
        </p:txBody>
      </p:sp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533400" y="1295400"/>
            <a:ext cx="69818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7315200" y="2057400"/>
            <a:ext cx="663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true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8A3897-7B5B-1A45-ABE5-14E0CC8E03E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Enumeration: Solution</a:t>
            </a:r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476250" y="2495550"/>
            <a:ext cx="75247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D786DA-1CD9-D54C-A1E8-E4C2048351D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inference: normal forms</a:t>
            </a:r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457200" y="1295400"/>
            <a:ext cx="81534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5943600" y="3489325"/>
            <a:ext cx="3055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“sum of products of 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simple variables or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negated simple variables”</a:t>
            </a:r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5943600" y="2057400"/>
            <a:ext cx="3055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“product of sums of 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simple variables or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negated simple variables”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7E0F5-50CB-E14D-8297-9D04F3608F4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expressions from functions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a </a:t>
            </a:r>
            <a:r>
              <a:rPr lang="en-US" dirty="0" err="1"/>
              <a:t>boolean</a:t>
            </a:r>
            <a:r>
              <a:rPr lang="en-US" dirty="0"/>
              <a:t> function in truth table form, find a propositional logic expression for it that uses only V, ^ and ¬.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66FF"/>
                </a:solidFill>
              </a:rPr>
              <a:t>Idea:</a:t>
            </a:r>
            <a:r>
              <a:rPr lang="en-US" dirty="0"/>
              <a:t> We can easily do it by disjoining the “T” rows of the truth table.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Example: XOR function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P	Q	RESULT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T	T	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T	F	T		P ^ (¬Q)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	T	T		(¬P) ^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	F	F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RESULT = (P ^ (¬Q)) V ((¬P) ^ Q)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24200" y="4114800"/>
            <a:ext cx="1295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5334000"/>
            <a:ext cx="44958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7E0F5-50CB-E14D-8297-9D04F3608F4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expressions from functions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a </a:t>
            </a:r>
            <a:r>
              <a:rPr lang="en-US" dirty="0" err="1"/>
              <a:t>boolean</a:t>
            </a:r>
            <a:r>
              <a:rPr lang="en-US" dirty="0"/>
              <a:t> function in truth table form, find a propositional logic expression for it that uses only V, ^ and ¬.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66FF"/>
                </a:solidFill>
              </a:rPr>
              <a:t>Idea:</a:t>
            </a:r>
            <a:r>
              <a:rPr lang="en-US" dirty="0"/>
              <a:t> We can easily do it by disjoining the “T” rows of the truth table.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Example: XOR function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P	Q	RESULT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T	T	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T	F	T		P ^ (¬Q)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	T	T		(¬P) ^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	F	F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RESULT = (P ^ (¬Q)) V ((¬P) ^ Q)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EA489-FE7D-5E43-A500-72E87485D37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more formal approach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construct a logical expression in disjunctive normal form from a truth table: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Char char="-"/>
            </a:pPr>
            <a:r>
              <a:rPr lang="en-US"/>
              <a:t>Build a </a:t>
            </a:r>
            <a:r>
              <a:rPr lang="en-US" b="1">
                <a:solidFill>
                  <a:srgbClr val="0066FF"/>
                </a:solidFill>
              </a:rPr>
              <a:t>“minterm”</a:t>
            </a:r>
            <a:r>
              <a:rPr lang="en-US"/>
              <a:t> for each row of the table, where: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None/>
            </a:pPr>
            <a:r>
              <a:rPr lang="en-US"/>
              <a:t>		- For each variable whose value is T in that row, include </a:t>
            </a:r>
          </a:p>
          <a:p>
            <a:pPr>
              <a:buFontTx/>
              <a:buNone/>
            </a:pPr>
            <a:r>
              <a:rPr lang="en-US"/>
              <a:t>			the variable in the minterm</a:t>
            </a:r>
          </a:p>
          <a:p>
            <a:pPr>
              <a:buFontTx/>
              <a:buNone/>
            </a:pPr>
            <a:r>
              <a:rPr lang="en-US"/>
              <a:t>		- For each variable whose value is F in that row, include </a:t>
            </a:r>
          </a:p>
          <a:p>
            <a:pPr>
              <a:buFontTx/>
              <a:buNone/>
            </a:pPr>
            <a:r>
              <a:rPr lang="en-US"/>
              <a:t>			the negation of the variable in the minterm</a:t>
            </a:r>
          </a:p>
          <a:p>
            <a:pPr>
              <a:buFontTx/>
              <a:buNone/>
            </a:pPr>
            <a:r>
              <a:rPr lang="en-US"/>
              <a:t>		- Link variables in minterm by conjunctions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r>
              <a:rPr lang="en-US"/>
              <a:t>The expression consists of the </a:t>
            </a:r>
            <a:r>
              <a:rPr lang="en-US">
                <a:solidFill>
                  <a:srgbClr val="0066FF"/>
                </a:solidFill>
              </a:rPr>
              <a:t>disjunction of all minterms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9E0AE-1BC3-0246-9F1B-A13A3C8F56AE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adder with carry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/>
              <a:t>Takes 3 variables in: x, y and ci (carry-in); yields 2 results: sum (s) and carry-out (co).  To get you used to other notations, here we assume T = 1, F = 0, V = OR, ^ = AND, ¬ = NOT.</a:t>
            </a:r>
          </a:p>
        </p:txBody>
      </p:sp>
      <p:pic>
        <p:nvPicPr>
          <p:cNvPr id="54278" name="Picture 4" descr="ad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11388"/>
            <a:ext cx="61722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4267200" y="4532313"/>
            <a:ext cx="7254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co is:</a:t>
            </a:r>
          </a:p>
        </p:txBody>
      </p:sp>
      <p:sp>
        <p:nvSpPr>
          <p:cNvPr id="54280" name="Text Box 6"/>
          <p:cNvSpPr txBox="1">
            <a:spLocks noChangeArrowheads="1"/>
          </p:cNvSpPr>
          <p:nvPr/>
        </p:nvSpPr>
        <p:spPr bwMode="auto">
          <a:xfrm>
            <a:off x="4216400" y="5638800"/>
            <a:ext cx="5842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 is: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7A8262-7FC0-A943-854B-7318573D0CC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Tautologies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Logical expressions that are always true. Can be simplified out.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Examples: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T</a:t>
            </a:r>
          </a:p>
          <a:p>
            <a:pPr>
              <a:buFontTx/>
              <a:buNone/>
            </a:pPr>
            <a:r>
              <a:rPr lang="en-US"/>
              <a:t>T V A</a:t>
            </a:r>
          </a:p>
          <a:p>
            <a:pPr>
              <a:buFontTx/>
              <a:buNone/>
            </a:pPr>
            <a:r>
              <a:rPr lang="en-US"/>
              <a:t>A V (¬A)</a:t>
            </a:r>
          </a:p>
          <a:p>
            <a:pPr>
              <a:buFontTx/>
              <a:buNone/>
            </a:pPr>
            <a:r>
              <a:rPr lang="en-US"/>
              <a:t>¬(A ^ (¬A))</a:t>
            </a:r>
          </a:p>
          <a:p>
            <a:pPr>
              <a:buFontTx/>
              <a:buNone/>
            </a:pPr>
            <a:r>
              <a:rPr lang="en-US"/>
              <a:t>A </a:t>
            </a:r>
            <a:r>
              <a:rPr lang="en-US">
                <a:sym typeface="Wingdings" charset="2"/>
              </a:rPr>
              <a:t> A</a:t>
            </a:r>
          </a:p>
          <a:p>
            <a:pPr>
              <a:buFontTx/>
              <a:buNone/>
            </a:pPr>
            <a:r>
              <a:rPr lang="en-US">
                <a:sym typeface="Wingdings" charset="2"/>
              </a:rPr>
              <a:t>((P V Q)  P) V (</a:t>
            </a:r>
            <a:r>
              <a:rPr lang="en-US"/>
              <a:t>¬P ^ Q)</a:t>
            </a:r>
          </a:p>
          <a:p>
            <a:pPr>
              <a:buFontTx/>
              <a:buNone/>
            </a:pPr>
            <a:r>
              <a:rPr lang="en-US"/>
              <a:t>(P </a:t>
            </a:r>
            <a:r>
              <a:rPr lang="en-US">
                <a:sym typeface="Wingdings" charset="2"/>
              </a:rPr>
              <a:t> Q) =&gt; (P =&gt; Q)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8F7F3E-40F1-CD42-A3AC-C19AD4BDD5E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example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838200" y="1295400"/>
            <a:ext cx="74676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4" descr="wumpus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458075" y="5019675"/>
            <a:ext cx="1685925" cy="1838325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03A75C-1EDD-DB4F-A294-CDC9E54648D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Validity and satisfiability 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533400" y="1295400"/>
            <a:ext cx="7162800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6705600" y="20574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Theorem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7772400" y="15684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/>
              <a:t>B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72088-6425-0940-AC89-7EE2C4D63068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methods</a:t>
            </a: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42888" y="1524000"/>
          <a:ext cx="865822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Image" r:id="rId3" imgW="11551006" imgH="5591246" progId="">
                  <p:embed/>
                </p:oleObj>
              </mc:Choice>
              <mc:Fallback>
                <p:oleObj name="Image" r:id="rId3" imgW="11551006" imgH="559124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1524000"/>
                        <a:ext cx="8658225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Picture 3" descr="IR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925" y="1457325"/>
            <a:ext cx="9051925" cy="4995863"/>
          </a:xfrm>
          <a:noFill/>
        </p:spPr>
      </p:pic>
      <p:sp>
        <p:nvSpPr>
          <p:cNvPr id="10" name="Rounded Rectangle 9"/>
          <p:cNvSpPr/>
          <p:nvPr/>
        </p:nvSpPr>
        <p:spPr bwMode="auto">
          <a:xfrm>
            <a:off x="4724400" y="2209800"/>
            <a:ext cx="4038600" cy="762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01290-5D17-C949-B807-2DF3BB083ED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4163"/>
            <a:ext cx="8153400" cy="393700"/>
          </a:xfrm>
        </p:spPr>
        <p:txBody>
          <a:bodyPr/>
          <a:lstStyle/>
          <a:p>
            <a:r>
              <a:rPr lang="en-US"/>
              <a:t>Inference Rules</a:t>
            </a:r>
          </a:p>
        </p:txBody>
      </p:sp>
      <p:pic>
        <p:nvPicPr>
          <p:cNvPr id="6" name="Picture 5" descr="Screen shot 2014-08-20 at 3.14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0"/>
            <a:ext cx="1528763" cy="653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2286000"/>
            <a:ext cx="209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1"/>
            <a:endCxn id="6" idx="3"/>
          </p:cNvCxnSpPr>
          <p:nvPr/>
        </p:nvCxnSpPr>
        <p:spPr bwMode="auto">
          <a:xfrm rot="10800000" flipH="1">
            <a:off x="7086599" y="2612885"/>
            <a:ext cx="152876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7AE40C-13AD-0847-BDA7-E4D85DC699C4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50838"/>
            <a:ext cx="8153400" cy="327025"/>
          </a:xfrm>
        </p:spPr>
        <p:txBody>
          <a:bodyPr/>
          <a:lstStyle/>
          <a:p>
            <a:r>
              <a:rPr lang="en-US" sz="2000"/>
              <a:t>Inference Rules</a:t>
            </a:r>
          </a:p>
        </p:txBody>
      </p:sp>
      <p:pic>
        <p:nvPicPr>
          <p:cNvPr id="59397" name="Picture 3" descr="IR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627188"/>
            <a:ext cx="9036050" cy="46878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8080C-52E7-E143-B065-09D88ED6C30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70900" cy="4572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Inference example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http://www.site.uottawa.ca/~lucia/courses/2101-10/lecturenotes/04InferenceRulesProofMethods.pdf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3.04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3275"/>
            <a:ext cx="9144001" cy="6054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077200" y="1219200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562600" y="1600200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72400" y="1981200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543800" y="2438400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124200"/>
            <a:ext cx="1066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3505200"/>
            <a:ext cx="9144000" cy="3352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05400" y="6553200"/>
            <a:ext cx="40386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8080C-52E7-E143-B065-09D88ED6C30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70900" cy="4572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Inference example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http://www.site.uottawa.ca/~lucia/courses/2101-10/lecturenotes/04InferenceRulesProofMethods.pdf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3.04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3275"/>
            <a:ext cx="9144001" cy="60547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0" y="3505200"/>
            <a:ext cx="5486400" cy="3352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05400" y="6553200"/>
            <a:ext cx="40386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8080C-52E7-E143-B065-09D88ED6C30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70900" cy="4572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Inference example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http://www.site.uottawa.ca/~lucia/courses/2101-10/lecturenotes/04InferenceRulesProofMethods.pdf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3.04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3275"/>
            <a:ext cx="9144001" cy="60547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0" y="4343400"/>
            <a:ext cx="5638800" cy="2514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05400" y="6553200"/>
            <a:ext cx="40386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8080C-52E7-E143-B065-09D88ED6C306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70900" cy="4572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Inference example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http://www.site.uottawa.ca/~lucia/courses/2101-10/lecturenotes/04InferenceRulesProofMethods.pdf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3.04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3275"/>
            <a:ext cx="9144001" cy="60547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0" y="4648200"/>
            <a:ext cx="55626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0" y="6553200"/>
            <a:ext cx="3810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8080C-52E7-E143-B065-09D88ED6C30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70900" cy="4572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Inference example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http://www.site.uottawa.ca/~lucia/courses/2101-10/lecturenotes/04InferenceRulesProofMethods.pdf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3.04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3275"/>
            <a:ext cx="9144001" cy="60547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0" y="5029200"/>
            <a:ext cx="5562600" cy="1828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0" y="6553200"/>
            <a:ext cx="3810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8080C-52E7-E143-B065-09D88ED6C306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70900" cy="4572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Inference example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http://www.site.uottawa.ca/~lucia/courses/2101-10/lecturenotes/04InferenceRulesProofMethods.pdf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3.04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3275"/>
            <a:ext cx="9144001" cy="60547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0" y="5410200"/>
            <a:ext cx="5562600" cy="1447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0" y="6553200"/>
            <a:ext cx="3810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C0815-B552-1946-89D8-BF2EECB701B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characterization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Deterministic?</a:t>
            </a:r>
          </a:p>
          <a:p>
            <a:endParaRPr lang="en-US"/>
          </a:p>
          <a:p>
            <a:r>
              <a:rPr lang="en-US"/>
              <a:t>Accessible?</a:t>
            </a:r>
          </a:p>
          <a:p>
            <a:endParaRPr lang="en-US"/>
          </a:p>
          <a:p>
            <a:r>
              <a:rPr lang="en-US"/>
              <a:t>Static?</a:t>
            </a:r>
          </a:p>
          <a:p>
            <a:endParaRPr lang="en-US"/>
          </a:p>
          <a:p>
            <a:r>
              <a:rPr lang="en-US"/>
              <a:t>Discrete?</a:t>
            </a:r>
          </a:p>
          <a:p>
            <a:endParaRPr lang="en-US"/>
          </a:p>
          <a:p>
            <a:r>
              <a:rPr lang="en-US"/>
              <a:t>Episodic?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8080C-52E7-E143-B065-09D88ED6C30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70900" cy="4572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Inference example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http://www.site.uottawa.ca/~lucia/courses/2101-10/lecturenotes/04InferenceRulesProofMethods.pdf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3.04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3275"/>
            <a:ext cx="9144001" cy="60547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0" y="5791200"/>
            <a:ext cx="55626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0" y="6553200"/>
            <a:ext cx="3810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8080C-52E7-E143-B065-09D88ED6C306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70900" cy="4572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Inference example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http://www.site.uottawa.ca/~lucia/courses/2101-10/lecturenotes/04InferenceRulesProofMethods.pdf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3.04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3275"/>
            <a:ext cx="9144001" cy="60547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0" y="6096000"/>
            <a:ext cx="5562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0" y="6553200"/>
            <a:ext cx="3810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8080C-52E7-E143-B065-09D88ED6C306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70900" cy="4572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Inference example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http://www.site.uottawa.ca/~lucia/courses/2101-10/lecturenotes/04InferenceRulesProofMethods.pdf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3.04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3275"/>
            <a:ext cx="9144001" cy="60547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0" y="6477000"/>
            <a:ext cx="55626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0" y="6553200"/>
            <a:ext cx="3810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8080C-52E7-E143-B065-09D88ED6C306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70900" cy="4572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Inference example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ahoma"/>
                <a:cs typeface="Tahoma"/>
              </a:rPr>
              <a:t>http://www.site.uottawa.ca/~lucia/courses/2101-10/lecturenotes/04InferenceRulesProofMethods.pdf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8" name="Picture 7" descr="Screen shot 2014-08-20 at 3.04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3275"/>
            <a:ext cx="9144001" cy="60547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5486400" y="6553200"/>
            <a:ext cx="36576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8080C-52E7-E143-B065-09D88ED6C30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world: example</a:t>
            </a:r>
          </a:p>
        </p:txBody>
      </p:sp>
      <p:pic>
        <p:nvPicPr>
          <p:cNvPr id="6" name="Picture 5" descr="Screen shot 2014-08-20 at 3.30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14" y="1"/>
            <a:ext cx="1965185" cy="1828800"/>
          </a:xfrm>
          <a:prstGeom prst="rect">
            <a:avLst/>
          </a:prstGeom>
        </p:spPr>
      </p:pic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Facts:</a:t>
            </a:r>
            <a:r>
              <a:rPr lang="en-US" sz="2400" dirty="0"/>
              <a:t> Percepts inject (TELL) facts into the KB</a:t>
            </a:r>
          </a:p>
          <a:p>
            <a:pPr lvl="1"/>
            <a:r>
              <a:rPr lang="en-US" sz="2000" dirty="0"/>
              <a:t>[stench at 1,1 and 2,1]  </a:t>
            </a:r>
            <a:r>
              <a:rPr lang="en-US" sz="2000" dirty="0" err="1">
                <a:sym typeface="Wingdings" charset="2"/>
              </a:rPr>
              <a:t></a:t>
            </a:r>
            <a:r>
              <a:rPr lang="en-US" sz="2000" dirty="0">
                <a:sym typeface="Wingdings" charset="2"/>
              </a:rPr>
              <a:t> </a:t>
            </a:r>
            <a:r>
              <a:rPr lang="en-US" sz="2000" dirty="0"/>
              <a:t>S1,1 ;  S2,1</a:t>
            </a:r>
          </a:p>
          <a:p>
            <a:r>
              <a:rPr lang="en-US" sz="2400" b="1" dirty="0"/>
              <a:t>Rules:</a:t>
            </a:r>
            <a:r>
              <a:rPr lang="en-US" sz="2400" dirty="0"/>
              <a:t>  if square has no stench then neither the square or adjacent </a:t>
            </a:r>
            <a:r>
              <a:rPr lang="en-US" sz="2400" dirty="0" smtClean="0"/>
              <a:t>squares </a:t>
            </a:r>
            <a:r>
              <a:rPr lang="en-US" sz="2400" dirty="0"/>
              <a:t>contain the </a:t>
            </a:r>
            <a:r>
              <a:rPr lang="en-US" sz="2400" dirty="0" err="1"/>
              <a:t>wumpus</a:t>
            </a:r>
            <a:endParaRPr lang="en-US" sz="2400" dirty="0"/>
          </a:p>
          <a:p>
            <a:pPr lvl="1"/>
            <a:r>
              <a:rPr lang="en-US" sz="2000" dirty="0"/>
              <a:t>R1: </a:t>
            </a:r>
            <a:r>
              <a:rPr lang="en-US" sz="2000" dirty="0" smtClean="0"/>
              <a:t> ¬S1,1 </a:t>
            </a:r>
            <a:r>
              <a:rPr lang="en-US" sz="2000" dirty="0" smtClean="0">
                <a:sym typeface="Symbol" charset="2"/>
              </a:rPr>
              <a:t></a:t>
            </a: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W1,1 </a:t>
            </a:r>
            <a:r>
              <a:rPr lang="en-US" dirty="0" err="1">
                <a:sym typeface="Symbol" charset="2"/>
              </a:rPr>
              <a:t></a:t>
            </a:r>
            <a:r>
              <a:rPr lang="en-US" sz="2000" dirty="0" smtClean="0">
                <a:sym typeface="Wingdings" charset="2"/>
              </a:rPr>
              <a:t> </a:t>
            </a: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W1,2 </a:t>
            </a:r>
            <a:r>
              <a:rPr lang="en-US" dirty="0" err="1">
                <a:sym typeface="Symbol" charset="2"/>
              </a:rPr>
              <a:t></a:t>
            </a:r>
            <a:r>
              <a:rPr lang="en-US" sz="2000" dirty="0" smtClean="0">
                <a:sym typeface="Wingdings" charset="2"/>
              </a:rPr>
              <a:t> </a:t>
            </a: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W2,1</a:t>
            </a:r>
            <a:endParaRPr lang="en-US" sz="2000" dirty="0">
              <a:sym typeface="Wingdings" charset="2"/>
            </a:endParaRPr>
          </a:p>
          <a:p>
            <a:pPr lvl="1"/>
            <a:r>
              <a:rPr lang="en-US" sz="2000" dirty="0">
                <a:sym typeface="Wingdings" charset="2"/>
              </a:rPr>
              <a:t>R2: </a:t>
            </a:r>
            <a:r>
              <a:rPr lang="en-US" sz="2000" dirty="0" smtClean="0">
                <a:sym typeface="Wingdings" charset="2"/>
              </a:rPr>
              <a:t> </a:t>
            </a: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S2,1 </a:t>
            </a:r>
            <a:r>
              <a:rPr lang="en-US" sz="2000" dirty="0" smtClean="0">
                <a:sym typeface="Symbol" charset="2"/>
              </a:rPr>
              <a:t></a:t>
            </a: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W1,1 </a:t>
            </a:r>
            <a:r>
              <a:rPr lang="en-US" dirty="0" smtClean="0">
                <a:sym typeface="Symbol" charset="2"/>
              </a:rPr>
              <a:t></a:t>
            </a: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W2,1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 smtClean="0">
                <a:sym typeface="Symbol" charset="2"/>
              </a:rPr>
              <a:t> </a:t>
            </a: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W2,2 </a:t>
            </a:r>
            <a:r>
              <a:rPr lang="en-US" dirty="0" err="1">
                <a:sym typeface="Symbol" charset="2"/>
              </a:rPr>
              <a:t></a:t>
            </a:r>
            <a:r>
              <a:rPr lang="en-US" dirty="0" smtClean="0">
                <a:sym typeface="Symbol" charset="2"/>
              </a:rPr>
              <a:t> </a:t>
            </a: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W3,1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r>
              <a:rPr lang="en-US" sz="2400" b="1" dirty="0"/>
              <a:t>Inference: </a:t>
            </a:r>
          </a:p>
          <a:p>
            <a:pPr lvl="1"/>
            <a:r>
              <a:rPr lang="en-US" sz="2000" dirty="0"/>
              <a:t>KB contains</a:t>
            </a:r>
            <a:r>
              <a:rPr lang="en-US" sz="2000" dirty="0" smtClean="0"/>
              <a:t> ¬S1,1 </a:t>
            </a:r>
            <a:r>
              <a:rPr lang="en-US" sz="2000" dirty="0"/>
              <a:t>then using Modus Ponens we infer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W1,1 </a:t>
            </a:r>
            <a:r>
              <a:rPr lang="en-US" dirty="0" err="1">
                <a:sym typeface="Symbol" charset="2"/>
              </a:rPr>
              <a:t></a:t>
            </a:r>
            <a:r>
              <a:rPr lang="en-US" sz="2000" dirty="0" smtClean="0">
                <a:sym typeface="Wingdings" charset="2"/>
              </a:rPr>
              <a:t> </a:t>
            </a: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W1,2 </a:t>
            </a:r>
            <a:r>
              <a:rPr lang="en-US" dirty="0" err="1">
                <a:sym typeface="Symbol" charset="2"/>
              </a:rPr>
              <a:t></a:t>
            </a:r>
            <a:r>
              <a:rPr lang="en-US" sz="2000" dirty="0" smtClean="0">
                <a:sym typeface="Wingdings" charset="2"/>
              </a:rPr>
              <a:t> </a:t>
            </a: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W2,1</a:t>
            </a:r>
            <a:endParaRPr lang="en-US" sz="2000" dirty="0">
              <a:sym typeface="Wingdings" charset="2"/>
            </a:endParaRPr>
          </a:p>
          <a:p>
            <a:pPr lvl="1"/>
            <a:r>
              <a:rPr lang="en-US" sz="2000" dirty="0">
                <a:sym typeface="Wingdings" charset="2"/>
              </a:rPr>
              <a:t>Using And-Elimination we get:</a:t>
            </a:r>
            <a:r>
              <a:rPr lang="en-US" sz="2000" dirty="0" smtClean="0">
                <a:sym typeface="Wingdings" charset="2"/>
              </a:rPr>
              <a:t> </a:t>
            </a: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W1,1    </a:t>
            </a: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W1,2    </a:t>
            </a:r>
            <a:r>
              <a:rPr lang="en-US" sz="2000" dirty="0" smtClean="0"/>
              <a:t>¬</a:t>
            </a:r>
            <a:r>
              <a:rPr lang="en-US" sz="2000" dirty="0" smtClean="0">
                <a:sym typeface="Wingdings" charset="2"/>
              </a:rPr>
              <a:t>W2,1</a:t>
            </a:r>
            <a:endParaRPr lang="en-US" sz="2000" dirty="0">
              <a:sym typeface="Wingdings" charset="2"/>
            </a:endParaRPr>
          </a:p>
          <a:p>
            <a:pPr lvl="1"/>
            <a:r>
              <a:rPr lang="en-US" sz="2000" dirty="0">
                <a:sym typeface="Wingdings" charset="2"/>
              </a:rPr>
              <a:t>…</a:t>
            </a:r>
            <a:endParaRPr 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F88432-8DF1-744F-8E59-D10588D35202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Propositional Logic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1. It is too weak, i.e., has very limited expressiveness:</a:t>
            </a:r>
          </a:p>
          <a:p>
            <a:r>
              <a:rPr lang="en-US"/>
              <a:t>Each rule has to be represented for each situation:</a:t>
            </a:r>
            <a:br>
              <a:rPr lang="en-US"/>
            </a:br>
            <a:r>
              <a:rPr lang="en-US"/>
              <a:t>e.g., “don’t go forward if the wumpus is in front of you” takes 64 rules</a:t>
            </a:r>
          </a:p>
          <a:p>
            <a:endParaRPr lang="en-US" b="1"/>
          </a:p>
          <a:p>
            <a:pPr>
              <a:buFontTx/>
              <a:buNone/>
            </a:pPr>
            <a:r>
              <a:rPr lang="en-US"/>
              <a:t>2. It cannot keep track of changes:</a:t>
            </a:r>
          </a:p>
          <a:p>
            <a:r>
              <a:rPr lang="en-US"/>
              <a:t>If one needs to track changes, e.g., where the agent has been before then we need a timed-version of each rule.  To track 100 steps we’ll then need 6400 rules for the previous example.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sz="2400"/>
              <a:t>	</a:t>
            </a:r>
            <a:r>
              <a:rPr lang="en-US"/>
              <a:t>Its </a:t>
            </a:r>
            <a:r>
              <a:rPr lang="en-US" b="1"/>
              <a:t>hard to write and maintain</a:t>
            </a:r>
            <a:r>
              <a:rPr lang="en-US"/>
              <a:t> such a huge rule-base</a:t>
            </a:r>
          </a:p>
          <a:p>
            <a:pPr>
              <a:buFontTx/>
              <a:buNone/>
            </a:pPr>
            <a:r>
              <a:rPr lang="en-US" b="1"/>
              <a:t>	Inference becomes intractable</a:t>
            </a:r>
          </a:p>
          <a:p>
            <a:endParaRPr lang="en-US" sz="2400"/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457200" y="4724400"/>
            <a:ext cx="73914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29C2FC-E7C5-1847-A23A-25E382D76ABA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533400" y="1397000"/>
          <a:ext cx="8482013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Image" r:id="rId3" imgW="12059301" imgH="7548182" progId="">
                  <p:embed/>
                </p:oleObj>
              </mc:Choice>
              <mc:Fallback>
                <p:oleObj name="Image" r:id="rId3" imgW="12059301" imgH="754818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97000"/>
                        <a:ext cx="8482013" cy="530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E5FDDC-EFA6-BE46-AA8E-F6B004EA8243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First-order logic:		[AIMA] Chapter 7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A12D48-7084-2542-8B8F-8A72856B2F4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characterization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Deterministic?	Yes – outcome exactly specified.</a:t>
            </a:r>
          </a:p>
          <a:p>
            <a:endParaRPr lang="en-US"/>
          </a:p>
          <a:p>
            <a:r>
              <a:rPr lang="en-US"/>
              <a:t>Accessible?		No – only local perception.</a:t>
            </a:r>
          </a:p>
          <a:p>
            <a:endParaRPr lang="en-US"/>
          </a:p>
          <a:p>
            <a:r>
              <a:rPr lang="en-US"/>
              <a:t>Static?		Yes – Wumpus and pits do not move.</a:t>
            </a:r>
          </a:p>
          <a:p>
            <a:endParaRPr lang="en-US"/>
          </a:p>
          <a:p>
            <a:r>
              <a:rPr lang="en-US"/>
              <a:t>Discrete?		Yes</a:t>
            </a:r>
          </a:p>
          <a:p>
            <a:endParaRPr lang="en-US"/>
          </a:p>
          <a:p>
            <a:r>
              <a:rPr lang="en-US"/>
              <a:t>Episodic?		(Yes) – because static.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F813EF-50D8-6C4D-A0F6-98B1593D4CF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828800" y="1447800"/>
          <a:ext cx="535305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Image" r:id="rId3" imgW="7141546" imgH="7179668" progId="">
                  <p:embed/>
                </p:oleObj>
              </mc:Choice>
              <mc:Fallback>
                <p:oleObj name="Image" r:id="rId3" imgW="7141546" imgH="717966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535305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0C8FC-6384-BA40-99C9-B248DEBE62B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828800" y="1400175"/>
          <a:ext cx="535305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Image" r:id="rId3" imgW="7141546" imgH="7179668" progId="">
                  <p:embed/>
                </p:oleObj>
              </mc:Choice>
              <mc:Fallback>
                <p:oleObj name="Image" r:id="rId3" imgW="7141546" imgH="717966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00175"/>
                        <a:ext cx="535305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Sessions 9-10</a:t>
            </a:r>
            <a:endParaRPr 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66E120-13D4-D349-8E8E-1198BB6A1CA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828800" y="1409700"/>
          <a:ext cx="5353050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Image" r:id="rId3" imgW="7141546" imgH="7166961" progId="">
                  <p:embed/>
                </p:oleObj>
              </mc:Choice>
              <mc:Fallback>
                <p:oleObj name="Image" r:id="rId3" imgW="7141546" imgH="716696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09700"/>
                        <a:ext cx="5353050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2105</TotalTime>
  <Words>1686</Words>
  <Application>Microsoft Macintosh PowerPoint</Application>
  <PresentationFormat>On-screen Show (4:3)</PresentationFormat>
  <Paragraphs>472</Paragraphs>
  <Slides>57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Arial Black</vt:lpstr>
      <vt:lpstr>Helvetica</vt:lpstr>
      <vt:lpstr>ＭＳ Ｐゴシック</vt:lpstr>
      <vt:lpstr>Symbol</vt:lpstr>
      <vt:lpstr>Tahoma</vt:lpstr>
      <vt:lpstr>Times New Roman</vt:lpstr>
      <vt:lpstr>Wingdings</vt:lpstr>
      <vt:lpstr>ヒラギノ角ゴ Pro W3</vt:lpstr>
      <vt:lpstr>AI-Class</vt:lpstr>
      <vt:lpstr>Image</vt:lpstr>
      <vt:lpstr>Knowledge and reasoning – second part</vt:lpstr>
      <vt:lpstr>Knowledge-Based Agent</vt:lpstr>
      <vt:lpstr>Generic knowledge-based agent</vt:lpstr>
      <vt:lpstr>Wumpus world example</vt:lpstr>
      <vt:lpstr>Wumpus world characterization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Other tight spots</vt:lpstr>
      <vt:lpstr>Another example solution</vt:lpstr>
      <vt:lpstr>Example solution</vt:lpstr>
      <vt:lpstr>Logic in general</vt:lpstr>
      <vt:lpstr>Types of logic</vt:lpstr>
      <vt:lpstr>The Semantic Wall</vt:lpstr>
      <vt:lpstr>Truth depends on Interpretation</vt:lpstr>
      <vt:lpstr>Entailment</vt:lpstr>
      <vt:lpstr>Logic as a representation of the World</vt:lpstr>
      <vt:lpstr>Models</vt:lpstr>
      <vt:lpstr>Inference</vt:lpstr>
      <vt:lpstr>Basic symbols</vt:lpstr>
      <vt:lpstr>Propositional logic: syntax</vt:lpstr>
      <vt:lpstr>Propositional logic: semantics</vt:lpstr>
      <vt:lpstr>Truth tables</vt:lpstr>
      <vt:lpstr>Truth tables for basic connectives</vt:lpstr>
      <vt:lpstr>Propositional logic: basic manipulation rules</vt:lpstr>
      <vt:lpstr>Propositional inference: enumeration method</vt:lpstr>
      <vt:lpstr>Enumeration: Solution</vt:lpstr>
      <vt:lpstr>Propositional inference: normal forms</vt:lpstr>
      <vt:lpstr>Deriving expressions from functions</vt:lpstr>
      <vt:lpstr>Deriving expressions from functions</vt:lpstr>
      <vt:lpstr>A more formal approach</vt:lpstr>
      <vt:lpstr>Example: adder with carry</vt:lpstr>
      <vt:lpstr>Tautologies</vt:lpstr>
      <vt:lpstr>Validity and satisfiability </vt:lpstr>
      <vt:lpstr>Proof methods</vt:lpstr>
      <vt:lpstr>Inference Rules</vt:lpstr>
      <vt:lpstr>Inference Rules</vt:lpstr>
      <vt:lpstr>Inference example</vt:lpstr>
      <vt:lpstr>Inference example</vt:lpstr>
      <vt:lpstr>Inference example</vt:lpstr>
      <vt:lpstr>Inference example</vt:lpstr>
      <vt:lpstr>Inference example</vt:lpstr>
      <vt:lpstr>Inference example</vt:lpstr>
      <vt:lpstr>Inference example</vt:lpstr>
      <vt:lpstr>Inference example</vt:lpstr>
      <vt:lpstr>Inference example</vt:lpstr>
      <vt:lpstr>Inference example</vt:lpstr>
      <vt:lpstr>Wumpus world: example</vt:lpstr>
      <vt:lpstr>Limitations of Propositional Logic</vt:lpstr>
      <vt:lpstr>Summary</vt:lpstr>
      <vt:lpstr>Next time</vt:lpstr>
    </vt:vector>
  </TitlesOfParts>
  <Company>Individual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168</cp:revision>
  <cp:lastPrinted>1999-10-01T01:17:42Z</cp:lastPrinted>
  <dcterms:created xsi:type="dcterms:W3CDTF">2014-09-24T22:28:55Z</dcterms:created>
  <dcterms:modified xsi:type="dcterms:W3CDTF">2016-08-15T17:18:27Z</dcterms:modified>
</cp:coreProperties>
</file>