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393" r:id="rId2"/>
    <p:sldId id="383" r:id="rId3"/>
    <p:sldId id="384" r:id="rId4"/>
    <p:sldId id="391" r:id="rId5"/>
    <p:sldId id="394" r:id="rId6"/>
    <p:sldId id="415" r:id="rId7"/>
    <p:sldId id="395" r:id="rId8"/>
    <p:sldId id="423" r:id="rId9"/>
    <p:sldId id="416" r:id="rId10"/>
    <p:sldId id="417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30" r:id="rId19"/>
    <p:sldId id="403" r:id="rId20"/>
    <p:sldId id="431" r:id="rId21"/>
    <p:sldId id="404" r:id="rId22"/>
    <p:sldId id="432" r:id="rId23"/>
    <p:sldId id="405" r:id="rId24"/>
    <p:sldId id="406" r:id="rId25"/>
    <p:sldId id="433" r:id="rId26"/>
    <p:sldId id="440" r:id="rId27"/>
    <p:sldId id="441" r:id="rId28"/>
    <p:sldId id="445" r:id="rId29"/>
    <p:sldId id="442" r:id="rId30"/>
    <p:sldId id="443" r:id="rId31"/>
    <p:sldId id="444" r:id="rId32"/>
    <p:sldId id="418" r:id="rId33"/>
    <p:sldId id="420" r:id="rId34"/>
    <p:sldId id="421" r:id="rId35"/>
    <p:sldId id="407" r:id="rId36"/>
    <p:sldId id="439" r:id="rId37"/>
    <p:sldId id="409" r:id="rId38"/>
    <p:sldId id="410" r:id="rId39"/>
    <p:sldId id="411" r:id="rId40"/>
    <p:sldId id="412" r:id="rId41"/>
    <p:sldId id="413" r:id="rId42"/>
    <p:sldId id="414" r:id="rId43"/>
    <p:sldId id="419" r:id="rId44"/>
  </p:sldIdLst>
  <p:sldSz cx="9144000" cy="6858000" type="screen4x3"/>
  <p:notesSz cx="7008813" cy="9294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0C0C0"/>
    <a:srgbClr val="DDDDDD"/>
    <a:srgbClr val="33CC33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2"/>
    <p:restoredTop sz="85470"/>
  </p:normalViewPr>
  <p:slideViewPr>
    <p:cSldViewPr>
      <p:cViewPr varScale="1">
        <p:scale>
          <a:sx n="103" d="100"/>
          <a:sy n="103" d="100"/>
        </p:scale>
        <p:origin x="1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15.xml"/><Relationship Id="rId3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AA65F7DB-CEE2-7E46-B966-A486A670F3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701675"/>
            <a:ext cx="4679950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45000"/>
            <a:ext cx="5141912" cy="41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b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fld id="{90E01743-62F7-0D4B-8953-B60D365DC4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ACFAB-E67E-7841-8A08-1CD14650022D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7388"/>
            <a:ext cx="4686300" cy="351472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32300"/>
            <a:ext cx="5124450" cy="4200525"/>
          </a:xfrm>
          <a:noFill/>
          <a:ln/>
        </p:spPr>
        <p:txBody>
          <a:bodyPr lIns="91183" tIns="45591" rIns="91183" bIns="45591"/>
          <a:lstStyle/>
          <a:p>
            <a:r>
              <a:rPr lang="en-US"/>
              <a:t>more formally, this is how build interpretation of whole from interpretation of parts.</a:t>
            </a:r>
          </a:p>
          <a:p>
            <a:r>
              <a:rPr lang="en-US"/>
              <a:t>predicate and relation used interchangeably; here predicate is the formal symbol and relation the real world relation</a:t>
            </a:r>
          </a:p>
          <a:p>
            <a:r>
              <a:rPr lang="en-US"/>
              <a:t>give example of tuples for functions and relations (e.g. son-of, son)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11-12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0ADDF63C-9850-B54B-B9CF-ABD7A86845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11-12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81179-9122-2A47-B642-0AAF5D2B5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11-12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FDF1F-4382-1A42-99C0-21B0752F18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11-12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895769-7B59-0444-95A3-B263EBBF3C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11-12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BA7B-0994-3344-8555-57CCC7231B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11-12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7F17-CE18-6849-AC98-E80B00871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11-12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4C0FE-8047-2448-9BE8-10E1F1BBF5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11-12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3785B-B3F1-AC4E-81D4-3E78C8D0F6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11-12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54362-2E79-E04D-92E2-6BB0794D4E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11-12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5B5565-DD35-A241-91A1-72A258D0D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11-12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3C257-D7E0-294F-9B1A-A4597E9C5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11-12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CC8007B1-53FE-4F46-8EBC-4BC02598041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2E009A-7A1C-A84B-BB75-38D7B516614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Logic and Reasoning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762500"/>
          </a:xfrm>
        </p:spPr>
        <p:txBody>
          <a:bodyPr/>
          <a:lstStyle/>
          <a:p>
            <a:pPr lvl="1"/>
            <a:endParaRPr lang="en-US" sz="1800" b="1"/>
          </a:p>
          <a:p>
            <a:pPr lvl="1"/>
            <a:endParaRPr lang="en-US" sz="1800" u="sng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1600">
              <a:latin typeface="Tahoma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4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400">
              <a:latin typeface="Tahoma" charset="0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609600" y="1447800"/>
            <a:ext cx="8305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Knowledge Base (KB): contains a set of </a:t>
            </a:r>
            <a:r>
              <a:rPr kumimoji="1" lang="en-US" sz="2000" u="sng">
                <a:latin typeface="Tahoma" charset="0"/>
              </a:rPr>
              <a:t>sentences</a:t>
            </a:r>
            <a:r>
              <a:rPr kumimoji="1" lang="en-US" sz="2000">
                <a:latin typeface="Tahoma" charset="0"/>
              </a:rPr>
              <a:t> expressed using a </a:t>
            </a:r>
            <a:r>
              <a:rPr kumimoji="1" lang="en-US" sz="2000" b="1">
                <a:latin typeface="Tahoma" charset="0"/>
              </a:rPr>
              <a:t>knowledge representation language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TELL: operator to add a sentence to the KB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ASK: to query the KB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Logics are KRLs where conclusions can be drawn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Syntax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Semantics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Entailment: KB |= a iff a is true in all worlds where KB is true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Inference: KB |–</a:t>
            </a:r>
            <a:r>
              <a:rPr kumimoji="1" lang="en-US" baseline="-14000"/>
              <a:t>i</a:t>
            </a:r>
            <a:r>
              <a:rPr kumimoji="1" lang="en-US">
                <a:latin typeface="Tahoma" charset="0"/>
              </a:rPr>
              <a:t> </a:t>
            </a:r>
            <a:r>
              <a:rPr kumimoji="1" lang="en-US" sz="2000">
                <a:latin typeface="Tahoma" charset="0"/>
              </a:rPr>
              <a:t>a  = sentence a can be derived from KB using procedure </a:t>
            </a:r>
            <a:r>
              <a:rPr kumimoji="1" lang="en-US" sz="2000" i="1"/>
              <a:t>i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Sound: whenever KB |–</a:t>
            </a:r>
            <a:r>
              <a:rPr kumimoji="1" lang="en-US" baseline="-14000"/>
              <a:t>i</a:t>
            </a:r>
            <a:r>
              <a:rPr kumimoji="1" lang="en-US">
                <a:latin typeface="Tahoma" charset="0"/>
              </a:rPr>
              <a:t> </a:t>
            </a:r>
            <a:r>
              <a:rPr kumimoji="1" lang="en-US" sz="2000">
                <a:latin typeface="Tahoma" charset="0"/>
              </a:rPr>
              <a:t>a then KB |= a is true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Complete: whenever KB |= a then KB |–</a:t>
            </a:r>
            <a:r>
              <a:rPr kumimoji="1" lang="en-US" baseline="-14000"/>
              <a:t>i</a:t>
            </a:r>
            <a:r>
              <a:rPr kumimoji="1" lang="en-US">
                <a:latin typeface="Tahoma" charset="0"/>
              </a:rPr>
              <a:t> </a:t>
            </a:r>
            <a:r>
              <a:rPr kumimoji="1" lang="en-US" sz="2000">
                <a:latin typeface="Tahoma" charset="0"/>
              </a:rPr>
              <a:t>a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200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14179-63FB-784F-B39E-879F998D36F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Examples: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“One plus two equals three”</a:t>
            </a:r>
          </a:p>
          <a:p>
            <a:pPr>
              <a:buFontTx/>
              <a:buNone/>
            </a:pPr>
            <a:r>
              <a:rPr lang="en-US"/>
              <a:t>	Objects:	one, two, three, one plus two</a:t>
            </a:r>
          </a:p>
          <a:p>
            <a:pPr>
              <a:buFontTx/>
              <a:buNone/>
            </a:pPr>
            <a:r>
              <a:rPr lang="en-US"/>
              <a:t>	Relations:	equals</a:t>
            </a:r>
          </a:p>
          <a:p>
            <a:pPr>
              <a:buFontTx/>
              <a:buNone/>
            </a:pPr>
            <a:r>
              <a:rPr lang="en-US"/>
              <a:t>	Properties:	--</a:t>
            </a:r>
          </a:p>
          <a:p>
            <a:pPr>
              <a:buFontTx/>
              <a:buNone/>
            </a:pPr>
            <a:r>
              <a:rPr lang="en-US"/>
              <a:t>	Functions:	plus (“one plus two” is the name of the object 			obtained by applying function plus to one and two;</a:t>
            </a:r>
          </a:p>
          <a:p>
            <a:pPr>
              <a:buFontTx/>
              <a:buNone/>
            </a:pPr>
            <a:r>
              <a:rPr lang="en-US"/>
              <a:t>			three is another name for this object)</a:t>
            </a:r>
          </a:p>
          <a:p>
            <a:r>
              <a:rPr lang="en-US">
                <a:solidFill>
                  <a:schemeClr val="hlink"/>
                </a:solidFill>
              </a:rPr>
              <a:t>“Squares neighboring the Wumpus are smelly”</a:t>
            </a:r>
          </a:p>
          <a:p>
            <a:pPr>
              <a:buFontTx/>
              <a:buNone/>
            </a:pPr>
            <a:r>
              <a:rPr lang="en-US"/>
              <a:t>	Objects:	Wumpus, square</a:t>
            </a:r>
          </a:p>
          <a:p>
            <a:pPr>
              <a:buFontTx/>
              <a:buNone/>
            </a:pPr>
            <a:r>
              <a:rPr lang="en-US"/>
              <a:t>	Relations:	neighboring</a:t>
            </a:r>
          </a:p>
          <a:p>
            <a:pPr>
              <a:buFontTx/>
              <a:buNone/>
            </a:pPr>
            <a:r>
              <a:rPr lang="en-US"/>
              <a:t>	Properties:	smelly</a:t>
            </a:r>
          </a:p>
          <a:p>
            <a:pPr>
              <a:buFontTx/>
              <a:buNone/>
            </a:pPr>
            <a:r>
              <a:rPr lang="en-US"/>
              <a:t>	Functions:	--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CF6957-EF3E-7D4C-893E-DE85438E7C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FOL: Syntax of basic elements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762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Constant symbols:</a:t>
            </a:r>
            <a:r>
              <a:rPr lang="en-US" sz="2400"/>
              <a:t>  1, 5, A, B, USC, JPL, Alex, Manos, …</a:t>
            </a:r>
          </a:p>
          <a:p>
            <a:pPr>
              <a:lnSpc>
                <a:spcPct val="90000"/>
              </a:lnSpc>
            </a:pPr>
            <a:endParaRPr lang="en-US" sz="1600" b="1"/>
          </a:p>
          <a:p>
            <a:pPr>
              <a:lnSpc>
                <a:spcPct val="90000"/>
              </a:lnSpc>
            </a:pPr>
            <a:r>
              <a:rPr lang="en-US" sz="2400" b="1"/>
              <a:t>Predicate symbols:</a:t>
            </a:r>
            <a:r>
              <a:rPr lang="en-US" sz="2400"/>
              <a:t> &gt;, Friend, Student, Colleague, …</a:t>
            </a:r>
          </a:p>
          <a:p>
            <a:pPr>
              <a:lnSpc>
                <a:spcPct val="90000"/>
              </a:lnSpc>
            </a:pPr>
            <a:endParaRPr lang="en-US" sz="1600" b="1"/>
          </a:p>
          <a:p>
            <a:pPr>
              <a:lnSpc>
                <a:spcPct val="90000"/>
              </a:lnSpc>
            </a:pPr>
            <a:r>
              <a:rPr lang="en-US" sz="2400" b="1"/>
              <a:t>Function symbols:</a:t>
            </a:r>
            <a:r>
              <a:rPr lang="en-US" sz="2400"/>
              <a:t> +, sqrt, SchoolOf, TeacherOf, ClassOf, …</a:t>
            </a:r>
          </a:p>
          <a:p>
            <a:pPr>
              <a:lnSpc>
                <a:spcPct val="90000"/>
              </a:lnSpc>
            </a:pPr>
            <a:endParaRPr lang="en-US" sz="1600" b="1"/>
          </a:p>
          <a:p>
            <a:pPr>
              <a:lnSpc>
                <a:spcPct val="90000"/>
              </a:lnSpc>
            </a:pPr>
            <a:r>
              <a:rPr lang="en-US" sz="2400" b="1"/>
              <a:t>Variables: </a:t>
            </a:r>
            <a:r>
              <a:rPr lang="en-US" sz="2400" i="1"/>
              <a:t>x, y, z, next, first, last, …</a:t>
            </a:r>
          </a:p>
          <a:p>
            <a:pPr>
              <a:lnSpc>
                <a:spcPct val="90000"/>
              </a:lnSpc>
            </a:pPr>
            <a:endParaRPr lang="en-US" sz="1600" b="1"/>
          </a:p>
          <a:p>
            <a:pPr>
              <a:lnSpc>
                <a:spcPct val="90000"/>
              </a:lnSpc>
            </a:pPr>
            <a:r>
              <a:rPr lang="en-US" sz="2400" b="1"/>
              <a:t>Connectives:</a:t>
            </a:r>
            <a:r>
              <a:rPr lang="en-US" sz="2400"/>
              <a:t> </a:t>
            </a:r>
            <a:r>
              <a:rPr lang="en-US" sz="2800" b="1">
                <a:latin typeface="Times New Roman" charset="0"/>
                <a:sym typeface="Symbol" charset="2"/>
              </a:rPr>
              <a:t>, , , </a:t>
            </a:r>
            <a:br>
              <a:rPr lang="en-US" sz="2800" b="1">
                <a:latin typeface="Times New Roman" charset="0"/>
                <a:sym typeface="Symbol" charset="2"/>
              </a:rPr>
            </a:br>
            <a:endParaRPr lang="en-US" sz="1800" b="1">
              <a:latin typeface="Times New Roman" charset="0"/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sym typeface="Symbol" charset="2"/>
              </a:rPr>
              <a:t>Quantifiers: </a:t>
            </a:r>
            <a:r>
              <a:rPr lang="en-US" sz="2800" b="1">
                <a:latin typeface="Times New Roman" charset="0"/>
                <a:sym typeface="Symbol" charset="2"/>
              </a:rPr>
              <a:t>, </a:t>
            </a:r>
          </a:p>
          <a:p>
            <a:pPr>
              <a:lnSpc>
                <a:spcPct val="90000"/>
              </a:lnSpc>
            </a:pPr>
            <a:endParaRPr lang="en-US" sz="1800" b="1">
              <a:latin typeface="Times New Roman" charset="0"/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sym typeface="Symbol" charset="2"/>
              </a:rPr>
              <a:t>Equality:</a:t>
            </a:r>
            <a:r>
              <a:rPr lang="en-US" sz="2800" b="1">
                <a:latin typeface="Times New Roman" charset="0"/>
                <a:sym typeface="Symbol" charset="2"/>
              </a:rPr>
              <a:t>  = </a:t>
            </a:r>
            <a:endParaRPr lang="en-US" sz="2800" b="1">
              <a:latin typeface="Times New Roman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EC7E04-502F-5344-AC16-9A336CB3CE7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FOL: Atomic sentences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algn="ctr">
              <a:buFontTx/>
              <a:buNone/>
            </a:pPr>
            <a:r>
              <a:rPr lang="en-US" sz="2400"/>
              <a:t>AtomicSentence </a:t>
            </a:r>
            <a:r>
              <a:rPr lang="en-US" sz="2400">
                <a:sym typeface="Symbol" charset="2"/>
              </a:rPr>
              <a:t> Predicate(Term, …) | Term = Term</a:t>
            </a:r>
          </a:p>
          <a:p>
            <a:pPr marL="381000" indent="-381000" algn="ctr">
              <a:buFontTx/>
              <a:buNone/>
            </a:pPr>
            <a:endParaRPr lang="en-US" sz="2400">
              <a:sym typeface="Symbol" charset="2"/>
            </a:endParaRPr>
          </a:p>
          <a:p>
            <a:pPr marL="381000" indent="-381000" algn="ctr">
              <a:buFontTx/>
              <a:buNone/>
            </a:pPr>
            <a:r>
              <a:rPr lang="en-US" sz="2400">
                <a:sym typeface="Symbol" charset="2"/>
              </a:rPr>
              <a:t>Term  Function(Term, …) | Constant | Variable</a:t>
            </a:r>
          </a:p>
          <a:p>
            <a:pPr marL="381000" indent="-381000" algn="ctr">
              <a:buFontTx/>
              <a:buNone/>
            </a:pPr>
            <a:endParaRPr lang="en-US" sz="2400">
              <a:sym typeface="Symbol" charset="2"/>
            </a:endParaRPr>
          </a:p>
          <a:p>
            <a:pPr marL="381000" indent="-381000"/>
            <a:r>
              <a:rPr lang="en-US" sz="2400">
                <a:sym typeface="Symbol" charset="2"/>
              </a:rPr>
              <a:t>Examples:  	</a:t>
            </a:r>
          </a:p>
          <a:p>
            <a:pPr marL="800100" lvl="1" indent="-342900"/>
            <a:r>
              <a:rPr lang="en-US" sz="2000">
                <a:sym typeface="Symbol" charset="2"/>
              </a:rPr>
              <a:t>SchoolOf(Manos)</a:t>
            </a:r>
          </a:p>
          <a:p>
            <a:pPr marL="800100" lvl="1" indent="-342900"/>
            <a:r>
              <a:rPr lang="en-US" sz="2000">
                <a:sym typeface="Symbol" charset="2"/>
              </a:rPr>
              <a:t>Colleague(TeacherOf(Alex), TeacherOf(Manos))</a:t>
            </a:r>
          </a:p>
          <a:p>
            <a:pPr marL="800100" lvl="1" indent="-342900"/>
            <a:r>
              <a:rPr lang="en-US" sz="2000">
                <a:sym typeface="Symbol" charset="2"/>
              </a:rPr>
              <a:t>&gt;((+ x y), x) </a:t>
            </a:r>
            <a:br>
              <a:rPr lang="en-US" sz="2000">
                <a:sym typeface="Symbol" charset="2"/>
              </a:rPr>
            </a:br>
            <a:r>
              <a:rPr lang="en-US" sz="2000">
                <a:sym typeface="Symbol" charset="2"/>
              </a:rPr>
              <a:t>				</a:t>
            </a:r>
            <a:br>
              <a:rPr lang="en-US" sz="2000">
                <a:sym typeface="Symbol" charset="2"/>
              </a:rPr>
            </a:br>
            <a:r>
              <a:rPr lang="en-US" sz="2000">
                <a:sym typeface="Symbol" charset="2"/>
              </a:rPr>
              <a:t>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DE1EC-2A0D-4447-885D-626CB181E40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FOL: Complex sentences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Sentence </a:t>
            </a:r>
            <a:r>
              <a:rPr lang="en-US" sz="2400">
                <a:sym typeface="Symbol" charset="2"/>
              </a:rPr>
              <a:t>  AtomicSentence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| Sentence Connective Sentence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| Quantifier Variable, … Sentence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| </a:t>
            </a:r>
            <a:r>
              <a:rPr lang="en-US" sz="2400" b="1">
                <a:sym typeface="Symbol" charset="2"/>
              </a:rPr>
              <a:t> </a:t>
            </a:r>
            <a:r>
              <a:rPr lang="en-US" sz="2400">
                <a:sym typeface="Symbol" charset="2"/>
              </a:rPr>
              <a:t>Sentence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| (Sentence)</a:t>
            </a:r>
          </a:p>
          <a:p>
            <a:pPr>
              <a:buFontTx/>
              <a:buNone/>
            </a:pPr>
            <a:endParaRPr lang="en-US" sz="2400">
              <a:sym typeface="Symbol" charset="2"/>
            </a:endParaRPr>
          </a:p>
          <a:p>
            <a:r>
              <a:rPr lang="en-US" sz="2400">
                <a:sym typeface="Symbol" charset="2"/>
              </a:rPr>
              <a:t>Examples:  </a:t>
            </a:r>
          </a:p>
          <a:p>
            <a:pPr lvl="1"/>
            <a:r>
              <a:rPr lang="en-US" sz="2000">
                <a:sym typeface="Symbol" charset="2"/>
              </a:rPr>
              <a:t>S1 </a:t>
            </a:r>
            <a:r>
              <a:rPr lang="en-US" sz="2400" b="1">
                <a:latin typeface="Times New Roman" charset="0"/>
                <a:sym typeface="Symbol" charset="2"/>
              </a:rPr>
              <a:t> </a:t>
            </a:r>
            <a:r>
              <a:rPr lang="en-US" sz="2000">
                <a:sym typeface="Symbol" charset="2"/>
              </a:rPr>
              <a:t>S2,  S1 </a:t>
            </a:r>
            <a:r>
              <a:rPr lang="en-US" sz="2400" b="1">
                <a:latin typeface="Times New Roman" charset="0"/>
                <a:sym typeface="Symbol" charset="2"/>
              </a:rPr>
              <a:t></a:t>
            </a:r>
            <a:r>
              <a:rPr lang="en-US" sz="2000">
                <a:sym typeface="Symbol" charset="2"/>
              </a:rPr>
              <a:t> S2,  (S1 </a:t>
            </a:r>
            <a:r>
              <a:rPr lang="en-US" sz="2400" b="1">
                <a:latin typeface="Times New Roman" charset="0"/>
                <a:sym typeface="Symbol" charset="2"/>
              </a:rPr>
              <a:t></a:t>
            </a:r>
            <a:r>
              <a:rPr lang="en-US" sz="2000">
                <a:sym typeface="Symbol" charset="2"/>
              </a:rPr>
              <a:t> S2) </a:t>
            </a:r>
            <a:r>
              <a:rPr lang="en-US" sz="2400" b="1">
                <a:latin typeface="Times New Roman" charset="0"/>
                <a:sym typeface="Symbol" charset="2"/>
              </a:rPr>
              <a:t></a:t>
            </a:r>
            <a:r>
              <a:rPr lang="en-US" sz="2000">
                <a:sym typeface="Symbol" charset="2"/>
              </a:rPr>
              <a:t> S3, S1 </a:t>
            </a:r>
            <a:r>
              <a:rPr lang="en-US" sz="2400" b="1">
                <a:latin typeface="Times New Roman" charset="0"/>
                <a:sym typeface="Symbol" charset="2"/>
              </a:rPr>
              <a:t> </a:t>
            </a:r>
            <a:r>
              <a:rPr lang="en-US" sz="2000">
                <a:sym typeface="Symbol" charset="2"/>
              </a:rPr>
              <a:t>S2, S1</a:t>
            </a:r>
            <a:r>
              <a:rPr lang="en-US" sz="2400" b="1">
                <a:latin typeface="Times New Roman" charset="0"/>
                <a:sym typeface="Symbol" charset="2"/>
              </a:rPr>
              <a:t> </a:t>
            </a:r>
            <a:r>
              <a:rPr lang="en-US" sz="2000">
                <a:sym typeface="Symbol" charset="2"/>
              </a:rPr>
              <a:t>S3</a:t>
            </a:r>
          </a:p>
          <a:p>
            <a:pPr lvl="1"/>
            <a:r>
              <a:rPr lang="en-US" sz="2000">
                <a:sym typeface="Symbol" charset="2"/>
              </a:rPr>
              <a:t>Colleague(Paolo, Maja) </a:t>
            </a:r>
            <a:r>
              <a:rPr lang="en-US" sz="2400" b="1">
                <a:latin typeface="Times New Roman" charset="0"/>
                <a:sym typeface="Symbol" charset="2"/>
              </a:rPr>
              <a:t> </a:t>
            </a:r>
            <a:r>
              <a:rPr lang="en-US" sz="2000">
                <a:sym typeface="Symbol" charset="2"/>
              </a:rPr>
              <a:t>Colleague(Maja, Paolo)</a:t>
            </a:r>
            <a:r>
              <a:rPr lang="en-US" sz="2400">
                <a:sym typeface="Symbol" charset="2"/>
              </a:rPr>
              <a:t> </a:t>
            </a:r>
            <a:r>
              <a:rPr lang="en-US" sz="2000">
                <a:sym typeface="Symbol" charset="2"/>
              </a:rPr>
              <a:t/>
            </a:r>
            <a:br>
              <a:rPr lang="en-US" sz="2000">
                <a:sym typeface="Symbol" charset="2"/>
              </a:rPr>
            </a:br>
            <a:r>
              <a:rPr lang="en-US" sz="2000">
                <a:sym typeface="Symbol" charset="2"/>
              </a:rPr>
              <a:t>Student(Alex, Paolo) </a:t>
            </a:r>
            <a:r>
              <a:rPr lang="en-US" sz="2400" b="1">
                <a:latin typeface="Times New Roman" charset="0"/>
                <a:sym typeface="Symbol" charset="2"/>
              </a:rPr>
              <a:t> </a:t>
            </a:r>
            <a:r>
              <a:rPr lang="en-US" sz="2000">
                <a:sym typeface="Symbol" charset="2"/>
              </a:rPr>
              <a:t>Teacher(Paolo, Alex)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2D3AE1-DECD-7E4C-AE3D-F64B285B581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 of atomic sentences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762500"/>
          </a:xfrm>
        </p:spPr>
        <p:txBody>
          <a:bodyPr/>
          <a:lstStyle/>
          <a:p>
            <a:r>
              <a:rPr lang="en-US" sz="2400"/>
              <a:t>Sentences in FOL are interpreted with respect to a </a:t>
            </a:r>
            <a:r>
              <a:rPr lang="en-US" sz="2400">
                <a:solidFill>
                  <a:schemeClr val="hlink"/>
                </a:solidFill>
              </a:rPr>
              <a:t>model</a:t>
            </a:r>
          </a:p>
          <a:p>
            <a:r>
              <a:rPr lang="en-US" sz="2400"/>
              <a:t>Model contains objects and relations among them</a:t>
            </a:r>
          </a:p>
          <a:p>
            <a:r>
              <a:rPr lang="en-US" sz="2400"/>
              <a:t>Terms: refer to objects (e.g., Door, Alex, StudentOf(Paolo))</a:t>
            </a:r>
          </a:p>
          <a:p>
            <a:pPr lvl="1"/>
            <a:r>
              <a:rPr lang="en-US" sz="2000" u="sng">
                <a:solidFill>
                  <a:schemeClr val="hlink"/>
                </a:solidFill>
              </a:rPr>
              <a:t>Constant symbols</a:t>
            </a:r>
            <a:r>
              <a:rPr lang="en-US" sz="2000">
                <a:solidFill>
                  <a:schemeClr val="hlink"/>
                </a:solidFill>
              </a:rPr>
              <a:t>:</a:t>
            </a:r>
            <a:r>
              <a:rPr lang="en-US" sz="2000"/>
              <a:t> refer to </a:t>
            </a:r>
            <a:r>
              <a:rPr lang="en-US" sz="2000" u="sng"/>
              <a:t>objects</a:t>
            </a:r>
          </a:p>
          <a:p>
            <a:pPr lvl="1"/>
            <a:r>
              <a:rPr lang="en-US" sz="2000" u="sng">
                <a:solidFill>
                  <a:schemeClr val="hlink"/>
                </a:solidFill>
              </a:rPr>
              <a:t>Predicate symbols:</a:t>
            </a:r>
            <a:r>
              <a:rPr lang="en-US" sz="2000"/>
              <a:t> refer to r</a:t>
            </a:r>
            <a:r>
              <a:rPr lang="en-US" sz="2000" u="sng"/>
              <a:t>elations</a:t>
            </a:r>
          </a:p>
          <a:p>
            <a:pPr lvl="1"/>
            <a:r>
              <a:rPr lang="en-US" sz="2000" u="sng">
                <a:solidFill>
                  <a:schemeClr val="hlink"/>
                </a:solidFill>
              </a:rPr>
              <a:t>Function symbols:</a:t>
            </a:r>
            <a:r>
              <a:rPr lang="en-US" sz="2000"/>
              <a:t> refer to </a:t>
            </a:r>
            <a:r>
              <a:rPr lang="en-US" sz="2000" u="sng"/>
              <a:t>functional Relations</a:t>
            </a:r>
          </a:p>
          <a:p>
            <a:pPr lvl="1"/>
            <a:endParaRPr lang="en-US" sz="2000" u="sng"/>
          </a:p>
          <a:p>
            <a:r>
              <a:rPr lang="en-US" sz="2400"/>
              <a:t>An atomic sentence </a:t>
            </a:r>
            <a:r>
              <a:rPr lang="en-US" sz="2400" i="1"/>
              <a:t>predicate(term</a:t>
            </a:r>
            <a:r>
              <a:rPr lang="en-US" sz="2400" i="1" baseline="-14000"/>
              <a:t>1</a:t>
            </a:r>
            <a:r>
              <a:rPr lang="en-US" sz="2400" i="1"/>
              <a:t>, …, term</a:t>
            </a:r>
            <a:r>
              <a:rPr lang="en-US" sz="2400" i="1" baseline="-14000"/>
              <a:t>n</a:t>
            </a:r>
            <a:r>
              <a:rPr lang="en-US" sz="2400" i="1"/>
              <a:t>)</a:t>
            </a:r>
            <a:r>
              <a:rPr lang="en-US" sz="2400"/>
              <a:t> is </a:t>
            </a:r>
            <a:r>
              <a:rPr lang="en-US" sz="2400" b="1"/>
              <a:t>true</a:t>
            </a:r>
            <a:r>
              <a:rPr lang="en-US" sz="2400"/>
              <a:t> iff the relation referred to by </a:t>
            </a:r>
            <a:r>
              <a:rPr lang="en-US" sz="2400" i="1"/>
              <a:t>predicate </a:t>
            </a:r>
            <a:r>
              <a:rPr lang="en-US" sz="2400"/>
              <a:t>holds between the objects referred to by </a:t>
            </a:r>
            <a:r>
              <a:rPr lang="en-US" sz="2400" i="1"/>
              <a:t>term</a:t>
            </a:r>
            <a:r>
              <a:rPr lang="en-US" sz="2400" i="1" baseline="-14000"/>
              <a:t>1</a:t>
            </a:r>
            <a:r>
              <a:rPr lang="en-US" sz="2400" i="1"/>
              <a:t>, …, term</a:t>
            </a:r>
            <a:r>
              <a:rPr lang="en-US" sz="2400" i="1" baseline="-14000"/>
              <a:t>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255C72-441D-3B40-9596-5FAEE4ED68D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model</a:t>
            </a:r>
          </a:p>
        </p:txBody>
      </p:sp>
      <p:sp>
        <p:nvSpPr>
          <p:cNvPr id="3072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762500"/>
          </a:xfrm>
          <a:ln>
            <a:solidFill>
              <a:srgbClr val="0066FF"/>
            </a:solidFill>
          </a:ln>
        </p:spPr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Objects:</a:t>
            </a:r>
            <a:r>
              <a:rPr lang="en-US"/>
              <a:t> John, James, Marry, Alex, Dan, Joe, Anne, Rich</a:t>
            </a:r>
          </a:p>
          <a:p>
            <a:endParaRPr lang="en-US"/>
          </a:p>
          <a:p>
            <a:r>
              <a:rPr lang="en-US">
                <a:solidFill>
                  <a:schemeClr val="hlink"/>
                </a:solidFill>
              </a:rPr>
              <a:t>Relation:</a:t>
            </a:r>
            <a:r>
              <a:rPr lang="en-US"/>
              <a:t>  sets of tuples of objects</a:t>
            </a:r>
            <a:br>
              <a:rPr lang="en-US"/>
            </a:br>
            <a:r>
              <a:rPr lang="en-US"/>
              <a:t>{&lt;John, James&gt;, &lt;Marry, Alex&gt;, &lt;Marry, James&gt;, …}</a:t>
            </a:r>
            <a:br>
              <a:rPr lang="en-US"/>
            </a:br>
            <a:r>
              <a:rPr lang="en-US"/>
              <a:t>{&lt;Dan, Joe&gt;, &lt;Anne, Marry&gt;, &lt;Marry, Joe&gt;, …}</a:t>
            </a:r>
          </a:p>
          <a:p>
            <a:endParaRPr lang="en-US"/>
          </a:p>
          <a:p>
            <a:r>
              <a:rPr lang="en-US"/>
              <a:t>E.g.: </a:t>
            </a:r>
            <a:br>
              <a:rPr lang="en-US"/>
            </a:br>
            <a:r>
              <a:rPr lang="en-US"/>
              <a:t>Parent relation -- {</a:t>
            </a:r>
            <a:r>
              <a:rPr lang="en-US">
                <a:solidFill>
                  <a:srgbClr val="0066FF"/>
                </a:solidFill>
              </a:rPr>
              <a:t>&lt;John, James&gt;</a:t>
            </a:r>
            <a:r>
              <a:rPr lang="en-US"/>
              <a:t>, &lt;Marry, Alex&gt;, &lt;Marry, James&gt;}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then </a:t>
            </a:r>
            <a:r>
              <a:rPr lang="en-US">
                <a:solidFill>
                  <a:srgbClr val="0066FF"/>
                </a:solidFill>
              </a:rPr>
              <a:t>Parent(John, James)</a:t>
            </a:r>
            <a:r>
              <a:rPr lang="en-US"/>
              <a:t> is true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CC3300"/>
                </a:solidFill>
              </a:rPr>
              <a:t>Parent(John, Marry)</a:t>
            </a:r>
            <a:r>
              <a:rPr lang="en-US"/>
              <a:t> is false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B75621-69BF-964B-98AF-6FAC371F56D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Expressing sentences about </a:t>
            </a:r>
            <a:r>
              <a:rPr lang="en-US" sz="2400" b="1" dirty="0"/>
              <a:t>collections</a:t>
            </a:r>
            <a:r>
              <a:rPr lang="en-US" sz="2400" dirty="0"/>
              <a:t> of objects without enumeration (naming individuals)</a:t>
            </a:r>
          </a:p>
          <a:p>
            <a:endParaRPr lang="en-US" sz="2400" dirty="0"/>
          </a:p>
          <a:p>
            <a:r>
              <a:rPr lang="en-US" sz="2400" dirty="0"/>
              <a:t>E.g., All Trojans are clever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Someone in the class is sleeping</a:t>
            </a:r>
          </a:p>
          <a:p>
            <a:endParaRPr lang="en-US" sz="2400" dirty="0"/>
          </a:p>
          <a:p>
            <a:r>
              <a:rPr lang="en-US" sz="2400" dirty="0"/>
              <a:t>Universal quantification (for all): </a:t>
            </a:r>
            <a:r>
              <a:rPr lang="en-US" sz="2800" b="1" dirty="0" err="1">
                <a:latin typeface="Times New Roman" charset="0"/>
                <a:sym typeface="Symbol" charset="2"/>
              </a:rPr>
              <a:t>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Existential quantification </a:t>
            </a:r>
            <a:r>
              <a:rPr lang="en-US" sz="2400" dirty="0" smtClean="0"/>
              <a:t>(there exists</a:t>
            </a:r>
            <a:r>
              <a:rPr lang="en-US" sz="2400" dirty="0"/>
              <a:t>): </a:t>
            </a:r>
            <a:r>
              <a:rPr lang="en-US" sz="2800" b="1" dirty="0" err="1">
                <a:latin typeface="Times New Roman" charset="0"/>
                <a:sym typeface="Symbol" charset="2"/>
              </a:rPr>
              <a:t>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B619FD-2C52-AB4D-91A6-2DE1583B912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quantification (for all): </a:t>
            </a:r>
            <a:r>
              <a:rPr lang="en-US" sz="2800" b="0">
                <a:latin typeface="Times New Roman" charset="0"/>
                <a:sym typeface="Symbol" charset="2"/>
              </a:rPr>
              <a:t></a:t>
            </a:r>
            <a:endParaRPr lang="en-US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ym typeface="Symbol" charset="2"/>
              </a:rPr>
              <a:t> </a:t>
            </a:r>
            <a:r>
              <a:rPr lang="en-US" sz="2400" i="1" dirty="0">
                <a:sym typeface="Symbol" charset="2"/>
              </a:rPr>
              <a:t>&lt;variables&gt; &lt;sentence&gt;</a:t>
            </a:r>
          </a:p>
          <a:p>
            <a:pPr>
              <a:buFontTx/>
              <a:buNone/>
            </a:pPr>
            <a:endParaRPr lang="en-US" sz="2400" i="1" dirty="0">
              <a:sym typeface="Symbol" charset="2"/>
            </a:endParaRPr>
          </a:p>
          <a:p>
            <a:r>
              <a:rPr lang="en-US" sz="2400" i="1" dirty="0">
                <a:sym typeface="Symbol" charset="2"/>
              </a:rPr>
              <a:t>“Every one in the cs561 class is smart”</a:t>
            </a:r>
            <a:r>
              <a:rPr lang="en-US" sz="2400" dirty="0">
                <a:sym typeface="Symbol" charset="2"/>
              </a:rPr>
              <a:t>: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 </a:t>
            </a:r>
            <a:r>
              <a:rPr lang="en-US" sz="2400" i="1" dirty="0">
                <a:sym typeface="Symbol" charset="2"/>
              </a:rPr>
              <a:t>x</a:t>
            </a:r>
            <a:r>
              <a:rPr lang="en-US" sz="2400" b="1" dirty="0">
                <a:sym typeface="Symbol" charset="2"/>
              </a:rPr>
              <a:t>   </a:t>
            </a:r>
            <a:r>
              <a:rPr lang="en-US" sz="2400" dirty="0">
                <a:sym typeface="Symbol" charset="2"/>
              </a:rPr>
              <a:t>In(cs561, </a:t>
            </a:r>
            <a:r>
              <a:rPr lang="en-US" sz="2400" i="1" dirty="0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) </a:t>
            </a:r>
            <a:r>
              <a:rPr lang="en-US" sz="2400" b="1" dirty="0">
                <a:sym typeface="Symbol" charset="2"/>
              </a:rPr>
              <a:t> </a:t>
            </a:r>
            <a:r>
              <a:rPr lang="en-US" sz="2400" dirty="0">
                <a:sym typeface="Symbol" charset="2"/>
              </a:rPr>
              <a:t>Smart(</a:t>
            </a:r>
            <a:r>
              <a:rPr lang="en-US" sz="2400" i="1" dirty="0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)</a:t>
            </a:r>
          </a:p>
          <a:p>
            <a:endParaRPr lang="en-US" sz="2400" dirty="0">
              <a:sym typeface="Symbol" charset="2"/>
            </a:endParaRPr>
          </a:p>
          <a:p>
            <a:r>
              <a:rPr lang="en-US" sz="2400" b="1" dirty="0">
                <a:solidFill>
                  <a:schemeClr val="hlink"/>
                </a:solidFill>
                <a:sym typeface="Symbol" charset="2"/>
              </a:rPr>
              <a:t> P corresponds to the conjunction of instantiations of P</a:t>
            </a:r>
            <a:br>
              <a:rPr lang="en-US" sz="2400" b="1" dirty="0">
                <a:solidFill>
                  <a:schemeClr val="hlink"/>
                </a:solidFill>
                <a:sym typeface="Symbol" charset="2"/>
              </a:rPr>
            </a:br>
            <a:r>
              <a:rPr lang="en-US" sz="2400" dirty="0" smtClean="0">
                <a:sym typeface="Symbol" charset="2"/>
              </a:rPr>
              <a:t>(In(cs561</a:t>
            </a:r>
            <a:r>
              <a:rPr lang="en-US" sz="2400" dirty="0">
                <a:sym typeface="Symbol" charset="2"/>
              </a:rPr>
              <a:t>, Manos) </a:t>
            </a:r>
            <a:r>
              <a:rPr lang="en-US" sz="2400" b="1" dirty="0">
                <a:sym typeface="Symbol" charset="2"/>
              </a:rPr>
              <a:t> </a:t>
            </a:r>
            <a:r>
              <a:rPr lang="en-US" sz="2400" dirty="0">
                <a:sym typeface="Symbol" charset="2"/>
              </a:rPr>
              <a:t>Smart(Manos</a:t>
            </a:r>
            <a:r>
              <a:rPr lang="en-US" sz="2400" dirty="0" smtClean="0">
                <a:sym typeface="Symbol" charset="2"/>
              </a:rPr>
              <a:t>)) </a:t>
            </a:r>
            <a:r>
              <a:rPr lang="en-US" sz="2400" b="1" dirty="0">
                <a:sym typeface="Symbol" charset="2"/>
              </a:rPr>
              <a:t></a:t>
            </a:r>
            <a:r>
              <a:rPr lang="en-US" sz="2400" dirty="0">
                <a:sym typeface="Symbol" charset="2"/>
              </a:rPr>
              <a:t> </a:t>
            </a:r>
            <a:br>
              <a:rPr lang="en-US" sz="2400" dirty="0">
                <a:sym typeface="Symbol" charset="2"/>
              </a:rPr>
            </a:br>
            <a:r>
              <a:rPr lang="en-US" sz="2400" dirty="0" smtClean="0">
                <a:sym typeface="Symbol" charset="2"/>
              </a:rPr>
              <a:t>(In(cs561</a:t>
            </a:r>
            <a:r>
              <a:rPr lang="en-US" sz="2400" dirty="0">
                <a:sym typeface="Symbol" charset="2"/>
              </a:rPr>
              <a:t>, Dan) </a:t>
            </a:r>
            <a:r>
              <a:rPr lang="en-US" sz="2400" b="1" dirty="0">
                <a:sym typeface="Symbol" charset="2"/>
              </a:rPr>
              <a:t> </a:t>
            </a:r>
            <a:r>
              <a:rPr lang="en-US" sz="2400" dirty="0">
                <a:sym typeface="Symbol" charset="2"/>
              </a:rPr>
              <a:t>Smart(Dan</a:t>
            </a:r>
            <a:r>
              <a:rPr lang="en-US" sz="2400" dirty="0" smtClean="0">
                <a:sym typeface="Symbol" charset="2"/>
              </a:rPr>
              <a:t>)) </a:t>
            </a:r>
            <a:r>
              <a:rPr lang="en-US" sz="2400" b="1" dirty="0">
                <a:sym typeface="Symbol" charset="2"/>
              </a:rPr>
              <a:t></a:t>
            </a:r>
            <a:r>
              <a:rPr lang="en-US" sz="2400" dirty="0">
                <a:sym typeface="Symbol" charset="2"/>
              </a:rPr>
              <a:t> 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…</a:t>
            </a:r>
            <a:br>
              <a:rPr lang="en-US" sz="2400" dirty="0">
                <a:sym typeface="Symbol" charset="2"/>
              </a:rPr>
            </a:br>
            <a:r>
              <a:rPr lang="en-US" sz="2400" dirty="0" smtClean="0">
                <a:sym typeface="Symbol" charset="2"/>
              </a:rPr>
              <a:t>(In(cs561</a:t>
            </a:r>
            <a:r>
              <a:rPr lang="en-US" sz="2400" dirty="0">
                <a:sym typeface="Symbol" charset="2"/>
              </a:rPr>
              <a:t>, Bush) </a:t>
            </a:r>
            <a:r>
              <a:rPr lang="en-US" sz="2400" b="1" dirty="0">
                <a:sym typeface="Symbol" charset="2"/>
              </a:rPr>
              <a:t> </a:t>
            </a:r>
            <a:r>
              <a:rPr lang="en-US" sz="2400" dirty="0">
                <a:sym typeface="Symbol" charset="2"/>
              </a:rPr>
              <a:t>Smart(Bush</a:t>
            </a:r>
            <a:r>
              <a:rPr lang="en-US" sz="2400" dirty="0" smtClean="0">
                <a:sym typeface="Symbol" charset="2"/>
              </a:rPr>
              <a:t>)) </a:t>
            </a:r>
            <a:r>
              <a:rPr lang="en-US" sz="2400" dirty="0">
                <a:sym typeface="Symbol" charset="2"/>
              </a:rPr>
              <a:t/>
            </a:r>
            <a:br>
              <a:rPr lang="en-US" sz="2400" dirty="0">
                <a:sym typeface="Symbol" charset="2"/>
              </a:rPr>
            </a:b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D49923-AF8E-1845-B355-94D4DC50294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quantification (for all): </a:t>
            </a:r>
            <a:r>
              <a:rPr lang="en-US" sz="2800" b="0">
                <a:latin typeface="Times New Roman" charset="0"/>
                <a:sym typeface="Symbol" charset="2"/>
              </a:rPr>
              <a:t></a:t>
            </a:r>
            <a:endParaRPr 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53000"/>
          </a:xfrm>
        </p:spPr>
        <p:txBody>
          <a:bodyPr/>
          <a:lstStyle/>
          <a:p>
            <a:pPr>
              <a:buFontTx/>
              <a:buNone/>
            </a:pPr>
            <a:endParaRPr lang="en-US" sz="2400">
              <a:sym typeface="Symbol" charset="2"/>
            </a:endParaRPr>
          </a:p>
          <a:p>
            <a:r>
              <a:rPr lang="en-US" sz="2400" b="1">
                <a:sym typeface="Symbol" charset="2"/>
              </a:rPr>
              <a:t> </a:t>
            </a:r>
            <a:r>
              <a:rPr lang="en-US" sz="2400">
                <a:sym typeface="Symbol" charset="2"/>
              </a:rPr>
              <a:t>is a natural connective to use with</a:t>
            </a:r>
            <a:r>
              <a:rPr lang="en-US" sz="2400" b="1">
                <a:sym typeface="Symbol" charset="2"/>
              </a:rPr>
              <a:t>  </a:t>
            </a:r>
          </a:p>
          <a:p>
            <a:endParaRPr lang="en-US" sz="2400" b="1">
              <a:sym typeface="Symbol" charset="2"/>
            </a:endParaRPr>
          </a:p>
          <a:p>
            <a:r>
              <a:rPr lang="en-US" sz="2400">
                <a:solidFill>
                  <a:srgbClr val="0066FF"/>
                </a:solidFill>
                <a:sym typeface="Symbol" charset="2"/>
              </a:rPr>
              <a:t>Common mistake:</a:t>
            </a:r>
            <a:r>
              <a:rPr lang="en-US" sz="2400">
                <a:sym typeface="Symbol" charset="2"/>
              </a:rPr>
              <a:t> to use </a:t>
            </a:r>
            <a:r>
              <a:rPr lang="en-US" sz="2400" b="1">
                <a:sym typeface="Symbol" charset="2"/>
              </a:rPr>
              <a:t></a:t>
            </a:r>
            <a:r>
              <a:rPr lang="en-US" sz="2400">
                <a:sym typeface="Symbol" charset="2"/>
              </a:rPr>
              <a:t> in conjunction with </a:t>
            </a:r>
            <a:r>
              <a:rPr lang="en-US" sz="2400" b="1">
                <a:sym typeface="Symbol" charset="2"/>
              </a:rPr>
              <a:t> </a:t>
            </a:r>
            <a:br>
              <a:rPr lang="en-US" sz="2400" b="1">
                <a:sym typeface="Symbol" charset="2"/>
              </a:rPr>
            </a:br>
            <a:r>
              <a:rPr lang="en-US" sz="2400">
                <a:sym typeface="Symbol" charset="2"/>
              </a:rPr>
              <a:t>e.g:</a:t>
            </a:r>
            <a:r>
              <a:rPr lang="en-US" sz="2400" b="1">
                <a:sym typeface="Symbol" charset="2"/>
              </a:rPr>
              <a:t> 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 b="1">
                <a:sym typeface="Symbol" charset="2"/>
              </a:rPr>
              <a:t>   </a:t>
            </a:r>
            <a:r>
              <a:rPr lang="en-US" sz="2400">
                <a:sym typeface="Symbol" charset="2"/>
              </a:rPr>
              <a:t>In(cs561,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 </a:t>
            </a:r>
            <a:r>
              <a:rPr lang="en-US" sz="2400" b="1">
                <a:sym typeface="Symbol" charset="2"/>
              </a:rPr>
              <a:t> </a:t>
            </a:r>
            <a:r>
              <a:rPr lang="en-US" sz="2400">
                <a:sym typeface="Symbol" charset="2"/>
              </a:rPr>
              <a:t>Smart(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means </a:t>
            </a:r>
            <a:r>
              <a:rPr lang="en-US" sz="2400" i="1">
                <a:sym typeface="Symbol" charset="2"/>
              </a:rPr>
              <a:t>“every one is in cs561 and everyone is smart”</a:t>
            </a:r>
            <a:endParaRPr 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6BD2F-5FCB-2A49-894F-85C7DD69CD4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Existential quantification (there exists): </a:t>
            </a:r>
            <a:r>
              <a:rPr lang="en-US" sz="2800" b="0">
                <a:latin typeface="Times New Roman" charset="0"/>
                <a:sym typeface="Symbol" charset="2"/>
              </a:rPr>
              <a:t>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>
                <a:sym typeface="Symbol" charset="2"/>
              </a:rPr>
              <a:t> </a:t>
            </a:r>
            <a:r>
              <a:rPr lang="en-US" sz="2400" i="1">
                <a:sym typeface="Symbol" charset="2"/>
              </a:rPr>
              <a:t>&lt;variables&gt; &lt;sentence&gt;</a:t>
            </a:r>
          </a:p>
          <a:p>
            <a:pPr>
              <a:buFontTx/>
              <a:buNone/>
            </a:pPr>
            <a:endParaRPr lang="en-US" sz="2400" i="1">
              <a:sym typeface="Symbol" charset="2"/>
            </a:endParaRPr>
          </a:p>
          <a:p>
            <a:r>
              <a:rPr lang="en-US" sz="2400" i="1">
                <a:sym typeface="Symbol" charset="2"/>
              </a:rPr>
              <a:t>“Someone in the cs561 class is smart”</a:t>
            </a:r>
            <a:r>
              <a:rPr lang="en-US" sz="2400">
                <a:sym typeface="Symbol" charset="2"/>
              </a:rPr>
              <a:t>: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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 b="1">
                <a:sym typeface="Symbol" charset="2"/>
              </a:rPr>
              <a:t>   </a:t>
            </a:r>
            <a:r>
              <a:rPr lang="en-US" sz="2400">
                <a:sym typeface="Symbol" charset="2"/>
              </a:rPr>
              <a:t>In(cs561,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 </a:t>
            </a:r>
            <a:r>
              <a:rPr lang="en-US" sz="2400" b="1">
                <a:sym typeface="Symbol" charset="2"/>
              </a:rPr>
              <a:t> </a:t>
            </a:r>
            <a:r>
              <a:rPr lang="en-US" sz="2400">
                <a:sym typeface="Symbol" charset="2"/>
              </a:rPr>
              <a:t>Smart(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</a:t>
            </a:r>
          </a:p>
          <a:p>
            <a:endParaRPr lang="en-US" sz="2400">
              <a:sym typeface="Symbol" charset="2"/>
            </a:endParaRPr>
          </a:p>
          <a:p>
            <a:r>
              <a:rPr lang="en-US" sz="2400" b="1">
                <a:solidFill>
                  <a:schemeClr val="hlink"/>
                </a:solidFill>
                <a:sym typeface="Symbol" charset="2"/>
              </a:rPr>
              <a:t> P corresponds to the disjunction of instantiations of P</a:t>
            </a:r>
            <a:br>
              <a:rPr lang="en-US" sz="2400" b="1">
                <a:solidFill>
                  <a:schemeClr val="hlink"/>
                </a:solidFill>
                <a:sym typeface="Symbol" charset="2"/>
              </a:rPr>
            </a:br>
            <a:r>
              <a:rPr lang="en-US" sz="2400">
                <a:sym typeface="Symbol" charset="2"/>
              </a:rPr>
              <a:t>In(cs561, Manos) </a:t>
            </a:r>
            <a:r>
              <a:rPr lang="en-US" sz="2400" b="1">
                <a:sym typeface="Symbol" charset="2"/>
              </a:rPr>
              <a:t> </a:t>
            </a:r>
            <a:r>
              <a:rPr lang="en-US" sz="2400">
                <a:sym typeface="Symbol" charset="2"/>
              </a:rPr>
              <a:t>Smart(Manos) </a:t>
            </a:r>
            <a:r>
              <a:rPr lang="en-US" sz="2400" b="1">
                <a:sym typeface="Symbol" charset="2"/>
              </a:rPr>
              <a:t></a:t>
            </a:r>
            <a:r>
              <a:rPr lang="en-US" sz="2400">
                <a:sym typeface="Symbol" charset="2"/>
              </a:rPr>
              <a:t>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In(cs561, Dan) </a:t>
            </a:r>
            <a:r>
              <a:rPr lang="en-US" sz="2400" b="1">
                <a:sym typeface="Symbol" charset="2"/>
              </a:rPr>
              <a:t> </a:t>
            </a:r>
            <a:r>
              <a:rPr lang="en-US" sz="2400">
                <a:sym typeface="Symbol" charset="2"/>
              </a:rPr>
              <a:t>Smart(Dan) </a:t>
            </a:r>
            <a:r>
              <a:rPr lang="en-US" sz="2400" b="1">
                <a:sym typeface="Symbol" charset="2"/>
              </a:rPr>
              <a:t></a:t>
            </a:r>
            <a:r>
              <a:rPr lang="en-US" sz="2400">
                <a:sym typeface="Symbol" charset="2"/>
              </a:rPr>
              <a:t>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…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In(cs561, Bush) </a:t>
            </a:r>
            <a:r>
              <a:rPr lang="en-US" sz="2400" b="1">
                <a:sym typeface="Symbol" charset="2"/>
              </a:rPr>
              <a:t> </a:t>
            </a:r>
            <a:r>
              <a:rPr lang="en-US" sz="2400">
                <a:sym typeface="Symbol" charset="2"/>
              </a:rPr>
              <a:t>Smart(Bush)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74B609-F19C-0D4B-924B-84A9BBEB0EB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Syntax of propositional logic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533400" y="1447800"/>
            <a:ext cx="762000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96539E-C1D3-2142-A5EE-31AC4B3B0F2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Existential quantification (there exists): </a:t>
            </a:r>
            <a:r>
              <a:rPr lang="en-US" sz="2800" b="0">
                <a:latin typeface="Times New Roman" charset="0"/>
                <a:sym typeface="Symbol" charset="2"/>
              </a:rPr>
              <a:t>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1">
              <a:sym typeface="Symbol" charset="2"/>
            </a:endParaRPr>
          </a:p>
          <a:p>
            <a:r>
              <a:rPr lang="en-US" sz="2400" b="1">
                <a:sym typeface="Symbol" charset="2"/>
              </a:rPr>
              <a:t> </a:t>
            </a:r>
            <a:r>
              <a:rPr lang="en-US" sz="2400">
                <a:sym typeface="Symbol" charset="2"/>
              </a:rPr>
              <a:t>is a natural connective to use with</a:t>
            </a:r>
            <a:r>
              <a:rPr lang="en-US" sz="2400" b="1">
                <a:sym typeface="Symbol" charset="2"/>
              </a:rPr>
              <a:t>  </a:t>
            </a:r>
          </a:p>
          <a:p>
            <a:endParaRPr lang="en-US" sz="2400" b="1">
              <a:sym typeface="Symbol" charset="2"/>
            </a:endParaRPr>
          </a:p>
          <a:p>
            <a:r>
              <a:rPr lang="en-US" sz="2400">
                <a:solidFill>
                  <a:srgbClr val="0066FF"/>
                </a:solidFill>
                <a:sym typeface="Symbol" charset="2"/>
              </a:rPr>
              <a:t>Common mistake:</a:t>
            </a:r>
            <a:r>
              <a:rPr lang="en-US" sz="2400">
                <a:sym typeface="Symbol" charset="2"/>
              </a:rPr>
              <a:t> to use </a:t>
            </a:r>
            <a:r>
              <a:rPr lang="en-US" sz="2400" b="1">
                <a:sym typeface="Symbol" charset="2"/>
              </a:rPr>
              <a:t> </a:t>
            </a:r>
            <a:r>
              <a:rPr lang="en-US" sz="2400">
                <a:sym typeface="Symbol" charset="2"/>
              </a:rPr>
              <a:t>in conjunction with </a:t>
            </a:r>
            <a:r>
              <a:rPr lang="en-US" sz="2400" b="1">
                <a:sym typeface="Symbol" charset="2"/>
              </a:rPr>
              <a:t> </a:t>
            </a:r>
            <a:br>
              <a:rPr lang="en-US" sz="2400" b="1">
                <a:sym typeface="Symbol" charset="2"/>
              </a:rPr>
            </a:br>
            <a:r>
              <a:rPr lang="en-US" sz="2400">
                <a:sym typeface="Symbol" charset="2"/>
              </a:rPr>
              <a:t>e.g:</a:t>
            </a:r>
            <a:r>
              <a:rPr lang="en-US" sz="2400" b="1">
                <a:sym typeface="Symbol" charset="2"/>
              </a:rPr>
              <a:t> 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 b="1">
                <a:sym typeface="Symbol" charset="2"/>
              </a:rPr>
              <a:t>   </a:t>
            </a:r>
            <a:r>
              <a:rPr lang="en-US" sz="2400">
                <a:sym typeface="Symbol" charset="2"/>
              </a:rPr>
              <a:t>In(cs561,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 </a:t>
            </a:r>
            <a:r>
              <a:rPr lang="en-US" sz="2400" b="1">
                <a:sym typeface="Symbol" charset="2"/>
              </a:rPr>
              <a:t> </a:t>
            </a:r>
            <a:r>
              <a:rPr lang="en-US" sz="2400">
                <a:sym typeface="Symbol" charset="2"/>
              </a:rPr>
              <a:t>Smart(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is true if there is anyone that is not in cs561!</a:t>
            </a:r>
          </a:p>
          <a:p>
            <a:pPr>
              <a:buFontTx/>
              <a:buNone/>
            </a:pPr>
            <a:r>
              <a:rPr lang="en-US" sz="2400">
                <a:sym typeface="Symbol" charset="2"/>
              </a:rPr>
              <a:t>	(remember, false  true is valid).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4D324D-7910-194E-B4D5-1F84E21570C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quantifiers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180975" y="1295400"/>
            <a:ext cx="7896225" cy="554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8039100" y="549275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Proof?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7254875" y="3460750"/>
            <a:ext cx="19256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Not all by one person but each one at least by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5BAA3A-EA36-AC48-BE6C-57C393D26BF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	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47800"/>
            <a:ext cx="8343900" cy="4789488"/>
          </a:xfrm>
        </p:spPr>
        <p:txBody>
          <a:bodyPr/>
          <a:lstStyle/>
          <a:p>
            <a:r>
              <a:rPr lang="en-US" sz="2400"/>
              <a:t>In general we want to prove:</a:t>
            </a:r>
          </a:p>
          <a:p>
            <a:endParaRPr lang="en-US" sz="2400"/>
          </a:p>
          <a:p>
            <a:pPr>
              <a:buFont typeface="Symbol" charset="2"/>
              <a:buNone/>
            </a:pPr>
            <a:r>
              <a:rPr lang="en-US" sz="2400" b="1">
                <a:sym typeface="Symbol" charset="2"/>
              </a:rPr>
              <a:t> </a:t>
            </a:r>
            <a:r>
              <a:rPr lang="en-US" sz="2400"/>
              <a:t>x  P(x) &lt;=&gt; ¬ </a:t>
            </a:r>
            <a:r>
              <a:rPr lang="en-US" sz="2400" b="1">
                <a:sym typeface="Symbol" charset="2"/>
              </a:rPr>
              <a:t></a:t>
            </a:r>
            <a:r>
              <a:rPr lang="en-US" sz="2400"/>
              <a:t> x ¬ P(x)</a:t>
            </a:r>
          </a:p>
          <a:p>
            <a:pPr>
              <a:buFont typeface="Symbol" charset="2"/>
              <a:buNone/>
            </a:pPr>
            <a:endParaRPr lang="en-US" sz="2400"/>
          </a:p>
          <a:p>
            <a:pPr>
              <a:buFont typeface="Wingdings" charset="2"/>
              <a:buChar char="q"/>
            </a:pPr>
            <a:r>
              <a:rPr lang="en-US" sz="2400" b="1">
                <a:sym typeface="Symbol" charset="2"/>
              </a:rPr>
              <a:t> </a:t>
            </a:r>
            <a:r>
              <a:rPr lang="en-US" sz="2400"/>
              <a:t>x P(x) = ¬(¬(</a:t>
            </a:r>
            <a:r>
              <a:rPr lang="en-US" sz="2400" b="1">
                <a:sym typeface="Symbol" charset="2"/>
              </a:rPr>
              <a:t> </a:t>
            </a:r>
            <a:r>
              <a:rPr lang="en-US" sz="2400"/>
              <a:t>x P(x))) = ¬(¬(P(x1) ^ P(x2) ^ … ^ P(xn)) ) = ¬(¬P(x1) v ¬P(x2) v … v ¬P(xn)) ) </a:t>
            </a:r>
          </a:p>
          <a:p>
            <a:pPr>
              <a:buFont typeface="Wingdings" charset="2"/>
              <a:buChar char="q"/>
            </a:pPr>
            <a:endParaRPr lang="en-US" sz="2400"/>
          </a:p>
          <a:p>
            <a:pPr>
              <a:buFont typeface="Wingdings" charset="2"/>
              <a:buChar char="q"/>
            </a:pPr>
            <a:r>
              <a:rPr lang="en-US" sz="2400" b="1">
                <a:sym typeface="Symbol" charset="2"/>
              </a:rPr>
              <a:t></a:t>
            </a:r>
            <a:r>
              <a:rPr lang="en-US" sz="2400"/>
              <a:t> x ¬P(x) = ¬P(x1) v ¬P(x2) v … v ¬P(xn)</a:t>
            </a:r>
          </a:p>
          <a:p>
            <a:pPr>
              <a:buFont typeface="Wingdings" charset="2"/>
              <a:buChar char="q"/>
            </a:pPr>
            <a:endParaRPr lang="en-US" sz="2400"/>
          </a:p>
          <a:p>
            <a:pPr>
              <a:buFont typeface="Wingdings" charset="2"/>
              <a:buChar char="q"/>
            </a:pPr>
            <a:r>
              <a:rPr lang="en-US" sz="2400" b="1">
                <a:sym typeface="Symbol" charset="2"/>
              </a:rPr>
              <a:t>¬</a:t>
            </a:r>
            <a:r>
              <a:rPr lang="en-US" sz="2400"/>
              <a:t> x ¬P(x) = ¬(¬P(x1) v ¬P(x2) v … v ¬P(xn))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AC1BC-D1D4-B247-BA28-B8D6BADA3CC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sentences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762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Brothers are siblings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>
                <a:sym typeface="Symbol" charset="2"/>
              </a:rPr>
              <a:t>.</a:t>
            </a:r>
            <a:br>
              <a:rPr lang="en-US" b="1">
                <a:sym typeface="Symbol" charset="2"/>
              </a:rPr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Sibling is transitive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>
                <a:sym typeface="Symbol" charset="2"/>
              </a:rPr>
              <a:t>.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One’s mother is one’s sibling’s mother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>
                <a:sym typeface="Symbol" charset="2"/>
              </a:rPr>
              <a:t>.</a:t>
            </a:r>
            <a:br>
              <a:rPr lang="en-US" b="1">
                <a:sym typeface="Symbol" charset="2"/>
              </a:rPr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first cousin is a child of a parent’s sibling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>
                <a:sym typeface="Symbol" charset="2"/>
              </a:rPr>
              <a:t>.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BCDB7-66C0-F14E-8152-D2D0AC15391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sentences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Brothers are siblings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ym typeface="Symbol" charset="2"/>
              </a:rPr>
              <a:t>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 err="1"/>
              <a:t>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   </a:t>
            </a:r>
            <a:r>
              <a:rPr lang="en-US" dirty="0" err="1"/>
              <a:t>Brother(x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)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Sibling(x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Sibling is transitive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ym typeface="Symbol" charset="2"/>
              </a:rPr>
              <a:t>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dirty="0"/>
              <a:t>   </a:t>
            </a:r>
            <a:r>
              <a:rPr lang="en-US" dirty="0" err="1"/>
              <a:t>Sibling(x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) </a:t>
            </a:r>
            <a:r>
              <a:rPr lang="en-US" b="1" dirty="0" err="1">
                <a:sym typeface="Symbol" charset="2"/>
              </a:rPr>
              <a:t></a:t>
            </a:r>
            <a:r>
              <a:rPr lang="en-US" dirty="0"/>
              <a:t> </a:t>
            </a:r>
            <a:r>
              <a:rPr lang="en-US" dirty="0" err="1"/>
              <a:t>Sibling(y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dirty="0"/>
              <a:t>)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Sibling(x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One’s mother is one’s sibling’s mother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ym typeface="Symbol" charset="2"/>
              </a:rPr>
              <a:t>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dirty="0"/>
              <a:t>, </a:t>
            </a:r>
            <a:r>
              <a:rPr lang="en-US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dirty="0" smtClean="0"/>
              <a:t>    </a:t>
            </a:r>
            <a:r>
              <a:rPr lang="en-US" dirty="0" err="1"/>
              <a:t>Mother(m</a:t>
            </a:r>
            <a:r>
              <a:rPr lang="en-US" dirty="0"/>
              <a:t>, </a:t>
            </a:r>
            <a:r>
              <a:rPr lang="en-US" dirty="0" err="1"/>
              <a:t>c</a:t>
            </a:r>
            <a:r>
              <a:rPr lang="en-US" dirty="0"/>
              <a:t>) </a:t>
            </a:r>
            <a:r>
              <a:rPr lang="en-US" b="1" dirty="0" err="1">
                <a:sym typeface="Symbol" charset="2"/>
              </a:rPr>
              <a:t></a:t>
            </a:r>
            <a:r>
              <a:rPr lang="en-US" dirty="0"/>
              <a:t> </a:t>
            </a:r>
            <a:r>
              <a:rPr lang="en-US" dirty="0" err="1"/>
              <a:t>Sibling(c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dirty="0"/>
              <a:t>)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Mother(m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first cousin is a child of a parent’s sibling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ym typeface="Symbol" charset="2"/>
              </a:rPr>
              <a:t>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dirty="0"/>
              <a:t>   </a:t>
            </a:r>
            <a:r>
              <a:rPr lang="en-US" dirty="0" err="1"/>
              <a:t>FirstCousin(c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dirty="0"/>
              <a:t>) </a:t>
            </a:r>
            <a:r>
              <a:rPr lang="en-US" b="1" dirty="0" err="1">
                <a:sym typeface="Symbol" charset="2"/>
              </a:rPr>
              <a:t></a:t>
            </a:r>
            <a:r>
              <a:rPr lang="en-US" b="1" dirty="0">
                <a:sym typeface="Symbol" charset="2"/>
              </a:rPr>
              <a:t> </a:t>
            </a:r>
            <a:br>
              <a:rPr lang="en-US" b="1" dirty="0">
                <a:sym typeface="Symbol" charset="2"/>
              </a:rPr>
            </a:br>
            <a:r>
              <a:rPr lang="en-US" b="1" dirty="0">
                <a:sym typeface="Symbol" charset="2"/>
              </a:rPr>
              <a:t>		</a:t>
            </a:r>
            <a:r>
              <a:rPr lang="en-US" b="1" dirty="0" err="1">
                <a:sym typeface="Symbol" charset="2"/>
              </a:rPr>
              <a:t>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/>
              <a:t>, </a:t>
            </a:r>
            <a:r>
              <a:rPr lang="en-US" dirty="0" err="1"/>
              <a:t>ps</a:t>
            </a:r>
            <a:r>
              <a:rPr lang="en-US" dirty="0"/>
              <a:t>  </a:t>
            </a:r>
            <a:r>
              <a:rPr lang="en-US" dirty="0" err="1"/>
              <a:t>Parent(p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dirty="0"/>
              <a:t>) </a:t>
            </a:r>
            <a:r>
              <a:rPr lang="en-US" b="1" dirty="0" err="1">
                <a:sym typeface="Symbol" charset="2"/>
              </a:rPr>
              <a:t></a:t>
            </a:r>
            <a:r>
              <a:rPr lang="en-US" dirty="0"/>
              <a:t> </a:t>
            </a:r>
            <a:r>
              <a:rPr lang="en-US" dirty="0" err="1"/>
              <a:t>Sibling(p</a:t>
            </a:r>
            <a:r>
              <a:rPr lang="en-US" dirty="0"/>
              <a:t>, </a:t>
            </a:r>
            <a:r>
              <a:rPr lang="en-US" dirty="0" err="1"/>
              <a:t>ps</a:t>
            </a:r>
            <a:r>
              <a:rPr lang="en-US" dirty="0"/>
              <a:t>) </a:t>
            </a:r>
            <a:r>
              <a:rPr lang="en-US" b="1" dirty="0" err="1">
                <a:sym typeface="Symbol" charset="2"/>
              </a:rPr>
              <a:t></a:t>
            </a:r>
            <a:r>
              <a:rPr lang="en-US" dirty="0" smtClean="0"/>
              <a:t> </a:t>
            </a:r>
            <a:r>
              <a:rPr lang="en-US" dirty="0" err="1" smtClean="0"/>
              <a:t>Child(c</a:t>
            </a:r>
            <a:r>
              <a:rPr lang="en-US" dirty="0" smtClean="0"/>
              <a:t>, </a:t>
            </a:r>
            <a:r>
              <a:rPr lang="en-US" dirty="0" err="1" smtClean="0"/>
              <a:t>ps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7BCFA-0C8B-954F-8B4D-18A3F0FA1B9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sentences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382000" cy="3600450"/>
          </a:xfrm>
        </p:spPr>
        <p:txBody>
          <a:bodyPr/>
          <a:lstStyle/>
          <a:p>
            <a:r>
              <a:rPr lang="en-US" sz="2400" dirty="0"/>
              <a:t>One’s mother is one’s sibling’s mother</a:t>
            </a:r>
            <a:br>
              <a:rPr lang="en-US" sz="2400" dirty="0"/>
            </a:br>
            <a:r>
              <a:rPr lang="en-US" sz="2400" b="1" dirty="0" err="1">
                <a:sym typeface="Symbol" charset="2"/>
              </a:rPr>
              <a:t></a:t>
            </a:r>
            <a:r>
              <a:rPr lang="en-US" sz="2400" dirty="0"/>
              <a:t> </a:t>
            </a:r>
            <a:r>
              <a:rPr lang="en-US" sz="2400" dirty="0" err="1"/>
              <a:t>m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dirty="0" smtClean="0"/>
              <a:t>, </a:t>
            </a:r>
            <a:r>
              <a:rPr lang="en-US" sz="2400" dirty="0" err="1" smtClean="0"/>
              <a:t>d</a:t>
            </a:r>
            <a:r>
              <a:rPr lang="en-US" sz="2400" dirty="0" smtClean="0"/>
              <a:t>   </a:t>
            </a:r>
            <a:r>
              <a:rPr lang="en-US" sz="2400" dirty="0" err="1"/>
              <a:t>Mother(m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dirty="0"/>
              <a:t>) </a:t>
            </a:r>
            <a:r>
              <a:rPr lang="en-US" sz="2400" b="1" dirty="0" err="1">
                <a:sym typeface="Symbol" charset="2"/>
              </a:rPr>
              <a:t></a:t>
            </a:r>
            <a:r>
              <a:rPr lang="en-US" sz="2400" dirty="0"/>
              <a:t> </a:t>
            </a:r>
            <a:r>
              <a:rPr lang="en-US" sz="2400" dirty="0" err="1"/>
              <a:t>Sibling(c</a:t>
            </a:r>
            <a:r>
              <a:rPr lang="en-US" sz="2400" dirty="0"/>
              <a:t>, </a:t>
            </a:r>
            <a:r>
              <a:rPr lang="en-US" sz="2400" dirty="0" err="1"/>
              <a:t>d</a:t>
            </a:r>
            <a:r>
              <a:rPr lang="en-US" sz="2400" dirty="0"/>
              <a:t>)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/>
              <a:t> </a:t>
            </a:r>
            <a:r>
              <a:rPr lang="en-US" sz="2400" dirty="0" err="1"/>
              <a:t>Mother(m</a:t>
            </a:r>
            <a:r>
              <a:rPr lang="en-US" sz="2400" dirty="0"/>
              <a:t>, </a:t>
            </a:r>
            <a:r>
              <a:rPr lang="en-US" sz="2400" dirty="0" err="1"/>
              <a:t>d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 err="1">
                <a:sym typeface="Symbol" charset="2"/>
              </a:rPr>
              <a:t>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dirty="0" smtClean="0"/>
              <a:t>, </a:t>
            </a:r>
            <a:r>
              <a:rPr lang="en-US" sz="2400" dirty="0" err="1" smtClean="0"/>
              <a:t>d</a:t>
            </a:r>
            <a:r>
              <a:rPr lang="en-US" sz="2400" dirty="0" smtClean="0"/>
              <a:t> </a:t>
            </a:r>
            <a:r>
              <a:rPr lang="en-US" sz="2400" b="1" dirty="0" err="1">
                <a:sym typeface="Symbol" charset="2"/>
              </a:rPr>
              <a:t>m</a:t>
            </a:r>
            <a:r>
              <a:rPr lang="en-US" sz="2400" dirty="0"/>
              <a:t> </a:t>
            </a:r>
            <a:r>
              <a:rPr lang="en-US" sz="2400" dirty="0" err="1"/>
              <a:t>Mother(m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dirty="0"/>
              <a:t>) </a:t>
            </a:r>
            <a:r>
              <a:rPr lang="en-US" sz="2400" b="1" dirty="0" err="1">
                <a:sym typeface="Symbol" charset="2"/>
              </a:rPr>
              <a:t></a:t>
            </a:r>
            <a:r>
              <a:rPr lang="en-US" sz="2400" dirty="0"/>
              <a:t> </a:t>
            </a:r>
            <a:r>
              <a:rPr lang="en-US" sz="2400" dirty="0" err="1"/>
              <a:t>Sibling(c</a:t>
            </a:r>
            <a:r>
              <a:rPr lang="en-US" sz="2400" dirty="0"/>
              <a:t>, </a:t>
            </a:r>
            <a:r>
              <a:rPr lang="en-US" sz="2400" dirty="0" err="1"/>
              <a:t>d</a:t>
            </a:r>
            <a:r>
              <a:rPr lang="en-US" sz="2400" dirty="0"/>
              <a:t>)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/>
              <a:t> </a:t>
            </a:r>
            <a:r>
              <a:rPr lang="en-US" sz="2400" dirty="0" err="1"/>
              <a:t>Mother(m</a:t>
            </a:r>
            <a:r>
              <a:rPr lang="en-US" sz="2400" dirty="0"/>
              <a:t>, </a:t>
            </a:r>
            <a:r>
              <a:rPr lang="en-US" sz="2400" dirty="0" err="1"/>
              <a:t>d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40966" name="Group 13"/>
          <p:cNvGrpSpPr>
            <a:grpSpLocks/>
          </p:cNvGrpSpPr>
          <p:nvPr/>
        </p:nvGrpSpPr>
        <p:grpSpPr bwMode="auto">
          <a:xfrm>
            <a:off x="4495800" y="3810000"/>
            <a:ext cx="4248150" cy="2374900"/>
            <a:chOff x="2926" y="2751"/>
            <a:chExt cx="2676" cy="1496"/>
          </a:xfrm>
        </p:grpSpPr>
        <p:sp>
          <p:nvSpPr>
            <p:cNvPr id="40967" name="Oval 4"/>
            <p:cNvSpPr>
              <a:spLocks noChangeArrowheads="1"/>
            </p:cNvSpPr>
            <p:nvPr/>
          </p:nvSpPr>
          <p:spPr bwMode="auto">
            <a:xfrm>
              <a:off x="2926" y="3476"/>
              <a:ext cx="816" cy="7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0968" name="Oval 5"/>
            <p:cNvSpPr>
              <a:spLocks noChangeArrowheads="1"/>
            </p:cNvSpPr>
            <p:nvPr/>
          </p:nvSpPr>
          <p:spPr bwMode="auto">
            <a:xfrm>
              <a:off x="4786" y="3476"/>
              <a:ext cx="816" cy="77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40969" name="Oval 6"/>
            <p:cNvSpPr>
              <a:spLocks noChangeArrowheads="1"/>
            </p:cNvSpPr>
            <p:nvPr/>
          </p:nvSpPr>
          <p:spPr bwMode="auto">
            <a:xfrm>
              <a:off x="3742" y="2751"/>
              <a:ext cx="771" cy="771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40970" name="Oval 7"/>
            <p:cNvSpPr>
              <a:spLocks noChangeArrowheads="1"/>
            </p:cNvSpPr>
            <p:nvPr/>
          </p:nvSpPr>
          <p:spPr bwMode="auto">
            <a:xfrm>
              <a:off x="4241" y="2932"/>
              <a:ext cx="227" cy="227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1" name="Line 8"/>
            <p:cNvSpPr>
              <a:spLocks noChangeShapeType="1"/>
            </p:cNvSpPr>
            <p:nvPr/>
          </p:nvSpPr>
          <p:spPr bwMode="auto">
            <a:xfrm flipH="1">
              <a:off x="3697" y="3431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2" name="Text Box 9"/>
            <p:cNvSpPr txBox="1">
              <a:spLocks noChangeArrowheads="1"/>
            </p:cNvSpPr>
            <p:nvPr/>
          </p:nvSpPr>
          <p:spPr bwMode="auto">
            <a:xfrm>
              <a:off x="3820" y="3489"/>
              <a:ext cx="8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Mother of</a:t>
              </a:r>
            </a:p>
          </p:txBody>
        </p:sp>
        <p:sp>
          <p:nvSpPr>
            <p:cNvPr id="40973" name="Line 10"/>
            <p:cNvSpPr>
              <a:spLocks noChangeShapeType="1"/>
            </p:cNvSpPr>
            <p:nvPr/>
          </p:nvSpPr>
          <p:spPr bwMode="auto">
            <a:xfrm>
              <a:off x="3697" y="4021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4" name="Text Box 11"/>
            <p:cNvSpPr txBox="1">
              <a:spLocks noChangeArrowheads="1"/>
            </p:cNvSpPr>
            <p:nvPr/>
          </p:nvSpPr>
          <p:spPr bwMode="auto">
            <a:xfrm>
              <a:off x="3921" y="3959"/>
              <a:ext cx="6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sibling</a:t>
              </a:r>
            </a:p>
          </p:txBody>
        </p:sp>
        <p:sp>
          <p:nvSpPr>
            <p:cNvPr id="40975" name="Line 12"/>
            <p:cNvSpPr>
              <a:spLocks noChangeShapeType="1"/>
            </p:cNvSpPr>
            <p:nvPr/>
          </p:nvSpPr>
          <p:spPr bwMode="auto">
            <a:xfrm>
              <a:off x="4468" y="3113"/>
              <a:ext cx="499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72D13-00C1-DB4F-BED0-C787837F21A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7050"/>
          </a:xfrm>
        </p:spPr>
        <p:txBody>
          <a:bodyPr/>
          <a:lstStyle/>
          <a:p>
            <a:r>
              <a:rPr lang="en-US"/>
              <a:t>Translating English to FOL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Every gardener likes the sun.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</a:t>
            </a:r>
            <a:r>
              <a:rPr lang="en-US" sz="2400" b="1">
                <a:latin typeface="Courier New" charset="0"/>
              </a:rPr>
              <a:t> x gardener(x) =&gt; likes(x,Sun)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r>
              <a:rPr lang="en-US" sz="2400"/>
              <a:t>You can fool some of the people all of the time.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</a:t>
            </a:r>
            <a:r>
              <a:rPr lang="en-US" sz="2400" b="1">
                <a:latin typeface="Courier New" charset="0"/>
              </a:rPr>
              <a:t> x </a:t>
            </a:r>
            <a:r>
              <a:rPr lang="en-US" sz="2400" b="1">
                <a:sym typeface="Symbol" charset="2"/>
              </a:rPr>
              <a:t></a:t>
            </a:r>
            <a:r>
              <a:rPr lang="en-US" sz="2400" b="1">
                <a:latin typeface="Courier New" charset="0"/>
              </a:rPr>
              <a:t> t (person(x) ^ time(t)) =&gt; can-fool(x,t)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35706B-EF86-7A48-8463-10F3D489256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7050"/>
          </a:xfrm>
        </p:spPr>
        <p:txBody>
          <a:bodyPr/>
          <a:lstStyle/>
          <a:p>
            <a:r>
              <a:rPr lang="en-US"/>
              <a:t>Translating English to FOL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You can fool all of the people some of the time.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</a:t>
            </a:r>
            <a:r>
              <a:rPr lang="en-US" sz="2400" b="1">
                <a:latin typeface="Courier New" charset="0"/>
              </a:rPr>
              <a:t> x person(x) =&gt; </a:t>
            </a:r>
            <a:r>
              <a:rPr lang="en-US" sz="2400" b="1">
                <a:sym typeface="Symbol" charset="2"/>
              </a:rPr>
              <a:t></a:t>
            </a:r>
            <a:r>
              <a:rPr lang="en-US" sz="2400" b="1">
                <a:latin typeface="Courier New" charset="0"/>
              </a:rPr>
              <a:t> t time(t) ^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	can-fool(x,t)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All purple mushrooms are poisonous.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</a:t>
            </a:r>
            <a:r>
              <a:rPr lang="en-US" sz="2400" b="1">
                <a:latin typeface="Courier New" charset="0"/>
              </a:rPr>
              <a:t> x (mushroom(x) ^ purple(x)) =&gt; poisonous(x)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Caution with nested quantifiers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ym typeface="Symbol" charset="2"/>
              </a:rPr>
              <a:t></a:t>
            </a:r>
            <a:r>
              <a:rPr lang="en-US" b="1" smtClean="0">
                <a:latin typeface="Courier New" charset="0"/>
              </a:rPr>
              <a:t> x </a:t>
            </a:r>
            <a:r>
              <a:rPr lang="en-US" b="1" smtClean="0">
                <a:sym typeface="Symbol" charset="2"/>
              </a:rPr>
              <a:t></a:t>
            </a:r>
            <a:r>
              <a:rPr lang="en-US" b="1" smtClean="0">
                <a:latin typeface="Courier New" charset="0"/>
              </a:rPr>
              <a:t> y P(x,y) is the same as </a:t>
            </a:r>
            <a:r>
              <a:rPr lang="en-US" b="1" smtClean="0">
                <a:sym typeface="Symbol" charset="2"/>
              </a:rPr>
              <a:t></a:t>
            </a:r>
            <a:r>
              <a:rPr lang="en-US" b="1" smtClean="0">
                <a:latin typeface="Courier New" charset="0"/>
              </a:rPr>
              <a:t> x (</a:t>
            </a:r>
            <a:r>
              <a:rPr lang="en-US" b="1" smtClean="0">
                <a:sym typeface="Symbol" charset="2"/>
              </a:rPr>
              <a:t></a:t>
            </a:r>
            <a:r>
              <a:rPr lang="en-US" b="1" smtClean="0">
                <a:latin typeface="Courier New" charset="0"/>
              </a:rPr>
              <a:t> y P(x,y)) which means “for every x, it is true that there exists y such that P(x,y)”</a:t>
            </a:r>
          </a:p>
          <a:p>
            <a:endParaRPr lang="en-US" b="1" smtClean="0">
              <a:latin typeface="Courier New" charset="0"/>
            </a:endParaRPr>
          </a:p>
          <a:p>
            <a:endParaRPr lang="en-US" b="1" smtClean="0">
              <a:latin typeface="Courier New" charset="0"/>
            </a:endParaRPr>
          </a:p>
          <a:p>
            <a:endParaRPr lang="en-US" b="1" smtClean="0">
              <a:latin typeface="Courier New" charset="0"/>
            </a:endParaRPr>
          </a:p>
          <a:p>
            <a:endParaRPr lang="en-US" b="1" smtClean="0">
              <a:latin typeface="Courier New" charset="0"/>
            </a:endParaRPr>
          </a:p>
          <a:p>
            <a:r>
              <a:rPr lang="en-US" b="1" smtClean="0">
                <a:sym typeface="Symbol" charset="2"/>
              </a:rPr>
              <a:t></a:t>
            </a:r>
            <a:r>
              <a:rPr lang="en-US" b="1" smtClean="0">
                <a:latin typeface="Courier New" charset="0"/>
              </a:rPr>
              <a:t> y </a:t>
            </a:r>
            <a:r>
              <a:rPr lang="en-US" b="1" smtClean="0">
                <a:sym typeface="Symbol" charset="2"/>
              </a:rPr>
              <a:t></a:t>
            </a:r>
            <a:r>
              <a:rPr lang="en-US" b="1" smtClean="0">
                <a:latin typeface="Courier New" charset="0"/>
              </a:rPr>
              <a:t> x P(x,y) is the same as </a:t>
            </a:r>
            <a:r>
              <a:rPr lang="en-US" b="1" smtClean="0">
                <a:sym typeface="Symbol" charset="2"/>
              </a:rPr>
              <a:t></a:t>
            </a:r>
            <a:r>
              <a:rPr lang="en-US" b="1" smtClean="0">
                <a:latin typeface="Courier New" charset="0"/>
              </a:rPr>
              <a:t> y (</a:t>
            </a:r>
            <a:r>
              <a:rPr lang="en-US" b="1" smtClean="0">
                <a:sym typeface="Symbol" charset="2"/>
              </a:rPr>
              <a:t></a:t>
            </a:r>
            <a:r>
              <a:rPr lang="en-US" b="1" smtClean="0">
                <a:latin typeface="Courier New" charset="0"/>
              </a:rPr>
              <a:t> x P(x,y)) which means “there exists a y, such that it is true that for every x P(x,y)”</a:t>
            </a:r>
          </a:p>
          <a:p>
            <a:pPr>
              <a:buFontTx/>
              <a:buNone/>
            </a:pPr>
            <a:r>
              <a:rPr lang="en-US" b="1" smtClean="0">
                <a:latin typeface="Courier New" charset="0"/>
              </a:rPr>
              <a:t>  </a:t>
            </a:r>
            <a:endParaRPr lang="en-US" smtClean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24A6A0-4BE0-A34E-AA90-83F6B30AC9BB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FEC786-CECB-D141-AFF8-941D09A440D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8013"/>
          </a:xfrm>
        </p:spPr>
        <p:txBody>
          <a:bodyPr/>
          <a:lstStyle/>
          <a:p>
            <a:r>
              <a:rPr lang="en-US"/>
              <a:t>Translating English to FOL…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9138"/>
            <a:ext cx="8629650" cy="387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No purple mushroom is poisonous.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  <a:ea typeface="Courier New" charset="0"/>
                <a:cs typeface="Courier New" charset="0"/>
              </a:rPr>
              <a:t>¬</a:t>
            </a:r>
            <a:r>
              <a:rPr lang="en-US" sz="2400" b="1">
                <a:latin typeface="Courier New" charset="0"/>
              </a:rPr>
              <a:t>(</a:t>
            </a:r>
            <a:r>
              <a:rPr lang="en-US" sz="1600" b="1">
                <a:sym typeface="Symbol" charset="2"/>
              </a:rPr>
              <a:t></a:t>
            </a:r>
            <a:r>
              <a:rPr lang="en-US" sz="2400" b="1">
                <a:latin typeface="Courier New" charset="0"/>
              </a:rPr>
              <a:t> x) purple(x) ^ mushroom(x) ^ poisonous(x)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/>
            </a:r>
            <a:br>
              <a:rPr lang="en-US" sz="2400" b="1">
                <a:latin typeface="Courier New" charset="0"/>
              </a:rPr>
            </a:br>
            <a:r>
              <a:rPr lang="en-US" sz="2400"/>
              <a:t>or, equivalently,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(</a:t>
            </a:r>
            <a:r>
              <a:rPr lang="en-US" sz="1600" b="1">
                <a:sym typeface="Symbol" charset="2"/>
              </a:rPr>
              <a:t></a:t>
            </a:r>
            <a:r>
              <a:rPr lang="en-US" sz="2400" b="1">
                <a:latin typeface="Courier New" charset="0"/>
              </a:rPr>
              <a:t> x) (mushroom(x) ^ purple(x)) =&gt; </a:t>
            </a:r>
            <a:r>
              <a:rPr lang="en-US" sz="2400" b="1">
                <a:latin typeface="Courier New" charset="0"/>
                <a:ea typeface="Courier New" charset="0"/>
                <a:cs typeface="Courier New" charset="0"/>
              </a:rPr>
              <a:t>¬</a:t>
            </a:r>
            <a:r>
              <a:rPr lang="en-US" sz="2400" b="1">
                <a:latin typeface="Courier New" charset="0"/>
              </a:rPr>
              <a:t>poisonous(x) </a:t>
            </a:r>
          </a:p>
          <a:p>
            <a:pPr>
              <a:lnSpc>
                <a:spcPct val="90000"/>
              </a:lnSpc>
            </a:pPr>
            <a:endParaRPr lang="en-US" sz="2400" b="1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B84916-56FF-4949-9DBC-D3A5025A747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Semantics of Propositional logic</a:t>
            </a: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304800" y="1371600"/>
            <a:ext cx="86106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4FA004-D0C3-EB43-AFA6-43C785A3C58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8013"/>
          </a:xfrm>
        </p:spPr>
        <p:txBody>
          <a:bodyPr/>
          <a:lstStyle/>
          <a:p>
            <a:r>
              <a:rPr lang="en-US"/>
              <a:t>Translating English to FOL…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67750" cy="4335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There are exactly two purple mushrooms.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(</a:t>
            </a:r>
            <a:r>
              <a:rPr lang="en-US" sz="1600" b="1">
                <a:sym typeface="Symbol" charset="2"/>
              </a:rPr>
              <a:t></a:t>
            </a:r>
            <a:r>
              <a:rPr lang="en-US" sz="2400" b="1">
                <a:latin typeface="Courier New" charset="0"/>
              </a:rPr>
              <a:t> x)(</a:t>
            </a:r>
            <a:r>
              <a:rPr lang="en-US" sz="1600" b="1">
                <a:sym typeface="Symbol" charset="2"/>
              </a:rPr>
              <a:t></a:t>
            </a:r>
            <a:r>
              <a:rPr lang="en-US" sz="2400" b="1">
                <a:latin typeface="Courier New" charset="0"/>
              </a:rPr>
              <a:t> y) mushroom(x) ^ purple(x) ^ mushroom(y) ^ purple(y) ^ </a:t>
            </a:r>
            <a:r>
              <a:rPr lang="en-US" sz="2400" b="1">
                <a:latin typeface="Courier New" charset="0"/>
                <a:ea typeface="Courier New" charset="0"/>
                <a:cs typeface="Courier New" charset="0"/>
              </a:rPr>
              <a:t>¬</a:t>
            </a:r>
            <a:r>
              <a:rPr lang="en-US" sz="2400" b="1">
                <a:latin typeface="Courier New" charset="0"/>
              </a:rPr>
              <a:t>(x=y) ^ (</a:t>
            </a:r>
            <a:r>
              <a:rPr lang="en-US" sz="1600" b="1">
                <a:sym typeface="Symbol" charset="2"/>
              </a:rPr>
              <a:t></a:t>
            </a:r>
            <a:r>
              <a:rPr lang="en-US" sz="2400" b="1">
                <a:latin typeface="Courier New" charset="0"/>
              </a:rPr>
              <a:t> z) (mushroom(z) ^ purple(z)) =&gt; ((x=z) v (y=z))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Deb is not tall.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  <a:ea typeface="Courier New" charset="0"/>
                <a:cs typeface="Courier New" charset="0"/>
              </a:rPr>
              <a:t>¬</a:t>
            </a:r>
            <a:r>
              <a:rPr lang="en-US" sz="2400" b="1">
                <a:latin typeface="Courier New" charset="0"/>
              </a:rPr>
              <a:t>tall(Deb)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F0DEB3-5DE7-644A-BE71-32D8646C4AE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8013"/>
          </a:xfrm>
        </p:spPr>
        <p:txBody>
          <a:bodyPr/>
          <a:lstStyle/>
          <a:p>
            <a:r>
              <a:rPr lang="en-US"/>
              <a:t>Translating English to FOL…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52600"/>
            <a:ext cx="8466137" cy="4652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X is above Y </a:t>
            </a:r>
            <a:r>
              <a:rPr lang="en-US" sz="2400" dirty="0" err="1" smtClean="0"/>
              <a:t>iff</a:t>
            </a:r>
            <a:r>
              <a:rPr lang="en-US" sz="2400" dirty="0" smtClean="0"/>
              <a:t> </a:t>
            </a:r>
            <a:r>
              <a:rPr lang="en-US" sz="2400" dirty="0"/>
              <a:t>X is </a:t>
            </a:r>
            <a:r>
              <a:rPr lang="en-US" sz="2400" dirty="0" smtClean="0"/>
              <a:t>directly </a:t>
            </a:r>
            <a:r>
              <a:rPr lang="en-US" sz="2400" dirty="0"/>
              <a:t>on top of Y or else there is a pile of one or more other objects directly on top of one another starting with X and ending with Y.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charset="0"/>
              </a:rPr>
              <a:t>(</a:t>
            </a:r>
            <a:r>
              <a:rPr lang="en-US" sz="1600" b="1" dirty="0" err="1">
                <a:sym typeface="Symbol" charset="2"/>
              </a:rPr>
              <a:t>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x)(</a:t>
            </a:r>
            <a:r>
              <a:rPr lang="en-US" sz="1600" b="1" dirty="0" err="1">
                <a:sym typeface="Symbol" charset="2"/>
              </a:rPr>
              <a:t>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y</a:t>
            </a:r>
            <a:r>
              <a:rPr lang="en-US" sz="2400" b="1" dirty="0">
                <a:latin typeface="Courier New" charset="0"/>
              </a:rPr>
              <a:t>) </a:t>
            </a:r>
            <a:r>
              <a:rPr lang="en-US" sz="2400" b="1" dirty="0" err="1">
                <a:latin typeface="Courier New" charset="0"/>
              </a:rPr>
              <a:t>above(x,y</a:t>
            </a:r>
            <a:r>
              <a:rPr lang="en-US" sz="2400" b="1" dirty="0">
                <a:latin typeface="Courier New" charset="0"/>
              </a:rPr>
              <a:t>) &lt;=&gt; (</a:t>
            </a:r>
            <a:r>
              <a:rPr lang="en-US" sz="2400" b="1" dirty="0" err="1">
                <a:latin typeface="Courier New" charset="0"/>
              </a:rPr>
              <a:t>on(x,y</a:t>
            </a:r>
            <a:r>
              <a:rPr lang="en-US" sz="2400" b="1" dirty="0">
                <a:latin typeface="Courier New" charset="0"/>
              </a:rPr>
              <a:t>) </a:t>
            </a:r>
            <a:r>
              <a:rPr lang="en-US" sz="2400" b="1" dirty="0" err="1">
                <a:latin typeface="Courier New" charset="0"/>
              </a:rPr>
              <a:t>v</a:t>
            </a:r>
            <a:r>
              <a:rPr lang="en-US" sz="2400" b="1" dirty="0">
                <a:latin typeface="Courier New" charset="0"/>
              </a:rPr>
              <a:t> (</a:t>
            </a:r>
            <a:r>
              <a:rPr lang="en-US" sz="1600" b="1" dirty="0" err="1">
                <a:sym typeface="Symbol" charset="2"/>
              </a:rPr>
              <a:t>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z</a:t>
            </a:r>
            <a:r>
              <a:rPr lang="en-US" sz="2400" b="1" dirty="0">
                <a:latin typeface="Courier New" charset="0"/>
              </a:rPr>
              <a:t>) (</a:t>
            </a:r>
            <a:r>
              <a:rPr lang="en-US" sz="2400" b="1" dirty="0" err="1">
                <a:latin typeface="Courier New" charset="0"/>
              </a:rPr>
              <a:t>on(x,z</a:t>
            </a:r>
            <a:r>
              <a:rPr lang="en-US" sz="2400" b="1" dirty="0">
                <a:latin typeface="Courier New" charset="0"/>
              </a:rPr>
              <a:t>) ^ </a:t>
            </a:r>
            <a:r>
              <a:rPr lang="en-US" sz="2400" b="1" dirty="0" err="1">
                <a:latin typeface="Courier New" charset="0"/>
              </a:rPr>
              <a:t>above(z,y</a:t>
            </a:r>
            <a:r>
              <a:rPr lang="en-US" sz="2400" b="1" dirty="0">
                <a:latin typeface="Courier New" charset="0"/>
              </a:rPr>
              <a:t>)))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9F4C5D-615B-0144-AA12-CBA18398B49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04800" y="1922463"/>
          <a:ext cx="8534400" cy="287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Image" r:id="rId3" imgW="11868690" imgH="4002824" progId="">
                  <p:embed/>
                </p:oleObj>
              </mc:Choice>
              <mc:Fallback>
                <p:oleObj name="Image" r:id="rId3" imgW="11868690" imgH="400282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22463"/>
                        <a:ext cx="8534400" cy="287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AA6930-3CD7-3F46-8B6D-E1D791733B6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429000" y="6324600"/>
            <a:ext cx="2209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Higher-order logic?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First-order logic allows us to quantify over objects (= the first-order entities that exist in the world).</a:t>
            </a:r>
          </a:p>
          <a:p>
            <a:endParaRPr lang="en-US" sz="2400"/>
          </a:p>
          <a:p>
            <a:r>
              <a:rPr lang="en-US" sz="2400"/>
              <a:t>Higher-order logic also allows quantification over relations and functions.</a:t>
            </a:r>
          </a:p>
          <a:p>
            <a:pPr>
              <a:buFontTx/>
              <a:buNone/>
            </a:pPr>
            <a:r>
              <a:rPr lang="en-US" sz="2400"/>
              <a:t>	e.g., “two objects are equal iff all properties applied to them are equivalent”:</a:t>
            </a:r>
          </a:p>
          <a:p>
            <a:pPr>
              <a:buFontTx/>
              <a:buNone/>
            </a:pPr>
            <a:endParaRPr lang="en-US" sz="2400" b="1">
              <a:sym typeface="Symbol" charset="2"/>
            </a:endParaRPr>
          </a:p>
          <a:p>
            <a:pPr>
              <a:buFontTx/>
              <a:buNone/>
            </a:pPr>
            <a:r>
              <a:rPr lang="en-US" sz="2400">
                <a:sym typeface="Symbol" charset="2"/>
              </a:rPr>
              <a:t>	</a:t>
            </a:r>
            <a:r>
              <a:rPr lang="en-US" sz="2400"/>
              <a:t> x,y   (x=y) </a:t>
            </a:r>
            <a:r>
              <a:rPr lang="en-US" sz="2400">
                <a:sym typeface="Symbol" charset="2"/>
              </a:rPr>
              <a:t> ( p, p(x)  p(y))</a:t>
            </a:r>
            <a:endParaRPr lang="en-US" sz="2400"/>
          </a:p>
          <a:p>
            <a:endParaRPr lang="en-US" sz="2400"/>
          </a:p>
          <a:p>
            <a:r>
              <a:rPr lang="en-US" sz="2400"/>
              <a:t>Higher-order logics are more expressive than first-order; however, so far we have little understanding on how to effectively reason with sentences in higher-order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5E4D85-52D7-AB40-9D78-93963E2A138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agents for the Wumpus world</a:t>
            </a:r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828800"/>
            <a:ext cx="9144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85800" y="4343400"/>
            <a:ext cx="7848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endParaRPr kumimoji="1" lang="en-US" sz="1800">
              <a:latin typeface="Tahoma" charset="0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kumimoji="1" lang="en-US" sz="1800">
                <a:latin typeface="Tahoma" charset="0"/>
              </a:rPr>
              <a:t>TELL KB what was perceived</a:t>
            </a:r>
            <a:br>
              <a:rPr kumimoji="1" lang="en-US" sz="1800">
                <a:latin typeface="Tahoma" charset="0"/>
              </a:rPr>
            </a:br>
            <a:r>
              <a:rPr kumimoji="1" lang="en-US" sz="1800">
                <a:latin typeface="Tahoma" charset="0"/>
              </a:rPr>
              <a:t>Uses a KRL to insert new sentences, representations of facts, into KB</a:t>
            </a:r>
            <a:br>
              <a:rPr kumimoji="1" lang="en-US" sz="1800">
                <a:latin typeface="Tahoma" charset="0"/>
              </a:rPr>
            </a:br>
            <a:endParaRPr kumimoji="1" lang="en-US" sz="1800">
              <a:latin typeface="Tahoma" charset="0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kumimoji="1" lang="en-US" sz="1800">
                <a:latin typeface="Tahoma" charset="0"/>
              </a:rPr>
              <a:t>ASK KB what to do.</a:t>
            </a:r>
            <a:br>
              <a:rPr kumimoji="1" lang="en-US" sz="1800">
                <a:latin typeface="Tahoma" charset="0"/>
              </a:rPr>
            </a:br>
            <a:r>
              <a:rPr kumimoji="1" lang="en-US" sz="1800">
                <a:latin typeface="Tahoma" charset="0"/>
              </a:rPr>
              <a:t>Uses logical reasoning to examine actions and select best.</a:t>
            </a:r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152400" y="1363663"/>
            <a:ext cx="623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66FF"/>
                </a:solidFill>
                <a:latin typeface="Tahoma" charset="0"/>
              </a:rPr>
              <a:t>Remember: generic knowledge-based agent: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FE2CD2-4A59-A74E-802D-402F707FC9C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FOL Knowledge Base</a:t>
            </a:r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152400" y="1295400"/>
            <a:ext cx="8305800" cy="555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6553200" y="3962400"/>
            <a:ext cx="2252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Tahoma" charset="0"/>
              </a:rPr>
              <a:t>Set of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53F2E-60BA-E045-A9FD-43746068AD4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world, FOL Knowledge Base</a:t>
            </a:r>
          </a:p>
        </p:txBody>
      </p:sp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323850" y="2101850"/>
            <a:ext cx="9144000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2735263" y="5091113"/>
            <a:ext cx="273685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647700" y="5667375"/>
            <a:ext cx="504031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A2550-7EE6-4047-B3C7-430B780CE37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Deducing hidden properties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228600" y="1219200"/>
            <a:ext cx="8915400" cy="56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F14791-0130-A34E-8DDA-8949BA1ED91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Situation calculus 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228600" y="1206500"/>
            <a:ext cx="8153400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3E04B7-0945-7041-AB46-C4497919417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actions</a:t>
            </a:r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247775"/>
            <a:ext cx="91440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7251700" y="2514600"/>
            <a:ext cx="17399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CC3300"/>
                </a:solidFill>
                <a:latin typeface="Tahoma" charset="0"/>
              </a:rPr>
              <a:t>May result in too many  frame axioms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CB703-8C32-7C4B-899F-79454634AE9A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18436" name="Picture 4" descr="inference-rules"/>
          <p:cNvPicPr>
            <a:picLocks noChangeAspect="1" noChangeArrowheads="1"/>
          </p:cNvPicPr>
          <p:nvPr/>
        </p:nvPicPr>
        <p:blipFill>
          <a:blip r:embed="rId2"/>
          <a:srcRect r="22340"/>
          <a:stretch>
            <a:fillRect/>
          </a:stretch>
        </p:blipFill>
        <p:spPr bwMode="auto">
          <a:xfrm>
            <a:off x="1295400" y="1143000"/>
            <a:ext cx="58674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Inference rules for propositional logic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2087DB-90CF-464C-8EBE-02F8717E49C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actions (cont’d)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524000"/>
            <a:ext cx="9144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A4BED-8C05-8A4F-80A4-304E2C7A1D9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423988"/>
            <a:ext cx="91440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CB82B-B642-2447-B1FA-0FE21811503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action sequences</a:t>
            </a: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457325"/>
            <a:ext cx="9144000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4284663" y="3810000"/>
            <a:ext cx="2051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CC3300"/>
                </a:solidFill>
                <a:latin typeface="Tahoma" charset="0"/>
              </a:rPr>
              <a:t>[ ] = empty plan</a:t>
            </a:r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2908300" y="4495800"/>
            <a:ext cx="5805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CC3300"/>
                </a:solidFill>
                <a:latin typeface="Tahoma" charset="0"/>
              </a:rPr>
              <a:t>Recursively continue until it gets to empty plan [ 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1722C2-0D78-254F-AE05-6D25F6D5A359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28600" y="1890713"/>
          <a:ext cx="8610600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Image" r:id="rId3" imgW="11639958" imgH="4104483" progId="">
                  <p:embed/>
                </p:oleObj>
              </mc:Choice>
              <mc:Fallback>
                <p:oleObj name="Image" r:id="rId3" imgW="11639958" imgH="410448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90713"/>
                        <a:ext cx="8610600" cy="303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1AF7C-D707-0C4E-B920-6B95B04CDDE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time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First-order logic</a:t>
            </a:r>
            <a:r>
              <a:rPr lang="en-US" sz="2400"/>
              <a:t>	</a:t>
            </a:r>
          </a:p>
          <a:p>
            <a:pPr lvl="1"/>
            <a:r>
              <a:rPr lang="en-US" sz="2000"/>
              <a:t>Syntax</a:t>
            </a:r>
          </a:p>
          <a:p>
            <a:pPr lvl="1"/>
            <a:r>
              <a:rPr lang="en-US" sz="2000"/>
              <a:t>Semantics</a:t>
            </a:r>
          </a:p>
          <a:p>
            <a:pPr lvl="1"/>
            <a:r>
              <a:rPr lang="en-US" sz="2000"/>
              <a:t>Wumpus world example</a:t>
            </a:r>
          </a:p>
          <a:p>
            <a:pPr lvl="1">
              <a:buFontTx/>
              <a:buNone/>
            </a:pPr>
            <a:endParaRPr lang="en-US" sz="2000"/>
          </a:p>
          <a:p>
            <a:r>
              <a:rPr lang="en-US" sz="2400" b="1"/>
              <a:t>Ontology</a:t>
            </a:r>
            <a:r>
              <a:rPr lang="en-US"/>
              <a:t> (ont = ‘to be’;  logica = ‘word’): kinds of things one can talk about in the language</a:t>
            </a:r>
          </a:p>
          <a:p>
            <a:pPr lvl="1">
              <a:buFontTx/>
              <a:buNone/>
            </a:pPr>
            <a:endParaRPr lang="en-US" sz="2000"/>
          </a:p>
          <a:p>
            <a:pPr lvl="1">
              <a:buFontTx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13C12-F0FD-9A43-87E9-E10491E48FF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first-order logic?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/>
          </a:p>
          <a:p>
            <a:r>
              <a:rPr lang="en-US" sz="2400"/>
              <a:t>We saw that propositional logic is limited because it only makes the ontological commitment that the world consists of </a:t>
            </a:r>
            <a:r>
              <a:rPr lang="en-US" sz="2400" b="1">
                <a:solidFill>
                  <a:srgbClr val="0066FF"/>
                </a:solidFill>
              </a:rPr>
              <a:t>facts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/>
              <a:t>Difficult to represent even simple worlds like the Wumpus world;</a:t>
            </a:r>
          </a:p>
          <a:p>
            <a:endParaRPr lang="en-US" sz="2400"/>
          </a:p>
          <a:p>
            <a:pPr>
              <a:buFontTx/>
              <a:buNone/>
            </a:pPr>
            <a:r>
              <a:rPr lang="en-US" sz="2400"/>
              <a:t>	e.g., </a:t>
            </a:r>
          </a:p>
          <a:p>
            <a:pPr>
              <a:buFontTx/>
              <a:buNone/>
            </a:pPr>
            <a:r>
              <a:rPr lang="en-US" sz="2400"/>
              <a:t>	“don’t go forward if the Wumpus is in front of you” takes 64 rules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BFFEFF-F1CB-144F-A708-57A5214F9C2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First-order logic (FOL)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762500"/>
          </a:xfrm>
        </p:spPr>
        <p:txBody>
          <a:bodyPr/>
          <a:lstStyle/>
          <a:p>
            <a:r>
              <a:rPr lang="en-US" sz="2400"/>
              <a:t>Ontological commitments:</a:t>
            </a:r>
          </a:p>
          <a:p>
            <a:pPr lvl="1"/>
            <a:r>
              <a:rPr lang="en-US" sz="2000" b="1"/>
              <a:t>Objects</a:t>
            </a:r>
            <a:r>
              <a:rPr lang="en-US" sz="2000"/>
              <a:t>:  wheel, door, body, engine, seat, car, passenger, driver</a:t>
            </a:r>
          </a:p>
          <a:p>
            <a:pPr lvl="1"/>
            <a:r>
              <a:rPr lang="en-US" sz="2000" b="1"/>
              <a:t>Relations</a:t>
            </a:r>
            <a:r>
              <a:rPr lang="en-US" sz="2000"/>
              <a:t>:  Inside(car, passenger), Beside(driver, passenger)</a:t>
            </a:r>
          </a:p>
          <a:p>
            <a:pPr lvl="1"/>
            <a:r>
              <a:rPr lang="en-US" sz="2000" b="1"/>
              <a:t>Functions</a:t>
            </a:r>
            <a:r>
              <a:rPr lang="en-US" sz="2000"/>
              <a:t>:  ColorOf(car)</a:t>
            </a:r>
          </a:p>
          <a:p>
            <a:pPr lvl="1"/>
            <a:r>
              <a:rPr lang="en-US" sz="2000" b="1"/>
              <a:t>Properties</a:t>
            </a:r>
            <a:r>
              <a:rPr lang="en-US" sz="2000"/>
              <a:t>:  Color(car), IsOpen(door), IsOn(engine)</a:t>
            </a:r>
          </a:p>
          <a:p>
            <a:pPr lvl="1"/>
            <a:endParaRPr lang="en-US" sz="2000"/>
          </a:p>
          <a:p>
            <a:r>
              <a:rPr lang="en-US" sz="2400"/>
              <a:t>Functions are relations with single value for each object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B5DD56-F4C7-1F4D-BAE7-5608CCD0C8D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85813"/>
            <a:r>
              <a:rPr lang="en-US"/>
              <a:t>Semantics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None/>
            </a:pPr>
            <a:r>
              <a:rPr lang="en-US" sz="2800" dirty="0"/>
              <a:t>there is a correspondence between </a:t>
            </a:r>
          </a:p>
          <a:p>
            <a:pPr marL="685800" lvl="1" indent="-228600"/>
            <a:r>
              <a:rPr lang="en-US" sz="2400" dirty="0"/>
              <a:t>functions, which return values</a:t>
            </a:r>
          </a:p>
          <a:p>
            <a:pPr marL="685800" lvl="1" indent="-228600"/>
            <a:r>
              <a:rPr lang="en-US" sz="2400" dirty="0"/>
              <a:t>predicates, which are true or false</a:t>
            </a:r>
          </a:p>
          <a:p>
            <a:pPr marL="685800" lvl="1" indent="-228600"/>
            <a:endParaRPr lang="en-US" sz="2400" dirty="0"/>
          </a:p>
          <a:p>
            <a:pPr marL="685800" lvl="1" indent="-228600">
              <a:buFontTx/>
              <a:buNone/>
            </a:pPr>
            <a:r>
              <a:rPr lang="en-US" sz="2400" dirty="0">
                <a:solidFill>
                  <a:srgbClr val="CC3300"/>
                </a:solidFill>
              </a:rPr>
              <a:t>Function: </a:t>
            </a:r>
            <a:r>
              <a:rPr lang="en-US" sz="2400" dirty="0" err="1">
                <a:solidFill>
                  <a:srgbClr val="CC3300"/>
                </a:solidFill>
              </a:rPr>
              <a:t>father_of(Mary</a:t>
            </a:r>
            <a:r>
              <a:rPr lang="en-US" sz="2400" dirty="0">
                <a:solidFill>
                  <a:srgbClr val="CC3300"/>
                </a:solidFill>
              </a:rPr>
              <a:t>) = Bill</a:t>
            </a:r>
          </a:p>
          <a:p>
            <a:pPr marL="685800" lvl="1" indent="-228600">
              <a:buFontTx/>
              <a:buNone/>
            </a:pPr>
            <a:r>
              <a:rPr lang="en-US" sz="2400" dirty="0">
                <a:solidFill>
                  <a:srgbClr val="CC3300"/>
                </a:solidFill>
              </a:rPr>
              <a:t>Predicate: </a:t>
            </a:r>
            <a:r>
              <a:rPr lang="en-US" sz="2400" dirty="0" err="1">
                <a:solidFill>
                  <a:srgbClr val="CC3300"/>
                </a:solidFill>
              </a:rPr>
              <a:t>father_of(Mary</a:t>
            </a:r>
            <a:r>
              <a:rPr lang="en-US" sz="2400" dirty="0">
                <a:solidFill>
                  <a:srgbClr val="CC3300"/>
                </a:solidFill>
              </a:rPr>
              <a:t>, Bill</a:t>
            </a:r>
            <a:r>
              <a:rPr lang="en-US" sz="2400" dirty="0" smtClean="0">
                <a:solidFill>
                  <a:srgbClr val="CC3300"/>
                </a:solidFill>
              </a:rPr>
              <a:t>)          [true or false]</a:t>
            </a:r>
            <a:endParaRPr lang="en-US" sz="24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11-12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8EB32-B99E-F847-B95F-1A56EA81786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Examples: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“One plus two equals three”</a:t>
            </a:r>
          </a:p>
          <a:p>
            <a:pPr>
              <a:buFontTx/>
              <a:buNone/>
            </a:pPr>
            <a:r>
              <a:rPr lang="en-US"/>
              <a:t>	Objects:</a:t>
            </a:r>
          </a:p>
          <a:p>
            <a:pPr>
              <a:buFontTx/>
              <a:buNone/>
            </a:pPr>
            <a:r>
              <a:rPr lang="en-US"/>
              <a:t>	Relations:</a:t>
            </a:r>
          </a:p>
          <a:p>
            <a:pPr>
              <a:buFontTx/>
              <a:buNone/>
            </a:pPr>
            <a:r>
              <a:rPr lang="en-US"/>
              <a:t>	Properties:</a:t>
            </a:r>
          </a:p>
          <a:p>
            <a:pPr>
              <a:buFontTx/>
              <a:buNone/>
            </a:pPr>
            <a:r>
              <a:rPr lang="en-US"/>
              <a:t>	Functions: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hlink"/>
                </a:solidFill>
              </a:rPr>
              <a:t>“Squares neighboring the Wumpus are smelly”</a:t>
            </a:r>
          </a:p>
          <a:p>
            <a:pPr>
              <a:buFontTx/>
              <a:buNone/>
            </a:pPr>
            <a:r>
              <a:rPr lang="en-US"/>
              <a:t>	Objects:</a:t>
            </a:r>
          </a:p>
          <a:p>
            <a:pPr>
              <a:buFontTx/>
              <a:buNone/>
            </a:pPr>
            <a:r>
              <a:rPr lang="en-US"/>
              <a:t>	Relations:</a:t>
            </a:r>
          </a:p>
          <a:p>
            <a:pPr>
              <a:buFontTx/>
              <a:buNone/>
            </a:pPr>
            <a:r>
              <a:rPr lang="en-US"/>
              <a:t>	Properties:</a:t>
            </a:r>
          </a:p>
          <a:p>
            <a:pPr>
              <a:buFontTx/>
              <a:buNone/>
            </a:pPr>
            <a:r>
              <a:rPr lang="en-US"/>
              <a:t>	Functions: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2595</TotalTime>
  <Words>1363</Words>
  <Application>Microsoft Macintosh PowerPoint</Application>
  <PresentationFormat>On-screen Show (4:3)</PresentationFormat>
  <Paragraphs>342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Arial Black</vt:lpstr>
      <vt:lpstr>Courier New</vt:lpstr>
      <vt:lpstr>Helvetica</vt:lpstr>
      <vt:lpstr>ＭＳ Ｐゴシック</vt:lpstr>
      <vt:lpstr>Symbol</vt:lpstr>
      <vt:lpstr>Tahoma</vt:lpstr>
      <vt:lpstr>Times New Roman</vt:lpstr>
      <vt:lpstr>Wingdings</vt:lpstr>
      <vt:lpstr>ヒラギノ角ゴ Pro W3</vt:lpstr>
      <vt:lpstr>AI-Class</vt:lpstr>
      <vt:lpstr>Image</vt:lpstr>
      <vt:lpstr>Last time: Logic and Reasoning</vt:lpstr>
      <vt:lpstr>Last Time: Syntax of propositional logic</vt:lpstr>
      <vt:lpstr>Last Time: Semantics of Propositional logic</vt:lpstr>
      <vt:lpstr>Last Time: Inference rules for propositional logic</vt:lpstr>
      <vt:lpstr>This time</vt:lpstr>
      <vt:lpstr>Why first-order logic?</vt:lpstr>
      <vt:lpstr>First-order logic (FOL)</vt:lpstr>
      <vt:lpstr>Semantics</vt:lpstr>
      <vt:lpstr>Examples:</vt:lpstr>
      <vt:lpstr>Examples:</vt:lpstr>
      <vt:lpstr>FOL: Syntax of basic elements</vt:lpstr>
      <vt:lpstr>FOL: Atomic sentences</vt:lpstr>
      <vt:lpstr>FOL: Complex sentences</vt:lpstr>
      <vt:lpstr>Semantics of atomic sentences</vt:lpstr>
      <vt:lpstr>Example model</vt:lpstr>
      <vt:lpstr>Quantifiers</vt:lpstr>
      <vt:lpstr>Universal quantification (for all): </vt:lpstr>
      <vt:lpstr>Universal quantification (for all): </vt:lpstr>
      <vt:lpstr>Existential quantification (there exists): </vt:lpstr>
      <vt:lpstr>Existential quantification (there exists): </vt:lpstr>
      <vt:lpstr>Properties of quantifiers</vt:lpstr>
      <vt:lpstr>Proof </vt:lpstr>
      <vt:lpstr>Example sentences</vt:lpstr>
      <vt:lpstr>Example sentences</vt:lpstr>
      <vt:lpstr>Example sentences</vt:lpstr>
      <vt:lpstr>Translating English to FOL</vt:lpstr>
      <vt:lpstr>Translating English to FOL</vt:lpstr>
      <vt:lpstr>Caution with nested quantifiers</vt:lpstr>
      <vt:lpstr>Translating English to FOL…</vt:lpstr>
      <vt:lpstr>Translating English to FOL…</vt:lpstr>
      <vt:lpstr>Translating English to FOL…</vt:lpstr>
      <vt:lpstr>Equality</vt:lpstr>
      <vt:lpstr>Higher-order logic?</vt:lpstr>
      <vt:lpstr>Logical agents for the Wumpus world</vt:lpstr>
      <vt:lpstr>Using the FOL Knowledge Base</vt:lpstr>
      <vt:lpstr>Wumpus world, FOL Knowledge Base</vt:lpstr>
      <vt:lpstr>Deducing hidden properties</vt:lpstr>
      <vt:lpstr>Situation calculus </vt:lpstr>
      <vt:lpstr>Describing actions</vt:lpstr>
      <vt:lpstr>Describing actions (cont’d)</vt:lpstr>
      <vt:lpstr>Planning</vt:lpstr>
      <vt:lpstr>Generating action sequences</vt:lpstr>
      <vt:lpstr>Summary</vt:lpstr>
    </vt:vector>
  </TitlesOfParts>
  <Company>Individual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205</cp:revision>
  <cp:lastPrinted>1999-10-01T01:17:42Z</cp:lastPrinted>
  <dcterms:created xsi:type="dcterms:W3CDTF">2014-08-20T22:39:59Z</dcterms:created>
  <dcterms:modified xsi:type="dcterms:W3CDTF">2016-08-19T17:47:33Z</dcterms:modified>
</cp:coreProperties>
</file>