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77" r:id="rId8"/>
    <p:sldId id="263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  <p:sldId id="275" r:id="rId20"/>
    <p:sldId id="276" r:id="rId21"/>
    <p:sldId id="278" r:id="rId22"/>
    <p:sldId id="279" r:id="rId23"/>
    <p:sldId id="280" r:id="rId24"/>
    <p:sldId id="281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E8F6-7040-46AE-872E-28F8DA9CFD1E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8D7A-46D2-4B79-8093-BEB64B43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7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E8F6-7040-46AE-872E-28F8DA9CFD1E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8D7A-46D2-4B79-8093-BEB64B43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0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E8F6-7040-46AE-872E-28F8DA9CFD1E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8D7A-46D2-4B79-8093-BEB64B43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8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E8F6-7040-46AE-872E-28F8DA9CFD1E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8D7A-46D2-4B79-8093-BEB64B43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1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E8F6-7040-46AE-872E-28F8DA9CFD1E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8D7A-46D2-4B79-8093-BEB64B43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E8F6-7040-46AE-872E-28F8DA9CFD1E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8D7A-46D2-4B79-8093-BEB64B43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12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E8F6-7040-46AE-872E-28F8DA9CFD1E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8D7A-46D2-4B79-8093-BEB64B43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E8F6-7040-46AE-872E-28F8DA9CFD1E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8D7A-46D2-4B79-8093-BEB64B43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83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E8F6-7040-46AE-872E-28F8DA9CFD1E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8D7A-46D2-4B79-8093-BEB64B43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2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E8F6-7040-46AE-872E-28F8DA9CFD1E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8D7A-46D2-4B79-8093-BEB64B43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8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E8F6-7040-46AE-872E-28F8DA9CFD1E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8D7A-46D2-4B79-8093-BEB64B43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7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5E8F6-7040-46AE-872E-28F8DA9CFD1E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58D7A-46D2-4B79-8093-BEB64B43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7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 Exercises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Chapter 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01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716" y="762000"/>
            <a:ext cx="90002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3600" dirty="0" smtClean="0"/>
              <a:t>5. output </a:t>
            </a:r>
            <a:r>
              <a:rPr lang="en-US" sz="3600" dirty="0"/>
              <a:t>the table contents when the value of </a:t>
            </a:r>
            <a:endParaRPr lang="en-US" sz="3600" dirty="0" smtClean="0"/>
          </a:p>
          <a:p>
            <a:pPr lvl="0"/>
            <a:r>
              <a:rPr lang="en-US" sz="3600" dirty="0" smtClean="0"/>
              <a:t>the </a:t>
            </a:r>
            <a:r>
              <a:rPr lang="en-US" sz="3600" dirty="0"/>
              <a:t>character field P_CODE</a:t>
            </a:r>
          </a:p>
          <a:p>
            <a:r>
              <a:rPr lang="en-US" sz="3600" dirty="0" smtClean="0"/>
              <a:t>is </a:t>
            </a:r>
            <a:r>
              <a:rPr lang="en-US" sz="3600" dirty="0"/>
              <a:t>alphabetically less than 1558-QW1?</a:t>
            </a:r>
          </a:p>
        </p:txBody>
      </p:sp>
    </p:spTree>
    <p:extLst>
      <p:ext uri="{BB962C8B-B14F-4D97-AF65-F5344CB8AC3E}">
        <p14:creationId xmlns:p14="http://schemas.microsoft.com/office/powerpoint/2010/main" val="3976116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716" y="762000"/>
            <a:ext cx="900028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3600" dirty="0" smtClean="0"/>
              <a:t>5. output </a:t>
            </a:r>
            <a:r>
              <a:rPr lang="en-US" sz="3600" dirty="0"/>
              <a:t>the table contents when the value of </a:t>
            </a:r>
            <a:endParaRPr lang="en-US" sz="3600" dirty="0" smtClean="0"/>
          </a:p>
          <a:p>
            <a:pPr lvl="0"/>
            <a:r>
              <a:rPr lang="en-US" sz="3600" dirty="0" smtClean="0"/>
              <a:t>the </a:t>
            </a:r>
            <a:r>
              <a:rPr lang="en-US" sz="3600" dirty="0"/>
              <a:t>character field P_CODE</a:t>
            </a:r>
          </a:p>
          <a:p>
            <a:r>
              <a:rPr lang="en-US" sz="3600" dirty="0" smtClean="0"/>
              <a:t>is </a:t>
            </a:r>
            <a:r>
              <a:rPr lang="en-US" sz="3600" dirty="0"/>
              <a:t>alphabetically less than 1558-QW1</a:t>
            </a:r>
            <a:r>
              <a:rPr lang="en-US" sz="3600" dirty="0" smtClean="0"/>
              <a:t>?</a:t>
            </a:r>
          </a:p>
          <a:p>
            <a:endParaRPr lang="en-US" sz="3600" dirty="0"/>
          </a:p>
          <a:p>
            <a:r>
              <a:rPr lang="en-US" sz="3600" dirty="0" smtClean="0"/>
              <a:t>SELECT P_CODE, P_DESCRIPT, P_QOH, P_MIN, </a:t>
            </a:r>
          </a:p>
          <a:p>
            <a:r>
              <a:rPr lang="en-US" sz="3600" dirty="0" smtClean="0"/>
              <a:t>P_PRICE </a:t>
            </a:r>
          </a:p>
          <a:p>
            <a:r>
              <a:rPr lang="en-US" sz="3600" dirty="0" smtClean="0"/>
              <a:t>FROM PRODUCT</a:t>
            </a:r>
          </a:p>
          <a:p>
            <a:r>
              <a:rPr lang="en-US" sz="3600" dirty="0" smtClean="0"/>
              <a:t>WHERE P_CODE &lt;‘1558-QW1’;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07593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716" y="762000"/>
            <a:ext cx="9013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3600" dirty="0" smtClean="0"/>
              <a:t>6</a:t>
            </a:r>
            <a:r>
              <a:rPr lang="en-US" sz="3600" smtClean="0"/>
              <a:t>. list </a:t>
            </a:r>
            <a:r>
              <a:rPr lang="en-US" sz="3600" dirty="0"/>
              <a:t>all the rows in which the inventory </a:t>
            </a:r>
            <a:endParaRPr lang="en-US" sz="3600" dirty="0" smtClean="0"/>
          </a:p>
          <a:p>
            <a:pPr lvl="0"/>
            <a:r>
              <a:rPr lang="en-US" sz="3600" dirty="0" smtClean="0"/>
              <a:t>stock </a:t>
            </a:r>
            <a:r>
              <a:rPr lang="en-US" sz="3600" dirty="0"/>
              <a:t>dates occur on or after January 20, 2016?</a:t>
            </a:r>
          </a:p>
        </p:txBody>
      </p:sp>
    </p:spTree>
    <p:extLst>
      <p:ext uri="{BB962C8B-B14F-4D97-AF65-F5344CB8AC3E}">
        <p14:creationId xmlns:p14="http://schemas.microsoft.com/office/powerpoint/2010/main" val="1269845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716" y="762000"/>
            <a:ext cx="901375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3600" dirty="0" smtClean="0"/>
              <a:t>6. list </a:t>
            </a:r>
            <a:r>
              <a:rPr lang="en-US" sz="3600" dirty="0"/>
              <a:t>all the rows in which the inventory </a:t>
            </a:r>
            <a:endParaRPr lang="en-US" sz="3600" dirty="0" smtClean="0"/>
          </a:p>
          <a:p>
            <a:pPr lvl="0"/>
            <a:r>
              <a:rPr lang="en-US" sz="3600" dirty="0" smtClean="0"/>
              <a:t>stock </a:t>
            </a:r>
            <a:r>
              <a:rPr lang="en-US" sz="3600" dirty="0"/>
              <a:t>dates occur on or after January 20, 2016</a:t>
            </a:r>
            <a:r>
              <a:rPr lang="en-US" sz="3600" dirty="0" smtClean="0"/>
              <a:t>?</a:t>
            </a:r>
          </a:p>
          <a:p>
            <a:pPr lvl="0"/>
            <a:endParaRPr lang="en-US" sz="3600" dirty="0"/>
          </a:p>
          <a:p>
            <a:pPr lvl="0"/>
            <a:r>
              <a:rPr lang="en-US" sz="3600" dirty="0" smtClean="0"/>
              <a:t>SELECT P_DESCRIPT, P_QOH, P_MIN, P_PRICE, </a:t>
            </a:r>
          </a:p>
          <a:p>
            <a:pPr lvl="0"/>
            <a:r>
              <a:rPr lang="en-US" sz="3600" dirty="0" smtClean="0"/>
              <a:t>P_INDATE </a:t>
            </a:r>
          </a:p>
          <a:p>
            <a:pPr lvl="0"/>
            <a:r>
              <a:rPr lang="en-US" sz="3600" dirty="0" smtClean="0"/>
              <a:t>FROM PRODUCT</a:t>
            </a:r>
          </a:p>
          <a:p>
            <a:pPr lvl="0"/>
            <a:r>
              <a:rPr lang="en-US" sz="3600" dirty="0" smtClean="0"/>
              <a:t>WHERE P_INDATE &gt;= ‘20-JAN-2016’;</a:t>
            </a:r>
          </a:p>
          <a:p>
            <a:pPr lvl="0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90454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716" y="762000"/>
            <a:ext cx="8794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3600" dirty="0"/>
              <a:t>7</a:t>
            </a:r>
            <a:r>
              <a:rPr lang="en-US" sz="3600" dirty="0" smtClean="0"/>
              <a:t>. </a:t>
            </a:r>
            <a:r>
              <a:rPr lang="en-US" sz="3600" dirty="0"/>
              <a:t>determine the total value of inventory held </a:t>
            </a:r>
            <a:endParaRPr lang="en-US" sz="3600" dirty="0" smtClean="0"/>
          </a:p>
          <a:p>
            <a:pPr lvl="0"/>
            <a:r>
              <a:rPr lang="en-US" sz="3600" dirty="0" smtClean="0"/>
              <a:t>on </a:t>
            </a:r>
            <a:r>
              <a:rPr lang="en-US" sz="3600" dirty="0"/>
              <a:t>hand</a:t>
            </a:r>
          </a:p>
        </p:txBody>
      </p:sp>
    </p:spTree>
    <p:extLst>
      <p:ext uri="{BB962C8B-B14F-4D97-AF65-F5344CB8AC3E}">
        <p14:creationId xmlns:p14="http://schemas.microsoft.com/office/powerpoint/2010/main" val="4021022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716" y="762000"/>
            <a:ext cx="879465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3600" dirty="0" smtClean="0"/>
              <a:t>7. determine </a:t>
            </a:r>
            <a:r>
              <a:rPr lang="en-US" sz="3600" dirty="0"/>
              <a:t>the total value of inventory held </a:t>
            </a:r>
            <a:endParaRPr lang="en-US" sz="3600" dirty="0" smtClean="0"/>
          </a:p>
          <a:p>
            <a:pPr lvl="0"/>
            <a:r>
              <a:rPr lang="en-US" sz="3600" dirty="0" smtClean="0"/>
              <a:t>on </a:t>
            </a:r>
            <a:r>
              <a:rPr lang="en-US" sz="3600" dirty="0"/>
              <a:t>hand</a:t>
            </a:r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SELECT</a:t>
            </a:r>
            <a:r>
              <a:rPr lang="en-US" sz="3600" dirty="0"/>
              <a:t> </a:t>
            </a:r>
            <a:r>
              <a:rPr lang="en-US" sz="3600" dirty="0" smtClean="0"/>
              <a:t>SUM(P_QOH*P_PRICE</a:t>
            </a:r>
            <a:r>
              <a:rPr lang="en-US" sz="3600" dirty="0" smtClean="0"/>
              <a:t>) </a:t>
            </a:r>
          </a:p>
          <a:p>
            <a:r>
              <a:rPr lang="en-US" sz="3600" dirty="0" smtClean="0"/>
              <a:t>FROM </a:t>
            </a:r>
            <a:r>
              <a:rPr lang="en-US" sz="3600" dirty="0"/>
              <a:t>PRODUCT;</a:t>
            </a:r>
          </a:p>
          <a:p>
            <a:pPr lvl="0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60560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716" y="762000"/>
            <a:ext cx="73243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0" indent="-742950">
              <a:buAutoNum type="arabicPeriod" startAt="8"/>
            </a:pPr>
            <a:r>
              <a:rPr lang="en-US" sz="3600" dirty="0" smtClean="0"/>
              <a:t>List the table contents for either </a:t>
            </a:r>
          </a:p>
          <a:p>
            <a:pPr lvl="0"/>
            <a:r>
              <a:rPr lang="en-US" sz="3600" dirty="0" smtClean="0"/>
              <a:t>V_CODE = 21344 or V_CODE = 24288?</a:t>
            </a:r>
          </a:p>
          <a:p>
            <a:pPr lvl="0"/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261958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716" y="762000"/>
            <a:ext cx="952889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0" indent="-742950">
              <a:buAutoNum type="arabicPeriod" startAt="8"/>
            </a:pPr>
            <a:r>
              <a:rPr lang="en-US" sz="3600" dirty="0" smtClean="0"/>
              <a:t>List the table contents for either </a:t>
            </a:r>
          </a:p>
          <a:p>
            <a:pPr lvl="0"/>
            <a:r>
              <a:rPr lang="en-US" sz="3600" dirty="0" smtClean="0"/>
              <a:t>V_CODE = 21344 or V_CODE = 24288?</a:t>
            </a:r>
          </a:p>
          <a:p>
            <a:pPr lvl="0"/>
            <a:endParaRPr lang="en-US" sz="3600" dirty="0" smtClean="0"/>
          </a:p>
          <a:p>
            <a:pPr lvl="0"/>
            <a:r>
              <a:rPr lang="en-US" sz="3600" dirty="0" smtClean="0"/>
              <a:t>SELECT P_DESCRIPT, P_INDATE, P_PRICE, V_CODE </a:t>
            </a:r>
          </a:p>
          <a:p>
            <a:pPr lvl="0"/>
            <a:r>
              <a:rPr lang="en-US" sz="3600" dirty="0" smtClean="0"/>
              <a:t>FROM PRODUCT</a:t>
            </a:r>
          </a:p>
          <a:p>
            <a:pPr lvl="0"/>
            <a:r>
              <a:rPr lang="en-US" sz="3600" dirty="0" smtClean="0"/>
              <a:t>WHERE V_CODE = 21344 OR V_CODE = 24288;</a:t>
            </a:r>
          </a:p>
        </p:txBody>
      </p:sp>
    </p:spTree>
    <p:extLst>
      <p:ext uri="{BB962C8B-B14F-4D97-AF65-F5344CB8AC3E}">
        <p14:creationId xmlns:p14="http://schemas.microsoft.com/office/powerpoint/2010/main" val="3718440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716" y="762000"/>
            <a:ext cx="938192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3600" dirty="0" smtClean="0"/>
              <a:t>9. The </a:t>
            </a:r>
            <a:r>
              <a:rPr lang="en-US" sz="3600" dirty="0"/>
              <a:t>query to join the P_DESCRIPT and </a:t>
            </a:r>
            <a:r>
              <a:rPr lang="en-US" sz="3600" dirty="0" smtClean="0"/>
              <a:t>P_PRICE</a:t>
            </a:r>
          </a:p>
          <a:p>
            <a:pPr lvl="0"/>
            <a:r>
              <a:rPr lang="en-US" sz="3600" dirty="0" smtClean="0"/>
              <a:t> </a:t>
            </a:r>
            <a:r>
              <a:rPr lang="en-US" sz="3600" dirty="0"/>
              <a:t>fields from the PRODUCT table and the </a:t>
            </a:r>
            <a:endParaRPr lang="en-US" sz="3600" dirty="0" smtClean="0"/>
          </a:p>
          <a:p>
            <a:pPr lvl="0"/>
            <a:r>
              <a:rPr lang="en-US" sz="3600" dirty="0" smtClean="0"/>
              <a:t>V_NAME</a:t>
            </a:r>
            <a:r>
              <a:rPr lang="en-US" sz="3600" dirty="0"/>
              <a:t>, V_AREACODE, V_PHONE, </a:t>
            </a:r>
            <a:endParaRPr lang="en-US" sz="3600" dirty="0" smtClean="0"/>
          </a:p>
          <a:p>
            <a:pPr lvl="0"/>
            <a:r>
              <a:rPr lang="en-US" sz="3600" dirty="0" smtClean="0"/>
              <a:t>and </a:t>
            </a:r>
            <a:r>
              <a:rPr lang="en-US" sz="3600" dirty="0"/>
              <a:t>V_CONTACT fields from the VENDOR </a:t>
            </a:r>
            <a:endParaRPr lang="en-US" sz="3600" dirty="0" smtClean="0"/>
          </a:p>
          <a:p>
            <a:pPr lvl="0"/>
            <a:r>
              <a:rPr lang="en-US" sz="3600" dirty="0" smtClean="0"/>
              <a:t>table </a:t>
            </a:r>
            <a:r>
              <a:rPr lang="en-US" sz="3600" dirty="0"/>
              <a:t>where the values of V_CODE.</a:t>
            </a:r>
          </a:p>
          <a:p>
            <a:r>
              <a:rPr lang="en-US" sz="36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37850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716" y="762000"/>
            <a:ext cx="9381927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3600" dirty="0" smtClean="0"/>
              <a:t>9. The </a:t>
            </a:r>
            <a:r>
              <a:rPr lang="en-US" sz="3600" dirty="0"/>
              <a:t>query to join the P_DESCRIPT and </a:t>
            </a:r>
            <a:r>
              <a:rPr lang="en-US" sz="3600" dirty="0" smtClean="0"/>
              <a:t>P_PRICE</a:t>
            </a:r>
          </a:p>
          <a:p>
            <a:pPr lvl="0"/>
            <a:r>
              <a:rPr lang="en-US" sz="3600" dirty="0" smtClean="0"/>
              <a:t> </a:t>
            </a:r>
            <a:r>
              <a:rPr lang="en-US" sz="3600" dirty="0"/>
              <a:t>fields from the PRODUCT table and the </a:t>
            </a:r>
            <a:endParaRPr lang="en-US" sz="3600" dirty="0" smtClean="0"/>
          </a:p>
          <a:p>
            <a:pPr lvl="0"/>
            <a:r>
              <a:rPr lang="en-US" sz="3600" dirty="0" smtClean="0"/>
              <a:t>V_NAME</a:t>
            </a:r>
            <a:r>
              <a:rPr lang="en-US" sz="3600" dirty="0"/>
              <a:t>, V_AREACODE, V_PHONE, </a:t>
            </a:r>
            <a:endParaRPr lang="en-US" sz="3600" dirty="0" smtClean="0"/>
          </a:p>
          <a:p>
            <a:pPr lvl="0"/>
            <a:r>
              <a:rPr lang="en-US" sz="3600" dirty="0" smtClean="0"/>
              <a:t>and </a:t>
            </a:r>
            <a:r>
              <a:rPr lang="en-US" sz="3600" dirty="0"/>
              <a:t>V_CONTACT fields from the VENDOR </a:t>
            </a:r>
            <a:endParaRPr lang="en-US" sz="3600" dirty="0" smtClean="0"/>
          </a:p>
          <a:p>
            <a:pPr lvl="0"/>
            <a:r>
              <a:rPr lang="en-US" sz="3600" dirty="0" smtClean="0"/>
              <a:t>table </a:t>
            </a:r>
            <a:r>
              <a:rPr lang="en-US" sz="3600" dirty="0"/>
              <a:t>where the values of V_CODE</a:t>
            </a:r>
            <a:r>
              <a:rPr lang="en-US" sz="3600" dirty="0" smtClean="0"/>
              <a:t>.</a:t>
            </a:r>
          </a:p>
          <a:p>
            <a:pPr lvl="0"/>
            <a:endParaRPr lang="en-US" sz="3600" dirty="0"/>
          </a:p>
          <a:p>
            <a:pPr lvl="1"/>
            <a:r>
              <a:rPr lang="en-US" sz="3200" dirty="0"/>
              <a:t>SELECT P_DESCRIPT, P_PRICE, V_NAME, </a:t>
            </a:r>
            <a:endParaRPr lang="en-US" sz="3200" dirty="0" smtClean="0"/>
          </a:p>
          <a:p>
            <a:pPr lvl="1"/>
            <a:r>
              <a:rPr lang="en-US" sz="3200" dirty="0" smtClean="0"/>
              <a:t>V_CONTACT</a:t>
            </a:r>
            <a:r>
              <a:rPr lang="en-US" sz="3200" dirty="0"/>
              <a:t>, V_AREACODE, V_PHONE </a:t>
            </a:r>
            <a:endParaRPr lang="en-US" sz="3200" dirty="0" smtClean="0"/>
          </a:p>
          <a:p>
            <a:pPr lvl="1"/>
            <a:r>
              <a:rPr lang="en-US" sz="3200" dirty="0" smtClean="0"/>
              <a:t>FROM </a:t>
            </a:r>
            <a:r>
              <a:rPr lang="en-US" sz="3200" dirty="0"/>
              <a:t>PRODUCT, VENDOR</a:t>
            </a:r>
          </a:p>
          <a:p>
            <a:r>
              <a:rPr lang="en-US" sz="3200" dirty="0"/>
              <a:t>WHERE PRODUCT.V_CODE = VENDOR.V_CODE;</a:t>
            </a:r>
          </a:p>
          <a:p>
            <a:pPr lvl="0"/>
            <a:endParaRPr lang="en-US" sz="3600" dirty="0" smtClean="0"/>
          </a:p>
          <a:p>
            <a:r>
              <a:rPr lang="en-US" sz="36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55845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762000"/>
            <a:ext cx="79253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1.	making changes to a PRODUCT table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38615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716" y="762000"/>
            <a:ext cx="1020484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3600" dirty="0" smtClean="0"/>
              <a:t>10. The </a:t>
            </a:r>
            <a:r>
              <a:rPr lang="en-US" sz="3600" dirty="0"/>
              <a:t>query to join the P_DESCRIPT and </a:t>
            </a:r>
            <a:r>
              <a:rPr lang="en-US" sz="3600" dirty="0" smtClean="0"/>
              <a:t>P_PRICE</a:t>
            </a:r>
          </a:p>
          <a:p>
            <a:pPr lvl="0"/>
            <a:r>
              <a:rPr lang="en-US" sz="3600" dirty="0" smtClean="0"/>
              <a:t> </a:t>
            </a:r>
            <a:r>
              <a:rPr lang="en-US" sz="3600" dirty="0"/>
              <a:t>fields from the PRODUCT table and the V_NAME, </a:t>
            </a:r>
            <a:endParaRPr lang="en-US" sz="3600" dirty="0" smtClean="0"/>
          </a:p>
          <a:p>
            <a:pPr lvl="0"/>
            <a:r>
              <a:rPr lang="en-US" sz="3600" dirty="0" smtClean="0"/>
              <a:t>V_AREACODE</a:t>
            </a:r>
            <a:r>
              <a:rPr lang="en-US" sz="3600" dirty="0"/>
              <a:t>, V_PHONE and V_CONTACT fields from </a:t>
            </a:r>
            <a:endParaRPr lang="en-US" sz="3600" dirty="0" smtClean="0"/>
          </a:p>
          <a:p>
            <a:pPr lvl="0"/>
            <a:r>
              <a:rPr lang="en-US" sz="3600" dirty="0" smtClean="0"/>
              <a:t>the </a:t>
            </a:r>
            <a:r>
              <a:rPr lang="en-US" sz="3600" dirty="0"/>
              <a:t>VENDOR table, where the values of </a:t>
            </a:r>
            <a:r>
              <a:rPr lang="en-US" sz="3600" dirty="0" smtClean="0"/>
              <a:t>V_CODE</a:t>
            </a:r>
          </a:p>
          <a:p>
            <a:pPr lvl="0"/>
            <a:r>
              <a:rPr lang="en-US" sz="3600" dirty="0" smtClean="0"/>
              <a:t> </a:t>
            </a:r>
            <a:r>
              <a:rPr lang="en-US" sz="3600" dirty="0"/>
              <a:t>match and the output is ordered by the price.</a:t>
            </a:r>
          </a:p>
        </p:txBody>
      </p:sp>
    </p:spTree>
    <p:extLst>
      <p:ext uri="{BB962C8B-B14F-4D97-AF65-F5344CB8AC3E}">
        <p14:creationId xmlns:p14="http://schemas.microsoft.com/office/powerpoint/2010/main" val="2455845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716" y="762000"/>
            <a:ext cx="10204845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3600" dirty="0" smtClean="0"/>
              <a:t>10. The </a:t>
            </a:r>
            <a:r>
              <a:rPr lang="en-US" sz="3600" dirty="0"/>
              <a:t>query to join the P_DESCRIPT and </a:t>
            </a:r>
            <a:r>
              <a:rPr lang="en-US" sz="3600" dirty="0" smtClean="0"/>
              <a:t>P_PRICE</a:t>
            </a:r>
          </a:p>
          <a:p>
            <a:pPr lvl="0"/>
            <a:r>
              <a:rPr lang="en-US" sz="3600" dirty="0" smtClean="0"/>
              <a:t> </a:t>
            </a:r>
            <a:r>
              <a:rPr lang="en-US" sz="3600" dirty="0"/>
              <a:t>fields from the PRODUCT table and the V_NAME, </a:t>
            </a:r>
            <a:endParaRPr lang="en-US" sz="3600" dirty="0" smtClean="0"/>
          </a:p>
          <a:p>
            <a:pPr lvl="0"/>
            <a:r>
              <a:rPr lang="en-US" sz="3600" dirty="0" smtClean="0"/>
              <a:t>V_AREACODE</a:t>
            </a:r>
            <a:r>
              <a:rPr lang="en-US" sz="3600" dirty="0"/>
              <a:t>, V_PHONE and V_CONTACT fields from </a:t>
            </a:r>
            <a:endParaRPr lang="en-US" sz="3600" dirty="0" smtClean="0"/>
          </a:p>
          <a:p>
            <a:pPr lvl="0"/>
            <a:r>
              <a:rPr lang="en-US" sz="3600" dirty="0" smtClean="0"/>
              <a:t>the </a:t>
            </a:r>
            <a:r>
              <a:rPr lang="en-US" sz="3600" dirty="0"/>
              <a:t>VENDOR table, where the values of </a:t>
            </a:r>
            <a:r>
              <a:rPr lang="en-US" sz="3600" dirty="0" smtClean="0"/>
              <a:t>V_CODE</a:t>
            </a:r>
          </a:p>
          <a:p>
            <a:pPr lvl="0"/>
            <a:r>
              <a:rPr lang="en-US" sz="3600" dirty="0" smtClean="0"/>
              <a:t> </a:t>
            </a:r>
            <a:r>
              <a:rPr lang="en-US" sz="3600" dirty="0"/>
              <a:t>match and the output is ordered by the price</a:t>
            </a:r>
            <a:r>
              <a:rPr lang="en-US" sz="3600" dirty="0" smtClean="0"/>
              <a:t>.</a:t>
            </a:r>
          </a:p>
          <a:p>
            <a:pPr lvl="0"/>
            <a:endParaRPr lang="en-US" sz="3600" dirty="0"/>
          </a:p>
          <a:p>
            <a:pPr lvl="1"/>
            <a:r>
              <a:rPr lang="en-US" sz="2800" dirty="0"/>
              <a:t>SELECT  PRODUCT.P_DESCRIPT,  PRODUCT.P_PRICE,  </a:t>
            </a:r>
            <a:endParaRPr lang="en-US" sz="2800" dirty="0" smtClean="0"/>
          </a:p>
          <a:p>
            <a:pPr lvl="1"/>
            <a:r>
              <a:rPr lang="en-US" sz="2800" dirty="0" smtClean="0"/>
              <a:t>VENDOR.V_NAME</a:t>
            </a:r>
            <a:r>
              <a:rPr lang="en-US" sz="2800" dirty="0"/>
              <a:t>, VENDOR.V_CONTACT,</a:t>
            </a:r>
          </a:p>
          <a:p>
            <a:r>
              <a:rPr lang="en-US" sz="2800" dirty="0"/>
              <a:t>VENDOR.V_AREACODE, VENDOR.V_PHONE </a:t>
            </a:r>
            <a:endParaRPr lang="en-US" sz="2800" dirty="0" smtClean="0"/>
          </a:p>
          <a:p>
            <a:r>
              <a:rPr lang="en-US" sz="2800" dirty="0" smtClean="0"/>
              <a:t>FROM </a:t>
            </a:r>
            <a:r>
              <a:rPr lang="en-US" sz="2800" dirty="0"/>
              <a:t>PRODUCT, VENDOR</a:t>
            </a:r>
          </a:p>
          <a:p>
            <a:r>
              <a:rPr lang="en-US" sz="2800" dirty="0"/>
              <a:t>WHERE PRODUCT.V_CODE </a:t>
            </a:r>
            <a:r>
              <a:rPr lang="en-US" sz="2800"/>
              <a:t>= </a:t>
            </a:r>
            <a:r>
              <a:rPr lang="en-US" sz="2800" smtClean="0"/>
              <a:t>VENDOR.V_CODE</a:t>
            </a:r>
            <a:endParaRPr lang="en-US" sz="2800" dirty="0" smtClean="0"/>
          </a:p>
          <a:p>
            <a:r>
              <a:rPr lang="en-US" sz="2800" dirty="0" smtClean="0"/>
              <a:t>ORDER </a:t>
            </a:r>
            <a:r>
              <a:rPr lang="en-US" sz="2800" dirty="0"/>
              <a:t>BY PRODUCT.P_PRICE</a:t>
            </a:r>
            <a:r>
              <a:rPr lang="en-US" sz="2800" dirty="0" smtClean="0"/>
              <a:t>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52425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59" t="31703" r="27222" b="4854"/>
          <a:stretch/>
        </p:blipFill>
        <p:spPr bwMode="auto">
          <a:xfrm>
            <a:off x="533400" y="304800"/>
            <a:ext cx="7864929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00" t="40353" r="26000" b="44117"/>
          <a:stretch/>
        </p:blipFill>
        <p:spPr bwMode="auto">
          <a:xfrm>
            <a:off x="1188719" y="5090159"/>
            <a:ext cx="7239001" cy="1182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2826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219200"/>
            <a:ext cx="7924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 err="1"/>
              <a:t>RoomNumber</a:t>
            </a:r>
            <a:r>
              <a:rPr lang="en-US" dirty="0"/>
              <a:t>   Date  </a:t>
            </a:r>
            <a:r>
              <a:rPr lang="en-US" dirty="0" err="1"/>
              <a:t>GuestName</a:t>
            </a:r>
            <a:endParaRPr lang="en-US" dirty="0"/>
          </a:p>
          <a:p>
            <a:r>
              <a:rPr lang="en-US" dirty="0"/>
              <a:t>-----------------</a:t>
            </a:r>
          </a:p>
          <a:p>
            <a:r>
              <a:rPr lang="en-US" dirty="0"/>
              <a:t>CREATE TABLE </a:t>
            </a:r>
            <a:r>
              <a:rPr lang="en-US" dirty="0" err="1"/>
              <a:t>HotelStays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roomNum</a:t>
            </a:r>
            <a:r>
              <a:rPr lang="en-US" dirty="0"/>
              <a:t> INTEGER NOT NULL,</a:t>
            </a:r>
          </a:p>
          <a:p>
            <a:r>
              <a:rPr lang="en-US" dirty="0"/>
              <a:t>date </a:t>
            </a:r>
            <a:r>
              <a:rPr lang="en-US" dirty="0" err="1"/>
              <a:t>DATE</a:t>
            </a:r>
            <a:r>
              <a:rPr lang="en-US" dirty="0"/>
              <a:t> NOT NULL,</a:t>
            </a:r>
          </a:p>
          <a:p>
            <a:r>
              <a:rPr lang="en-US" dirty="0" err="1"/>
              <a:t>guestName</a:t>
            </a:r>
            <a:r>
              <a:rPr lang="en-US" dirty="0"/>
              <a:t> CHAR(30) NOT NULL,</a:t>
            </a:r>
          </a:p>
          <a:p>
            <a:r>
              <a:rPr lang="en-US" dirty="0"/>
              <a:t>PRIMARY KEY (</a:t>
            </a:r>
            <a:r>
              <a:rPr lang="en-US" dirty="0" err="1"/>
              <a:t>roomNum</a:t>
            </a:r>
            <a:r>
              <a:rPr lang="en-US" dirty="0"/>
              <a:t>, date));</a:t>
            </a:r>
          </a:p>
          <a:p>
            <a:endParaRPr lang="en-US" dirty="0"/>
          </a:p>
          <a:p>
            <a:r>
              <a:rPr lang="en-US" dirty="0"/>
              <a:t>In other words, create a distinct row for each day a guest stays in a room! That will avoid duplicates (overlaps), and get rid of the problem of end&lt;start.</a:t>
            </a:r>
          </a:p>
        </p:txBody>
      </p:sp>
    </p:spTree>
    <p:extLst>
      <p:ext uri="{BB962C8B-B14F-4D97-AF65-F5344CB8AC3E}">
        <p14:creationId xmlns:p14="http://schemas.microsoft.com/office/powerpoint/2010/main" val="2399881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457200"/>
            <a:ext cx="86106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OR REPLACE FUNCTION </a:t>
            </a:r>
            <a:r>
              <a:rPr lang="en-US" dirty="0" err="1"/>
              <a:t>date_validator</a:t>
            </a:r>
            <a:r>
              <a:rPr lang="en-US" dirty="0"/>
              <a:t>() RETURNS TRIGGER AS $exe$</a:t>
            </a:r>
          </a:p>
          <a:p>
            <a:r>
              <a:rPr lang="en-US" dirty="0"/>
              <a:t>  BEGIN</a:t>
            </a:r>
          </a:p>
          <a:p>
            <a:r>
              <a:rPr lang="en-US" dirty="0"/>
              <a:t>    IF </a:t>
            </a:r>
            <a:r>
              <a:rPr lang="en-US" dirty="0" err="1"/>
              <a:t>NEW.arrDate</a:t>
            </a:r>
            <a:r>
              <a:rPr lang="en-US" dirty="0"/>
              <a:t> &gt; </a:t>
            </a:r>
            <a:r>
              <a:rPr lang="en-US" dirty="0" err="1"/>
              <a:t>NEW.depDate</a:t>
            </a:r>
            <a:r>
              <a:rPr lang="en-US" dirty="0"/>
              <a:t> Then</a:t>
            </a:r>
          </a:p>
          <a:p>
            <a:r>
              <a:rPr lang="en-US" dirty="0"/>
              <a:t>      delete from </a:t>
            </a:r>
            <a:r>
              <a:rPr lang="en-US" dirty="0" err="1"/>
              <a:t>HotelStays</a:t>
            </a:r>
            <a:r>
              <a:rPr lang="en-US" dirty="0"/>
              <a:t> where (</a:t>
            </a:r>
            <a:r>
              <a:rPr lang="en-US" dirty="0" err="1"/>
              <a:t>roomNum</a:t>
            </a:r>
            <a:r>
              <a:rPr lang="en-US" dirty="0"/>
              <a:t> = </a:t>
            </a:r>
            <a:r>
              <a:rPr lang="en-US" dirty="0" err="1"/>
              <a:t>NEW.roomNum</a:t>
            </a:r>
            <a:r>
              <a:rPr lang="en-US" dirty="0"/>
              <a:t> AND </a:t>
            </a:r>
            <a:r>
              <a:rPr lang="en-US" dirty="0" err="1"/>
              <a:t>arrDate</a:t>
            </a:r>
            <a:r>
              <a:rPr lang="en-US" dirty="0"/>
              <a:t> = </a:t>
            </a:r>
            <a:r>
              <a:rPr lang="en-US" dirty="0" err="1"/>
              <a:t>NEW.arrDate</a:t>
            </a:r>
            <a:r>
              <a:rPr lang="en-US" dirty="0"/>
              <a:t>);</a:t>
            </a:r>
          </a:p>
          <a:p>
            <a:r>
              <a:rPr lang="en-US" dirty="0"/>
              <a:t>    ELSEIF EXISTS(select </a:t>
            </a:r>
            <a:r>
              <a:rPr lang="en-US" dirty="0" err="1"/>
              <a:t>arrDate</a:t>
            </a:r>
            <a:r>
              <a:rPr lang="en-US" dirty="0"/>
              <a:t>, </a:t>
            </a:r>
            <a:r>
              <a:rPr lang="en-US" dirty="0" err="1"/>
              <a:t>depDate</a:t>
            </a:r>
            <a:r>
              <a:rPr lang="en-US" dirty="0"/>
              <a:t> from </a:t>
            </a:r>
            <a:r>
              <a:rPr lang="en-US" dirty="0" err="1"/>
              <a:t>HotelStays</a:t>
            </a:r>
            <a:r>
              <a:rPr lang="en-US" dirty="0"/>
              <a:t> where ((</a:t>
            </a:r>
            <a:r>
              <a:rPr lang="en-US" dirty="0" err="1"/>
              <a:t>NEW.arrDate</a:t>
            </a:r>
            <a:r>
              <a:rPr lang="en-US" dirty="0"/>
              <a:t> &gt;</a:t>
            </a:r>
            <a:r>
              <a:rPr lang="en-US" dirty="0" err="1"/>
              <a:t>arrDate</a:t>
            </a:r>
            <a:r>
              <a:rPr lang="en-US" dirty="0"/>
              <a:t> AND </a:t>
            </a:r>
            <a:r>
              <a:rPr lang="en-US" dirty="0" err="1"/>
              <a:t>NEW.arrDate</a:t>
            </a:r>
            <a:r>
              <a:rPr lang="en-US" dirty="0"/>
              <a:t>&lt;</a:t>
            </a:r>
            <a:r>
              <a:rPr lang="en-US" dirty="0" err="1"/>
              <a:t>depDate</a:t>
            </a:r>
            <a:r>
              <a:rPr lang="en-US" dirty="0"/>
              <a:t>)OR (</a:t>
            </a:r>
            <a:r>
              <a:rPr lang="en-US" dirty="0" err="1"/>
              <a:t>NEW.depDate</a:t>
            </a:r>
            <a:r>
              <a:rPr lang="en-US" dirty="0"/>
              <a:t> &gt;</a:t>
            </a:r>
            <a:r>
              <a:rPr lang="en-US" dirty="0" err="1"/>
              <a:t>arrDate</a:t>
            </a:r>
            <a:r>
              <a:rPr lang="en-US" dirty="0"/>
              <a:t> AND </a:t>
            </a:r>
            <a:r>
              <a:rPr lang="en-US" dirty="0" err="1"/>
              <a:t>NEW.depDate</a:t>
            </a:r>
            <a:r>
              <a:rPr lang="en-US" dirty="0"/>
              <a:t>&lt;</a:t>
            </a:r>
            <a:r>
              <a:rPr lang="en-US" dirty="0" err="1"/>
              <a:t>depDate</a:t>
            </a:r>
            <a:r>
              <a:rPr lang="en-US" dirty="0"/>
              <a:t>)OR (</a:t>
            </a:r>
            <a:r>
              <a:rPr lang="en-US" dirty="0" err="1"/>
              <a:t>NEW.depDate</a:t>
            </a:r>
            <a:r>
              <a:rPr lang="en-US" dirty="0"/>
              <a:t> &gt;</a:t>
            </a:r>
            <a:r>
              <a:rPr lang="en-US" dirty="0" err="1"/>
              <a:t>depDate</a:t>
            </a:r>
            <a:r>
              <a:rPr lang="en-US" dirty="0"/>
              <a:t> AND </a:t>
            </a:r>
            <a:r>
              <a:rPr lang="en-US" dirty="0" err="1"/>
              <a:t>NEW.arrDate</a:t>
            </a:r>
            <a:r>
              <a:rPr lang="en-US" dirty="0"/>
              <a:t>&lt;</a:t>
            </a:r>
            <a:r>
              <a:rPr lang="en-US" dirty="0" err="1"/>
              <a:t>arrDate</a:t>
            </a:r>
            <a:r>
              <a:rPr lang="en-US" dirty="0"/>
              <a:t>))) Then</a:t>
            </a:r>
          </a:p>
          <a:p>
            <a:r>
              <a:rPr lang="en-US" dirty="0"/>
              <a:t>      delete from </a:t>
            </a:r>
            <a:r>
              <a:rPr lang="en-US" dirty="0" err="1"/>
              <a:t>HotelStays</a:t>
            </a:r>
            <a:r>
              <a:rPr lang="en-US" dirty="0"/>
              <a:t> where (</a:t>
            </a:r>
            <a:r>
              <a:rPr lang="en-US" dirty="0" err="1"/>
              <a:t>roomNum</a:t>
            </a:r>
            <a:r>
              <a:rPr lang="en-US" dirty="0"/>
              <a:t> = </a:t>
            </a:r>
            <a:r>
              <a:rPr lang="en-US" dirty="0" err="1"/>
              <a:t>NEW.roomNum</a:t>
            </a:r>
            <a:r>
              <a:rPr lang="en-US" dirty="0"/>
              <a:t> AND </a:t>
            </a:r>
            <a:r>
              <a:rPr lang="en-US" dirty="0" err="1"/>
              <a:t>arrDate</a:t>
            </a:r>
            <a:r>
              <a:rPr lang="en-US" dirty="0"/>
              <a:t> = </a:t>
            </a:r>
            <a:r>
              <a:rPr lang="en-US" dirty="0" err="1"/>
              <a:t>NEW.arrDate</a:t>
            </a:r>
            <a:r>
              <a:rPr lang="en-US" dirty="0"/>
              <a:t>);</a:t>
            </a:r>
          </a:p>
          <a:p>
            <a:r>
              <a:rPr lang="en-US" dirty="0"/>
              <a:t>    END IF;</a:t>
            </a:r>
          </a:p>
          <a:p>
            <a:r>
              <a:rPr lang="en-US" dirty="0"/>
              <a:t>    RETURN NEW;</a:t>
            </a:r>
          </a:p>
          <a:p>
            <a:r>
              <a:rPr lang="en-US" dirty="0"/>
              <a:t>  END;</a:t>
            </a:r>
          </a:p>
          <a:p>
            <a:r>
              <a:rPr lang="en-US" dirty="0"/>
              <a:t>$exe$</a:t>
            </a:r>
          </a:p>
          <a:p>
            <a:r>
              <a:rPr lang="en-US" dirty="0"/>
              <a:t>Language </a:t>
            </a:r>
            <a:r>
              <a:rPr lang="en-US" dirty="0" err="1"/>
              <a:t>plpgsql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create trigger </a:t>
            </a:r>
            <a:r>
              <a:rPr lang="en-US" dirty="0" err="1"/>
              <a:t>date_valid</a:t>
            </a:r>
            <a:endParaRPr lang="en-US" dirty="0"/>
          </a:p>
          <a:p>
            <a:r>
              <a:rPr lang="en-US" dirty="0"/>
              <a:t>AFTER INSERT ON </a:t>
            </a:r>
            <a:r>
              <a:rPr lang="en-US" dirty="0" err="1"/>
              <a:t>HotelStays</a:t>
            </a:r>
            <a:endParaRPr lang="en-US" dirty="0"/>
          </a:p>
          <a:p>
            <a:r>
              <a:rPr lang="en-US" dirty="0"/>
              <a:t>FOR EACH ROW EXECUTE PROCEDURE </a:t>
            </a:r>
            <a:r>
              <a:rPr lang="en-US" dirty="0" err="1"/>
              <a:t>date_validator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INSERT INTO </a:t>
            </a:r>
            <a:r>
              <a:rPr lang="en-US" dirty="0" err="1"/>
              <a:t>HotelStays</a:t>
            </a:r>
            <a:r>
              <a:rPr lang="en-US" dirty="0"/>
              <a:t> VALUES (123, </a:t>
            </a:r>
            <a:r>
              <a:rPr lang="en-US" dirty="0" err="1"/>
              <a:t>to_date</a:t>
            </a:r>
            <a:r>
              <a:rPr lang="en-US" dirty="0"/>
              <a:t>('20160202', 'YYYYMMDD'), </a:t>
            </a:r>
            <a:r>
              <a:rPr lang="en-US" dirty="0" err="1"/>
              <a:t>to_date</a:t>
            </a:r>
            <a:r>
              <a:rPr lang="en-US" dirty="0"/>
              <a:t>('20160206','YYYYMMDD'), 'A');</a:t>
            </a:r>
          </a:p>
          <a:p>
            <a:r>
              <a:rPr lang="en-US" dirty="0"/>
              <a:t>INSERT INTO </a:t>
            </a:r>
            <a:r>
              <a:rPr lang="en-US" dirty="0" err="1"/>
              <a:t>HotelStays</a:t>
            </a:r>
            <a:r>
              <a:rPr lang="en-US" dirty="0"/>
              <a:t> VALUES (123, </a:t>
            </a:r>
            <a:r>
              <a:rPr lang="en-US" dirty="0" err="1"/>
              <a:t>to_date</a:t>
            </a:r>
            <a:r>
              <a:rPr lang="en-US" dirty="0"/>
              <a:t>('20160204', 'YYYYMMDD'), </a:t>
            </a:r>
            <a:r>
              <a:rPr lang="en-US" dirty="0" err="1"/>
              <a:t>to_date</a:t>
            </a:r>
            <a:r>
              <a:rPr lang="en-US" dirty="0"/>
              <a:t>('20160208','YYYYMMDD'), 'B');</a:t>
            </a:r>
          </a:p>
          <a:p>
            <a:r>
              <a:rPr lang="en-US" dirty="0"/>
              <a:t>INSERT INTO </a:t>
            </a:r>
            <a:r>
              <a:rPr lang="en-US" dirty="0" err="1"/>
              <a:t>HotelStays</a:t>
            </a:r>
            <a:r>
              <a:rPr lang="en-US" dirty="0"/>
              <a:t> VALUES (201, </a:t>
            </a:r>
            <a:r>
              <a:rPr lang="en-US" dirty="0" err="1"/>
              <a:t>to_date</a:t>
            </a:r>
            <a:r>
              <a:rPr lang="en-US" dirty="0"/>
              <a:t>('20160210', 'YYYYMMDD'), </a:t>
            </a:r>
            <a:r>
              <a:rPr lang="en-US" dirty="0" err="1"/>
              <a:t>to_date</a:t>
            </a:r>
            <a:r>
              <a:rPr lang="en-US" dirty="0"/>
              <a:t>('20160206','YYYYMMDD'), 'C');</a:t>
            </a:r>
          </a:p>
        </p:txBody>
      </p:sp>
    </p:spTree>
    <p:extLst>
      <p:ext uri="{BB962C8B-B14F-4D97-AF65-F5344CB8AC3E}">
        <p14:creationId xmlns:p14="http://schemas.microsoft.com/office/powerpoint/2010/main" val="64216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livera\Documents\CSCI585\w3ResourceSche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8965072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" y="304801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http://www.w3resource.com/sql-exercises/sql-retrieve-from-table.php</a:t>
            </a:r>
          </a:p>
          <a:p>
            <a:endParaRPr lang="en-US" dirty="0"/>
          </a:p>
          <a:p>
            <a:pPr algn="ctr"/>
            <a:r>
              <a:rPr lang="en-US" b="1" dirty="0" smtClean="0"/>
              <a:t>Schema for Exercises 6-11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19016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762000"/>
            <a:ext cx="792537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1.	making changes to a PRODUCT table</a:t>
            </a:r>
          </a:p>
          <a:p>
            <a:endParaRPr lang="en-US" sz="3600" dirty="0"/>
          </a:p>
          <a:p>
            <a:r>
              <a:rPr lang="en-US" sz="3600" dirty="0" smtClean="0"/>
              <a:t>UPDATE  PRODUCT</a:t>
            </a:r>
          </a:p>
          <a:p>
            <a:r>
              <a:rPr lang="en-US" sz="3600" dirty="0" smtClean="0"/>
              <a:t>SET P_INDATE = ‘18-JAN-2004’ </a:t>
            </a:r>
          </a:p>
          <a:p>
            <a:r>
              <a:rPr lang="en-US" sz="3600" dirty="0" smtClean="0"/>
              <a:t>WHERE P_CODE = ‘13-Q2/P2’;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06547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762000"/>
            <a:ext cx="61194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 startAt="2"/>
            </a:pPr>
            <a:r>
              <a:rPr lang="en-US" sz="3600" dirty="0" smtClean="0"/>
              <a:t>delete the table row where </a:t>
            </a:r>
          </a:p>
          <a:p>
            <a:r>
              <a:rPr lang="en-US" sz="3600" dirty="0" smtClean="0"/>
              <a:t>the P_CODE is ‘BRT-345’.</a:t>
            </a:r>
          </a:p>
        </p:txBody>
      </p:sp>
    </p:spTree>
    <p:extLst>
      <p:ext uri="{BB962C8B-B14F-4D97-AF65-F5344CB8AC3E}">
        <p14:creationId xmlns:p14="http://schemas.microsoft.com/office/powerpoint/2010/main" val="2291559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762000"/>
            <a:ext cx="611943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 startAt="2"/>
            </a:pPr>
            <a:r>
              <a:rPr lang="en-US" sz="3600" dirty="0" smtClean="0"/>
              <a:t>delete the table row where </a:t>
            </a:r>
          </a:p>
          <a:p>
            <a:r>
              <a:rPr lang="en-US" sz="3600" dirty="0" smtClean="0"/>
              <a:t>the P_CODE is ‘BRT-345’.</a:t>
            </a:r>
          </a:p>
          <a:p>
            <a:endParaRPr lang="en-US" sz="3600" dirty="0" smtClean="0"/>
          </a:p>
          <a:p>
            <a:r>
              <a:rPr lang="en-US" sz="3600" dirty="0" smtClean="0"/>
              <a:t>DELETE FROM PRODUCT</a:t>
            </a:r>
          </a:p>
          <a:p>
            <a:r>
              <a:rPr lang="en-US" sz="3600" dirty="0" smtClean="0"/>
              <a:t>WHERE P_CODE = ‘BRT-345’;</a:t>
            </a:r>
          </a:p>
        </p:txBody>
      </p:sp>
    </p:spTree>
    <p:extLst>
      <p:ext uri="{BB962C8B-B14F-4D97-AF65-F5344CB8AC3E}">
        <p14:creationId xmlns:p14="http://schemas.microsoft.com/office/powerpoint/2010/main" val="834942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762000"/>
            <a:ext cx="75768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 startAt="3"/>
            </a:pPr>
            <a:r>
              <a:rPr lang="en-US" sz="3600" dirty="0" smtClean="0"/>
              <a:t>output the table contents when </a:t>
            </a:r>
          </a:p>
          <a:p>
            <a:r>
              <a:rPr lang="en-US" sz="3600" dirty="0" smtClean="0"/>
              <a:t>the value of V_CODE is equal to 21344?</a:t>
            </a:r>
          </a:p>
        </p:txBody>
      </p:sp>
    </p:spTree>
    <p:extLst>
      <p:ext uri="{BB962C8B-B14F-4D97-AF65-F5344CB8AC3E}">
        <p14:creationId xmlns:p14="http://schemas.microsoft.com/office/powerpoint/2010/main" val="427222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762000"/>
            <a:ext cx="787542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3</a:t>
            </a:r>
            <a:r>
              <a:rPr lang="en-US" sz="3600" dirty="0" smtClean="0"/>
              <a:t>. output the table contents when </a:t>
            </a:r>
          </a:p>
          <a:p>
            <a:r>
              <a:rPr lang="en-US" sz="3600" dirty="0" smtClean="0"/>
              <a:t>the value of V_CODE </a:t>
            </a:r>
            <a:r>
              <a:rPr lang="en-US" sz="3600" smtClean="0"/>
              <a:t>is equal </a:t>
            </a:r>
            <a:r>
              <a:rPr lang="en-US" sz="3600" dirty="0" smtClean="0"/>
              <a:t>to 21344?</a:t>
            </a:r>
          </a:p>
          <a:p>
            <a:endParaRPr lang="en-US" sz="3600" dirty="0" smtClean="0"/>
          </a:p>
          <a:p>
            <a:r>
              <a:rPr lang="en-US" sz="3600" dirty="0" smtClean="0"/>
              <a:t>SELECT P_DESCRIPT, P_INDATE, P_PRICE, </a:t>
            </a:r>
          </a:p>
          <a:p>
            <a:r>
              <a:rPr lang="en-US" sz="3600" dirty="0" smtClean="0"/>
              <a:t>V_CODE </a:t>
            </a:r>
          </a:p>
          <a:p>
            <a:r>
              <a:rPr lang="en-US" sz="3600" dirty="0" smtClean="0"/>
              <a:t>FROM PRODUCT</a:t>
            </a:r>
          </a:p>
          <a:p>
            <a:r>
              <a:rPr lang="en-US" sz="3600" dirty="0" smtClean="0"/>
              <a:t>WHERE V_CODE = 21344;</a:t>
            </a:r>
          </a:p>
        </p:txBody>
      </p:sp>
    </p:spTree>
    <p:extLst>
      <p:ext uri="{BB962C8B-B14F-4D97-AF65-F5344CB8AC3E}">
        <p14:creationId xmlns:p14="http://schemas.microsoft.com/office/powerpoint/2010/main" val="164705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762000"/>
            <a:ext cx="8497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4. output the table contents when </a:t>
            </a:r>
          </a:p>
          <a:p>
            <a:r>
              <a:rPr lang="en-US" sz="3600" dirty="0" smtClean="0"/>
              <a:t>the value of V_CODE is NOT equal to 21344?</a:t>
            </a:r>
          </a:p>
        </p:txBody>
      </p:sp>
    </p:spTree>
    <p:extLst>
      <p:ext uri="{BB962C8B-B14F-4D97-AF65-F5344CB8AC3E}">
        <p14:creationId xmlns:p14="http://schemas.microsoft.com/office/powerpoint/2010/main" val="1092448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762000"/>
            <a:ext cx="849745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4. output the table contents when </a:t>
            </a:r>
          </a:p>
          <a:p>
            <a:r>
              <a:rPr lang="en-US" sz="3600" dirty="0" smtClean="0"/>
              <a:t>the value of V_CODE is NOT equal to 21344?</a:t>
            </a:r>
          </a:p>
          <a:p>
            <a:endParaRPr lang="en-US" sz="3600" dirty="0" smtClean="0"/>
          </a:p>
          <a:p>
            <a:r>
              <a:rPr lang="en-US" sz="3600" dirty="0" smtClean="0"/>
              <a:t>SELECT P_DESCRIPT, P_INDATE, P_PRICE, </a:t>
            </a:r>
          </a:p>
          <a:p>
            <a:r>
              <a:rPr lang="en-US" sz="3600" dirty="0" smtClean="0"/>
              <a:t>V_CODE </a:t>
            </a:r>
          </a:p>
          <a:p>
            <a:r>
              <a:rPr lang="en-US" sz="3600" dirty="0" smtClean="0"/>
              <a:t>FROM PRODUCT</a:t>
            </a:r>
          </a:p>
          <a:p>
            <a:r>
              <a:rPr lang="en-US" sz="3600" dirty="0" smtClean="0"/>
              <a:t>WHERE V_CODE &lt;&gt; 21344;</a:t>
            </a:r>
          </a:p>
        </p:txBody>
      </p:sp>
    </p:spTree>
    <p:extLst>
      <p:ext uri="{BB962C8B-B14F-4D97-AF65-F5344CB8AC3E}">
        <p14:creationId xmlns:p14="http://schemas.microsoft.com/office/powerpoint/2010/main" val="3209245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781</Words>
  <Application>Microsoft Office PowerPoint</Application>
  <PresentationFormat>On-screen Show (4:3)</PresentationFormat>
  <Paragraphs>135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SQL Exercises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Olivera</dc:creator>
  <cp:lastModifiedBy>Olivera</cp:lastModifiedBy>
  <cp:revision>49</cp:revision>
  <dcterms:created xsi:type="dcterms:W3CDTF">2016-09-20T18:55:26Z</dcterms:created>
  <dcterms:modified xsi:type="dcterms:W3CDTF">2017-09-21T06:45:30Z</dcterms:modified>
</cp:coreProperties>
</file>