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59" r:id="rId6"/>
    <p:sldId id="260" r:id="rId7"/>
    <p:sldId id="275" r:id="rId8"/>
    <p:sldId id="261" r:id="rId9"/>
    <p:sldId id="262" r:id="rId10"/>
    <p:sldId id="276" r:id="rId11"/>
    <p:sldId id="263" r:id="rId12"/>
    <p:sldId id="264" r:id="rId13"/>
    <p:sldId id="277" r:id="rId14"/>
    <p:sldId id="265" r:id="rId15"/>
    <p:sldId id="266" r:id="rId16"/>
    <p:sldId id="278" r:id="rId17"/>
    <p:sldId id="267" r:id="rId18"/>
    <p:sldId id="268" r:id="rId19"/>
    <p:sldId id="279" r:id="rId20"/>
    <p:sldId id="269" r:id="rId21"/>
    <p:sldId id="270" r:id="rId22"/>
    <p:sldId id="280" r:id="rId23"/>
    <p:sldId id="271" r:id="rId24"/>
    <p:sldId id="272" r:id="rId25"/>
    <p:sldId id="273" r:id="rId26"/>
    <p:sldId id="282" r:id="rId27"/>
    <p:sldId id="281"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6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866096-C60E-4CFD-A4B7-485760143789}"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CB9A6-EFF5-443B-96F2-D65AFACC7235}" type="slidenum">
              <a:rPr lang="en-US" smtClean="0"/>
              <a:t>‹#›</a:t>
            </a:fld>
            <a:endParaRPr lang="en-US"/>
          </a:p>
        </p:txBody>
      </p:sp>
    </p:spTree>
    <p:extLst>
      <p:ext uri="{BB962C8B-B14F-4D97-AF65-F5344CB8AC3E}">
        <p14:creationId xmlns:p14="http://schemas.microsoft.com/office/powerpoint/2010/main" val="3347278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866096-C60E-4CFD-A4B7-485760143789}"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CB9A6-EFF5-443B-96F2-D65AFACC7235}" type="slidenum">
              <a:rPr lang="en-US" smtClean="0"/>
              <a:t>‹#›</a:t>
            </a:fld>
            <a:endParaRPr lang="en-US"/>
          </a:p>
        </p:txBody>
      </p:sp>
    </p:spTree>
    <p:extLst>
      <p:ext uri="{BB962C8B-B14F-4D97-AF65-F5344CB8AC3E}">
        <p14:creationId xmlns:p14="http://schemas.microsoft.com/office/powerpoint/2010/main" val="258528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866096-C60E-4CFD-A4B7-485760143789}"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CB9A6-EFF5-443B-96F2-D65AFACC7235}" type="slidenum">
              <a:rPr lang="en-US" smtClean="0"/>
              <a:t>‹#›</a:t>
            </a:fld>
            <a:endParaRPr lang="en-US"/>
          </a:p>
        </p:txBody>
      </p:sp>
    </p:spTree>
    <p:extLst>
      <p:ext uri="{BB962C8B-B14F-4D97-AF65-F5344CB8AC3E}">
        <p14:creationId xmlns:p14="http://schemas.microsoft.com/office/powerpoint/2010/main" val="78024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866096-C60E-4CFD-A4B7-485760143789}"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CB9A6-EFF5-443B-96F2-D65AFACC7235}" type="slidenum">
              <a:rPr lang="en-US" smtClean="0"/>
              <a:t>‹#›</a:t>
            </a:fld>
            <a:endParaRPr lang="en-US"/>
          </a:p>
        </p:txBody>
      </p:sp>
    </p:spTree>
    <p:extLst>
      <p:ext uri="{BB962C8B-B14F-4D97-AF65-F5344CB8AC3E}">
        <p14:creationId xmlns:p14="http://schemas.microsoft.com/office/powerpoint/2010/main" val="1559843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866096-C60E-4CFD-A4B7-485760143789}" type="datetimeFigureOut">
              <a:rPr lang="en-US" smtClean="0"/>
              <a:t>6/6/2017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4CB9A6-EFF5-443B-96F2-D65AFACC7235}" type="slidenum">
              <a:rPr lang="en-US" smtClean="0"/>
              <a:t>‹#›</a:t>
            </a:fld>
            <a:endParaRPr lang="en-US"/>
          </a:p>
        </p:txBody>
      </p:sp>
    </p:spTree>
    <p:extLst>
      <p:ext uri="{BB962C8B-B14F-4D97-AF65-F5344CB8AC3E}">
        <p14:creationId xmlns:p14="http://schemas.microsoft.com/office/powerpoint/2010/main" val="2238994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866096-C60E-4CFD-A4B7-485760143789}" type="datetimeFigureOut">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CB9A6-EFF5-443B-96F2-D65AFACC7235}" type="slidenum">
              <a:rPr lang="en-US" smtClean="0"/>
              <a:t>‹#›</a:t>
            </a:fld>
            <a:endParaRPr lang="en-US"/>
          </a:p>
        </p:txBody>
      </p:sp>
    </p:spTree>
    <p:extLst>
      <p:ext uri="{BB962C8B-B14F-4D97-AF65-F5344CB8AC3E}">
        <p14:creationId xmlns:p14="http://schemas.microsoft.com/office/powerpoint/2010/main" val="2890449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866096-C60E-4CFD-A4B7-485760143789}" type="datetimeFigureOut">
              <a:rPr lang="en-US" smtClean="0"/>
              <a:t>6/6/2017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4CB9A6-EFF5-443B-96F2-D65AFACC7235}" type="slidenum">
              <a:rPr lang="en-US" smtClean="0"/>
              <a:t>‹#›</a:t>
            </a:fld>
            <a:endParaRPr lang="en-US"/>
          </a:p>
        </p:txBody>
      </p:sp>
    </p:spTree>
    <p:extLst>
      <p:ext uri="{BB962C8B-B14F-4D97-AF65-F5344CB8AC3E}">
        <p14:creationId xmlns:p14="http://schemas.microsoft.com/office/powerpoint/2010/main" val="14637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866096-C60E-4CFD-A4B7-485760143789}" type="datetimeFigureOut">
              <a:rPr lang="en-US" smtClean="0"/>
              <a:t>6/6/2017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4CB9A6-EFF5-443B-96F2-D65AFACC7235}" type="slidenum">
              <a:rPr lang="en-US" smtClean="0"/>
              <a:t>‹#›</a:t>
            </a:fld>
            <a:endParaRPr lang="en-US"/>
          </a:p>
        </p:txBody>
      </p:sp>
    </p:spTree>
    <p:extLst>
      <p:ext uri="{BB962C8B-B14F-4D97-AF65-F5344CB8AC3E}">
        <p14:creationId xmlns:p14="http://schemas.microsoft.com/office/powerpoint/2010/main" val="1557949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866096-C60E-4CFD-A4B7-485760143789}" type="datetimeFigureOut">
              <a:rPr lang="en-US" smtClean="0"/>
              <a:t>6/6/2017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4CB9A6-EFF5-443B-96F2-D65AFACC7235}" type="slidenum">
              <a:rPr lang="en-US" smtClean="0"/>
              <a:t>‹#›</a:t>
            </a:fld>
            <a:endParaRPr lang="en-US"/>
          </a:p>
        </p:txBody>
      </p:sp>
    </p:spTree>
    <p:extLst>
      <p:ext uri="{BB962C8B-B14F-4D97-AF65-F5344CB8AC3E}">
        <p14:creationId xmlns:p14="http://schemas.microsoft.com/office/powerpoint/2010/main" val="4092453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66096-C60E-4CFD-A4B7-485760143789}" type="datetimeFigureOut">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CB9A6-EFF5-443B-96F2-D65AFACC7235}" type="slidenum">
              <a:rPr lang="en-US" smtClean="0"/>
              <a:t>‹#›</a:t>
            </a:fld>
            <a:endParaRPr lang="en-US"/>
          </a:p>
        </p:txBody>
      </p:sp>
    </p:spTree>
    <p:extLst>
      <p:ext uri="{BB962C8B-B14F-4D97-AF65-F5344CB8AC3E}">
        <p14:creationId xmlns:p14="http://schemas.microsoft.com/office/powerpoint/2010/main" val="2064761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866096-C60E-4CFD-A4B7-485760143789}" type="datetimeFigureOut">
              <a:rPr lang="en-US" smtClean="0"/>
              <a:t>6/6/2017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4CB9A6-EFF5-443B-96F2-D65AFACC7235}" type="slidenum">
              <a:rPr lang="en-US" smtClean="0"/>
              <a:t>‹#›</a:t>
            </a:fld>
            <a:endParaRPr lang="en-US"/>
          </a:p>
        </p:txBody>
      </p:sp>
    </p:spTree>
    <p:extLst>
      <p:ext uri="{BB962C8B-B14F-4D97-AF65-F5344CB8AC3E}">
        <p14:creationId xmlns:p14="http://schemas.microsoft.com/office/powerpoint/2010/main" val="164311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66096-C60E-4CFD-A4B7-485760143789}" type="datetimeFigureOut">
              <a:rPr lang="en-US" smtClean="0"/>
              <a:t>6/6/2017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CB9A6-EFF5-443B-96F2-D65AFACC7235}" type="slidenum">
              <a:rPr lang="en-US" smtClean="0"/>
              <a:t>‹#›</a:t>
            </a:fld>
            <a:endParaRPr lang="en-US"/>
          </a:p>
        </p:txBody>
      </p:sp>
    </p:spTree>
    <p:extLst>
      <p:ext uri="{BB962C8B-B14F-4D97-AF65-F5344CB8AC3E}">
        <p14:creationId xmlns:p14="http://schemas.microsoft.com/office/powerpoint/2010/main" val="430509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Part 2</a:t>
            </a:r>
            <a:endParaRPr lang="en-US" dirty="0"/>
          </a:p>
        </p:txBody>
      </p:sp>
      <p:sp>
        <p:nvSpPr>
          <p:cNvPr id="3" name="Subtitle 2"/>
          <p:cNvSpPr>
            <a:spLocks noGrp="1"/>
          </p:cNvSpPr>
          <p:nvPr>
            <p:ph type="subTitle" idx="1"/>
          </p:nvPr>
        </p:nvSpPr>
        <p:spPr/>
        <p:txBody>
          <a:bodyPr/>
          <a:lstStyle/>
          <a:p>
            <a:r>
              <a:rPr lang="en-US" dirty="0" err="1" smtClean="0"/>
              <a:t>Ch</a:t>
            </a:r>
            <a:r>
              <a:rPr lang="en-US" dirty="0" smtClean="0"/>
              <a:t> 8 Exercises 20-27 in the Textbook</a:t>
            </a:r>
            <a:endParaRPr lang="en-US" dirty="0"/>
          </a:p>
        </p:txBody>
      </p:sp>
    </p:spTree>
    <p:extLst>
      <p:ext uri="{BB962C8B-B14F-4D97-AF65-F5344CB8AC3E}">
        <p14:creationId xmlns:p14="http://schemas.microsoft.com/office/powerpoint/2010/main" val="629436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P8-19-The-LargeCo-E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190500"/>
            <a:ext cx="4914900" cy="666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6945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286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tab pos="228600" algn="l"/>
              </a:tabLst>
            </a:pPr>
            <a:r>
              <a:rPr kumimoji="0" lang="en-US" alt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Write a query to display the invoice number, line numbers, product SKUs, product descriptions, and brand ID for sales of sealer and top coat products of the same brand on the same invoice. (Figure P8.22)</a:t>
            </a:r>
            <a:endParaRPr kumimoji="0" lang="en-US" alt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Figure P8.22 Invoices for sealer and top coat of the same brand</a:t>
            </a:r>
            <a:endParaRPr kumimoji="0" lang="en-US" alt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5121" name="Picture 1" descr="FigP8-22-Invoices-with-Sealer-and-TopCoat-of-Same-Br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6391275" cy="1171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90600" y="2133600"/>
            <a:ext cx="6248400" cy="1754326"/>
          </a:xfrm>
          <a:prstGeom prst="rect">
            <a:avLst/>
          </a:prstGeom>
        </p:spPr>
        <p:txBody>
          <a:bodyPr wrap="square">
            <a:spAutoFit/>
          </a:bodyPr>
          <a:lstStyle/>
          <a:p>
            <a:pPr lvl="0" fontAlgn="base">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SELECT </a:t>
            </a:r>
            <a:r>
              <a:rPr lang="en-US" altLang="en-US" sz="1200" dirty="0" err="1">
                <a:solidFill>
                  <a:prstClr val="black"/>
                </a:solidFill>
                <a:latin typeface="Arial" pitchFamily="34" charset="0"/>
                <a:ea typeface="Times New Roman" pitchFamily="18" charset="0"/>
                <a:cs typeface="Arial" pitchFamily="34" charset="0"/>
              </a:rPr>
              <a:t>l.inv_num</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l.line_num</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p.prod_sku</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p.prod_descript</a:t>
            </a:r>
            <a:r>
              <a:rPr lang="en-US" altLang="en-US" sz="1200" dirty="0">
                <a:solidFill>
                  <a:prstClr val="black"/>
                </a:solidFill>
                <a:latin typeface="Arial" pitchFamily="34" charset="0"/>
                <a:ea typeface="Times New Roman" pitchFamily="18" charset="0"/>
                <a:cs typeface="Arial" pitchFamily="34" charset="0"/>
              </a:rPr>
              <a:t>, l2.line_num, p2.prod_sku, p2.prod_descript, </a:t>
            </a:r>
            <a:r>
              <a:rPr lang="en-US" altLang="en-US" sz="1200" dirty="0" err="1">
                <a:solidFill>
                  <a:prstClr val="black"/>
                </a:solidFill>
                <a:latin typeface="Arial" pitchFamily="34" charset="0"/>
                <a:ea typeface="Times New Roman" pitchFamily="18" charset="0"/>
                <a:cs typeface="Arial" pitchFamily="34" charset="0"/>
              </a:rPr>
              <a:t>p.brand_id</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FROM (</a:t>
            </a:r>
            <a:r>
              <a:rPr lang="en-US" altLang="en-US" sz="1200" dirty="0" err="1">
                <a:solidFill>
                  <a:prstClr val="black"/>
                </a:solidFill>
                <a:latin typeface="Arial" pitchFamily="34" charset="0"/>
                <a:ea typeface="Times New Roman" pitchFamily="18" charset="0"/>
                <a:cs typeface="Arial" pitchFamily="34" charset="0"/>
              </a:rPr>
              <a:t>lgline</a:t>
            </a:r>
            <a:r>
              <a:rPr lang="en-US" altLang="en-US" sz="1200" dirty="0">
                <a:solidFill>
                  <a:prstClr val="black"/>
                </a:solidFill>
                <a:latin typeface="Arial" pitchFamily="34" charset="0"/>
                <a:ea typeface="Times New Roman" pitchFamily="18" charset="0"/>
                <a:cs typeface="Arial" pitchFamily="34" charset="0"/>
              </a:rPr>
              <a:t> l join </a:t>
            </a:r>
            <a:r>
              <a:rPr lang="en-US" altLang="en-US" sz="1200" dirty="0" err="1">
                <a:solidFill>
                  <a:prstClr val="black"/>
                </a:solidFill>
                <a:latin typeface="Arial" pitchFamily="34" charset="0"/>
                <a:ea typeface="Times New Roman" pitchFamily="18" charset="0"/>
                <a:cs typeface="Arial" pitchFamily="34" charset="0"/>
              </a:rPr>
              <a:t>lgproduct</a:t>
            </a:r>
            <a:r>
              <a:rPr lang="en-US" altLang="en-US" sz="1200" dirty="0">
                <a:solidFill>
                  <a:prstClr val="black"/>
                </a:solidFill>
                <a:latin typeface="Arial" pitchFamily="34" charset="0"/>
                <a:ea typeface="Times New Roman" pitchFamily="18" charset="0"/>
                <a:cs typeface="Arial" pitchFamily="34" charset="0"/>
              </a:rPr>
              <a:t> p ON </a:t>
            </a:r>
            <a:r>
              <a:rPr lang="en-US" altLang="en-US" sz="1200" dirty="0" err="1">
                <a:solidFill>
                  <a:prstClr val="black"/>
                </a:solidFill>
                <a:latin typeface="Arial" pitchFamily="34" charset="0"/>
                <a:ea typeface="Times New Roman" pitchFamily="18" charset="0"/>
                <a:cs typeface="Arial" pitchFamily="34" charset="0"/>
              </a:rPr>
              <a:t>l.prod_sku</a:t>
            </a:r>
            <a:r>
              <a:rPr lang="en-US" altLang="en-US" sz="1200" dirty="0">
                <a:solidFill>
                  <a:prstClr val="black"/>
                </a:solidFill>
                <a:latin typeface="Arial" pitchFamily="34" charset="0"/>
                <a:ea typeface="Times New Roman" pitchFamily="18" charset="0"/>
                <a:cs typeface="Arial" pitchFamily="34" charset="0"/>
              </a:rPr>
              <a:t> = </a:t>
            </a:r>
            <a:r>
              <a:rPr lang="en-US" altLang="en-US" sz="1200" dirty="0" err="1">
                <a:solidFill>
                  <a:prstClr val="black"/>
                </a:solidFill>
                <a:latin typeface="Arial" pitchFamily="34" charset="0"/>
                <a:ea typeface="Times New Roman" pitchFamily="18" charset="0"/>
                <a:cs typeface="Arial" pitchFamily="34" charset="0"/>
              </a:rPr>
              <a:t>p.prod_sku</a:t>
            </a:r>
            <a:r>
              <a:rPr lang="en-US" altLang="en-US" sz="1200" dirty="0">
                <a:solidFill>
                  <a:prstClr val="black"/>
                </a:solidFill>
                <a:latin typeface="Arial" pitchFamily="34" charset="0"/>
                <a:ea typeface="Times New Roman" pitchFamily="18" charset="0"/>
                <a:cs typeface="Arial" pitchFamily="34" charset="0"/>
              </a:rPr>
              <a:t>) join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lgline</a:t>
            </a:r>
            <a:r>
              <a:rPr lang="en-US" altLang="en-US" sz="1200" dirty="0">
                <a:solidFill>
                  <a:prstClr val="black"/>
                </a:solidFill>
                <a:latin typeface="Arial" pitchFamily="34" charset="0"/>
                <a:ea typeface="Times New Roman" pitchFamily="18" charset="0"/>
                <a:cs typeface="Arial" pitchFamily="34" charset="0"/>
              </a:rPr>
              <a:t> l2 join </a:t>
            </a:r>
            <a:r>
              <a:rPr lang="en-US" altLang="en-US" sz="1200" dirty="0" err="1">
                <a:solidFill>
                  <a:prstClr val="black"/>
                </a:solidFill>
                <a:latin typeface="Arial" pitchFamily="34" charset="0"/>
                <a:ea typeface="Times New Roman" pitchFamily="18" charset="0"/>
                <a:cs typeface="Arial" pitchFamily="34" charset="0"/>
              </a:rPr>
              <a:t>lgproduct</a:t>
            </a:r>
            <a:r>
              <a:rPr lang="en-US" altLang="en-US" sz="1200" dirty="0">
                <a:solidFill>
                  <a:prstClr val="black"/>
                </a:solidFill>
                <a:latin typeface="Arial" pitchFamily="34" charset="0"/>
                <a:ea typeface="Times New Roman" pitchFamily="18" charset="0"/>
                <a:cs typeface="Arial" pitchFamily="34" charset="0"/>
              </a:rPr>
              <a:t> p2 ON l2.prod_sku = p2.prod_sku)</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ON </a:t>
            </a:r>
            <a:r>
              <a:rPr lang="en-US" altLang="en-US" sz="1200" dirty="0" err="1">
                <a:solidFill>
                  <a:prstClr val="black"/>
                </a:solidFill>
                <a:latin typeface="Arial" pitchFamily="34" charset="0"/>
                <a:ea typeface="Times New Roman" pitchFamily="18" charset="0"/>
                <a:cs typeface="Arial" pitchFamily="34" charset="0"/>
              </a:rPr>
              <a:t>l.inv_num</a:t>
            </a:r>
            <a:r>
              <a:rPr lang="en-US" altLang="en-US" sz="1200" dirty="0">
                <a:solidFill>
                  <a:prstClr val="black"/>
                </a:solidFill>
                <a:latin typeface="Arial" pitchFamily="34" charset="0"/>
                <a:ea typeface="Times New Roman" pitchFamily="18" charset="0"/>
                <a:cs typeface="Arial" pitchFamily="34" charset="0"/>
              </a:rPr>
              <a:t> = l2.inv_num</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WHERE </a:t>
            </a:r>
            <a:r>
              <a:rPr lang="en-US" altLang="en-US" sz="1200" dirty="0" err="1">
                <a:solidFill>
                  <a:prstClr val="black"/>
                </a:solidFill>
                <a:latin typeface="Arial" pitchFamily="34" charset="0"/>
                <a:ea typeface="Times New Roman" pitchFamily="18" charset="0"/>
                <a:cs typeface="Arial" pitchFamily="34" charset="0"/>
              </a:rPr>
              <a:t>p.brand_id</a:t>
            </a:r>
            <a:r>
              <a:rPr lang="en-US" altLang="en-US" sz="1200" dirty="0">
                <a:solidFill>
                  <a:prstClr val="black"/>
                </a:solidFill>
                <a:latin typeface="Arial" pitchFamily="34" charset="0"/>
                <a:ea typeface="Times New Roman" pitchFamily="18" charset="0"/>
                <a:cs typeface="Arial" pitchFamily="34" charset="0"/>
              </a:rPr>
              <a:t> = p2.brand_id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AND </a:t>
            </a:r>
            <a:r>
              <a:rPr lang="en-US" altLang="en-US" sz="1200" dirty="0" err="1">
                <a:solidFill>
                  <a:prstClr val="black"/>
                </a:solidFill>
                <a:latin typeface="Arial" pitchFamily="34" charset="0"/>
                <a:ea typeface="Times New Roman" pitchFamily="18" charset="0"/>
                <a:cs typeface="Arial" pitchFamily="34" charset="0"/>
              </a:rPr>
              <a:t>p.prod_category</a:t>
            </a:r>
            <a:r>
              <a:rPr lang="en-US" altLang="en-US" sz="1200" dirty="0">
                <a:solidFill>
                  <a:prstClr val="black"/>
                </a:solidFill>
                <a:latin typeface="Arial" pitchFamily="34" charset="0"/>
                <a:ea typeface="Times New Roman" pitchFamily="18" charset="0"/>
                <a:cs typeface="Arial" pitchFamily="34" charset="0"/>
              </a:rPr>
              <a:t> = 'Sealer'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AND p2.prod_category = 'Top Coat'</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ORDER BY </a:t>
            </a:r>
            <a:r>
              <a:rPr lang="en-US" altLang="en-US" sz="1200" dirty="0" err="1">
                <a:solidFill>
                  <a:prstClr val="black"/>
                </a:solidFill>
                <a:latin typeface="Arial" pitchFamily="34" charset="0"/>
                <a:ea typeface="Times New Roman" pitchFamily="18" charset="0"/>
                <a:cs typeface="Arial" pitchFamily="34" charset="0"/>
              </a:rPr>
              <a:t>l.inv_num</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l.line_num</a:t>
            </a:r>
            <a:r>
              <a:rPr lang="en-US" altLang="en-US" sz="1200" dirty="0">
                <a:solidFill>
                  <a:prstClr val="black"/>
                </a:solidFill>
                <a:latin typeface="Arial" pitchFamily="34" charset="0"/>
                <a:ea typeface="Times New Roman" pitchFamily="18" charset="0"/>
                <a:cs typeface="Arial" pitchFamily="34" charset="0"/>
              </a:rPr>
              <a:t>;</a:t>
            </a:r>
            <a:endParaRPr lang="en-US" altLang="en-US" sz="8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399609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09600" y="228600"/>
            <a:ext cx="7924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2286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tab pos="228600" algn="l"/>
              </a:tabLst>
            </a:pPr>
            <a:r>
              <a:rPr kumimoji="0" lang="en-US" alt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Binder Prime Company wants to recognize the employee who sold the most of their products during a specified period. Write a query to display the employee number, employee first name, employee last name, e-mail address, and total units sold for the employee who sold the most Binder Prime brand products between November 1, 2015, and December 5, 2015. If there is a tie for most units sold, sort the output by employee last name. (Figure P8.23)</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Figure P8.23 Employees with most Binder Prime units sold</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69" name="Picture 1" descr="FigP8-23-Employees-with-Most-Binder-Prime-Products-So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025" y="5029200"/>
            <a:ext cx="3867150"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128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P8-19-The-LargeCo-E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190500"/>
            <a:ext cx="4914900" cy="666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6945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286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tab pos="228600" algn="l"/>
              </a:tabLst>
            </a:pPr>
            <a:r>
              <a:rPr kumimoji="0" lang="en-US" alt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The Binder Prime Company wants to recognize the employee who sold the most of their products during a specified period. Write a query to display the employee number, employee first name, employee last name, e-mail address, and total units sold for the employee who sold the most Binder Prime brand products between November 1, 2015, and December 5, 2015. If there is a tie for most units sold, sort the output by employee last name. (Figure P8.23)</a:t>
            </a:r>
            <a:endParaRPr kumimoji="0" lang="en-US" alt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Figure P8.23 Employees with most Binder Prime units sold</a:t>
            </a:r>
            <a:endParaRPr kumimoji="0" lang="en-US" alt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169" name="Picture 1" descr="FigP8-23-Employees-with-Most-Binder-Prime-Products-So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3867150" cy="428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1295262"/>
            <a:ext cx="8915399" cy="3724096"/>
          </a:xfrm>
          <a:prstGeom prst="rect">
            <a:avLst/>
          </a:prstGeom>
        </p:spPr>
        <p:txBody>
          <a:bodyPr wrap="square">
            <a:spAutoFit/>
          </a:bodyPr>
          <a:lstStyle/>
          <a:p>
            <a:pPr lvl="0" fontAlgn="base">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SELECT </a:t>
            </a:r>
            <a:r>
              <a:rPr lang="en-US" altLang="en-US" sz="1200" dirty="0" err="1">
                <a:solidFill>
                  <a:prstClr val="black"/>
                </a:solidFill>
                <a:latin typeface="Arial" pitchFamily="34" charset="0"/>
                <a:ea typeface="Times New Roman" pitchFamily="18" charset="0"/>
                <a:cs typeface="Arial" pitchFamily="34" charset="0"/>
              </a:rPr>
              <a:t>emp.emp_num</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emp_fname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emp_lname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emp_email</a:t>
            </a:r>
            <a:r>
              <a:rPr lang="en-US" altLang="en-US" sz="1200" dirty="0">
                <a:solidFill>
                  <a:prstClr val="black"/>
                </a:solidFill>
                <a:latin typeface="Arial" pitchFamily="34" charset="0"/>
                <a:ea typeface="Times New Roman" pitchFamily="18" charset="0"/>
                <a:cs typeface="Arial" pitchFamily="34" charset="0"/>
              </a:rPr>
              <a:t>, total</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FROM </a:t>
            </a:r>
            <a:r>
              <a:rPr lang="en-US" altLang="en-US" sz="1200" dirty="0" err="1">
                <a:solidFill>
                  <a:prstClr val="black"/>
                </a:solidFill>
                <a:latin typeface="Arial" pitchFamily="34" charset="0"/>
                <a:ea typeface="Times New Roman" pitchFamily="18" charset="0"/>
                <a:cs typeface="Arial" pitchFamily="34" charset="0"/>
              </a:rPr>
              <a:t>lgemployee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emp</a:t>
            </a:r>
            <a:r>
              <a:rPr lang="en-US" altLang="en-US" sz="1200" dirty="0">
                <a:solidFill>
                  <a:prstClr val="black"/>
                </a:solidFill>
                <a:latin typeface="Arial" pitchFamily="34" charset="0"/>
                <a:ea typeface="Times New Roman" pitchFamily="18" charset="0"/>
                <a:cs typeface="Arial" pitchFamily="34" charset="0"/>
              </a:rPr>
              <a:t> JOIN</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(SELECT </a:t>
            </a:r>
            <a:r>
              <a:rPr lang="en-US" altLang="en-US" sz="1200" dirty="0" err="1">
                <a:solidFill>
                  <a:prstClr val="black"/>
                </a:solidFill>
                <a:latin typeface="Arial" pitchFamily="34" charset="0"/>
                <a:ea typeface="Times New Roman" pitchFamily="18" charset="0"/>
                <a:cs typeface="Arial" pitchFamily="34" charset="0"/>
              </a:rPr>
              <a:t>employee_id</a:t>
            </a:r>
            <a:r>
              <a:rPr lang="en-US" altLang="en-US" sz="1200" dirty="0">
                <a:solidFill>
                  <a:prstClr val="black"/>
                </a:solidFill>
                <a:latin typeface="Arial" pitchFamily="34" charset="0"/>
                <a:ea typeface="Times New Roman" pitchFamily="18" charset="0"/>
                <a:cs typeface="Arial" pitchFamily="34" charset="0"/>
              </a:rPr>
              <a:t>, Sum(</a:t>
            </a:r>
            <a:r>
              <a:rPr lang="en-US" altLang="en-US" sz="1200" dirty="0" err="1">
                <a:solidFill>
                  <a:prstClr val="black"/>
                </a:solidFill>
                <a:latin typeface="Arial" pitchFamily="34" charset="0"/>
                <a:ea typeface="Times New Roman" pitchFamily="18" charset="0"/>
                <a:cs typeface="Arial" pitchFamily="34" charset="0"/>
              </a:rPr>
              <a:t>line_qty</a:t>
            </a:r>
            <a:r>
              <a:rPr lang="en-US" altLang="en-US" sz="1200" dirty="0">
                <a:solidFill>
                  <a:prstClr val="black"/>
                </a:solidFill>
                <a:latin typeface="Arial" pitchFamily="34" charset="0"/>
                <a:ea typeface="Times New Roman" pitchFamily="18" charset="0"/>
                <a:cs typeface="Arial" pitchFamily="34" charset="0"/>
              </a:rPr>
              <a:t>) AS </a:t>
            </a:r>
            <a:r>
              <a:rPr lang="en-US" altLang="en-US" sz="1200" dirty="0" smtClean="0">
                <a:solidFill>
                  <a:prstClr val="black"/>
                </a:solidFill>
                <a:latin typeface="Arial" pitchFamily="34" charset="0"/>
                <a:ea typeface="Times New Roman" pitchFamily="18" charset="0"/>
                <a:cs typeface="Arial" pitchFamily="34" charset="0"/>
              </a:rPr>
              <a:t>total                </a:t>
            </a: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t>
            </a:r>
            <a:r>
              <a:rPr lang="en-US" altLang="en-US" sz="1200" dirty="0" smtClean="0">
                <a:solidFill>
                  <a:prstClr val="black"/>
                </a:solidFill>
                <a:latin typeface="Arial" pitchFamily="34" charset="0"/>
                <a:ea typeface="Times New Roman" pitchFamily="18" charset="0"/>
                <a:cs typeface="Arial" pitchFamily="34" charset="0"/>
              </a:rPr>
              <a:t>		 </a:t>
            </a:r>
            <a:r>
              <a:rPr lang="en-US" altLang="en-US" sz="1200" dirty="0">
                <a:solidFill>
                  <a:prstClr val="black"/>
                </a:solidFill>
                <a:latin typeface="Arial" pitchFamily="34" charset="0"/>
                <a:ea typeface="Times New Roman" pitchFamily="18" charset="0"/>
                <a:cs typeface="Arial" pitchFamily="34" charset="0"/>
              </a:rPr>
              <a:t>FROM </a:t>
            </a:r>
            <a:r>
              <a:rPr lang="en-US" altLang="en-US" sz="1200" dirty="0" err="1">
                <a:solidFill>
                  <a:prstClr val="black"/>
                </a:solidFill>
                <a:latin typeface="Arial" pitchFamily="34" charset="0"/>
                <a:ea typeface="Times New Roman" pitchFamily="18" charset="0"/>
                <a:cs typeface="Arial" pitchFamily="34" charset="0"/>
              </a:rPr>
              <a:t>lginvoice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i</a:t>
            </a:r>
            <a:r>
              <a:rPr lang="en-US" altLang="en-US" sz="1200" dirty="0">
                <a:solidFill>
                  <a:prstClr val="black"/>
                </a:solidFill>
                <a:latin typeface="Arial" pitchFamily="34" charset="0"/>
                <a:ea typeface="Times New Roman" pitchFamily="18" charset="0"/>
                <a:cs typeface="Arial" pitchFamily="34" charset="0"/>
              </a:rPr>
              <a:t> join </a:t>
            </a:r>
            <a:r>
              <a:rPr lang="en-US" altLang="en-US" sz="1200" dirty="0" err="1">
                <a:solidFill>
                  <a:prstClr val="black"/>
                </a:solidFill>
                <a:latin typeface="Arial" pitchFamily="34" charset="0"/>
                <a:ea typeface="Times New Roman" pitchFamily="18" charset="0"/>
                <a:cs typeface="Arial" pitchFamily="34" charset="0"/>
              </a:rPr>
              <a:t>lgline</a:t>
            </a:r>
            <a:r>
              <a:rPr lang="en-US" altLang="en-US" sz="1200" dirty="0">
                <a:solidFill>
                  <a:prstClr val="black"/>
                </a:solidFill>
                <a:latin typeface="Arial" pitchFamily="34" charset="0"/>
                <a:ea typeface="Times New Roman" pitchFamily="18" charset="0"/>
                <a:cs typeface="Arial" pitchFamily="34" charset="0"/>
              </a:rPr>
              <a:t> l ON </a:t>
            </a:r>
            <a:r>
              <a:rPr lang="en-US" altLang="en-US" sz="1200" dirty="0" err="1">
                <a:solidFill>
                  <a:prstClr val="black"/>
                </a:solidFill>
                <a:latin typeface="Arial" pitchFamily="34" charset="0"/>
                <a:ea typeface="Times New Roman" pitchFamily="18" charset="0"/>
                <a:cs typeface="Arial" pitchFamily="34" charset="0"/>
              </a:rPr>
              <a:t>i.inv_num</a:t>
            </a:r>
            <a:r>
              <a:rPr lang="en-US" altLang="en-US" sz="1200" dirty="0">
                <a:solidFill>
                  <a:prstClr val="black"/>
                </a:solidFill>
                <a:latin typeface="Arial" pitchFamily="34" charset="0"/>
                <a:ea typeface="Times New Roman" pitchFamily="18" charset="0"/>
                <a:cs typeface="Arial" pitchFamily="34" charset="0"/>
              </a:rPr>
              <a:t> = </a:t>
            </a:r>
            <a:r>
              <a:rPr lang="en-US" altLang="en-US" sz="1200" dirty="0" err="1">
                <a:solidFill>
                  <a:prstClr val="black"/>
                </a:solidFill>
                <a:latin typeface="Arial" pitchFamily="34" charset="0"/>
                <a:ea typeface="Times New Roman" pitchFamily="18" charset="0"/>
                <a:cs typeface="Arial" pitchFamily="34" charset="0"/>
              </a:rPr>
              <a:t>l.inv_num</a:t>
            </a:r>
            <a:r>
              <a:rPr lang="en-US" altLang="en-US" sz="1200" dirty="0">
                <a:solidFill>
                  <a:prstClr val="black"/>
                </a:solidFill>
                <a:latin typeface="Arial" pitchFamily="34" charset="0"/>
                <a:ea typeface="Times New Roman" pitchFamily="18" charset="0"/>
                <a:cs typeface="Arial" pitchFamily="34" charset="0"/>
              </a:rPr>
              <a:t>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t>
            </a:r>
            <a:r>
              <a:rPr lang="en-US" altLang="en-US" sz="1200" dirty="0" smtClean="0">
                <a:solidFill>
                  <a:prstClr val="black"/>
                </a:solidFill>
                <a:latin typeface="Arial" pitchFamily="34" charset="0"/>
                <a:ea typeface="Times New Roman" pitchFamily="18" charset="0"/>
                <a:cs typeface="Arial" pitchFamily="34" charset="0"/>
              </a:rPr>
              <a:t>	JOIN </a:t>
            </a:r>
            <a:r>
              <a:rPr lang="en-US" altLang="en-US" sz="1200" dirty="0" err="1">
                <a:solidFill>
                  <a:prstClr val="black"/>
                </a:solidFill>
                <a:latin typeface="Arial" pitchFamily="34" charset="0"/>
                <a:ea typeface="Times New Roman" pitchFamily="18" charset="0"/>
                <a:cs typeface="Arial" pitchFamily="34" charset="0"/>
              </a:rPr>
              <a:t>lgproduct</a:t>
            </a:r>
            <a:r>
              <a:rPr lang="en-US" altLang="en-US" sz="1200" dirty="0">
                <a:solidFill>
                  <a:prstClr val="black"/>
                </a:solidFill>
                <a:latin typeface="Arial" pitchFamily="34" charset="0"/>
                <a:ea typeface="Times New Roman" pitchFamily="18" charset="0"/>
                <a:cs typeface="Arial" pitchFamily="34" charset="0"/>
              </a:rPr>
              <a:t> p ON </a:t>
            </a:r>
            <a:r>
              <a:rPr lang="en-US" altLang="en-US" sz="1200" dirty="0" err="1">
                <a:solidFill>
                  <a:prstClr val="black"/>
                </a:solidFill>
                <a:latin typeface="Arial" pitchFamily="34" charset="0"/>
                <a:ea typeface="Times New Roman" pitchFamily="18" charset="0"/>
                <a:cs typeface="Arial" pitchFamily="34" charset="0"/>
              </a:rPr>
              <a:t>l.prod_sku</a:t>
            </a:r>
            <a:r>
              <a:rPr lang="en-US" altLang="en-US" sz="1200" dirty="0">
                <a:solidFill>
                  <a:prstClr val="black"/>
                </a:solidFill>
                <a:latin typeface="Arial" pitchFamily="34" charset="0"/>
                <a:ea typeface="Times New Roman" pitchFamily="18" charset="0"/>
                <a:cs typeface="Arial" pitchFamily="34" charset="0"/>
              </a:rPr>
              <a:t> = </a:t>
            </a:r>
            <a:r>
              <a:rPr lang="en-US" altLang="en-US" sz="1200" dirty="0" err="1">
                <a:solidFill>
                  <a:prstClr val="black"/>
                </a:solidFill>
                <a:latin typeface="Arial" pitchFamily="34" charset="0"/>
                <a:ea typeface="Times New Roman" pitchFamily="18" charset="0"/>
                <a:cs typeface="Arial" pitchFamily="34" charset="0"/>
              </a:rPr>
              <a:t>p.prod_sku</a:t>
            </a:r>
            <a:r>
              <a:rPr lang="en-US" altLang="en-US" sz="1200" dirty="0">
                <a:solidFill>
                  <a:prstClr val="black"/>
                </a:solidFill>
                <a:latin typeface="Arial" pitchFamily="34" charset="0"/>
                <a:ea typeface="Times New Roman" pitchFamily="18" charset="0"/>
                <a:cs typeface="Arial" pitchFamily="34" charset="0"/>
              </a:rPr>
              <a:t>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t>
            </a:r>
            <a:r>
              <a:rPr lang="en-US" altLang="en-US" sz="1200" dirty="0" smtClean="0">
                <a:solidFill>
                  <a:prstClr val="black"/>
                </a:solidFill>
                <a:latin typeface="Arial" pitchFamily="34" charset="0"/>
                <a:ea typeface="Times New Roman" pitchFamily="18" charset="0"/>
                <a:cs typeface="Arial" pitchFamily="34" charset="0"/>
              </a:rPr>
              <a:t>	JOIN </a:t>
            </a:r>
            <a:r>
              <a:rPr lang="en-US" altLang="en-US" sz="1200" dirty="0" err="1">
                <a:solidFill>
                  <a:prstClr val="black"/>
                </a:solidFill>
                <a:latin typeface="Arial" pitchFamily="34" charset="0"/>
                <a:ea typeface="Times New Roman" pitchFamily="18" charset="0"/>
                <a:cs typeface="Arial" pitchFamily="34" charset="0"/>
              </a:rPr>
              <a:t>lgbrand</a:t>
            </a:r>
            <a:r>
              <a:rPr lang="en-US" altLang="en-US" sz="1200" dirty="0">
                <a:solidFill>
                  <a:prstClr val="black"/>
                </a:solidFill>
                <a:latin typeface="Arial" pitchFamily="34" charset="0"/>
                <a:ea typeface="Times New Roman" pitchFamily="18" charset="0"/>
                <a:cs typeface="Arial" pitchFamily="34" charset="0"/>
              </a:rPr>
              <a:t> b ON </a:t>
            </a:r>
            <a:r>
              <a:rPr lang="en-US" altLang="en-US" sz="1200" dirty="0" err="1">
                <a:solidFill>
                  <a:prstClr val="black"/>
                </a:solidFill>
                <a:latin typeface="Arial" pitchFamily="34" charset="0"/>
                <a:ea typeface="Times New Roman" pitchFamily="18" charset="0"/>
                <a:cs typeface="Arial" pitchFamily="34" charset="0"/>
              </a:rPr>
              <a:t>b.brand_id</a:t>
            </a:r>
            <a:r>
              <a:rPr lang="en-US" altLang="en-US" sz="1200" dirty="0">
                <a:solidFill>
                  <a:prstClr val="black"/>
                </a:solidFill>
                <a:latin typeface="Arial" pitchFamily="34" charset="0"/>
                <a:ea typeface="Times New Roman" pitchFamily="18" charset="0"/>
                <a:cs typeface="Arial" pitchFamily="34" charset="0"/>
              </a:rPr>
              <a:t> = </a:t>
            </a:r>
            <a:r>
              <a:rPr lang="en-US" altLang="en-US" sz="1200" dirty="0" err="1">
                <a:solidFill>
                  <a:prstClr val="black"/>
                </a:solidFill>
                <a:latin typeface="Arial" pitchFamily="34" charset="0"/>
                <a:ea typeface="Times New Roman" pitchFamily="18" charset="0"/>
                <a:cs typeface="Arial" pitchFamily="34" charset="0"/>
              </a:rPr>
              <a:t>p.brand_id</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WHERE </a:t>
            </a:r>
            <a:r>
              <a:rPr lang="en-US" altLang="en-US" sz="1200" dirty="0" err="1">
                <a:solidFill>
                  <a:prstClr val="black"/>
                </a:solidFill>
                <a:latin typeface="Arial" pitchFamily="34" charset="0"/>
                <a:ea typeface="Times New Roman" pitchFamily="18" charset="0"/>
                <a:cs typeface="Arial" pitchFamily="34" charset="0"/>
              </a:rPr>
              <a:t>brand_name</a:t>
            </a:r>
            <a:r>
              <a:rPr lang="en-US" altLang="en-US" sz="1200" dirty="0">
                <a:solidFill>
                  <a:prstClr val="black"/>
                </a:solidFill>
                <a:latin typeface="Arial" pitchFamily="34" charset="0"/>
                <a:ea typeface="Times New Roman" pitchFamily="18" charset="0"/>
                <a:cs typeface="Arial" pitchFamily="34" charset="0"/>
              </a:rPr>
              <a:t> = 'BINDER PRIME'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t>
            </a:r>
            <a:r>
              <a:rPr lang="en-US" altLang="en-US" sz="1200" dirty="0" smtClean="0">
                <a:solidFill>
                  <a:prstClr val="black"/>
                </a:solidFill>
                <a:latin typeface="Arial" pitchFamily="34" charset="0"/>
                <a:ea typeface="Times New Roman" pitchFamily="18" charset="0"/>
                <a:cs typeface="Arial" pitchFamily="34" charset="0"/>
              </a:rPr>
              <a:t>AND </a:t>
            </a:r>
            <a:r>
              <a:rPr lang="en-US" altLang="en-US" sz="1200" dirty="0">
                <a:solidFill>
                  <a:prstClr val="black"/>
                </a:solidFill>
                <a:latin typeface="Arial" pitchFamily="34" charset="0"/>
                <a:ea typeface="Times New Roman" pitchFamily="18" charset="0"/>
                <a:cs typeface="Arial" pitchFamily="34" charset="0"/>
              </a:rPr>
              <a:t>INV_DATE BETWEEN '01-NOV-15' AND '06-DEC-15'</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t>
            </a:r>
            <a:r>
              <a:rPr lang="en-US" altLang="en-US" sz="1200" dirty="0" smtClean="0">
                <a:solidFill>
                  <a:prstClr val="black"/>
                </a:solidFill>
                <a:latin typeface="Arial" pitchFamily="34" charset="0"/>
                <a:ea typeface="Times New Roman" pitchFamily="18" charset="0"/>
                <a:cs typeface="Arial" pitchFamily="34" charset="0"/>
              </a:rPr>
              <a:t>GROUP </a:t>
            </a:r>
            <a:r>
              <a:rPr lang="en-US" altLang="en-US" sz="1200" dirty="0">
                <a:solidFill>
                  <a:prstClr val="black"/>
                </a:solidFill>
                <a:latin typeface="Arial" pitchFamily="34" charset="0"/>
                <a:ea typeface="Times New Roman" pitchFamily="18" charset="0"/>
                <a:cs typeface="Arial" pitchFamily="34" charset="0"/>
              </a:rPr>
              <a:t>BY </a:t>
            </a:r>
            <a:r>
              <a:rPr lang="en-US" altLang="en-US" sz="1200" dirty="0" err="1">
                <a:solidFill>
                  <a:prstClr val="black"/>
                </a:solidFill>
                <a:latin typeface="Arial" pitchFamily="34" charset="0"/>
                <a:ea typeface="Times New Roman" pitchFamily="18" charset="0"/>
                <a:cs typeface="Arial" pitchFamily="34" charset="0"/>
              </a:rPr>
              <a:t>employee_id</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smtClean="0">
                <a:solidFill>
                  <a:prstClr val="black"/>
                </a:solidFill>
                <a:latin typeface="Arial" pitchFamily="34" charset="0"/>
                <a:ea typeface="Times New Roman" pitchFamily="18" charset="0"/>
                <a:cs typeface="Arial" pitchFamily="34" charset="0"/>
              </a:rPr>
              <a:t>sub     </a:t>
            </a: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t>
            </a:r>
            <a:r>
              <a:rPr lang="en-US" altLang="en-US" sz="1200" dirty="0" smtClean="0">
                <a:solidFill>
                  <a:prstClr val="black"/>
                </a:solidFill>
                <a:latin typeface="Arial" pitchFamily="34" charset="0"/>
                <a:ea typeface="Times New Roman" pitchFamily="18" charset="0"/>
                <a:cs typeface="Arial" pitchFamily="34" charset="0"/>
              </a:rPr>
              <a:t>		</a:t>
            </a: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t>
            </a:r>
            <a:r>
              <a:rPr lang="en-US" altLang="en-US" sz="1200" dirty="0" smtClean="0">
                <a:solidFill>
                  <a:prstClr val="black"/>
                </a:solidFill>
                <a:latin typeface="Arial" pitchFamily="34" charset="0"/>
                <a:ea typeface="Times New Roman" pitchFamily="18" charset="0"/>
                <a:cs typeface="Arial" pitchFamily="34" charset="0"/>
              </a:rPr>
              <a:t>		ON </a:t>
            </a:r>
            <a:r>
              <a:rPr lang="en-US" altLang="en-US" sz="1200" dirty="0" err="1">
                <a:solidFill>
                  <a:prstClr val="black"/>
                </a:solidFill>
                <a:latin typeface="Arial" pitchFamily="34" charset="0"/>
                <a:ea typeface="Times New Roman" pitchFamily="18" charset="0"/>
                <a:cs typeface="Arial" pitchFamily="34" charset="0"/>
              </a:rPr>
              <a:t>emp.emp_num</a:t>
            </a:r>
            <a:r>
              <a:rPr lang="en-US" altLang="en-US" sz="1200" dirty="0">
                <a:solidFill>
                  <a:prstClr val="black"/>
                </a:solidFill>
                <a:latin typeface="Arial" pitchFamily="34" charset="0"/>
                <a:ea typeface="Times New Roman" pitchFamily="18" charset="0"/>
                <a:cs typeface="Arial" pitchFamily="34" charset="0"/>
              </a:rPr>
              <a:t> = </a:t>
            </a:r>
            <a:r>
              <a:rPr lang="en-US" altLang="en-US" sz="1200" dirty="0" err="1">
                <a:solidFill>
                  <a:prstClr val="black"/>
                </a:solidFill>
                <a:latin typeface="Arial" pitchFamily="34" charset="0"/>
                <a:ea typeface="Times New Roman" pitchFamily="18" charset="0"/>
                <a:cs typeface="Arial" pitchFamily="34" charset="0"/>
              </a:rPr>
              <a:t>sub.employee_id</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smtClean="0">
                <a:solidFill>
                  <a:prstClr val="black"/>
                </a:solidFill>
                <a:latin typeface="Arial" pitchFamily="34" charset="0"/>
                <a:ea typeface="Times New Roman" pitchFamily="18" charset="0"/>
                <a:cs typeface="Arial" pitchFamily="34" charset="0"/>
              </a:rPr>
              <a:t>			WHERE </a:t>
            </a:r>
            <a:r>
              <a:rPr lang="en-US" altLang="en-US" sz="1200" dirty="0">
                <a:solidFill>
                  <a:prstClr val="black"/>
                </a:solidFill>
                <a:latin typeface="Arial" pitchFamily="34" charset="0"/>
                <a:ea typeface="Times New Roman" pitchFamily="18" charset="0"/>
                <a:cs typeface="Arial" pitchFamily="34" charset="0"/>
              </a:rPr>
              <a:t>total = (SELECT Max(total</a:t>
            </a:r>
            <a:r>
              <a:rPr lang="en-US" altLang="en-US" sz="1200" dirty="0" smtClean="0">
                <a:solidFill>
                  <a:prstClr val="black"/>
                </a:solidFill>
                <a:latin typeface="Arial" pitchFamily="34" charset="0"/>
                <a:ea typeface="Times New Roman" pitchFamily="18" charset="0"/>
                <a:cs typeface="Arial" pitchFamily="34" charset="0"/>
              </a:rPr>
              <a:t>)</a:t>
            </a:r>
          </a:p>
          <a:p>
            <a:pPr lvl="0" eaLnBrk="0" fontAlgn="base" hangingPunct="0">
              <a:spcBef>
                <a:spcPct val="0"/>
              </a:spcBef>
              <a:spcAft>
                <a:spcPct val="0"/>
              </a:spcAft>
              <a:tabLst>
                <a:tab pos="228600" algn="l"/>
                <a:tab pos="457200" algn="l"/>
                <a:tab pos="685800" algn="l"/>
              </a:tabLst>
            </a:pP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t>
            </a:r>
            <a:r>
              <a:rPr lang="en-US" altLang="en-US" sz="1200" dirty="0" smtClean="0">
                <a:solidFill>
                  <a:prstClr val="black"/>
                </a:solidFill>
                <a:latin typeface="Arial" pitchFamily="34" charset="0"/>
                <a:ea typeface="Times New Roman" pitchFamily="18" charset="0"/>
                <a:cs typeface="Arial" pitchFamily="34" charset="0"/>
              </a:rPr>
              <a:t>FROM </a:t>
            </a:r>
            <a:r>
              <a:rPr lang="en-US" altLang="en-US" sz="1200" dirty="0">
                <a:solidFill>
                  <a:prstClr val="black"/>
                </a:solidFill>
                <a:latin typeface="Arial" pitchFamily="34" charset="0"/>
                <a:ea typeface="Times New Roman" pitchFamily="18" charset="0"/>
                <a:cs typeface="Arial" pitchFamily="34" charset="0"/>
              </a:rPr>
              <a:t>(SELECT </a:t>
            </a:r>
            <a:r>
              <a:rPr lang="en-US" altLang="en-US" sz="1200" dirty="0" err="1">
                <a:solidFill>
                  <a:prstClr val="black"/>
                </a:solidFill>
                <a:latin typeface="Arial" pitchFamily="34" charset="0"/>
                <a:ea typeface="Times New Roman" pitchFamily="18" charset="0"/>
                <a:cs typeface="Arial" pitchFamily="34" charset="0"/>
              </a:rPr>
              <a:t>employee_id</a:t>
            </a:r>
            <a:r>
              <a:rPr lang="en-US" altLang="en-US" sz="1200" dirty="0">
                <a:solidFill>
                  <a:prstClr val="black"/>
                </a:solidFill>
                <a:latin typeface="Arial" pitchFamily="34" charset="0"/>
                <a:ea typeface="Times New Roman" pitchFamily="18" charset="0"/>
                <a:cs typeface="Arial" pitchFamily="34" charset="0"/>
              </a:rPr>
              <a:t>, Sum(</a:t>
            </a:r>
            <a:r>
              <a:rPr lang="en-US" altLang="en-US" sz="1200" dirty="0" err="1">
                <a:solidFill>
                  <a:prstClr val="black"/>
                </a:solidFill>
                <a:latin typeface="Arial" pitchFamily="34" charset="0"/>
                <a:ea typeface="Times New Roman" pitchFamily="18" charset="0"/>
                <a:cs typeface="Arial" pitchFamily="34" charset="0"/>
              </a:rPr>
              <a:t>line_qty</a:t>
            </a:r>
            <a:r>
              <a:rPr lang="en-US" altLang="en-US" sz="1200" dirty="0">
                <a:solidFill>
                  <a:prstClr val="black"/>
                </a:solidFill>
                <a:latin typeface="Arial" pitchFamily="34" charset="0"/>
                <a:ea typeface="Times New Roman" pitchFamily="18" charset="0"/>
                <a:cs typeface="Arial" pitchFamily="34" charset="0"/>
              </a:rPr>
              <a:t>) AS </a:t>
            </a:r>
            <a:r>
              <a:rPr lang="en-US" altLang="en-US" sz="1200" dirty="0" smtClean="0">
                <a:solidFill>
                  <a:prstClr val="black"/>
                </a:solidFill>
                <a:latin typeface="Arial" pitchFamily="34" charset="0"/>
                <a:ea typeface="Times New Roman" pitchFamily="18" charset="0"/>
                <a:cs typeface="Arial" pitchFamily="34" charset="0"/>
              </a:rPr>
              <a:t>total  </a:t>
            </a: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t>
            </a:r>
            <a:r>
              <a:rPr lang="en-US" altLang="en-US" sz="1200" dirty="0" smtClean="0">
                <a:solidFill>
                  <a:prstClr val="black"/>
                </a:solidFill>
                <a:latin typeface="Arial" pitchFamily="34" charset="0"/>
                <a:ea typeface="Times New Roman" pitchFamily="18" charset="0"/>
                <a:cs typeface="Arial" pitchFamily="34" charset="0"/>
              </a:rPr>
              <a:t>		FROM </a:t>
            </a:r>
            <a:r>
              <a:rPr lang="en-US" altLang="en-US" sz="1200" dirty="0" err="1">
                <a:solidFill>
                  <a:prstClr val="black"/>
                </a:solidFill>
                <a:latin typeface="Arial" pitchFamily="34" charset="0"/>
                <a:ea typeface="Times New Roman" pitchFamily="18" charset="0"/>
                <a:cs typeface="Arial" pitchFamily="34" charset="0"/>
              </a:rPr>
              <a:t>lginvoice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i</a:t>
            </a:r>
            <a:r>
              <a:rPr lang="en-US" altLang="en-US" sz="1200" dirty="0">
                <a:solidFill>
                  <a:prstClr val="black"/>
                </a:solidFill>
                <a:latin typeface="Arial" pitchFamily="34" charset="0"/>
                <a:ea typeface="Times New Roman" pitchFamily="18" charset="0"/>
                <a:cs typeface="Arial" pitchFamily="34" charset="0"/>
              </a:rPr>
              <a:t> JOIN </a:t>
            </a:r>
            <a:r>
              <a:rPr lang="en-US" altLang="en-US" sz="1200" dirty="0" err="1">
                <a:solidFill>
                  <a:prstClr val="black"/>
                </a:solidFill>
                <a:latin typeface="Arial" pitchFamily="34" charset="0"/>
                <a:ea typeface="Times New Roman" pitchFamily="18" charset="0"/>
                <a:cs typeface="Arial" pitchFamily="34" charset="0"/>
              </a:rPr>
              <a:t>lgline</a:t>
            </a:r>
            <a:r>
              <a:rPr lang="en-US" altLang="en-US" sz="1200" dirty="0">
                <a:solidFill>
                  <a:prstClr val="black"/>
                </a:solidFill>
                <a:latin typeface="Arial" pitchFamily="34" charset="0"/>
                <a:ea typeface="Times New Roman" pitchFamily="18" charset="0"/>
                <a:cs typeface="Arial" pitchFamily="34" charset="0"/>
              </a:rPr>
              <a:t> l ON </a:t>
            </a:r>
            <a:r>
              <a:rPr lang="en-US" altLang="en-US" sz="1200" dirty="0" err="1">
                <a:solidFill>
                  <a:prstClr val="black"/>
                </a:solidFill>
                <a:latin typeface="Arial" pitchFamily="34" charset="0"/>
                <a:ea typeface="Times New Roman" pitchFamily="18" charset="0"/>
                <a:cs typeface="Arial" pitchFamily="34" charset="0"/>
              </a:rPr>
              <a:t>i.inv_num</a:t>
            </a:r>
            <a:r>
              <a:rPr lang="en-US" altLang="en-US" sz="1200" dirty="0">
                <a:solidFill>
                  <a:prstClr val="black"/>
                </a:solidFill>
                <a:latin typeface="Arial" pitchFamily="34" charset="0"/>
                <a:ea typeface="Times New Roman" pitchFamily="18" charset="0"/>
                <a:cs typeface="Arial" pitchFamily="34" charset="0"/>
              </a:rPr>
              <a:t> = </a:t>
            </a:r>
            <a:r>
              <a:rPr lang="en-US" altLang="en-US" sz="1200" dirty="0" err="1">
                <a:solidFill>
                  <a:prstClr val="black"/>
                </a:solidFill>
                <a:latin typeface="Arial" pitchFamily="34" charset="0"/>
                <a:ea typeface="Times New Roman" pitchFamily="18" charset="0"/>
                <a:cs typeface="Arial" pitchFamily="34" charset="0"/>
              </a:rPr>
              <a:t>l.inv_num</a:t>
            </a:r>
            <a:r>
              <a:rPr lang="en-US" altLang="en-US" sz="1200" dirty="0">
                <a:solidFill>
                  <a:prstClr val="black"/>
                </a:solidFill>
                <a:latin typeface="Arial" pitchFamily="34" charset="0"/>
                <a:ea typeface="Times New Roman" pitchFamily="18" charset="0"/>
                <a:cs typeface="Arial" pitchFamily="34" charset="0"/>
              </a:rPr>
              <a:t>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t>
            </a:r>
            <a:r>
              <a:rPr lang="en-US" altLang="en-US" sz="1200" dirty="0" smtClean="0">
                <a:solidFill>
                  <a:prstClr val="black"/>
                </a:solidFill>
                <a:latin typeface="Arial" pitchFamily="34" charset="0"/>
                <a:ea typeface="Times New Roman" pitchFamily="18" charset="0"/>
                <a:cs typeface="Arial" pitchFamily="34" charset="0"/>
              </a:rPr>
              <a:t>JOIN </a:t>
            </a:r>
            <a:r>
              <a:rPr lang="en-US" altLang="en-US" sz="1200" dirty="0" err="1">
                <a:solidFill>
                  <a:prstClr val="black"/>
                </a:solidFill>
                <a:latin typeface="Arial" pitchFamily="34" charset="0"/>
                <a:ea typeface="Times New Roman" pitchFamily="18" charset="0"/>
                <a:cs typeface="Arial" pitchFamily="34" charset="0"/>
              </a:rPr>
              <a:t>lgproduct</a:t>
            </a:r>
            <a:r>
              <a:rPr lang="en-US" altLang="en-US" sz="1200" dirty="0">
                <a:solidFill>
                  <a:prstClr val="black"/>
                </a:solidFill>
                <a:latin typeface="Arial" pitchFamily="34" charset="0"/>
                <a:ea typeface="Times New Roman" pitchFamily="18" charset="0"/>
                <a:cs typeface="Arial" pitchFamily="34" charset="0"/>
              </a:rPr>
              <a:t> p ON </a:t>
            </a:r>
            <a:r>
              <a:rPr lang="en-US" altLang="en-US" sz="1200" dirty="0" err="1">
                <a:solidFill>
                  <a:prstClr val="black"/>
                </a:solidFill>
                <a:latin typeface="Arial" pitchFamily="34" charset="0"/>
                <a:ea typeface="Times New Roman" pitchFamily="18" charset="0"/>
                <a:cs typeface="Arial" pitchFamily="34" charset="0"/>
              </a:rPr>
              <a:t>l.prod_sku</a:t>
            </a:r>
            <a:r>
              <a:rPr lang="en-US" altLang="en-US" sz="1200" dirty="0">
                <a:solidFill>
                  <a:prstClr val="black"/>
                </a:solidFill>
                <a:latin typeface="Arial" pitchFamily="34" charset="0"/>
                <a:ea typeface="Times New Roman" pitchFamily="18" charset="0"/>
                <a:cs typeface="Arial" pitchFamily="34" charset="0"/>
              </a:rPr>
              <a:t> = </a:t>
            </a:r>
            <a:r>
              <a:rPr lang="en-US" altLang="en-US" sz="1200" dirty="0" err="1">
                <a:solidFill>
                  <a:prstClr val="black"/>
                </a:solidFill>
                <a:latin typeface="Arial" pitchFamily="34" charset="0"/>
                <a:ea typeface="Times New Roman" pitchFamily="18" charset="0"/>
                <a:cs typeface="Arial" pitchFamily="34" charset="0"/>
              </a:rPr>
              <a:t>p.prod_sku</a:t>
            </a:r>
            <a:r>
              <a:rPr lang="en-US" altLang="en-US" sz="1200" dirty="0">
                <a:solidFill>
                  <a:prstClr val="black"/>
                </a:solidFill>
                <a:latin typeface="Arial" pitchFamily="34" charset="0"/>
                <a:ea typeface="Times New Roman" pitchFamily="18" charset="0"/>
                <a:cs typeface="Arial" pitchFamily="34" charset="0"/>
              </a:rPr>
              <a:t>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t>
            </a:r>
            <a:r>
              <a:rPr lang="en-US" altLang="en-US" sz="1200" dirty="0" smtClean="0">
                <a:solidFill>
                  <a:prstClr val="black"/>
                </a:solidFill>
                <a:latin typeface="Arial" pitchFamily="34" charset="0"/>
                <a:ea typeface="Times New Roman" pitchFamily="18" charset="0"/>
                <a:cs typeface="Arial" pitchFamily="34" charset="0"/>
              </a:rPr>
              <a:t>JOIN </a:t>
            </a:r>
            <a:r>
              <a:rPr lang="en-US" altLang="en-US" sz="1200" dirty="0" err="1">
                <a:solidFill>
                  <a:prstClr val="black"/>
                </a:solidFill>
                <a:latin typeface="Arial" pitchFamily="34" charset="0"/>
                <a:ea typeface="Times New Roman" pitchFamily="18" charset="0"/>
                <a:cs typeface="Arial" pitchFamily="34" charset="0"/>
              </a:rPr>
              <a:t>lgbrand</a:t>
            </a:r>
            <a:r>
              <a:rPr lang="en-US" altLang="en-US" sz="1200" dirty="0">
                <a:solidFill>
                  <a:prstClr val="black"/>
                </a:solidFill>
                <a:latin typeface="Arial" pitchFamily="34" charset="0"/>
                <a:ea typeface="Times New Roman" pitchFamily="18" charset="0"/>
                <a:cs typeface="Arial" pitchFamily="34" charset="0"/>
              </a:rPr>
              <a:t> b ON </a:t>
            </a:r>
            <a:r>
              <a:rPr lang="en-US" altLang="en-US" sz="1200" dirty="0" err="1">
                <a:solidFill>
                  <a:prstClr val="black"/>
                </a:solidFill>
                <a:latin typeface="Arial" pitchFamily="34" charset="0"/>
                <a:ea typeface="Times New Roman" pitchFamily="18" charset="0"/>
                <a:cs typeface="Arial" pitchFamily="34" charset="0"/>
              </a:rPr>
              <a:t>b.brand_id</a:t>
            </a:r>
            <a:r>
              <a:rPr lang="en-US" altLang="en-US" sz="1200" dirty="0">
                <a:solidFill>
                  <a:prstClr val="black"/>
                </a:solidFill>
                <a:latin typeface="Arial" pitchFamily="34" charset="0"/>
                <a:ea typeface="Times New Roman" pitchFamily="18" charset="0"/>
                <a:cs typeface="Arial" pitchFamily="34" charset="0"/>
              </a:rPr>
              <a:t> = </a:t>
            </a:r>
            <a:r>
              <a:rPr lang="en-US" altLang="en-US" sz="1200" dirty="0" err="1">
                <a:solidFill>
                  <a:prstClr val="black"/>
                </a:solidFill>
                <a:latin typeface="Arial" pitchFamily="34" charset="0"/>
                <a:ea typeface="Times New Roman" pitchFamily="18" charset="0"/>
                <a:cs typeface="Arial" pitchFamily="34" charset="0"/>
              </a:rPr>
              <a:t>p.brand_id</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t>
            </a:r>
            <a:r>
              <a:rPr lang="en-US" altLang="en-US" sz="1200" dirty="0" smtClean="0">
                <a:solidFill>
                  <a:prstClr val="black"/>
                </a:solidFill>
                <a:latin typeface="Arial" pitchFamily="34" charset="0"/>
                <a:ea typeface="Times New Roman" pitchFamily="18" charset="0"/>
                <a:cs typeface="Arial" pitchFamily="34" charset="0"/>
              </a:rPr>
              <a:t>WHERE </a:t>
            </a:r>
            <a:r>
              <a:rPr lang="en-US" altLang="en-US" sz="1200" dirty="0" err="1">
                <a:solidFill>
                  <a:prstClr val="black"/>
                </a:solidFill>
                <a:latin typeface="Arial" pitchFamily="34" charset="0"/>
                <a:ea typeface="Times New Roman" pitchFamily="18" charset="0"/>
                <a:cs typeface="Arial" pitchFamily="34" charset="0"/>
              </a:rPr>
              <a:t>brand_name</a:t>
            </a:r>
            <a:r>
              <a:rPr lang="en-US" altLang="en-US" sz="1200" dirty="0">
                <a:solidFill>
                  <a:prstClr val="black"/>
                </a:solidFill>
                <a:latin typeface="Arial" pitchFamily="34" charset="0"/>
                <a:ea typeface="Times New Roman" pitchFamily="18" charset="0"/>
                <a:cs typeface="Arial" pitchFamily="34" charset="0"/>
              </a:rPr>
              <a:t> = 'BINDER PRIME'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t>
            </a:r>
            <a:r>
              <a:rPr lang="en-US" altLang="en-US" sz="1200" dirty="0" smtClean="0">
                <a:solidFill>
                  <a:prstClr val="black"/>
                </a:solidFill>
                <a:latin typeface="Arial" pitchFamily="34" charset="0"/>
                <a:ea typeface="Times New Roman" pitchFamily="18" charset="0"/>
                <a:cs typeface="Arial" pitchFamily="34" charset="0"/>
              </a:rPr>
              <a:t>AND </a:t>
            </a:r>
            <a:r>
              <a:rPr lang="en-US" altLang="en-US" sz="1200" dirty="0">
                <a:solidFill>
                  <a:prstClr val="black"/>
                </a:solidFill>
                <a:latin typeface="Arial" pitchFamily="34" charset="0"/>
                <a:ea typeface="Times New Roman" pitchFamily="18" charset="0"/>
                <a:cs typeface="Arial" pitchFamily="34" charset="0"/>
              </a:rPr>
              <a:t>INV_DATE BETWEEN '01-NOV-15' AND '06-DEC-15'</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t>
            </a:r>
            <a:r>
              <a:rPr lang="en-US" altLang="en-US" sz="1200" dirty="0" smtClean="0">
                <a:solidFill>
                  <a:prstClr val="black"/>
                </a:solidFill>
                <a:latin typeface="Arial" pitchFamily="34" charset="0"/>
                <a:ea typeface="Times New Roman" pitchFamily="18" charset="0"/>
                <a:cs typeface="Arial" pitchFamily="34" charset="0"/>
              </a:rPr>
              <a:t>GROUP </a:t>
            </a:r>
            <a:r>
              <a:rPr lang="en-US" altLang="en-US" sz="1200" dirty="0">
                <a:solidFill>
                  <a:prstClr val="black"/>
                </a:solidFill>
                <a:latin typeface="Arial" pitchFamily="34" charset="0"/>
                <a:ea typeface="Times New Roman" pitchFamily="18" charset="0"/>
                <a:cs typeface="Arial" pitchFamily="34" charset="0"/>
              </a:rPr>
              <a:t>BY </a:t>
            </a:r>
            <a:r>
              <a:rPr lang="en-US" altLang="en-US" sz="1200" dirty="0" err="1">
                <a:solidFill>
                  <a:prstClr val="black"/>
                </a:solidFill>
                <a:latin typeface="Arial" pitchFamily="34" charset="0"/>
                <a:ea typeface="Times New Roman" pitchFamily="18" charset="0"/>
                <a:cs typeface="Arial" pitchFamily="34" charset="0"/>
              </a:rPr>
              <a:t>employee_id</a:t>
            </a:r>
            <a:r>
              <a:rPr lang="en-US" altLang="en-US" sz="1200" dirty="0">
                <a:solidFill>
                  <a:prstClr val="black"/>
                </a:solidFill>
                <a:latin typeface="Arial" pitchFamily="34" charset="0"/>
                <a:ea typeface="Times New Roman" pitchFamily="18" charset="0"/>
                <a:cs typeface="Arial" pitchFamily="34" charset="0"/>
              </a:rPr>
              <a:t>));</a:t>
            </a:r>
            <a:endParaRPr lang="en-US" altLang="en-US"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35843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28600"/>
            <a:ext cx="89154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2286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tab pos="228600" algn="l"/>
              </a:tabLst>
            </a:pPr>
            <a:r>
              <a:rPr kumimoji="0" lang="en-US" alt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Write a query to display the customer code, first name, and last name of all customers who have had at least one invoice completed by employee 83649 and at least one invoice completed by employee 83677. Sort the output by customer last name and then first name. (Figure P8.24)</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Figure P8.24 Customers with invoices filled by employees 83649 and 83677</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217" name="Picture 1" descr="FigP8-24-Customers-with-Invoices-Completed-by-83649-and-836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886200"/>
            <a:ext cx="192405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5641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P8-19-The-LargeCo-E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190500"/>
            <a:ext cx="4914900" cy="666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6945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286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tab pos="228600" algn="l"/>
              </a:tabLst>
            </a:pPr>
            <a:r>
              <a:rPr kumimoji="0" lang="en-US" alt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Write a query to display the customer code, first name, and last name of all customers who have had at least one invoice completed by employee 83649 and at least one invoice completed by employee 83677. Sort the output by customer last name and then first name. (Figure P8.24)</a:t>
            </a:r>
            <a:endParaRPr kumimoji="0" lang="en-US" alt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Figure P8.24 Customers with invoices filled by employees 83649 and 83677</a:t>
            </a:r>
            <a:endParaRPr kumimoji="0" lang="en-US" alt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9217" name="Picture 1" descr="FigP8-24-Customers-with-Invoices-Completed-by-83649-and-836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1924050" cy="19335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924050" y="3200400"/>
            <a:ext cx="5192712" cy="1569660"/>
          </a:xfrm>
          <a:prstGeom prst="rect">
            <a:avLst/>
          </a:prstGeom>
        </p:spPr>
        <p:txBody>
          <a:bodyPr wrap="square">
            <a:spAutoFit/>
          </a:bodyPr>
          <a:lstStyle/>
          <a:p>
            <a:pPr lvl="0" fontAlgn="base">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SELECT </a:t>
            </a:r>
            <a:r>
              <a:rPr lang="en-US" altLang="en-US" sz="1200" dirty="0" err="1">
                <a:solidFill>
                  <a:prstClr val="black"/>
                </a:solidFill>
                <a:latin typeface="Arial" pitchFamily="34" charset="0"/>
                <a:ea typeface="Times New Roman" pitchFamily="18" charset="0"/>
                <a:cs typeface="Arial" pitchFamily="34" charset="0"/>
              </a:rPr>
              <a:t>c.cust_code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cust_fname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cust_lname</a:t>
            </a:r>
            <a:r>
              <a:rPr lang="en-US" altLang="en-US" sz="1200" dirty="0">
                <a:solidFill>
                  <a:prstClr val="black"/>
                </a:solidFill>
                <a:latin typeface="Arial" pitchFamily="34" charset="0"/>
                <a:ea typeface="Times New Roman" pitchFamily="18" charset="0"/>
                <a:cs typeface="Arial" pitchFamily="34" charset="0"/>
              </a:rPr>
              <a:t>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FROM </a:t>
            </a:r>
            <a:r>
              <a:rPr lang="en-US" altLang="en-US" sz="1200" dirty="0" err="1">
                <a:solidFill>
                  <a:prstClr val="black"/>
                </a:solidFill>
                <a:latin typeface="Arial" pitchFamily="34" charset="0"/>
                <a:ea typeface="Times New Roman" pitchFamily="18" charset="0"/>
                <a:cs typeface="Arial" pitchFamily="34" charset="0"/>
              </a:rPr>
              <a:t>lgcustomer</a:t>
            </a:r>
            <a:r>
              <a:rPr lang="en-US" altLang="en-US" sz="1200" dirty="0">
                <a:solidFill>
                  <a:prstClr val="black"/>
                </a:solidFill>
                <a:latin typeface="Arial" pitchFamily="34" charset="0"/>
                <a:ea typeface="Times New Roman" pitchFamily="18" charset="0"/>
                <a:cs typeface="Arial" pitchFamily="34" charset="0"/>
              </a:rPr>
              <a:t> c JOIN </a:t>
            </a:r>
            <a:r>
              <a:rPr lang="en-US" altLang="en-US" sz="1200" dirty="0" err="1">
                <a:solidFill>
                  <a:prstClr val="black"/>
                </a:solidFill>
                <a:latin typeface="Arial" pitchFamily="34" charset="0"/>
                <a:ea typeface="Times New Roman" pitchFamily="18" charset="0"/>
                <a:cs typeface="Arial" pitchFamily="34" charset="0"/>
              </a:rPr>
              <a:t>lginvoice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i</a:t>
            </a:r>
            <a:r>
              <a:rPr lang="en-US" altLang="en-US" sz="1200" dirty="0">
                <a:solidFill>
                  <a:prstClr val="black"/>
                </a:solidFill>
                <a:latin typeface="Arial" pitchFamily="34" charset="0"/>
                <a:ea typeface="Times New Roman" pitchFamily="18" charset="0"/>
                <a:cs typeface="Arial" pitchFamily="34" charset="0"/>
              </a:rPr>
              <a:t> ON </a:t>
            </a:r>
            <a:r>
              <a:rPr lang="en-US" altLang="en-US" sz="1200" dirty="0" err="1">
                <a:solidFill>
                  <a:prstClr val="black"/>
                </a:solidFill>
                <a:latin typeface="Arial" pitchFamily="34" charset="0"/>
                <a:ea typeface="Times New Roman" pitchFamily="18" charset="0"/>
                <a:cs typeface="Arial" pitchFamily="34" charset="0"/>
              </a:rPr>
              <a:t>c.cust_code</a:t>
            </a:r>
            <a:r>
              <a:rPr lang="en-US" altLang="en-US" sz="1200" dirty="0">
                <a:solidFill>
                  <a:prstClr val="black"/>
                </a:solidFill>
                <a:latin typeface="Arial" pitchFamily="34" charset="0"/>
                <a:ea typeface="Times New Roman" pitchFamily="18" charset="0"/>
                <a:cs typeface="Arial" pitchFamily="34" charset="0"/>
              </a:rPr>
              <a:t> = </a:t>
            </a:r>
            <a:r>
              <a:rPr lang="en-US" altLang="en-US" sz="1200" dirty="0" err="1">
                <a:solidFill>
                  <a:prstClr val="black"/>
                </a:solidFill>
                <a:latin typeface="Arial" pitchFamily="34" charset="0"/>
                <a:ea typeface="Times New Roman" pitchFamily="18" charset="0"/>
                <a:cs typeface="Arial" pitchFamily="34" charset="0"/>
              </a:rPr>
              <a:t>i.cust_code</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WHERE </a:t>
            </a:r>
            <a:r>
              <a:rPr lang="en-US" altLang="en-US" sz="1200" dirty="0" err="1">
                <a:solidFill>
                  <a:prstClr val="black"/>
                </a:solidFill>
                <a:latin typeface="Arial" pitchFamily="34" charset="0"/>
                <a:ea typeface="Times New Roman" pitchFamily="18" charset="0"/>
                <a:cs typeface="Arial" pitchFamily="34" charset="0"/>
              </a:rPr>
              <a:t>employee_id</a:t>
            </a:r>
            <a:r>
              <a:rPr lang="en-US" altLang="en-US" sz="1200" dirty="0">
                <a:solidFill>
                  <a:prstClr val="black"/>
                </a:solidFill>
                <a:latin typeface="Arial" pitchFamily="34" charset="0"/>
                <a:ea typeface="Times New Roman" pitchFamily="18" charset="0"/>
                <a:cs typeface="Arial" pitchFamily="34" charset="0"/>
              </a:rPr>
              <a:t> = 83649</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INTERSECT</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SELECT </a:t>
            </a:r>
            <a:r>
              <a:rPr lang="en-US" altLang="en-US" sz="1200" dirty="0" err="1">
                <a:solidFill>
                  <a:prstClr val="black"/>
                </a:solidFill>
                <a:latin typeface="Arial" pitchFamily="34" charset="0"/>
                <a:ea typeface="Times New Roman" pitchFamily="18" charset="0"/>
                <a:cs typeface="Arial" pitchFamily="34" charset="0"/>
              </a:rPr>
              <a:t>c.cust_code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cust_fname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cust_lname</a:t>
            </a:r>
            <a:r>
              <a:rPr lang="en-US" altLang="en-US" sz="1200" dirty="0">
                <a:solidFill>
                  <a:prstClr val="black"/>
                </a:solidFill>
                <a:latin typeface="Arial" pitchFamily="34" charset="0"/>
                <a:ea typeface="Times New Roman" pitchFamily="18" charset="0"/>
                <a:cs typeface="Arial" pitchFamily="34" charset="0"/>
              </a:rPr>
              <a:t>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FROM </a:t>
            </a:r>
            <a:r>
              <a:rPr lang="en-US" altLang="en-US" sz="1200" dirty="0" err="1">
                <a:solidFill>
                  <a:prstClr val="black"/>
                </a:solidFill>
                <a:latin typeface="Arial" pitchFamily="34" charset="0"/>
                <a:ea typeface="Times New Roman" pitchFamily="18" charset="0"/>
                <a:cs typeface="Arial" pitchFamily="34" charset="0"/>
              </a:rPr>
              <a:t>lgcustomer</a:t>
            </a:r>
            <a:r>
              <a:rPr lang="en-US" altLang="en-US" sz="1200" dirty="0">
                <a:solidFill>
                  <a:prstClr val="black"/>
                </a:solidFill>
                <a:latin typeface="Arial" pitchFamily="34" charset="0"/>
                <a:ea typeface="Times New Roman" pitchFamily="18" charset="0"/>
                <a:cs typeface="Arial" pitchFamily="34" charset="0"/>
              </a:rPr>
              <a:t> c JOIN </a:t>
            </a:r>
            <a:r>
              <a:rPr lang="en-US" altLang="en-US" sz="1200" dirty="0" err="1">
                <a:solidFill>
                  <a:prstClr val="black"/>
                </a:solidFill>
                <a:latin typeface="Arial" pitchFamily="34" charset="0"/>
                <a:ea typeface="Times New Roman" pitchFamily="18" charset="0"/>
                <a:cs typeface="Arial" pitchFamily="34" charset="0"/>
              </a:rPr>
              <a:t>lginvoice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i</a:t>
            </a:r>
            <a:r>
              <a:rPr lang="en-US" altLang="en-US" sz="1200" dirty="0">
                <a:solidFill>
                  <a:prstClr val="black"/>
                </a:solidFill>
                <a:latin typeface="Arial" pitchFamily="34" charset="0"/>
                <a:ea typeface="Times New Roman" pitchFamily="18" charset="0"/>
                <a:cs typeface="Arial" pitchFamily="34" charset="0"/>
              </a:rPr>
              <a:t> ON </a:t>
            </a:r>
            <a:r>
              <a:rPr lang="en-US" altLang="en-US" sz="1200" dirty="0" err="1">
                <a:solidFill>
                  <a:prstClr val="black"/>
                </a:solidFill>
                <a:latin typeface="Arial" pitchFamily="34" charset="0"/>
                <a:ea typeface="Times New Roman" pitchFamily="18" charset="0"/>
                <a:cs typeface="Arial" pitchFamily="34" charset="0"/>
              </a:rPr>
              <a:t>c.cust_code</a:t>
            </a:r>
            <a:r>
              <a:rPr lang="en-US" altLang="en-US" sz="1200" dirty="0">
                <a:solidFill>
                  <a:prstClr val="black"/>
                </a:solidFill>
                <a:latin typeface="Arial" pitchFamily="34" charset="0"/>
                <a:ea typeface="Times New Roman" pitchFamily="18" charset="0"/>
                <a:cs typeface="Arial" pitchFamily="34" charset="0"/>
              </a:rPr>
              <a:t> = </a:t>
            </a:r>
            <a:r>
              <a:rPr lang="en-US" altLang="en-US" sz="1200" dirty="0" err="1">
                <a:solidFill>
                  <a:prstClr val="black"/>
                </a:solidFill>
                <a:latin typeface="Arial" pitchFamily="34" charset="0"/>
                <a:ea typeface="Times New Roman" pitchFamily="18" charset="0"/>
                <a:cs typeface="Arial" pitchFamily="34" charset="0"/>
              </a:rPr>
              <a:t>i.cust_code</a:t>
            </a:r>
            <a:r>
              <a:rPr lang="en-US" altLang="en-US" sz="1200" dirty="0">
                <a:solidFill>
                  <a:prstClr val="black"/>
                </a:solidFill>
                <a:latin typeface="Arial" pitchFamily="34" charset="0"/>
                <a:ea typeface="Times New Roman" pitchFamily="18" charset="0"/>
                <a:cs typeface="Arial" pitchFamily="34" charset="0"/>
              </a:rPr>
              <a:t>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WHERE </a:t>
            </a:r>
            <a:r>
              <a:rPr lang="en-US" altLang="en-US" sz="1200" dirty="0" err="1">
                <a:solidFill>
                  <a:prstClr val="black"/>
                </a:solidFill>
                <a:latin typeface="Arial" pitchFamily="34" charset="0"/>
                <a:ea typeface="Times New Roman" pitchFamily="18" charset="0"/>
                <a:cs typeface="Arial" pitchFamily="34" charset="0"/>
              </a:rPr>
              <a:t>employee_id</a:t>
            </a:r>
            <a:r>
              <a:rPr lang="en-US" altLang="en-US" sz="1200" dirty="0">
                <a:solidFill>
                  <a:prstClr val="black"/>
                </a:solidFill>
                <a:latin typeface="Arial" pitchFamily="34" charset="0"/>
                <a:ea typeface="Times New Roman" pitchFamily="18" charset="0"/>
                <a:cs typeface="Arial" pitchFamily="34" charset="0"/>
              </a:rPr>
              <a:t> = 83677</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ORDER BY </a:t>
            </a:r>
            <a:r>
              <a:rPr lang="en-US" altLang="en-US" sz="1200" dirty="0" err="1">
                <a:solidFill>
                  <a:prstClr val="black"/>
                </a:solidFill>
                <a:latin typeface="Arial" pitchFamily="34" charset="0"/>
                <a:ea typeface="Times New Roman" pitchFamily="18" charset="0"/>
                <a:cs typeface="Arial" pitchFamily="34" charset="0"/>
              </a:rPr>
              <a:t>cust_lname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cust_fname</a:t>
            </a:r>
            <a:r>
              <a:rPr lang="en-US" altLang="en-US" sz="1200" dirty="0">
                <a:solidFill>
                  <a:prstClr val="black"/>
                </a:solidFill>
                <a:latin typeface="Arial" pitchFamily="34" charset="0"/>
                <a:ea typeface="Times New Roman" pitchFamily="18" charset="0"/>
                <a:cs typeface="Arial" pitchFamily="34" charset="0"/>
              </a:rPr>
              <a:t>;</a:t>
            </a:r>
            <a:endParaRPr lang="en-US" altLang="en-US"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775438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19367" y="137398"/>
            <a:ext cx="86868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2286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tab pos="228600" algn="l"/>
              </a:tabLst>
            </a:pPr>
            <a:r>
              <a:rPr kumimoji="0" lang="en-US" altLang="en-US"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LargeCo</a:t>
            </a:r>
            <a:r>
              <a:rPr kumimoji="0" lang="en-US" alt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is planning a new promotion in Alabama (AL) and wants to know about the largest purchases made by customers in that state. Write a query to display the customer code, customer first name, last name, full address, invoice date, and invoice total of the largest purchase made by each customer in Alabama. Be certain to include any customers in Alabama who have never made a purchase (their invoice dates should be NULL and the invoice totals should display as 0). (Figure P8.25)</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Figure P8.25 Largest purchases of customers in Alabama</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265" name="Picture 1" descr="FigP8-25-Largest-Purchases-of-Customer-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4572000"/>
            <a:ext cx="6191250" cy="17907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2148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 pos="685800" algn="l"/>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399891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P8-19-The-LargeCo-E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190500"/>
            <a:ext cx="4914900" cy="666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6945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P8-19-The-LargeCo-E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190500"/>
            <a:ext cx="4914900" cy="666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1478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286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tab pos="228600" algn="l"/>
              </a:tabLst>
            </a:pPr>
            <a:r>
              <a:rPr kumimoji="0" lang="en-US" alt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LargeCo is planning a new promotion in Alabama (AL) and wants to know about the largest purchases made by customers in that state. Write a query to display the customer code, customer first name, last name, full address, invoice date, and invoice total of the largest purchase made by each customer in Alabama. Be certain to include any customers in Alabama who have never made a purchase (their invoice dates should be NULL and the invoice totals should display as 0). (Figure P8.25)</a:t>
            </a:r>
            <a:endParaRPr kumimoji="0" lang="en-US" alt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Figure P8.25 Largest purchases of customers in Alabama</a:t>
            </a:r>
            <a:endParaRPr kumimoji="0" lang="en-US" alt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1265" name="Picture 1" descr="FigP8-25-Largest-Purchases-of-Customer-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6191250" cy="17907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2148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 pos="685800" algn="l"/>
              </a:tabLst>
            </a:pPr>
            <a: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altLang="en-US" sz="1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1981200" y="2590800"/>
            <a:ext cx="4800600" cy="2862322"/>
          </a:xfrm>
          <a:prstGeom prst="rect">
            <a:avLst/>
          </a:prstGeom>
        </p:spPr>
        <p:txBody>
          <a:bodyPr wrap="square">
            <a:spAutoFit/>
          </a:bodyPr>
          <a:lstStyle/>
          <a:p>
            <a:pPr lvl="0" fontAlgn="base">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SELECT </a:t>
            </a:r>
            <a:r>
              <a:rPr lang="en-US" altLang="en-US" sz="1200" dirty="0" err="1">
                <a:solidFill>
                  <a:prstClr val="black"/>
                </a:solidFill>
                <a:latin typeface="Arial" pitchFamily="34" charset="0"/>
                <a:ea typeface="Times New Roman" pitchFamily="18" charset="0"/>
                <a:cs typeface="Arial" pitchFamily="34" charset="0"/>
              </a:rPr>
              <a:t>c.cust_code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cust_fname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cust_lname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cust_street</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cust_city</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cust_state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cust_zip</a:t>
            </a:r>
            <a:r>
              <a:rPr lang="en-US" altLang="en-US" sz="1200" dirty="0">
                <a:solidFill>
                  <a:prstClr val="black"/>
                </a:solidFill>
                <a:latin typeface="Arial" pitchFamily="34" charset="0"/>
                <a:ea typeface="Times New Roman" pitchFamily="18" charset="0"/>
                <a:cs typeface="Arial" pitchFamily="34" charset="0"/>
              </a:rPr>
              <a:t>,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inv_date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inv_total</a:t>
            </a:r>
            <a:r>
              <a:rPr lang="en-US" altLang="en-US" sz="1200" dirty="0">
                <a:solidFill>
                  <a:prstClr val="black"/>
                </a:solidFill>
                <a:latin typeface="Arial" pitchFamily="34" charset="0"/>
                <a:ea typeface="Times New Roman" pitchFamily="18" charset="0"/>
                <a:cs typeface="Arial" pitchFamily="34" charset="0"/>
              </a:rPr>
              <a:t> AS "Largest Invoice"</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FROM </a:t>
            </a:r>
            <a:r>
              <a:rPr lang="en-US" altLang="en-US" sz="1200" dirty="0" err="1">
                <a:solidFill>
                  <a:prstClr val="black"/>
                </a:solidFill>
                <a:latin typeface="Arial" pitchFamily="34" charset="0"/>
                <a:ea typeface="Times New Roman" pitchFamily="18" charset="0"/>
                <a:cs typeface="Arial" pitchFamily="34" charset="0"/>
              </a:rPr>
              <a:t>lgcustomer</a:t>
            </a:r>
            <a:r>
              <a:rPr lang="en-US" altLang="en-US" sz="1200" dirty="0">
                <a:solidFill>
                  <a:prstClr val="black"/>
                </a:solidFill>
                <a:latin typeface="Arial" pitchFamily="34" charset="0"/>
                <a:ea typeface="Times New Roman" pitchFamily="18" charset="0"/>
                <a:cs typeface="Arial" pitchFamily="34" charset="0"/>
              </a:rPr>
              <a:t> c JOIN </a:t>
            </a:r>
            <a:r>
              <a:rPr lang="en-US" altLang="en-US" sz="1200" dirty="0" err="1">
                <a:solidFill>
                  <a:prstClr val="black"/>
                </a:solidFill>
                <a:latin typeface="Arial" pitchFamily="34" charset="0"/>
                <a:ea typeface="Times New Roman" pitchFamily="18" charset="0"/>
                <a:cs typeface="Arial" pitchFamily="34" charset="0"/>
              </a:rPr>
              <a:t>lginvoice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i</a:t>
            </a:r>
            <a:r>
              <a:rPr lang="en-US" altLang="en-US" sz="1200" dirty="0">
                <a:solidFill>
                  <a:prstClr val="black"/>
                </a:solidFill>
                <a:latin typeface="Arial" pitchFamily="34" charset="0"/>
                <a:ea typeface="Times New Roman" pitchFamily="18" charset="0"/>
                <a:cs typeface="Arial" pitchFamily="34" charset="0"/>
              </a:rPr>
              <a:t> ON </a:t>
            </a:r>
            <a:r>
              <a:rPr lang="en-US" altLang="en-US" sz="1200" dirty="0" err="1">
                <a:solidFill>
                  <a:prstClr val="black"/>
                </a:solidFill>
                <a:latin typeface="Arial" pitchFamily="34" charset="0"/>
                <a:ea typeface="Times New Roman" pitchFamily="18" charset="0"/>
                <a:cs typeface="Arial" pitchFamily="34" charset="0"/>
              </a:rPr>
              <a:t>c.cust_code</a:t>
            </a:r>
            <a:r>
              <a:rPr lang="en-US" altLang="en-US" sz="1200" dirty="0">
                <a:solidFill>
                  <a:prstClr val="black"/>
                </a:solidFill>
                <a:latin typeface="Arial" pitchFamily="34" charset="0"/>
                <a:ea typeface="Times New Roman" pitchFamily="18" charset="0"/>
                <a:cs typeface="Arial" pitchFamily="34" charset="0"/>
              </a:rPr>
              <a:t> = </a:t>
            </a:r>
            <a:r>
              <a:rPr lang="en-US" altLang="en-US" sz="1200" dirty="0" err="1">
                <a:solidFill>
                  <a:prstClr val="black"/>
                </a:solidFill>
                <a:latin typeface="Arial" pitchFamily="34" charset="0"/>
                <a:ea typeface="Times New Roman" pitchFamily="18" charset="0"/>
                <a:cs typeface="Arial" pitchFamily="34" charset="0"/>
              </a:rPr>
              <a:t>i.cust_code</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WHERE </a:t>
            </a:r>
            <a:r>
              <a:rPr lang="en-US" altLang="en-US" sz="1200" dirty="0" err="1">
                <a:solidFill>
                  <a:prstClr val="black"/>
                </a:solidFill>
                <a:latin typeface="Arial" pitchFamily="34" charset="0"/>
                <a:ea typeface="Times New Roman" pitchFamily="18" charset="0"/>
                <a:cs typeface="Arial" pitchFamily="34" charset="0"/>
              </a:rPr>
              <a:t>cust_state</a:t>
            </a:r>
            <a:r>
              <a:rPr lang="en-US" altLang="en-US" sz="1200" dirty="0">
                <a:solidFill>
                  <a:prstClr val="black"/>
                </a:solidFill>
                <a:latin typeface="Arial" pitchFamily="34" charset="0"/>
                <a:ea typeface="Times New Roman" pitchFamily="18" charset="0"/>
                <a:cs typeface="Arial" pitchFamily="34" charset="0"/>
              </a:rPr>
              <a:t> = 'AL'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AND </a:t>
            </a:r>
            <a:r>
              <a:rPr lang="en-US" altLang="en-US" sz="1200" dirty="0" err="1">
                <a:solidFill>
                  <a:prstClr val="black"/>
                </a:solidFill>
                <a:latin typeface="Arial" pitchFamily="34" charset="0"/>
                <a:ea typeface="Times New Roman" pitchFamily="18" charset="0"/>
                <a:cs typeface="Arial" pitchFamily="34" charset="0"/>
              </a:rPr>
              <a:t>inv_total</a:t>
            </a:r>
            <a:r>
              <a:rPr lang="en-US" altLang="en-US" sz="1200" dirty="0">
                <a:solidFill>
                  <a:prstClr val="black"/>
                </a:solidFill>
                <a:latin typeface="Arial" pitchFamily="34" charset="0"/>
                <a:ea typeface="Times New Roman" pitchFamily="18" charset="0"/>
                <a:cs typeface="Arial" pitchFamily="34" charset="0"/>
              </a:rPr>
              <a:t> = (SELECT Max(</a:t>
            </a:r>
            <a:r>
              <a:rPr lang="en-US" altLang="en-US" sz="1200" dirty="0" err="1">
                <a:solidFill>
                  <a:prstClr val="black"/>
                </a:solidFill>
                <a:latin typeface="Arial" pitchFamily="34" charset="0"/>
                <a:ea typeface="Times New Roman" pitchFamily="18" charset="0"/>
                <a:cs typeface="Arial" pitchFamily="34" charset="0"/>
              </a:rPr>
              <a:t>inv_total</a:t>
            </a:r>
            <a:r>
              <a:rPr lang="en-US" altLang="en-US" sz="1200" dirty="0">
                <a:solidFill>
                  <a:prstClr val="black"/>
                </a:solidFill>
                <a:latin typeface="Arial" pitchFamily="34" charset="0"/>
                <a:ea typeface="Times New Roman" pitchFamily="18" charset="0"/>
                <a:cs typeface="Arial" pitchFamily="34" charset="0"/>
              </a:rPr>
              <a:t>)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FROM </a:t>
            </a:r>
            <a:r>
              <a:rPr lang="en-US" altLang="en-US" sz="1200" dirty="0" err="1">
                <a:solidFill>
                  <a:prstClr val="black"/>
                </a:solidFill>
                <a:latin typeface="Arial" pitchFamily="34" charset="0"/>
                <a:ea typeface="Times New Roman" pitchFamily="18" charset="0"/>
                <a:cs typeface="Arial" pitchFamily="34" charset="0"/>
              </a:rPr>
              <a:t>lginvoice</a:t>
            </a:r>
            <a:r>
              <a:rPr lang="en-US" altLang="en-US" sz="1200" dirty="0">
                <a:solidFill>
                  <a:prstClr val="black"/>
                </a:solidFill>
                <a:latin typeface="Arial" pitchFamily="34" charset="0"/>
                <a:ea typeface="Times New Roman" pitchFamily="18" charset="0"/>
                <a:cs typeface="Arial" pitchFamily="34" charset="0"/>
              </a:rPr>
              <a:t> i2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WHERE i2.cust_code = </a:t>
            </a:r>
            <a:r>
              <a:rPr lang="en-US" altLang="en-US" sz="1200" dirty="0" err="1">
                <a:solidFill>
                  <a:prstClr val="black"/>
                </a:solidFill>
                <a:latin typeface="Arial" pitchFamily="34" charset="0"/>
                <a:ea typeface="Times New Roman" pitchFamily="18" charset="0"/>
                <a:cs typeface="Arial" pitchFamily="34" charset="0"/>
              </a:rPr>
              <a:t>c.cust_code</a:t>
            </a:r>
            <a:r>
              <a:rPr lang="en-US" altLang="en-US" sz="1200" dirty="0">
                <a:solidFill>
                  <a:prstClr val="black"/>
                </a:solidFill>
                <a:latin typeface="Arial" pitchFamily="34" charset="0"/>
                <a:ea typeface="Times New Roman" pitchFamily="18" charset="0"/>
                <a:cs typeface="Arial" pitchFamily="34" charset="0"/>
              </a:rPr>
              <a:t>)</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UNION</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SELECT </a:t>
            </a:r>
            <a:r>
              <a:rPr lang="en-US" altLang="en-US" sz="1200" dirty="0" err="1">
                <a:solidFill>
                  <a:prstClr val="black"/>
                </a:solidFill>
                <a:latin typeface="Arial" pitchFamily="34" charset="0"/>
                <a:ea typeface="Times New Roman" pitchFamily="18" charset="0"/>
                <a:cs typeface="Arial" pitchFamily="34" charset="0"/>
              </a:rPr>
              <a:t>cust_code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cust_fname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cust_lname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cust_street</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cust_city</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cust_state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cust_zip</a:t>
            </a:r>
            <a:r>
              <a:rPr lang="en-US" altLang="en-US" sz="1200" dirty="0">
                <a:solidFill>
                  <a:prstClr val="black"/>
                </a:solidFill>
                <a:latin typeface="Arial" pitchFamily="34" charset="0"/>
                <a:ea typeface="Times New Roman" pitchFamily="18" charset="0"/>
                <a:cs typeface="Arial" pitchFamily="34" charset="0"/>
              </a:rPr>
              <a:t>, NULL, 0</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FROM </a:t>
            </a:r>
            <a:r>
              <a:rPr lang="en-US" altLang="en-US" sz="1200" dirty="0" err="1">
                <a:solidFill>
                  <a:prstClr val="black"/>
                </a:solidFill>
                <a:latin typeface="Arial" pitchFamily="34" charset="0"/>
                <a:ea typeface="Times New Roman" pitchFamily="18" charset="0"/>
                <a:cs typeface="Arial" pitchFamily="34" charset="0"/>
              </a:rPr>
              <a:t>lgcustomer</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WHERE </a:t>
            </a:r>
            <a:r>
              <a:rPr lang="en-US" altLang="en-US" sz="1200" dirty="0" err="1">
                <a:solidFill>
                  <a:prstClr val="black"/>
                </a:solidFill>
                <a:latin typeface="Arial" pitchFamily="34" charset="0"/>
                <a:ea typeface="Times New Roman" pitchFamily="18" charset="0"/>
                <a:cs typeface="Arial" pitchFamily="34" charset="0"/>
              </a:rPr>
              <a:t>cust_state</a:t>
            </a:r>
            <a:r>
              <a:rPr lang="en-US" altLang="en-US" sz="1200" dirty="0">
                <a:solidFill>
                  <a:prstClr val="black"/>
                </a:solidFill>
                <a:latin typeface="Arial" pitchFamily="34" charset="0"/>
                <a:ea typeface="Times New Roman" pitchFamily="18" charset="0"/>
                <a:cs typeface="Arial" pitchFamily="34" charset="0"/>
              </a:rPr>
              <a:t> = 'AL'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AND </a:t>
            </a:r>
            <a:r>
              <a:rPr lang="en-US" altLang="en-US" sz="1200" dirty="0" err="1">
                <a:solidFill>
                  <a:prstClr val="black"/>
                </a:solidFill>
                <a:latin typeface="Arial" pitchFamily="34" charset="0"/>
                <a:ea typeface="Times New Roman" pitchFamily="18" charset="0"/>
                <a:cs typeface="Arial" pitchFamily="34" charset="0"/>
              </a:rPr>
              <a:t>cust_code</a:t>
            </a:r>
            <a:r>
              <a:rPr lang="en-US" altLang="en-US" sz="1200" dirty="0">
                <a:solidFill>
                  <a:prstClr val="black"/>
                </a:solidFill>
                <a:latin typeface="Arial" pitchFamily="34" charset="0"/>
                <a:ea typeface="Times New Roman" pitchFamily="18" charset="0"/>
                <a:cs typeface="Arial" pitchFamily="34" charset="0"/>
              </a:rPr>
              <a:t> NOT IN (SELECT </a:t>
            </a:r>
            <a:r>
              <a:rPr lang="en-US" altLang="en-US" sz="1200" dirty="0" err="1">
                <a:solidFill>
                  <a:prstClr val="black"/>
                </a:solidFill>
                <a:latin typeface="Arial" pitchFamily="34" charset="0"/>
                <a:ea typeface="Times New Roman" pitchFamily="18" charset="0"/>
                <a:cs typeface="Arial" pitchFamily="34" charset="0"/>
              </a:rPr>
              <a:t>cust_code</a:t>
            </a:r>
            <a:r>
              <a:rPr lang="en-US" altLang="en-US" sz="1200" dirty="0">
                <a:solidFill>
                  <a:prstClr val="black"/>
                </a:solidFill>
                <a:latin typeface="Arial" pitchFamily="34" charset="0"/>
                <a:ea typeface="Times New Roman" pitchFamily="18" charset="0"/>
                <a:cs typeface="Arial" pitchFamily="34" charset="0"/>
              </a:rPr>
              <a:t> FROM </a:t>
            </a:r>
            <a:r>
              <a:rPr lang="en-US" altLang="en-US" sz="1200" dirty="0" err="1">
                <a:solidFill>
                  <a:prstClr val="black"/>
                </a:solidFill>
                <a:latin typeface="Arial" pitchFamily="34" charset="0"/>
                <a:ea typeface="Times New Roman" pitchFamily="18" charset="0"/>
                <a:cs typeface="Arial" pitchFamily="34" charset="0"/>
              </a:rPr>
              <a:t>lginvoice</a:t>
            </a:r>
            <a:r>
              <a:rPr lang="en-US" altLang="en-US" sz="1200" dirty="0">
                <a:solidFill>
                  <a:prstClr val="black"/>
                </a:solidFill>
                <a:latin typeface="Arial" pitchFamily="34" charset="0"/>
                <a:ea typeface="Times New Roman" pitchFamily="18" charset="0"/>
                <a:cs typeface="Arial" pitchFamily="34" charset="0"/>
              </a:rPr>
              <a:t>)</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ORDER BY </a:t>
            </a:r>
            <a:r>
              <a:rPr lang="en-US" altLang="en-US" sz="1200" dirty="0" err="1">
                <a:solidFill>
                  <a:prstClr val="black"/>
                </a:solidFill>
                <a:latin typeface="Arial" pitchFamily="34" charset="0"/>
                <a:ea typeface="Times New Roman" pitchFamily="18" charset="0"/>
                <a:cs typeface="Arial" pitchFamily="34" charset="0"/>
              </a:rPr>
              <a:t>cust_lname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cust_fname</a:t>
            </a:r>
            <a:r>
              <a:rPr lang="en-US" altLang="en-US" sz="1200" dirty="0">
                <a:solidFill>
                  <a:prstClr val="black"/>
                </a:solidFill>
                <a:latin typeface="Arial" pitchFamily="34" charset="0"/>
                <a:ea typeface="Times New Roman" pitchFamily="18" charset="0"/>
                <a:cs typeface="Arial" pitchFamily="34" charset="0"/>
              </a:rPr>
              <a:t>;</a:t>
            </a:r>
            <a:endParaRPr lang="en-US" altLang="en-US" sz="1000" dirty="0">
              <a:solidFill>
                <a:prstClr val="black"/>
              </a:solidFill>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2485212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76262" y="109751"/>
            <a:ext cx="79248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2286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tab pos="228600" algn="l"/>
              </a:tabLst>
            </a:pPr>
            <a:r>
              <a:rPr kumimoji="0" lang="en-US" alt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One of the purchasing managers is interested in the impact of product prices on the sale of products of each brand. Write a query to display the brand name, brand type, average price of products of each brand, and total units sold of products of each brand. Even if a product has been sold more than once, its price should only be included once in the calculation of the average price. However, you must be careful because multiple products of the same brand can have the same price, and each of those products must be included in the calculation of the brand’s average price. (Figure P8.26)</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Figure P8.26 Average price and total units sold of products by brand</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3313" name="Picture 1" descr="FigP8-26-Average-Price-and-Total-Units-Sold-by-Br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5257800"/>
            <a:ext cx="3133725"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3749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P8-19-The-LargeCo-E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190500"/>
            <a:ext cx="4914900" cy="666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6945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286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tab pos="228600" algn="l"/>
              </a:tabLst>
            </a:pPr>
            <a:r>
              <a:rPr kumimoji="0" lang="en-US" alt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One of the purchasing managers is interested in the impact of product prices on the sale of products of each brand. Write a query to display the brand name, brand type, average price of products of each brand, and total units sold of products of each brand. Even if a product has been sold more than once, its price should only be included once in the calculation of the average price. However, you must be careful because multiple products of the same brand can have the same price, and each of those products must be included in the calculation of the brand’s average price. (Figure P8.26)</a:t>
            </a:r>
            <a:endParaRPr kumimoji="0" lang="en-US" alt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Figure P8.26 Average price and total units sold of products by brand</a:t>
            </a:r>
            <a:endParaRPr kumimoji="0" lang="en-US" alt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3313" name="Picture 1" descr="FigP8-26-Average-Price-and-Total-Units-Sold-by-Br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3133725" cy="13906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371600" y="3030575"/>
            <a:ext cx="5287962" cy="2123658"/>
          </a:xfrm>
          <a:prstGeom prst="rect">
            <a:avLst/>
          </a:prstGeom>
        </p:spPr>
        <p:txBody>
          <a:bodyPr wrap="square">
            <a:spAutoFit/>
          </a:bodyPr>
          <a:lstStyle/>
          <a:p>
            <a:pPr lvl="0" fontAlgn="base">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SELECT </a:t>
            </a:r>
            <a:r>
              <a:rPr lang="en-US" altLang="en-US" sz="1200" dirty="0" err="1">
                <a:solidFill>
                  <a:prstClr val="black"/>
                </a:solidFill>
                <a:latin typeface="Arial" pitchFamily="34" charset="0"/>
                <a:ea typeface="Times New Roman" pitchFamily="18" charset="0"/>
                <a:cs typeface="Arial" pitchFamily="34" charset="0"/>
              </a:rPr>
              <a:t>brand_name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brand_type</a:t>
            </a:r>
            <a:r>
              <a:rPr lang="en-US" altLang="en-US" sz="1200" dirty="0">
                <a:solidFill>
                  <a:prstClr val="black"/>
                </a:solidFill>
                <a:latin typeface="Arial" pitchFamily="34" charset="0"/>
                <a:ea typeface="Times New Roman" pitchFamily="18" charset="0"/>
                <a:cs typeface="Arial" pitchFamily="34" charset="0"/>
              </a:rPr>
              <a:t>, Round(avgprice,2) AS "Average Price", "Units Sold"</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FROM </a:t>
            </a:r>
            <a:r>
              <a:rPr lang="en-US" altLang="en-US" sz="1200" dirty="0" err="1">
                <a:solidFill>
                  <a:prstClr val="black"/>
                </a:solidFill>
                <a:latin typeface="Arial" pitchFamily="34" charset="0"/>
                <a:ea typeface="Times New Roman" pitchFamily="18" charset="0"/>
                <a:cs typeface="Arial" pitchFamily="34" charset="0"/>
              </a:rPr>
              <a:t>lgbrand</a:t>
            </a:r>
            <a:r>
              <a:rPr lang="en-US" altLang="en-US" sz="1200" dirty="0">
                <a:solidFill>
                  <a:prstClr val="black"/>
                </a:solidFill>
                <a:latin typeface="Arial" pitchFamily="34" charset="0"/>
                <a:ea typeface="Times New Roman" pitchFamily="18" charset="0"/>
                <a:cs typeface="Arial" pitchFamily="34" charset="0"/>
              </a:rPr>
              <a:t> b JOIN (SELECT </a:t>
            </a:r>
            <a:r>
              <a:rPr lang="en-US" altLang="en-US" sz="1200" dirty="0" err="1">
                <a:solidFill>
                  <a:prstClr val="black"/>
                </a:solidFill>
                <a:latin typeface="Arial" pitchFamily="34" charset="0"/>
                <a:ea typeface="Times New Roman" pitchFamily="18" charset="0"/>
                <a:cs typeface="Arial" pitchFamily="34" charset="0"/>
              </a:rPr>
              <a:t>brand_id</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Avg</a:t>
            </a:r>
            <a:r>
              <a:rPr lang="en-US" altLang="en-US" sz="1200" dirty="0">
                <a:solidFill>
                  <a:prstClr val="black"/>
                </a:solidFill>
                <a:latin typeface="Arial" pitchFamily="34" charset="0"/>
                <a:ea typeface="Times New Roman" pitchFamily="18" charset="0"/>
                <a:cs typeface="Arial" pitchFamily="34" charset="0"/>
              </a:rPr>
              <a:t>(</a:t>
            </a:r>
            <a:r>
              <a:rPr lang="en-US" altLang="en-US" sz="1200" dirty="0" err="1">
                <a:solidFill>
                  <a:prstClr val="black"/>
                </a:solidFill>
                <a:latin typeface="Arial" pitchFamily="34" charset="0"/>
                <a:ea typeface="Times New Roman" pitchFamily="18" charset="0"/>
                <a:cs typeface="Arial" pitchFamily="34" charset="0"/>
              </a:rPr>
              <a:t>prod_price</a:t>
            </a:r>
            <a:r>
              <a:rPr lang="en-US" altLang="en-US" sz="1200" dirty="0">
                <a:solidFill>
                  <a:prstClr val="black"/>
                </a:solidFill>
                <a:latin typeface="Arial" pitchFamily="34" charset="0"/>
                <a:ea typeface="Times New Roman" pitchFamily="18" charset="0"/>
                <a:cs typeface="Arial" pitchFamily="34" charset="0"/>
              </a:rPr>
              <a:t>) AS </a:t>
            </a:r>
            <a:r>
              <a:rPr lang="en-US" altLang="en-US" sz="1200" dirty="0" err="1">
                <a:solidFill>
                  <a:prstClr val="black"/>
                </a:solidFill>
                <a:latin typeface="Arial" pitchFamily="34" charset="0"/>
                <a:ea typeface="Times New Roman" pitchFamily="18" charset="0"/>
                <a:cs typeface="Arial" pitchFamily="34" charset="0"/>
              </a:rPr>
              <a:t>avgprice</a:t>
            </a:r>
            <a:r>
              <a:rPr lang="en-US" altLang="en-US" sz="1200" dirty="0">
                <a:solidFill>
                  <a:prstClr val="black"/>
                </a:solidFill>
                <a:latin typeface="Arial" pitchFamily="34" charset="0"/>
                <a:ea typeface="Times New Roman" pitchFamily="18" charset="0"/>
                <a:cs typeface="Arial" pitchFamily="34" charset="0"/>
              </a:rPr>
              <a:t>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FROM </a:t>
            </a:r>
            <a:r>
              <a:rPr lang="en-US" altLang="en-US" sz="1200" dirty="0" err="1">
                <a:solidFill>
                  <a:prstClr val="black"/>
                </a:solidFill>
                <a:latin typeface="Arial" pitchFamily="34" charset="0"/>
                <a:ea typeface="Times New Roman" pitchFamily="18" charset="0"/>
                <a:cs typeface="Arial" pitchFamily="34" charset="0"/>
              </a:rPr>
              <a:t>lgproduct</a:t>
            </a:r>
            <a:r>
              <a:rPr lang="en-US" altLang="en-US" sz="1200" dirty="0">
                <a:solidFill>
                  <a:prstClr val="black"/>
                </a:solidFill>
                <a:latin typeface="Arial" pitchFamily="34" charset="0"/>
                <a:ea typeface="Times New Roman" pitchFamily="18" charset="0"/>
                <a:cs typeface="Arial" pitchFamily="34" charset="0"/>
              </a:rPr>
              <a:t>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GROUP BY </a:t>
            </a:r>
            <a:r>
              <a:rPr lang="en-US" altLang="en-US" sz="1200" dirty="0" err="1">
                <a:solidFill>
                  <a:prstClr val="black"/>
                </a:solidFill>
                <a:latin typeface="Arial" pitchFamily="34" charset="0"/>
                <a:ea typeface="Times New Roman" pitchFamily="18" charset="0"/>
                <a:cs typeface="Arial" pitchFamily="34" charset="0"/>
              </a:rPr>
              <a:t>brand_id</a:t>
            </a:r>
            <a:r>
              <a:rPr lang="en-US" altLang="en-US" sz="1200" dirty="0">
                <a:solidFill>
                  <a:prstClr val="black"/>
                </a:solidFill>
                <a:latin typeface="Arial" pitchFamily="34" charset="0"/>
                <a:ea typeface="Times New Roman" pitchFamily="18" charset="0"/>
                <a:cs typeface="Arial" pitchFamily="34" charset="0"/>
              </a:rPr>
              <a:t>) sub1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ON </a:t>
            </a:r>
            <a:r>
              <a:rPr lang="en-US" altLang="en-US" sz="1200" dirty="0" err="1">
                <a:solidFill>
                  <a:prstClr val="black"/>
                </a:solidFill>
                <a:latin typeface="Arial" pitchFamily="34" charset="0"/>
                <a:ea typeface="Times New Roman" pitchFamily="18" charset="0"/>
                <a:cs typeface="Arial" pitchFamily="34" charset="0"/>
              </a:rPr>
              <a:t>b.brand_id</a:t>
            </a:r>
            <a:r>
              <a:rPr lang="en-US" altLang="en-US" sz="1200" dirty="0">
                <a:solidFill>
                  <a:prstClr val="black"/>
                </a:solidFill>
                <a:latin typeface="Arial" pitchFamily="34" charset="0"/>
                <a:ea typeface="Times New Roman" pitchFamily="18" charset="0"/>
                <a:cs typeface="Arial" pitchFamily="34" charset="0"/>
              </a:rPr>
              <a:t> = sub1.brand_id</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JOIN (SELECT </a:t>
            </a:r>
            <a:r>
              <a:rPr lang="en-US" altLang="en-US" sz="1200" dirty="0" err="1">
                <a:solidFill>
                  <a:prstClr val="black"/>
                </a:solidFill>
                <a:latin typeface="Arial" pitchFamily="34" charset="0"/>
                <a:ea typeface="Times New Roman" pitchFamily="18" charset="0"/>
                <a:cs typeface="Arial" pitchFamily="34" charset="0"/>
              </a:rPr>
              <a:t>brand_id</a:t>
            </a:r>
            <a:r>
              <a:rPr lang="en-US" altLang="en-US" sz="1200" dirty="0">
                <a:solidFill>
                  <a:prstClr val="black"/>
                </a:solidFill>
                <a:latin typeface="Arial" pitchFamily="34" charset="0"/>
                <a:ea typeface="Times New Roman" pitchFamily="18" charset="0"/>
                <a:cs typeface="Arial" pitchFamily="34" charset="0"/>
              </a:rPr>
              <a:t>, Sum(</a:t>
            </a:r>
            <a:r>
              <a:rPr lang="en-US" altLang="en-US" sz="1200" dirty="0" err="1">
                <a:solidFill>
                  <a:prstClr val="black"/>
                </a:solidFill>
                <a:latin typeface="Arial" pitchFamily="34" charset="0"/>
                <a:ea typeface="Times New Roman" pitchFamily="18" charset="0"/>
                <a:cs typeface="Arial" pitchFamily="34" charset="0"/>
              </a:rPr>
              <a:t>line_qty</a:t>
            </a:r>
            <a:r>
              <a:rPr lang="en-US" altLang="en-US" sz="1200" dirty="0">
                <a:solidFill>
                  <a:prstClr val="black"/>
                </a:solidFill>
                <a:latin typeface="Arial" pitchFamily="34" charset="0"/>
                <a:ea typeface="Times New Roman" pitchFamily="18" charset="0"/>
                <a:cs typeface="Arial" pitchFamily="34" charset="0"/>
              </a:rPr>
              <a:t>) AS "Units Sold"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FROM </a:t>
            </a:r>
            <a:r>
              <a:rPr lang="en-US" altLang="en-US" sz="1200" dirty="0" err="1">
                <a:solidFill>
                  <a:prstClr val="black"/>
                </a:solidFill>
                <a:latin typeface="Arial" pitchFamily="34" charset="0"/>
                <a:ea typeface="Times New Roman" pitchFamily="18" charset="0"/>
                <a:cs typeface="Arial" pitchFamily="34" charset="0"/>
              </a:rPr>
              <a:t>lgproduct</a:t>
            </a:r>
            <a:r>
              <a:rPr lang="en-US" altLang="en-US" sz="1200" dirty="0">
                <a:solidFill>
                  <a:prstClr val="black"/>
                </a:solidFill>
                <a:latin typeface="Arial" pitchFamily="34" charset="0"/>
                <a:ea typeface="Times New Roman" pitchFamily="18" charset="0"/>
                <a:cs typeface="Arial" pitchFamily="34" charset="0"/>
              </a:rPr>
              <a:t> p JOIN </a:t>
            </a:r>
            <a:r>
              <a:rPr lang="en-US" altLang="en-US" sz="1200" dirty="0" err="1">
                <a:solidFill>
                  <a:prstClr val="black"/>
                </a:solidFill>
                <a:latin typeface="Arial" pitchFamily="34" charset="0"/>
                <a:ea typeface="Times New Roman" pitchFamily="18" charset="0"/>
                <a:cs typeface="Arial" pitchFamily="34" charset="0"/>
              </a:rPr>
              <a:t>lgline</a:t>
            </a:r>
            <a:r>
              <a:rPr lang="en-US" altLang="en-US" sz="1200" dirty="0">
                <a:solidFill>
                  <a:prstClr val="black"/>
                </a:solidFill>
                <a:latin typeface="Arial" pitchFamily="34" charset="0"/>
                <a:ea typeface="Times New Roman" pitchFamily="18" charset="0"/>
                <a:cs typeface="Arial" pitchFamily="34" charset="0"/>
              </a:rPr>
              <a:t> l ON </a:t>
            </a:r>
            <a:r>
              <a:rPr lang="en-US" altLang="en-US" sz="1200" dirty="0" err="1">
                <a:solidFill>
                  <a:prstClr val="black"/>
                </a:solidFill>
                <a:latin typeface="Arial" pitchFamily="34" charset="0"/>
                <a:ea typeface="Times New Roman" pitchFamily="18" charset="0"/>
                <a:cs typeface="Arial" pitchFamily="34" charset="0"/>
              </a:rPr>
              <a:t>p.prod_sku</a:t>
            </a:r>
            <a:r>
              <a:rPr lang="en-US" altLang="en-US" sz="1200" dirty="0">
                <a:solidFill>
                  <a:prstClr val="black"/>
                </a:solidFill>
                <a:latin typeface="Arial" pitchFamily="34" charset="0"/>
                <a:ea typeface="Times New Roman" pitchFamily="18" charset="0"/>
                <a:cs typeface="Arial" pitchFamily="34" charset="0"/>
              </a:rPr>
              <a:t> = </a:t>
            </a:r>
            <a:r>
              <a:rPr lang="en-US" altLang="en-US" sz="1200" dirty="0" err="1">
                <a:solidFill>
                  <a:prstClr val="black"/>
                </a:solidFill>
                <a:latin typeface="Arial" pitchFamily="34" charset="0"/>
                <a:ea typeface="Times New Roman" pitchFamily="18" charset="0"/>
                <a:cs typeface="Arial" pitchFamily="34" charset="0"/>
              </a:rPr>
              <a:t>l.prod_sku</a:t>
            </a:r>
            <a:r>
              <a:rPr lang="en-US" altLang="en-US" sz="1200" dirty="0">
                <a:solidFill>
                  <a:prstClr val="black"/>
                </a:solidFill>
                <a:latin typeface="Arial" pitchFamily="34" charset="0"/>
                <a:ea typeface="Times New Roman" pitchFamily="18" charset="0"/>
                <a:cs typeface="Arial" pitchFamily="34" charset="0"/>
              </a:rPr>
              <a:t>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GROUP BY </a:t>
            </a:r>
            <a:r>
              <a:rPr lang="en-US" altLang="en-US" sz="1200" dirty="0" err="1">
                <a:solidFill>
                  <a:prstClr val="black"/>
                </a:solidFill>
                <a:latin typeface="Arial" pitchFamily="34" charset="0"/>
                <a:ea typeface="Times New Roman" pitchFamily="18" charset="0"/>
                <a:cs typeface="Arial" pitchFamily="34" charset="0"/>
              </a:rPr>
              <a:t>brand_id</a:t>
            </a:r>
            <a:r>
              <a:rPr lang="en-US" altLang="en-US" sz="1200" dirty="0">
                <a:solidFill>
                  <a:prstClr val="black"/>
                </a:solidFill>
                <a:latin typeface="Arial" pitchFamily="34" charset="0"/>
                <a:ea typeface="Times New Roman" pitchFamily="18" charset="0"/>
                <a:cs typeface="Arial" pitchFamily="34" charset="0"/>
              </a:rPr>
              <a:t>) sub2</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ON </a:t>
            </a:r>
            <a:r>
              <a:rPr lang="en-US" altLang="en-US" sz="1200" dirty="0" err="1">
                <a:solidFill>
                  <a:prstClr val="black"/>
                </a:solidFill>
                <a:latin typeface="Arial" pitchFamily="34" charset="0"/>
                <a:ea typeface="Times New Roman" pitchFamily="18" charset="0"/>
                <a:cs typeface="Arial" pitchFamily="34" charset="0"/>
              </a:rPr>
              <a:t>b.brand_id</a:t>
            </a:r>
            <a:r>
              <a:rPr lang="en-US" altLang="en-US" sz="1200" dirty="0">
                <a:solidFill>
                  <a:prstClr val="black"/>
                </a:solidFill>
                <a:latin typeface="Arial" pitchFamily="34" charset="0"/>
                <a:ea typeface="Times New Roman" pitchFamily="18" charset="0"/>
                <a:cs typeface="Arial" pitchFamily="34" charset="0"/>
              </a:rPr>
              <a:t> = sub2.brand_id</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ORDER BY </a:t>
            </a:r>
            <a:r>
              <a:rPr lang="en-US" altLang="en-US" sz="1200" dirty="0" err="1">
                <a:solidFill>
                  <a:prstClr val="black"/>
                </a:solidFill>
                <a:latin typeface="Arial" pitchFamily="34" charset="0"/>
                <a:ea typeface="Times New Roman" pitchFamily="18" charset="0"/>
                <a:cs typeface="Arial" pitchFamily="34" charset="0"/>
              </a:rPr>
              <a:t>brand_name</a:t>
            </a:r>
            <a:r>
              <a:rPr lang="en-US" altLang="en-US" sz="1200" dirty="0">
                <a:solidFill>
                  <a:prstClr val="black"/>
                </a:solidFill>
                <a:latin typeface="Arial" pitchFamily="34" charset="0"/>
                <a:ea typeface="Times New Roman" pitchFamily="18" charset="0"/>
                <a:cs typeface="Arial" pitchFamily="34" charset="0"/>
              </a:rPr>
              <a:t>;</a:t>
            </a:r>
            <a:endParaRPr lang="en-US" altLang="en-US"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541577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762000" y="914400"/>
            <a:ext cx="7848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2286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tab pos="228600" algn="l"/>
              </a:tabLst>
            </a:pPr>
            <a:r>
              <a:rPr kumimoji="0" lang="en-US" alt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purchasing manager is still concerned about the impact of price on sales. Write a query to display the brand name, brand type, product SKU, product description, and price of any products that are not a premium brand, but that cost more than the most expensive premium brand products. (Figure P8.27)</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Figure P8.27 </a:t>
            </a:r>
            <a:r>
              <a:rPr kumimoji="0" lang="en-US" altLang="en-US" sz="2400"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Nonpremium</a:t>
            </a:r>
            <a:r>
              <a:rPr kumimoji="0" lang="en-US" alt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products that are more expensive than premium products</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5361" name="Picture 1" descr="FigP8-27-Non-premium-Products-more-expensive-than-Premium-produ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800600"/>
            <a:ext cx="447675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258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286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tab pos="228600" algn="l"/>
              </a:tabLst>
            </a:pPr>
            <a:r>
              <a:rPr kumimoji="0" lang="en-US" alt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The purchasing manager is still concerned about the impact of price on sales. Write a query to display the brand name, brand type, product SKU, product description, and price of any products that are not a premium brand, but that cost more than the most expensive premium brand products. (Figure P8.27)</a:t>
            </a:r>
            <a:endParaRPr kumimoji="0" lang="en-US" alt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Figure P8.27 Nonpremium products that are more expensive than premium products</a:t>
            </a:r>
            <a:endParaRPr kumimoji="0" lang="en-US" alt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5361" name="Picture 1" descr="FigP8-27-Non-premium-Products-more-expensive-than-Premium-produ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4476750" cy="2857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838200" y="1838235"/>
            <a:ext cx="5943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228600" algn="l"/>
                <a:tab pos="457200" algn="l"/>
                <a:tab pos="685800" algn="l"/>
                <a:tab pos="17145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 pos="457200" algn="l"/>
                <a:tab pos="685800" algn="l"/>
                <a:tab pos="17145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 pos="457200" algn="l"/>
                <a:tab pos="685800" algn="l"/>
                <a:tab pos="17145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 pos="457200" algn="l"/>
                <a:tab pos="685800" algn="l"/>
                <a:tab pos="17145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 pos="457200" algn="l"/>
                <a:tab pos="685800" algn="l"/>
                <a:tab pos="17145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 pos="457200" algn="l"/>
                <a:tab pos="685800" algn="l"/>
                <a:tab pos="17145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 pos="457200" algn="l"/>
                <a:tab pos="685800" algn="l"/>
                <a:tab pos="17145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 pos="457200" algn="l"/>
                <a:tab pos="685800" algn="l"/>
                <a:tab pos="17145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 pos="457200" algn="l"/>
                <a:tab pos="685800" algn="l"/>
                <a:tab pos="17145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28600" algn="l"/>
                <a:tab pos="457200" algn="l"/>
                <a:tab pos="685800" algn="l"/>
                <a:tab pos="1714500" algn="l"/>
              </a:tabLst>
            </a:pP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SELECT </a:t>
            </a:r>
            <a:r>
              <a:rPr kumimoji="0" lang="en-US" alt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brand_name</a:t>
            </a: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brand_type</a:t>
            </a: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prod_sku</a:t>
            </a: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prod_descript</a:t>
            </a: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alt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prod_price</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 pos="685800" algn="l"/>
                <a:tab pos="1714500" algn="l"/>
              </a:tabLst>
            </a:pP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FROM </a:t>
            </a:r>
            <a:r>
              <a:rPr kumimoji="0" lang="en-US" alt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lgproduct</a:t>
            </a: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 JOIN </a:t>
            </a:r>
            <a:r>
              <a:rPr kumimoji="0" lang="en-US" alt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lgbrand</a:t>
            </a: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ON </a:t>
            </a:r>
            <a:r>
              <a:rPr kumimoji="0" lang="en-US" alt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p.brand_id</a:t>
            </a: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en-US" alt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b.brand_id</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 pos="685800" algn="l"/>
                <a:tab pos="1714500" algn="l"/>
              </a:tabLst>
            </a:pP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WHERE </a:t>
            </a:r>
            <a:r>
              <a:rPr kumimoji="0" lang="en-US" alt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brand_type</a:t>
            </a: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&lt;&gt; 'PREMIUM'</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 pos="685800" algn="l"/>
                <a:tab pos="1714500" algn="l"/>
              </a:tabLst>
            </a:pP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AND </a:t>
            </a:r>
            <a:r>
              <a:rPr kumimoji="0" lang="en-US" alt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prod_price</a:t>
            </a: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&gt; (SELECT Max(</a:t>
            </a:r>
            <a:r>
              <a:rPr kumimoji="0" lang="en-US" alt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prod_price</a:t>
            </a: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 pos="685800" algn="l"/>
                <a:tab pos="1714500" algn="l"/>
              </a:tabLst>
            </a:pP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FROM </a:t>
            </a:r>
            <a:r>
              <a:rPr kumimoji="0" lang="en-US" alt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lgproduct</a:t>
            </a: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p JOIN </a:t>
            </a:r>
            <a:r>
              <a:rPr kumimoji="0" lang="en-US" alt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lgbrand</a:t>
            </a: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 ON </a:t>
            </a:r>
            <a:r>
              <a:rPr kumimoji="0" lang="en-US" alt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p.brand_id</a:t>
            </a: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a:t>
            </a:r>
            <a:r>
              <a:rPr kumimoji="0" lang="en-US" alt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b.brand_id</a:t>
            </a: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 pos="685800" algn="l"/>
                <a:tab pos="1714500" algn="l"/>
              </a:tabLst>
            </a:pP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WHERE </a:t>
            </a:r>
            <a:r>
              <a:rPr kumimoji="0" lang="en-US" altLang="en-US" sz="12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brand_type</a:t>
            </a: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'PREMIUM');</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95207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9259" t="31703" r="27222" b="4854"/>
          <a:stretch/>
        </p:blipFill>
        <p:spPr bwMode="auto">
          <a:xfrm>
            <a:off x="533400" y="304800"/>
            <a:ext cx="7864929"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3500" t="40353" r="26000" b="44117"/>
          <a:stretch/>
        </p:blipFill>
        <p:spPr bwMode="auto">
          <a:xfrm>
            <a:off x="1188719" y="5090159"/>
            <a:ext cx="7239001" cy="1182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43538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219200"/>
            <a:ext cx="7924800" cy="3139321"/>
          </a:xfrm>
          <a:prstGeom prst="rect">
            <a:avLst/>
          </a:prstGeom>
        </p:spPr>
        <p:txBody>
          <a:bodyPr wrap="square">
            <a:spAutoFit/>
          </a:bodyPr>
          <a:lstStyle/>
          <a:p>
            <a:endParaRPr lang="en-US" dirty="0"/>
          </a:p>
          <a:p>
            <a:r>
              <a:rPr lang="en-US" dirty="0" err="1"/>
              <a:t>RoomNumber</a:t>
            </a:r>
            <a:r>
              <a:rPr lang="en-US" dirty="0"/>
              <a:t>   Date  </a:t>
            </a:r>
            <a:r>
              <a:rPr lang="en-US" dirty="0" err="1"/>
              <a:t>GuestName</a:t>
            </a:r>
            <a:endParaRPr lang="en-US" dirty="0"/>
          </a:p>
          <a:p>
            <a:r>
              <a:rPr lang="en-US" dirty="0"/>
              <a:t>-----------------</a:t>
            </a:r>
          </a:p>
          <a:p>
            <a:r>
              <a:rPr lang="en-US" dirty="0"/>
              <a:t>CREATE TABLE </a:t>
            </a:r>
            <a:r>
              <a:rPr lang="en-US" dirty="0" err="1"/>
              <a:t>HotelStays</a:t>
            </a:r>
            <a:endParaRPr lang="en-US" dirty="0"/>
          </a:p>
          <a:p>
            <a:r>
              <a:rPr lang="en-US" dirty="0"/>
              <a:t>(</a:t>
            </a:r>
            <a:r>
              <a:rPr lang="en-US" dirty="0" err="1"/>
              <a:t>roomNum</a:t>
            </a:r>
            <a:r>
              <a:rPr lang="en-US" dirty="0"/>
              <a:t> INTEGER NOT NULL,</a:t>
            </a:r>
          </a:p>
          <a:p>
            <a:r>
              <a:rPr lang="en-US" dirty="0"/>
              <a:t>date </a:t>
            </a:r>
            <a:r>
              <a:rPr lang="en-US" dirty="0" err="1"/>
              <a:t>DATE</a:t>
            </a:r>
            <a:r>
              <a:rPr lang="en-US" dirty="0"/>
              <a:t> NOT NULL,</a:t>
            </a:r>
          </a:p>
          <a:p>
            <a:r>
              <a:rPr lang="en-US" dirty="0" err="1"/>
              <a:t>guestName</a:t>
            </a:r>
            <a:r>
              <a:rPr lang="en-US" dirty="0"/>
              <a:t> CHAR(30) NOT NULL,</a:t>
            </a:r>
          </a:p>
          <a:p>
            <a:r>
              <a:rPr lang="en-US" dirty="0"/>
              <a:t>PRIMARY KEY (</a:t>
            </a:r>
            <a:r>
              <a:rPr lang="en-US" dirty="0" err="1"/>
              <a:t>roomNum</a:t>
            </a:r>
            <a:r>
              <a:rPr lang="en-US" dirty="0"/>
              <a:t>, date));</a:t>
            </a:r>
          </a:p>
          <a:p>
            <a:endParaRPr lang="en-US" dirty="0"/>
          </a:p>
          <a:p>
            <a:r>
              <a:rPr lang="en-US" dirty="0"/>
              <a:t>In other words, create a distinct row for each day a guest stays in a room! That will avoid duplicates (overlaps), and get rid of the problem of end&lt;start.</a:t>
            </a:r>
          </a:p>
        </p:txBody>
      </p:sp>
    </p:spTree>
    <p:extLst>
      <p:ext uri="{BB962C8B-B14F-4D97-AF65-F5344CB8AC3E}">
        <p14:creationId xmlns:p14="http://schemas.microsoft.com/office/powerpoint/2010/main" val="4034416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610600" cy="7294305"/>
          </a:xfrm>
          <a:prstGeom prst="rect">
            <a:avLst/>
          </a:prstGeom>
        </p:spPr>
        <p:txBody>
          <a:bodyPr wrap="square">
            <a:spAutoFit/>
          </a:bodyPr>
          <a:lstStyle/>
          <a:p>
            <a:r>
              <a:rPr lang="en-US" dirty="0"/>
              <a:t>CREATE OR REPLACE FUNCTION </a:t>
            </a:r>
            <a:r>
              <a:rPr lang="en-US" dirty="0" err="1"/>
              <a:t>date_validator</a:t>
            </a:r>
            <a:r>
              <a:rPr lang="en-US" dirty="0"/>
              <a:t>() RETURNS TRIGGER AS $exe$</a:t>
            </a:r>
          </a:p>
          <a:p>
            <a:r>
              <a:rPr lang="en-US" dirty="0"/>
              <a:t>  BEGIN</a:t>
            </a:r>
          </a:p>
          <a:p>
            <a:r>
              <a:rPr lang="en-US" dirty="0"/>
              <a:t>    IF </a:t>
            </a:r>
            <a:r>
              <a:rPr lang="en-US" dirty="0" err="1"/>
              <a:t>NEW.arrDate</a:t>
            </a:r>
            <a:r>
              <a:rPr lang="en-US" dirty="0"/>
              <a:t> &gt; </a:t>
            </a:r>
            <a:r>
              <a:rPr lang="en-US" dirty="0" err="1"/>
              <a:t>NEW.depDate</a:t>
            </a:r>
            <a:r>
              <a:rPr lang="en-US" dirty="0"/>
              <a:t> Then</a:t>
            </a:r>
          </a:p>
          <a:p>
            <a:r>
              <a:rPr lang="en-US" dirty="0"/>
              <a:t>      delete from </a:t>
            </a:r>
            <a:r>
              <a:rPr lang="en-US" dirty="0" err="1"/>
              <a:t>HotelStays</a:t>
            </a:r>
            <a:r>
              <a:rPr lang="en-US" dirty="0"/>
              <a:t> where (</a:t>
            </a:r>
            <a:r>
              <a:rPr lang="en-US" dirty="0" err="1"/>
              <a:t>roomNum</a:t>
            </a:r>
            <a:r>
              <a:rPr lang="en-US" dirty="0"/>
              <a:t> = </a:t>
            </a:r>
            <a:r>
              <a:rPr lang="en-US" dirty="0" err="1"/>
              <a:t>NEW.roomNum</a:t>
            </a:r>
            <a:r>
              <a:rPr lang="en-US" dirty="0"/>
              <a:t> AND </a:t>
            </a:r>
            <a:r>
              <a:rPr lang="en-US" dirty="0" err="1"/>
              <a:t>arrDate</a:t>
            </a:r>
            <a:r>
              <a:rPr lang="en-US" dirty="0"/>
              <a:t> = </a:t>
            </a:r>
            <a:r>
              <a:rPr lang="en-US" dirty="0" err="1"/>
              <a:t>NEW.arrDate</a:t>
            </a:r>
            <a:r>
              <a:rPr lang="en-US" dirty="0"/>
              <a:t>);</a:t>
            </a:r>
          </a:p>
          <a:p>
            <a:r>
              <a:rPr lang="en-US" dirty="0"/>
              <a:t>    ELSEIF EXISTS(select </a:t>
            </a:r>
            <a:r>
              <a:rPr lang="en-US" dirty="0" err="1"/>
              <a:t>arrDate</a:t>
            </a:r>
            <a:r>
              <a:rPr lang="en-US" dirty="0"/>
              <a:t>, </a:t>
            </a:r>
            <a:r>
              <a:rPr lang="en-US" dirty="0" err="1"/>
              <a:t>depDate</a:t>
            </a:r>
            <a:r>
              <a:rPr lang="en-US" dirty="0"/>
              <a:t> from </a:t>
            </a:r>
            <a:r>
              <a:rPr lang="en-US" dirty="0" err="1"/>
              <a:t>HotelStays</a:t>
            </a:r>
            <a:r>
              <a:rPr lang="en-US" dirty="0"/>
              <a:t> where ((</a:t>
            </a:r>
            <a:r>
              <a:rPr lang="en-US" dirty="0" err="1"/>
              <a:t>NEW.arrDate</a:t>
            </a:r>
            <a:r>
              <a:rPr lang="en-US" dirty="0"/>
              <a:t> &gt;</a:t>
            </a:r>
            <a:r>
              <a:rPr lang="en-US" dirty="0" err="1"/>
              <a:t>arrDate</a:t>
            </a:r>
            <a:r>
              <a:rPr lang="en-US" dirty="0"/>
              <a:t> AND </a:t>
            </a:r>
            <a:r>
              <a:rPr lang="en-US" dirty="0" err="1"/>
              <a:t>NEW.arrDate</a:t>
            </a:r>
            <a:r>
              <a:rPr lang="en-US" dirty="0"/>
              <a:t>&lt;</a:t>
            </a:r>
            <a:r>
              <a:rPr lang="en-US" dirty="0" err="1"/>
              <a:t>depDate</a:t>
            </a:r>
            <a:r>
              <a:rPr lang="en-US" dirty="0"/>
              <a:t>)OR (</a:t>
            </a:r>
            <a:r>
              <a:rPr lang="en-US" dirty="0" err="1"/>
              <a:t>NEW.depDate</a:t>
            </a:r>
            <a:r>
              <a:rPr lang="en-US" dirty="0"/>
              <a:t> &gt;</a:t>
            </a:r>
            <a:r>
              <a:rPr lang="en-US" dirty="0" err="1"/>
              <a:t>arrDate</a:t>
            </a:r>
            <a:r>
              <a:rPr lang="en-US" dirty="0"/>
              <a:t> AND </a:t>
            </a:r>
            <a:r>
              <a:rPr lang="en-US" dirty="0" err="1"/>
              <a:t>NEW.depDate</a:t>
            </a:r>
            <a:r>
              <a:rPr lang="en-US" dirty="0"/>
              <a:t>&lt;</a:t>
            </a:r>
            <a:r>
              <a:rPr lang="en-US" dirty="0" err="1"/>
              <a:t>depDate</a:t>
            </a:r>
            <a:r>
              <a:rPr lang="en-US" dirty="0"/>
              <a:t>)OR (</a:t>
            </a:r>
            <a:r>
              <a:rPr lang="en-US" dirty="0" err="1"/>
              <a:t>NEW.depDate</a:t>
            </a:r>
            <a:r>
              <a:rPr lang="en-US" dirty="0"/>
              <a:t> &gt;</a:t>
            </a:r>
            <a:r>
              <a:rPr lang="en-US" dirty="0" err="1"/>
              <a:t>depDate</a:t>
            </a:r>
            <a:r>
              <a:rPr lang="en-US" dirty="0"/>
              <a:t> AND </a:t>
            </a:r>
            <a:r>
              <a:rPr lang="en-US" dirty="0" err="1"/>
              <a:t>NEW.arrDate</a:t>
            </a:r>
            <a:r>
              <a:rPr lang="en-US" dirty="0"/>
              <a:t>&lt;</a:t>
            </a:r>
            <a:r>
              <a:rPr lang="en-US" dirty="0" err="1"/>
              <a:t>arrDate</a:t>
            </a:r>
            <a:r>
              <a:rPr lang="en-US" dirty="0"/>
              <a:t>))) Then</a:t>
            </a:r>
          </a:p>
          <a:p>
            <a:r>
              <a:rPr lang="en-US" dirty="0"/>
              <a:t>      delete from </a:t>
            </a:r>
            <a:r>
              <a:rPr lang="en-US" dirty="0" err="1"/>
              <a:t>HotelStays</a:t>
            </a:r>
            <a:r>
              <a:rPr lang="en-US" dirty="0"/>
              <a:t> where (</a:t>
            </a:r>
            <a:r>
              <a:rPr lang="en-US" dirty="0" err="1"/>
              <a:t>roomNum</a:t>
            </a:r>
            <a:r>
              <a:rPr lang="en-US" dirty="0"/>
              <a:t> = </a:t>
            </a:r>
            <a:r>
              <a:rPr lang="en-US" dirty="0" err="1"/>
              <a:t>NEW.roomNum</a:t>
            </a:r>
            <a:r>
              <a:rPr lang="en-US" dirty="0"/>
              <a:t> AND </a:t>
            </a:r>
            <a:r>
              <a:rPr lang="en-US" dirty="0" err="1"/>
              <a:t>arrDate</a:t>
            </a:r>
            <a:r>
              <a:rPr lang="en-US" dirty="0"/>
              <a:t> = </a:t>
            </a:r>
            <a:r>
              <a:rPr lang="en-US" dirty="0" err="1"/>
              <a:t>NEW.arrDate</a:t>
            </a:r>
            <a:r>
              <a:rPr lang="en-US" dirty="0"/>
              <a:t>);</a:t>
            </a:r>
          </a:p>
          <a:p>
            <a:r>
              <a:rPr lang="en-US" dirty="0"/>
              <a:t>    END IF;</a:t>
            </a:r>
          </a:p>
          <a:p>
            <a:r>
              <a:rPr lang="en-US" dirty="0"/>
              <a:t>    RETURN NEW;</a:t>
            </a:r>
          </a:p>
          <a:p>
            <a:r>
              <a:rPr lang="en-US" dirty="0"/>
              <a:t>  END;</a:t>
            </a:r>
          </a:p>
          <a:p>
            <a:r>
              <a:rPr lang="en-US" dirty="0"/>
              <a:t>$exe$</a:t>
            </a:r>
          </a:p>
          <a:p>
            <a:r>
              <a:rPr lang="en-US" dirty="0"/>
              <a:t>Language </a:t>
            </a:r>
            <a:r>
              <a:rPr lang="en-US" dirty="0" err="1"/>
              <a:t>plpgsql</a:t>
            </a:r>
            <a:r>
              <a:rPr lang="en-US" dirty="0"/>
              <a:t>;</a:t>
            </a:r>
          </a:p>
          <a:p>
            <a:endParaRPr lang="en-US" dirty="0"/>
          </a:p>
          <a:p>
            <a:r>
              <a:rPr lang="en-US" dirty="0"/>
              <a:t>create trigger </a:t>
            </a:r>
            <a:r>
              <a:rPr lang="en-US" dirty="0" err="1"/>
              <a:t>date_valid</a:t>
            </a:r>
            <a:endParaRPr lang="en-US" dirty="0"/>
          </a:p>
          <a:p>
            <a:r>
              <a:rPr lang="en-US" dirty="0"/>
              <a:t>AFTER INSERT ON </a:t>
            </a:r>
            <a:r>
              <a:rPr lang="en-US" dirty="0" err="1"/>
              <a:t>HotelStays</a:t>
            </a:r>
            <a:endParaRPr lang="en-US" dirty="0"/>
          </a:p>
          <a:p>
            <a:r>
              <a:rPr lang="en-US" dirty="0"/>
              <a:t>FOR EACH ROW EXECUTE PROCEDURE </a:t>
            </a:r>
            <a:r>
              <a:rPr lang="en-US" dirty="0" err="1"/>
              <a:t>date_validator</a:t>
            </a:r>
            <a:r>
              <a:rPr lang="en-US" dirty="0"/>
              <a:t>();</a:t>
            </a:r>
          </a:p>
          <a:p>
            <a:endParaRPr lang="en-US" dirty="0"/>
          </a:p>
          <a:p>
            <a:r>
              <a:rPr lang="en-US" dirty="0"/>
              <a:t>INSERT INTO </a:t>
            </a:r>
            <a:r>
              <a:rPr lang="en-US" dirty="0" err="1"/>
              <a:t>HotelStays</a:t>
            </a:r>
            <a:r>
              <a:rPr lang="en-US" dirty="0"/>
              <a:t> VALUES (123, </a:t>
            </a:r>
            <a:r>
              <a:rPr lang="en-US" dirty="0" err="1"/>
              <a:t>to_date</a:t>
            </a:r>
            <a:r>
              <a:rPr lang="en-US" dirty="0"/>
              <a:t>('20160202', 'YYYYMMDD'), </a:t>
            </a:r>
            <a:r>
              <a:rPr lang="en-US" dirty="0" err="1"/>
              <a:t>to_date</a:t>
            </a:r>
            <a:r>
              <a:rPr lang="en-US" dirty="0"/>
              <a:t>('20160206','YYYYMMDD'), 'A');</a:t>
            </a:r>
          </a:p>
          <a:p>
            <a:r>
              <a:rPr lang="en-US" dirty="0"/>
              <a:t>INSERT INTO </a:t>
            </a:r>
            <a:r>
              <a:rPr lang="en-US" dirty="0" err="1"/>
              <a:t>HotelStays</a:t>
            </a:r>
            <a:r>
              <a:rPr lang="en-US" dirty="0"/>
              <a:t> VALUES (123, </a:t>
            </a:r>
            <a:r>
              <a:rPr lang="en-US" dirty="0" err="1"/>
              <a:t>to_date</a:t>
            </a:r>
            <a:r>
              <a:rPr lang="en-US" dirty="0"/>
              <a:t>('20160204', 'YYYYMMDD'), </a:t>
            </a:r>
            <a:r>
              <a:rPr lang="en-US" dirty="0" err="1"/>
              <a:t>to_date</a:t>
            </a:r>
            <a:r>
              <a:rPr lang="en-US" dirty="0"/>
              <a:t>('20160208','YYYYMMDD'), 'B');</a:t>
            </a:r>
          </a:p>
          <a:p>
            <a:r>
              <a:rPr lang="en-US" dirty="0"/>
              <a:t>INSERT INTO </a:t>
            </a:r>
            <a:r>
              <a:rPr lang="en-US" dirty="0" err="1"/>
              <a:t>HotelStays</a:t>
            </a:r>
            <a:r>
              <a:rPr lang="en-US" dirty="0"/>
              <a:t> VALUES (201, </a:t>
            </a:r>
            <a:r>
              <a:rPr lang="en-US" dirty="0" err="1"/>
              <a:t>to_date</a:t>
            </a:r>
            <a:r>
              <a:rPr lang="en-US" dirty="0"/>
              <a:t>('20160210', 'YYYYMMDD'), </a:t>
            </a:r>
            <a:r>
              <a:rPr lang="en-US" dirty="0" err="1"/>
              <a:t>to_date</a:t>
            </a:r>
            <a:r>
              <a:rPr lang="en-US" dirty="0"/>
              <a:t>('20160206','YYYYMMDD'), 'C');</a:t>
            </a:r>
          </a:p>
        </p:txBody>
      </p:sp>
    </p:spTree>
    <p:extLst>
      <p:ext uri="{BB962C8B-B14F-4D97-AF65-F5344CB8AC3E}">
        <p14:creationId xmlns:p14="http://schemas.microsoft.com/office/powerpoint/2010/main" val="143910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191"/>
            <a:ext cx="7620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2286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tab pos="228600" algn="l"/>
              </a:tabLst>
            </a:pPr>
            <a:r>
              <a:rPr kumimoji="0" lang="en-US" alt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Write a query to display the current salary for each employee in department 300. Assume that only current employees are kept in the system, and therefore the most current salary for each employee is the entry in the salary history with a NULL end date. Sort the output in descending order by salary amount. (Figure P8.20)</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Figure P8.20 Current salary for employees in department 300</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49" name="Picture 1" descr="FigP8-20-Current-Salary-Employees-in-Dept-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657600"/>
            <a:ext cx="3352800" cy="2160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776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P8-19-The-LargeCo-E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190500"/>
            <a:ext cx="4914900" cy="666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6945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286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tab pos="228600" algn="l"/>
              </a:tabLst>
            </a:pPr>
            <a:r>
              <a:rPr kumimoji="0" lang="en-US" alt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Write a query to display the current salary for each employee in department 300. Assume that only current employees are kept in the system, and therefore the most current salary for each employee is the entry in the salary history with a NULL end date. Sort the output in descending order by salary amount. (Figure P8.20)</a:t>
            </a:r>
            <a:endParaRPr kumimoji="0" lang="en-US" alt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200" b="1" i="0" u="none" strike="noStrike" cap="none" normalizeH="0" baseline="0" smtClean="0">
                <a:ln>
                  <a:noFill/>
                </a:ln>
                <a:solidFill>
                  <a:schemeClr val="tx1"/>
                </a:solidFill>
                <a:effectLst/>
                <a:latin typeface="Arial" pitchFamily="34" charset="0"/>
                <a:ea typeface="Times New Roman" pitchFamily="18" charset="0"/>
                <a:cs typeface="Arial" pitchFamily="34" charset="0"/>
              </a:rPr>
              <a:t>Figure P8.20 Current salary for employees in department 300</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49" name="Picture 1" descr="FigP8-20-Current-Salary-Employees-in-Dept-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2571750" cy="16573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286000" y="2413338"/>
            <a:ext cx="4572000" cy="2031325"/>
          </a:xfrm>
          <a:prstGeom prst="rect">
            <a:avLst/>
          </a:prstGeom>
        </p:spPr>
        <p:txBody>
          <a:bodyPr>
            <a:spAutoFit/>
          </a:bodyPr>
          <a:lstStyle/>
          <a:p>
            <a:r>
              <a:rPr lang="en-US" dirty="0"/>
              <a:t>SELECT </a:t>
            </a:r>
            <a:r>
              <a:rPr lang="en-US" dirty="0" err="1"/>
              <a:t>e.emp_num</a:t>
            </a:r>
            <a:r>
              <a:rPr lang="en-US" dirty="0"/>
              <a:t>, </a:t>
            </a:r>
            <a:r>
              <a:rPr lang="en-US" dirty="0" err="1"/>
              <a:t>emp_lname</a:t>
            </a:r>
            <a:r>
              <a:rPr lang="en-US" dirty="0"/>
              <a:t>, </a:t>
            </a:r>
            <a:r>
              <a:rPr lang="en-US" dirty="0" err="1"/>
              <a:t>emp_fname</a:t>
            </a:r>
            <a:r>
              <a:rPr lang="en-US" dirty="0"/>
              <a:t>, </a:t>
            </a:r>
            <a:r>
              <a:rPr lang="en-US" dirty="0" err="1"/>
              <a:t>sal_amount</a:t>
            </a:r>
            <a:endParaRPr lang="en-US" dirty="0"/>
          </a:p>
          <a:p>
            <a:r>
              <a:rPr lang="en-US" dirty="0"/>
              <a:t>FROM </a:t>
            </a:r>
            <a:r>
              <a:rPr lang="en-US" dirty="0" err="1"/>
              <a:t>lgemployee</a:t>
            </a:r>
            <a:r>
              <a:rPr lang="en-US" dirty="0"/>
              <a:t> e JOIN </a:t>
            </a:r>
            <a:r>
              <a:rPr lang="en-US" dirty="0" err="1"/>
              <a:t>lgsalary_history</a:t>
            </a:r>
            <a:r>
              <a:rPr lang="en-US" dirty="0"/>
              <a:t> s ON </a:t>
            </a:r>
            <a:r>
              <a:rPr lang="en-US" dirty="0" err="1"/>
              <a:t>e.emp_num</a:t>
            </a:r>
            <a:r>
              <a:rPr lang="en-US" dirty="0"/>
              <a:t> = </a:t>
            </a:r>
            <a:r>
              <a:rPr lang="en-US" dirty="0" err="1"/>
              <a:t>s.emp_num</a:t>
            </a:r>
            <a:endParaRPr lang="en-US" dirty="0"/>
          </a:p>
          <a:p>
            <a:r>
              <a:rPr lang="en-US" dirty="0"/>
              <a:t>WHERE </a:t>
            </a:r>
            <a:r>
              <a:rPr lang="en-US" dirty="0" err="1"/>
              <a:t>sal_end</a:t>
            </a:r>
            <a:r>
              <a:rPr lang="en-US" dirty="0"/>
              <a:t> IS NULL</a:t>
            </a:r>
          </a:p>
          <a:p>
            <a:r>
              <a:rPr lang="en-US" dirty="0"/>
              <a:t>AND </a:t>
            </a:r>
            <a:r>
              <a:rPr lang="en-US" dirty="0" err="1"/>
              <a:t>dept_num</a:t>
            </a:r>
            <a:r>
              <a:rPr lang="en-US" dirty="0"/>
              <a:t> = 300</a:t>
            </a:r>
          </a:p>
          <a:p>
            <a:r>
              <a:rPr lang="en-US" dirty="0"/>
              <a:t>ORDER BY </a:t>
            </a:r>
            <a:r>
              <a:rPr lang="en-US" dirty="0" err="1"/>
              <a:t>sal_amount</a:t>
            </a:r>
            <a:r>
              <a:rPr lang="en-US" dirty="0"/>
              <a:t> DESC;</a:t>
            </a:r>
          </a:p>
        </p:txBody>
      </p:sp>
    </p:spTree>
    <p:extLst>
      <p:ext uri="{BB962C8B-B14F-4D97-AF65-F5344CB8AC3E}">
        <p14:creationId xmlns:p14="http://schemas.microsoft.com/office/powerpoint/2010/main" val="4184060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413772"/>
            <a:ext cx="8839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2286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tab pos="228600" algn="l"/>
              </a:tabLst>
            </a:pPr>
            <a:r>
              <a:rPr kumimoji="0" lang="en-US" alt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Write a query to display the starting salary for each employee. The starting salary would be the entry in the salary history with the oldest salary start date for each employee. Sort the output by employee number. (Figure P8.21)</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Figure P8.21 Starting salary for each employee</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3" name="Picture 1" descr="FigP8-21-Starting-Salary-for-Employe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2971800"/>
            <a:ext cx="2609850" cy="18002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2057370"/>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 pos="457200" algn="l"/>
                <a:tab pos="6858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28600" algn="l"/>
                <a:tab pos="457200" algn="l"/>
                <a:tab pos="685800" algn="l"/>
              </a:tabLst>
            </a:pPr>
            <a: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r>
            <a:br>
              <a:rPr kumimoji="0" lang="en-US" alt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b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247487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P8-19-The-LargeCo-E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190500"/>
            <a:ext cx="4914900" cy="666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6945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286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tab pos="228600" algn="l"/>
              </a:tabLst>
            </a:pPr>
            <a:r>
              <a:rPr kumimoji="0" lang="en-US" alt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Write a query to display the starting salary for each employee. The starting salary would be the entry in the salary history with the oldest salary start date for each employee. Sort the output by employee number. (Figure P8.21)</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Figure P8.21 Starting salary for each employee</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3" name="Picture 1" descr="FigP8-21-Starting-Salary-for-Employe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2609850" cy="18002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28800" y="2233662"/>
            <a:ext cx="6248399" cy="1323439"/>
          </a:xfrm>
          <a:prstGeom prst="rect">
            <a:avLst/>
          </a:prstGeom>
        </p:spPr>
        <p:txBody>
          <a:bodyPr wrap="square">
            <a:spAutoFit/>
          </a:bodyPr>
          <a:lstStyle/>
          <a:p>
            <a:pPr lvl="0" fontAlgn="base">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a:r>
            <a:br>
              <a:rPr lang="en-US" altLang="en-US" sz="1200" dirty="0">
                <a:solidFill>
                  <a:prstClr val="black"/>
                </a:solidFill>
                <a:latin typeface="Arial" pitchFamily="34" charset="0"/>
                <a:ea typeface="Times New Roman" pitchFamily="18" charset="0"/>
                <a:cs typeface="Arial" pitchFamily="34" charset="0"/>
              </a:rPr>
            </a:b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SELECT </a:t>
            </a:r>
            <a:r>
              <a:rPr lang="en-US" altLang="en-US" sz="1200" dirty="0" err="1">
                <a:solidFill>
                  <a:prstClr val="black"/>
                </a:solidFill>
                <a:latin typeface="Arial" pitchFamily="34" charset="0"/>
                <a:ea typeface="Times New Roman" pitchFamily="18" charset="0"/>
                <a:cs typeface="Arial" pitchFamily="34" charset="0"/>
              </a:rPr>
              <a:t>e.emp_num</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emp_lname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emp_fname</a:t>
            </a:r>
            <a:r>
              <a:rPr lang="en-US" altLang="en-US" sz="1200" dirty="0">
                <a:solidFill>
                  <a:prstClr val="black"/>
                </a:solidFill>
                <a:latin typeface="Arial" pitchFamily="34" charset="0"/>
                <a:ea typeface="Times New Roman" pitchFamily="18" charset="0"/>
                <a:cs typeface="Arial" pitchFamily="34" charset="0"/>
              </a:rPr>
              <a:t>, </a:t>
            </a:r>
            <a:r>
              <a:rPr lang="en-US" altLang="en-US" sz="1200" dirty="0" err="1">
                <a:solidFill>
                  <a:prstClr val="black"/>
                </a:solidFill>
                <a:latin typeface="Arial" pitchFamily="34" charset="0"/>
                <a:ea typeface="Times New Roman" pitchFamily="18" charset="0"/>
                <a:cs typeface="Arial" pitchFamily="34" charset="0"/>
              </a:rPr>
              <a:t>sal_amount</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FROM </a:t>
            </a:r>
            <a:r>
              <a:rPr lang="en-US" altLang="en-US" sz="1200" dirty="0" err="1">
                <a:solidFill>
                  <a:prstClr val="black"/>
                </a:solidFill>
                <a:latin typeface="Arial" pitchFamily="34" charset="0"/>
                <a:ea typeface="Times New Roman" pitchFamily="18" charset="0"/>
                <a:cs typeface="Arial" pitchFamily="34" charset="0"/>
              </a:rPr>
              <a:t>lgemployee</a:t>
            </a:r>
            <a:r>
              <a:rPr lang="en-US" altLang="en-US" sz="1200" dirty="0">
                <a:solidFill>
                  <a:prstClr val="black"/>
                </a:solidFill>
                <a:latin typeface="Arial" pitchFamily="34" charset="0"/>
                <a:ea typeface="Times New Roman" pitchFamily="18" charset="0"/>
                <a:cs typeface="Arial" pitchFamily="34" charset="0"/>
              </a:rPr>
              <a:t> e join </a:t>
            </a:r>
            <a:r>
              <a:rPr lang="en-US" altLang="en-US" sz="1200" dirty="0" err="1">
                <a:solidFill>
                  <a:prstClr val="black"/>
                </a:solidFill>
                <a:latin typeface="Arial" pitchFamily="34" charset="0"/>
                <a:ea typeface="Times New Roman" pitchFamily="18" charset="0"/>
                <a:cs typeface="Arial" pitchFamily="34" charset="0"/>
              </a:rPr>
              <a:t>lgsalary_history</a:t>
            </a:r>
            <a:r>
              <a:rPr lang="en-US" altLang="en-US" sz="1200" dirty="0">
                <a:solidFill>
                  <a:prstClr val="black"/>
                </a:solidFill>
                <a:latin typeface="Arial" pitchFamily="34" charset="0"/>
                <a:ea typeface="Times New Roman" pitchFamily="18" charset="0"/>
                <a:cs typeface="Arial" pitchFamily="34" charset="0"/>
              </a:rPr>
              <a:t> s ON </a:t>
            </a:r>
            <a:r>
              <a:rPr lang="en-US" altLang="en-US" sz="1200" dirty="0" err="1">
                <a:solidFill>
                  <a:prstClr val="black"/>
                </a:solidFill>
                <a:latin typeface="Arial" pitchFamily="34" charset="0"/>
                <a:ea typeface="Times New Roman" pitchFamily="18" charset="0"/>
                <a:cs typeface="Arial" pitchFamily="34" charset="0"/>
              </a:rPr>
              <a:t>e.emp_num</a:t>
            </a:r>
            <a:r>
              <a:rPr lang="en-US" altLang="en-US" sz="1200" dirty="0">
                <a:solidFill>
                  <a:prstClr val="black"/>
                </a:solidFill>
                <a:latin typeface="Arial" pitchFamily="34" charset="0"/>
                <a:ea typeface="Times New Roman" pitchFamily="18" charset="0"/>
                <a:cs typeface="Arial" pitchFamily="34" charset="0"/>
              </a:rPr>
              <a:t> = </a:t>
            </a:r>
            <a:r>
              <a:rPr lang="en-US" altLang="en-US" sz="1200" dirty="0" err="1">
                <a:solidFill>
                  <a:prstClr val="black"/>
                </a:solidFill>
                <a:latin typeface="Arial" pitchFamily="34" charset="0"/>
                <a:ea typeface="Times New Roman" pitchFamily="18" charset="0"/>
                <a:cs typeface="Arial" pitchFamily="34" charset="0"/>
              </a:rPr>
              <a:t>s.emp_num</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WHERE </a:t>
            </a:r>
            <a:r>
              <a:rPr lang="en-US" altLang="en-US" sz="1200" dirty="0" err="1">
                <a:solidFill>
                  <a:prstClr val="black"/>
                </a:solidFill>
                <a:latin typeface="Arial" pitchFamily="34" charset="0"/>
                <a:ea typeface="Times New Roman" pitchFamily="18" charset="0"/>
                <a:cs typeface="Arial" pitchFamily="34" charset="0"/>
              </a:rPr>
              <a:t>sal_from</a:t>
            </a:r>
            <a:r>
              <a:rPr lang="en-US" altLang="en-US" sz="1200" dirty="0">
                <a:solidFill>
                  <a:prstClr val="black"/>
                </a:solidFill>
                <a:latin typeface="Arial" pitchFamily="34" charset="0"/>
                <a:ea typeface="Times New Roman" pitchFamily="18" charset="0"/>
                <a:cs typeface="Arial" pitchFamily="34" charset="0"/>
              </a:rPr>
              <a:t> = (SELECT Min(</a:t>
            </a:r>
            <a:r>
              <a:rPr lang="en-US" altLang="en-US" sz="1200" dirty="0" err="1">
                <a:solidFill>
                  <a:prstClr val="black"/>
                </a:solidFill>
                <a:latin typeface="Arial" pitchFamily="34" charset="0"/>
                <a:ea typeface="Times New Roman" pitchFamily="18" charset="0"/>
                <a:cs typeface="Arial" pitchFamily="34" charset="0"/>
              </a:rPr>
              <a:t>sal_from</a:t>
            </a:r>
            <a:r>
              <a:rPr lang="en-US" altLang="en-US" sz="1200" dirty="0">
                <a:solidFill>
                  <a:prstClr val="black"/>
                </a:solidFill>
                <a:latin typeface="Arial" pitchFamily="34" charset="0"/>
                <a:ea typeface="Times New Roman" pitchFamily="18" charset="0"/>
                <a:cs typeface="Arial" pitchFamily="34" charset="0"/>
              </a:rPr>
              <a:t>) </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			    FROM </a:t>
            </a:r>
            <a:r>
              <a:rPr lang="en-US" altLang="en-US" sz="1200" dirty="0" err="1">
                <a:solidFill>
                  <a:prstClr val="black"/>
                </a:solidFill>
                <a:latin typeface="Arial" pitchFamily="34" charset="0"/>
                <a:ea typeface="Times New Roman" pitchFamily="18" charset="0"/>
                <a:cs typeface="Arial" pitchFamily="34" charset="0"/>
              </a:rPr>
              <a:t>lgsalary_history</a:t>
            </a:r>
            <a:r>
              <a:rPr lang="en-US" altLang="en-US" sz="1200" dirty="0">
                <a:solidFill>
                  <a:prstClr val="black"/>
                </a:solidFill>
                <a:latin typeface="Arial" pitchFamily="34" charset="0"/>
                <a:ea typeface="Times New Roman" pitchFamily="18" charset="0"/>
                <a:cs typeface="Arial" pitchFamily="34" charset="0"/>
              </a:rPr>
              <a:t> s2 WHERE </a:t>
            </a:r>
            <a:r>
              <a:rPr lang="en-US" altLang="en-US" sz="1200" dirty="0" err="1">
                <a:solidFill>
                  <a:prstClr val="black"/>
                </a:solidFill>
                <a:latin typeface="Arial" pitchFamily="34" charset="0"/>
                <a:ea typeface="Times New Roman" pitchFamily="18" charset="0"/>
                <a:cs typeface="Arial" pitchFamily="34" charset="0"/>
              </a:rPr>
              <a:t>e.emp_num</a:t>
            </a:r>
            <a:r>
              <a:rPr lang="en-US" altLang="en-US" sz="1200" dirty="0">
                <a:solidFill>
                  <a:prstClr val="black"/>
                </a:solidFill>
                <a:latin typeface="Arial" pitchFamily="34" charset="0"/>
                <a:ea typeface="Times New Roman" pitchFamily="18" charset="0"/>
                <a:cs typeface="Arial" pitchFamily="34" charset="0"/>
              </a:rPr>
              <a:t> = s2.emp_num)</a:t>
            </a:r>
            <a:endParaRPr lang="en-US" altLang="en-US" sz="800" dirty="0">
              <a:solidFill>
                <a:prstClr val="black"/>
              </a:solidFill>
              <a:latin typeface="Arial" pitchFamily="34" charset="0"/>
              <a:cs typeface="Arial" pitchFamily="34" charset="0"/>
            </a:endParaRPr>
          </a:p>
          <a:p>
            <a:pPr lvl="0" eaLnBrk="0" fontAlgn="base" hangingPunct="0">
              <a:spcBef>
                <a:spcPct val="0"/>
              </a:spcBef>
              <a:spcAft>
                <a:spcPct val="0"/>
              </a:spcAft>
              <a:tabLst>
                <a:tab pos="228600" algn="l"/>
                <a:tab pos="457200" algn="l"/>
                <a:tab pos="685800" algn="l"/>
              </a:tabLst>
            </a:pPr>
            <a:r>
              <a:rPr lang="en-US" altLang="en-US" sz="1200" dirty="0">
                <a:solidFill>
                  <a:prstClr val="black"/>
                </a:solidFill>
                <a:latin typeface="Arial" pitchFamily="34" charset="0"/>
                <a:ea typeface="Times New Roman" pitchFamily="18" charset="0"/>
                <a:cs typeface="Arial" pitchFamily="34" charset="0"/>
              </a:rPr>
              <a:t>ORDER BY </a:t>
            </a:r>
            <a:r>
              <a:rPr lang="en-US" altLang="en-US" sz="1200" dirty="0" err="1">
                <a:solidFill>
                  <a:prstClr val="black"/>
                </a:solidFill>
                <a:latin typeface="Arial" pitchFamily="34" charset="0"/>
                <a:ea typeface="Times New Roman" pitchFamily="18" charset="0"/>
                <a:cs typeface="Arial" pitchFamily="34" charset="0"/>
              </a:rPr>
              <a:t>e.emp_num</a:t>
            </a:r>
            <a:r>
              <a:rPr lang="en-US" altLang="en-US" sz="1200" dirty="0">
                <a:solidFill>
                  <a:prstClr val="black"/>
                </a:solidFill>
                <a:latin typeface="Arial" pitchFamily="34" charset="0"/>
                <a:ea typeface="Times New Roman" pitchFamily="18" charset="0"/>
                <a:cs typeface="Arial" pitchFamily="34" charset="0"/>
              </a:rPr>
              <a:t>;</a:t>
            </a:r>
            <a:endParaRPr lang="en-US" altLang="en-US"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191803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6591" y="533400"/>
            <a:ext cx="8763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2286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Char char="•"/>
              <a:tabLst>
                <a:tab pos="228600" algn="l"/>
              </a:tabLst>
            </a:pPr>
            <a:r>
              <a:rPr kumimoji="0" lang="en-US" alt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Write a query to display the invoice number, line numbers, product SKUs, product descriptions, and brand ID for sales of sealer and top coat products of the same brand on the same invoice. (Figure P8.22)</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US" alt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Figure P8.22 Invoices for sealer and top coat of the same brand</a:t>
            </a: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1" name="Picture 1" descr="FigP8-22-Invoices-with-Sealer-and-TopCoat-of-Same-Br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1" y="3533775"/>
            <a:ext cx="9057409" cy="166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504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968</TotalTime>
  <Words>1713</Words>
  <Application>Microsoft Office PowerPoint</Application>
  <PresentationFormat>On-screen Show (4:3)</PresentationFormat>
  <Paragraphs>142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SQL Part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c:title>
  <dc:creator>Olivera</dc:creator>
  <cp:lastModifiedBy>Olivera</cp:lastModifiedBy>
  <cp:revision>48</cp:revision>
  <dcterms:created xsi:type="dcterms:W3CDTF">2016-09-27T17:44:17Z</dcterms:created>
  <dcterms:modified xsi:type="dcterms:W3CDTF">2017-06-06T18:16:00Z</dcterms:modified>
</cp:coreProperties>
</file>