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60" r:id="rId2"/>
    <p:sldId id="287" r:id="rId3"/>
    <p:sldId id="288" r:id="rId4"/>
    <p:sldId id="259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73" r:id="rId13"/>
    <p:sldId id="268" r:id="rId14"/>
    <p:sldId id="267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3" r:id="rId27"/>
    <p:sldId id="286" r:id="rId28"/>
    <p:sldId id="291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6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303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4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9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2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1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9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A5D6F-19E1-473D-B7F8-FE0CFD3A511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8075-0747-4800-8160-B88F5929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5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5F0B-6E10-114C-C74B-E0A95BB9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78" y="863600"/>
            <a:ext cx="10837330" cy="118291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ooper Black" panose="0208090404030B020404" pitchFamily="18" charset="0"/>
              </a:rPr>
              <a:t>Capstone Project : </a:t>
            </a:r>
            <a:br>
              <a:rPr lang="en-US" sz="4800" dirty="0">
                <a:solidFill>
                  <a:schemeClr val="accent4"/>
                </a:solidFill>
                <a:latin typeface="Cooper Black" panose="0208090404030B020404" pitchFamily="18" charset="0"/>
              </a:rPr>
            </a:br>
            <a:r>
              <a:rPr lang="en-US" sz="4800" dirty="0">
                <a:solidFill>
                  <a:schemeClr val="accent4"/>
                </a:solidFill>
                <a:latin typeface="Cooper Black" panose="0208090404030B020404" pitchFamily="18" charset="0"/>
              </a:rPr>
              <a:t>Western Countries Financial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F5B97-5CBC-B22A-49E3-8940FB5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362" y="2480934"/>
            <a:ext cx="11079237" cy="422466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Cooper Black" panose="0208090404030B020404" pitchFamily="18" charset="0"/>
              </a:rPr>
              <a:t>Present By : Mustafa Alam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ooper Black" panose="0208090404030B020404" pitchFamily="18" charset="0"/>
              </a:rPr>
              <a:t>	</a:t>
            </a:r>
            <a:r>
              <a:rPr lang="en-US" sz="3200" dirty="0">
                <a:solidFill>
                  <a:schemeClr val="accent6"/>
                </a:solidFill>
                <a:latin typeface="Cooper Black" panose="0208090404030B020404" pitchFamily="18" charset="0"/>
              </a:rPr>
              <a:t>Business Analyst / Data Analyst </a:t>
            </a:r>
            <a:endParaRPr lang="en-US" sz="3200" dirty="0">
              <a:solidFill>
                <a:schemeClr val="accent6"/>
              </a:solidFill>
            </a:endParaRPr>
          </a:p>
          <a:p>
            <a:pPr algn="ctr"/>
            <a:r>
              <a:rPr lang="en-US" sz="3600" b="1" dirty="0">
                <a:solidFill>
                  <a:schemeClr val="accent6"/>
                </a:solidFill>
              </a:rPr>
              <a:t>			</a:t>
            </a:r>
            <a:r>
              <a:rPr lang="en-US" sz="3200" b="1" dirty="0">
                <a:solidFill>
                  <a:schemeClr val="accent6"/>
                </a:solidFill>
              </a:rPr>
              <a:t>					</a:t>
            </a:r>
            <a:r>
              <a:rPr lang="en-US" sz="2800" b="1" dirty="0"/>
              <a:t>	</a:t>
            </a:r>
            <a:r>
              <a:rPr lang="en-US" sz="2800" b="1" dirty="0">
                <a:solidFill>
                  <a:schemeClr val="tx1"/>
                </a:solidFill>
              </a:rPr>
              <a:t>alamcs86@gmail.com| +91 9608887454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34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80CBEA-6C8A-0C97-2B8A-B4E112A2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BFC05-9113-5CA1-684D-679997EF6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" y="1412815"/>
            <a:ext cx="5739944" cy="4117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E6A946-50C1-A021-40C7-8926BC65A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8287"/>
            <a:ext cx="6039791" cy="4117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8AF616-967F-AE84-14A4-5DA5ACA52F07}"/>
              </a:ext>
            </a:extLst>
          </p:cNvPr>
          <p:cNvSpPr txBox="1"/>
          <p:nvPr/>
        </p:nvSpPr>
        <p:spPr>
          <a:xfrm>
            <a:off x="464696" y="1043483"/>
            <a:ext cx="361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Median calculated of Unit sold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9BA5D-0619-F1D3-22E1-A3A79EF2C13F}"/>
              </a:ext>
            </a:extLst>
          </p:cNvPr>
          <p:cNvSpPr txBox="1"/>
          <p:nvPr/>
        </p:nvSpPr>
        <p:spPr>
          <a:xfrm>
            <a:off x="6897975" y="1171928"/>
            <a:ext cx="361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Mode calculated of Unit sold</a:t>
            </a:r>
          </a:p>
        </p:txBody>
      </p:sp>
    </p:spTree>
    <p:extLst>
      <p:ext uri="{BB962C8B-B14F-4D97-AF65-F5344CB8AC3E}">
        <p14:creationId xmlns:p14="http://schemas.microsoft.com/office/powerpoint/2010/main" val="292124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C2726-6F85-04A3-6990-8ECD1B03A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F45D1A-AB2E-4C93-1230-516C4A6F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4" y="506559"/>
            <a:ext cx="11756972" cy="58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4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F746F-6105-9B96-BD2C-EEB10C6E4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2D670-D30A-A56F-B35F-82ABF7EBF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18" y="1494383"/>
            <a:ext cx="10746564" cy="2351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40D627-BAC3-02FA-C387-FC2FC9D773F1}"/>
              </a:ext>
            </a:extLst>
          </p:cNvPr>
          <p:cNvSpPr txBox="1"/>
          <p:nvPr/>
        </p:nvSpPr>
        <p:spPr>
          <a:xfrm>
            <a:off x="827552" y="663386"/>
            <a:ext cx="11004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ighlight>
                  <a:srgbClr val="0000FF"/>
                </a:highlight>
              </a:rPr>
              <a:t>Statistical Analysis  - COGS , UNITS SOLD, GROSS SALES AND PROFIT</a:t>
            </a:r>
          </a:p>
          <a:p>
            <a:endParaRPr lang="en-US" sz="24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7965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739B66-D033-2E7F-A4FA-174C27FDD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5432D-42AC-C8C3-8EC4-AB99F6BE814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1" y="362857"/>
            <a:ext cx="11652423" cy="1075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AC1CA9-CFD6-9BAA-DE25-AA35ECE61354}"/>
              </a:ext>
            </a:extLst>
          </p:cNvPr>
          <p:cNvSpPr txBox="1"/>
          <p:nvPr/>
        </p:nvSpPr>
        <p:spPr>
          <a:xfrm>
            <a:off x="1211580" y="1754683"/>
            <a:ext cx="573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FF"/>
                </a:highlight>
              </a:rPr>
              <a:t>DATA INSIGHT OF THE FOLLOWING INFORMATION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5C798-79BD-FEEC-17E3-12842C9F766F}"/>
              </a:ext>
            </a:extLst>
          </p:cNvPr>
          <p:cNvSpPr txBox="1"/>
          <p:nvPr/>
        </p:nvSpPr>
        <p:spPr>
          <a:xfrm>
            <a:off x="733424" y="2647951"/>
            <a:ext cx="100107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Total units sold (in percentage) by country represent information in bar chart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Compare sales and profit of product represent in column chart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Trend month wise sales and profit represent in line chart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Total units sold by product represent in pie chart by percentage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Count product year wise sold trend in line chart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Key metrics &amp; KPI – Total gross sales / Proft / Unit sold / count of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Filters used also for filtering – months/year, product , country, segment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0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123B24-5AC0-3B9C-3A32-6EEB41674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64F70-1ABC-045D-5037-9E0EF9EAC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1D303-B57B-B66F-FCB8-7A9E7ECD6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0D703D-04A6-29F6-274D-A0FADB4F9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8" y="159658"/>
            <a:ext cx="10611532" cy="6912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903C08-06F8-47CE-6667-C2EC1CE9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88" y="939800"/>
            <a:ext cx="11726812" cy="57585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B1896A-0F50-C723-74E5-C7B79ED61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146" y="2668499"/>
            <a:ext cx="1848108" cy="12574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1207AA-D2BD-A184-BC88-CF571758F0D7}"/>
              </a:ext>
            </a:extLst>
          </p:cNvPr>
          <p:cNvCxnSpPr/>
          <p:nvPr/>
        </p:nvCxnSpPr>
        <p:spPr>
          <a:xfrm flipH="1">
            <a:off x="8577263" y="2528799"/>
            <a:ext cx="495300" cy="279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1D67F1-9392-39AA-D8EF-F3AC7580B9B1}"/>
              </a:ext>
            </a:extLst>
          </p:cNvPr>
          <p:cNvCxnSpPr/>
          <p:nvPr/>
        </p:nvCxnSpPr>
        <p:spPr>
          <a:xfrm flipH="1">
            <a:off x="3800604" y="3221037"/>
            <a:ext cx="495300" cy="279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AD4788-4E25-DF16-8CD0-203D1682BB7F}"/>
              </a:ext>
            </a:extLst>
          </p:cNvPr>
          <p:cNvCxnSpPr/>
          <p:nvPr/>
        </p:nvCxnSpPr>
        <p:spPr>
          <a:xfrm flipH="1">
            <a:off x="1287463" y="2668499"/>
            <a:ext cx="495300" cy="279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4694C1-A01E-19DA-F437-6E938FE1F870}"/>
              </a:ext>
            </a:extLst>
          </p:cNvPr>
          <p:cNvCxnSpPr/>
          <p:nvPr/>
        </p:nvCxnSpPr>
        <p:spPr>
          <a:xfrm flipH="1">
            <a:off x="10676670" y="5918200"/>
            <a:ext cx="495300" cy="2794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6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7A59A4-A7BA-F7FB-AD00-29A0DAFCD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A1988-6C18-58E8-5FFD-60FA4BFF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8" y="265047"/>
            <a:ext cx="8377590" cy="689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13A438-5AAE-7AFA-238A-B6B9381F4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88" y="1019129"/>
            <a:ext cx="8510003" cy="3440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46573D-85A4-D5D8-0564-3AE6B0BBB3A5}"/>
              </a:ext>
            </a:extLst>
          </p:cNvPr>
          <p:cNvSpPr txBox="1"/>
          <p:nvPr/>
        </p:nvSpPr>
        <p:spPr>
          <a:xfrm>
            <a:off x="330200" y="954226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Query - 01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BA0BC-9137-0232-A41B-A092087F2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4608367"/>
            <a:ext cx="11031489" cy="2086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4350D6-4898-CF58-44D8-C4577B8C8C1F}"/>
              </a:ext>
            </a:extLst>
          </p:cNvPr>
          <p:cNvSpPr txBox="1"/>
          <p:nvPr/>
        </p:nvSpPr>
        <p:spPr>
          <a:xfrm>
            <a:off x="286657" y="4310270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Query - 02</a:t>
            </a:r>
          </a:p>
        </p:txBody>
      </p:sp>
    </p:spTree>
    <p:extLst>
      <p:ext uri="{BB962C8B-B14F-4D97-AF65-F5344CB8AC3E}">
        <p14:creationId xmlns:p14="http://schemas.microsoft.com/office/powerpoint/2010/main" val="214780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E2717-4074-91F5-6852-729D56622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D483BB-BBAD-56C3-FD85-519FC4C7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1" y="313572"/>
            <a:ext cx="9345329" cy="71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C2ACA-1814-18A8-CDF7-AC9CF0172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1" y="1100243"/>
            <a:ext cx="9234879" cy="4657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0EE151-5035-E77F-C261-8E363D589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60" y="1288712"/>
            <a:ext cx="5268060" cy="2419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37FADC-E979-4A84-28C6-B94D4340BB73}"/>
              </a:ext>
            </a:extLst>
          </p:cNvPr>
          <p:cNvCxnSpPr>
            <a:cxnSpLocks/>
          </p:cNvCxnSpPr>
          <p:nvPr/>
        </p:nvCxnSpPr>
        <p:spPr>
          <a:xfrm flipH="1">
            <a:off x="7924800" y="3175000"/>
            <a:ext cx="1206500" cy="19939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22B08C-E990-DE34-306D-2C52769B399B}"/>
              </a:ext>
            </a:extLst>
          </p:cNvPr>
          <p:cNvSpPr txBox="1"/>
          <p:nvPr/>
        </p:nvSpPr>
        <p:spPr>
          <a:xfrm>
            <a:off x="1536700" y="5829952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Unable to connect in my system it may some 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109564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DC270-6569-3655-0259-BE270DA05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B88C6-2F18-ECA5-CE85-AB8C0A54B1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6" y="100947"/>
            <a:ext cx="10164904" cy="711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4F1697-5312-1CCC-2EA5-B2C601517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1" y="925801"/>
            <a:ext cx="11765017" cy="583125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C04752-F749-EE94-4B35-79FC2CF3DC7A}"/>
              </a:ext>
            </a:extLst>
          </p:cNvPr>
          <p:cNvCxnSpPr>
            <a:cxnSpLocks/>
          </p:cNvCxnSpPr>
          <p:nvPr/>
        </p:nvCxnSpPr>
        <p:spPr>
          <a:xfrm>
            <a:off x="5461000" y="1346200"/>
            <a:ext cx="4953000" cy="2311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0E7B2A7-F272-58A4-B124-44C5A36D8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92" y="2134899"/>
            <a:ext cx="8858103" cy="33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7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385941-50B2-C76C-4C08-C5BEFFED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4FD64-B1F2-41D3-D22A-B6583591C3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2" y="232896"/>
            <a:ext cx="10690117" cy="3837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200FEA-F582-4F09-404A-769AEFC360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03" y="1436206"/>
            <a:ext cx="5068007" cy="2362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CD721-FA66-2FE3-3C5E-417460EB5B93}"/>
              </a:ext>
            </a:extLst>
          </p:cNvPr>
          <p:cNvSpPr txBox="1"/>
          <p:nvPr/>
        </p:nvSpPr>
        <p:spPr>
          <a:xfrm>
            <a:off x="1088571" y="5355771"/>
            <a:ext cx="891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Dashboard created according to question 9 but some of the above chart used there in dashboard.</a:t>
            </a:r>
          </a:p>
        </p:txBody>
      </p:sp>
    </p:spTree>
    <p:extLst>
      <p:ext uri="{BB962C8B-B14F-4D97-AF65-F5344CB8AC3E}">
        <p14:creationId xmlns:p14="http://schemas.microsoft.com/office/powerpoint/2010/main" val="207927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FFEA-C336-5A43-35B3-7E2E1A687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EB483-E916-DF8F-DB19-72585F9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62" y="321934"/>
            <a:ext cx="6189737" cy="516266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17600" u="sng" dirty="0">
                <a:solidFill>
                  <a:schemeClr val="accent1"/>
                </a:solidFill>
                <a:latin typeface="Cooper Black" panose="0208090404030B020404" pitchFamily="18" charset="0"/>
              </a:rPr>
              <a:t>Table of contents</a:t>
            </a:r>
          </a:p>
          <a:p>
            <a:pPr algn="ctr"/>
            <a:endParaRPr lang="en-US" sz="3200" dirty="0">
              <a:solidFill>
                <a:schemeClr val="accent6"/>
              </a:solidFill>
            </a:endParaRPr>
          </a:p>
          <a:p>
            <a:pPr algn="ctr"/>
            <a:r>
              <a:rPr lang="en-US" sz="3600" b="1" dirty="0">
                <a:solidFill>
                  <a:schemeClr val="accent6"/>
                </a:solidFill>
              </a:rPr>
              <a:t>			</a:t>
            </a:r>
            <a:r>
              <a:rPr lang="en-US" sz="3200" b="1" dirty="0">
                <a:solidFill>
                  <a:schemeClr val="accent6"/>
                </a:solidFill>
              </a:rPr>
              <a:t>					</a:t>
            </a:r>
            <a:r>
              <a:rPr lang="en-US" sz="2800" b="1" dirty="0"/>
              <a:t>	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A22C8-FD9E-E703-597F-CD51208ED8B4}"/>
              </a:ext>
            </a:extLst>
          </p:cNvPr>
          <p:cNvSpPr txBox="1"/>
          <p:nvPr/>
        </p:nvSpPr>
        <p:spPr>
          <a:xfrm>
            <a:off x="812800" y="1244600"/>
            <a:ext cx="11239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u="none" strike="noStrike" baseline="0" dirty="0">
                <a:solidFill>
                  <a:schemeClr val="accent6"/>
                </a:solidFill>
                <a:latin typeface="Canva Sans"/>
              </a:rPr>
              <a:t>Explored and summarized dataset using pivot table in Excel.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u="none" strike="noStrike" baseline="0" dirty="0">
                <a:solidFill>
                  <a:schemeClr val="accent6"/>
                </a:solidFill>
                <a:latin typeface="Canva Sans"/>
              </a:rPr>
              <a:t>Cleaned data in power query excel and performed statistical analysis.</a:t>
            </a:r>
            <a:endParaRPr lang="en-US" sz="2800" b="1" i="1" dirty="0">
              <a:solidFill>
                <a:schemeClr val="accent6"/>
              </a:solidFill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u="none" strike="noStrike" baseline="0" dirty="0">
                <a:solidFill>
                  <a:schemeClr val="accent6"/>
                </a:solidFill>
                <a:latin typeface="Canva Sans"/>
              </a:rPr>
              <a:t>Imported data into MySQL Server created tables.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u="none" strike="noStrike" baseline="0" dirty="0">
                <a:solidFill>
                  <a:schemeClr val="accent6"/>
                </a:solidFill>
                <a:latin typeface="Canva Sans"/>
              </a:rPr>
              <a:t>Verified data using  multiple SQL queries.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u="none" strike="noStrike" baseline="0" dirty="0">
                <a:solidFill>
                  <a:schemeClr val="accent6"/>
                </a:solidFill>
                <a:latin typeface="Canva Sans"/>
              </a:rPr>
              <a:t>Created charts and dashboard in Excel for initial insights.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u="none" strike="noStrike" baseline="0" dirty="0">
                <a:solidFill>
                  <a:schemeClr val="accent6"/>
                </a:solidFill>
                <a:latin typeface="Canva Sans"/>
              </a:rPr>
              <a:t>Cleaned data, created measures, and visualized successfully.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u="none" strike="noStrike" baseline="0" dirty="0">
                <a:solidFill>
                  <a:schemeClr val="accent6"/>
                </a:solidFill>
                <a:latin typeface="Canva Sans"/>
              </a:rPr>
              <a:t>Built an interactive dashboard to answer key business questions &amp; used in dashboard KPI, Slicer filter, bar chart, column chart, line chart, world map, pie chart.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u="none" strike="noStrike" baseline="0" dirty="0">
                <a:solidFill>
                  <a:schemeClr val="accent6"/>
                </a:solidFill>
                <a:latin typeface="Canva Sans"/>
              </a:rPr>
              <a:t>Derived insights for sales, profit, segments, and product performance</a:t>
            </a:r>
            <a:endParaRPr lang="en-US" sz="2800" b="1" i="1" dirty="0">
              <a:solidFill>
                <a:schemeClr val="accent6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2959464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8C37CD-2B29-FEA0-7887-17A2F5F24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47F0F-C39D-BDF0-0705-71FF801F7102}"/>
              </a:ext>
            </a:extLst>
          </p:cNvPr>
          <p:cNvSpPr txBox="1"/>
          <p:nvPr/>
        </p:nvSpPr>
        <p:spPr>
          <a:xfrm>
            <a:off x="406578" y="217954"/>
            <a:ext cx="2846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- Product wise sales</a:t>
            </a:r>
          </a:p>
          <a:p>
            <a:endParaRPr lang="en-US" b="1" i="1" dirty="0"/>
          </a:p>
          <a:p>
            <a:r>
              <a:rPr lang="en-US" b="1" i="1" dirty="0"/>
              <a:t>- Segment wise profit</a:t>
            </a:r>
          </a:p>
          <a:p>
            <a:endParaRPr lang="en-US" b="1" i="1" dirty="0"/>
          </a:p>
          <a:p>
            <a:pPr marL="342900" indent="-342900">
              <a:buFont typeface="+mj-lt"/>
              <a:buAutoNum type="arabicPeriod"/>
            </a:pP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D6605-ECE7-4D59-4218-199144620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" y="2912995"/>
            <a:ext cx="5625933" cy="3727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AC0A9D-32A7-786E-DFE2-A9CE7117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602" y="143860"/>
            <a:ext cx="6167068" cy="62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5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941011-008B-2724-2BC3-8EAAF80B9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BA504-5F43-A9B9-5EA7-DE8AC1BD433E}"/>
              </a:ext>
            </a:extLst>
          </p:cNvPr>
          <p:cNvSpPr txBox="1"/>
          <p:nvPr/>
        </p:nvSpPr>
        <p:spPr>
          <a:xfrm>
            <a:off x="406578" y="217954"/>
            <a:ext cx="2846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- Yearly sales</a:t>
            </a:r>
          </a:p>
          <a:p>
            <a:endParaRPr lang="en-US" b="1" i="1" dirty="0"/>
          </a:p>
          <a:p>
            <a:r>
              <a:rPr lang="en-US" b="1" i="1" dirty="0"/>
              <a:t>- Country wise sales</a:t>
            </a:r>
          </a:p>
          <a:p>
            <a:endParaRPr lang="en-US" b="1" i="1" dirty="0"/>
          </a:p>
          <a:p>
            <a:pPr marL="342900" indent="-342900">
              <a:buFont typeface="+mj-lt"/>
              <a:buAutoNum type="arabicPeriod"/>
            </a:pP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B2581-C439-6604-BB8A-C3A64EB61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0" y="1418283"/>
            <a:ext cx="5946070" cy="4195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AB7477-213F-13FB-0E5B-9B6CC9572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1061"/>
            <a:ext cx="5963482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6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1A3BF-0934-B7EB-F399-BB1E7A69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5433D2-2B5A-0926-DF0E-7A591C21B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70" y="124007"/>
            <a:ext cx="5034851" cy="3783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301360-EF6B-3296-1321-EA2093AF4BD6}"/>
              </a:ext>
            </a:extLst>
          </p:cNvPr>
          <p:cNvSpPr txBox="1"/>
          <p:nvPr/>
        </p:nvSpPr>
        <p:spPr>
          <a:xfrm>
            <a:off x="406578" y="217954"/>
            <a:ext cx="4000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- Profit and  sales Quarter</a:t>
            </a:r>
          </a:p>
          <a:p>
            <a:endParaRPr lang="en-US" b="1" i="1" dirty="0"/>
          </a:p>
          <a:p>
            <a:pPr marL="285750" indent="-285750">
              <a:buFontTx/>
              <a:buChar char="-"/>
            </a:pPr>
            <a:r>
              <a:rPr lang="en-US" b="1" i="1" dirty="0"/>
              <a:t>Yearly Profit</a:t>
            </a:r>
          </a:p>
          <a:p>
            <a:pPr marL="285750" indent="-285750">
              <a:buFontTx/>
              <a:buChar char="-"/>
            </a:pPr>
            <a:endParaRPr lang="en-US" b="1" i="1" dirty="0"/>
          </a:p>
          <a:p>
            <a:pPr marL="285750" indent="-285750">
              <a:buFontTx/>
              <a:buChar char="-"/>
            </a:pPr>
            <a:r>
              <a:rPr lang="en-US" b="1" i="1" dirty="0"/>
              <a:t>Top 2 countries</a:t>
            </a:r>
          </a:p>
          <a:p>
            <a:endParaRPr lang="en-US" b="1" i="1" dirty="0"/>
          </a:p>
          <a:p>
            <a:endParaRPr lang="en-US" b="1" i="1" dirty="0"/>
          </a:p>
          <a:p>
            <a:pPr marL="342900" indent="-342900">
              <a:buFont typeface="+mj-lt"/>
              <a:buAutoNum type="arabicPeriod"/>
            </a:pPr>
            <a:endParaRPr lang="en-US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90C36-EE61-FD49-9D74-01E12F45C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3417"/>
            <a:ext cx="6750571" cy="253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B2947F-3BDF-84E5-B8FA-DE13165DD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6" y="1697079"/>
            <a:ext cx="5550834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27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E7E247-990B-C2C7-B88A-8800B0E01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1DBB90-B0D3-9735-438E-5EBC7C4D7137}"/>
              </a:ext>
            </a:extLst>
          </p:cNvPr>
          <p:cNvSpPr txBox="1"/>
          <p:nvPr/>
        </p:nvSpPr>
        <p:spPr>
          <a:xfrm>
            <a:off x="406578" y="217954"/>
            <a:ext cx="3593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 - Bottom 3 Products</a:t>
            </a:r>
          </a:p>
          <a:p>
            <a:endParaRPr lang="en-US" b="1" i="1" dirty="0"/>
          </a:p>
          <a:p>
            <a:r>
              <a:rPr lang="en-US" b="1" i="1" dirty="0"/>
              <a:t>- Product wise discount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pPr marL="342900" indent="-342900">
              <a:buFont typeface="+mj-lt"/>
              <a:buAutoNum type="arabicPeriod"/>
            </a:pP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2722E-1B81-3D7B-AD34-F4C65A683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89" y="46672"/>
            <a:ext cx="4900908" cy="2667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4448A3-6B58-D0C9-03B9-5FF3CCBB3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62" y="2571765"/>
            <a:ext cx="8795338" cy="33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B2B68-0CA4-48D3-3044-A214E04C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2C11D-CAA7-F28D-D4A6-0F2F856E39C1}"/>
              </a:ext>
            </a:extLst>
          </p:cNvPr>
          <p:cNvSpPr txBox="1"/>
          <p:nvPr/>
        </p:nvSpPr>
        <p:spPr>
          <a:xfrm>
            <a:off x="3146425" y="252182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ontserrat-Regular"/>
              </a:rPr>
              <a:t>- No. of units sold year over year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C27AE-E666-54F6-AEBB-FBF90CC0249F}"/>
              </a:ext>
            </a:extLst>
          </p:cNvPr>
          <p:cNvSpPr txBox="1"/>
          <p:nvPr/>
        </p:nvSpPr>
        <p:spPr>
          <a:xfrm>
            <a:off x="298450" y="1301750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ontserrat-Regular"/>
              </a:rPr>
              <a:t>- Segment wise Product Sales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6EF42-6687-47EC-961D-2A21C4A5C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116032"/>
            <a:ext cx="4978400" cy="3865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D5574-2BEF-795F-59D1-6CEA9738E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" y="2603116"/>
            <a:ext cx="6959602" cy="39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49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F80B33-96F0-AC61-63EE-CB577D97D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FDE809-6920-119F-AF47-467933ED4EC9}"/>
              </a:ext>
            </a:extLst>
          </p:cNvPr>
          <p:cNvSpPr txBox="1"/>
          <p:nvPr/>
        </p:nvSpPr>
        <p:spPr>
          <a:xfrm>
            <a:off x="184149" y="244475"/>
            <a:ext cx="474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Montserrat-Regular"/>
              </a:rPr>
              <a:t>- Segment wise product wise profit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66DB1-6AE1-9473-EF80-C8FC61C2D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8" y="847718"/>
            <a:ext cx="10449783" cy="576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74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435939-7E72-3E77-7917-04853E152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86E1C7-E53C-140B-541F-AE152724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4" y="673768"/>
            <a:ext cx="11577368" cy="60294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1D80ED-127A-BF27-04F6-829316A5F1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2" y="154786"/>
            <a:ext cx="7504839" cy="3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67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1FAFB4-5E3E-DA2A-4883-E7298A3DA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7499B7-2220-396D-6914-32D35A00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9" y="243670"/>
            <a:ext cx="11695942" cy="1469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FFB78-43C9-F615-39D4-D2487F0325BD}"/>
              </a:ext>
            </a:extLst>
          </p:cNvPr>
          <p:cNvSpPr txBox="1"/>
          <p:nvPr/>
        </p:nvSpPr>
        <p:spPr>
          <a:xfrm>
            <a:off x="394159" y="2645282"/>
            <a:ext cx="114036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</a:rPr>
              <a:t>Government segment’s each product sales is the best from other segment but Enterprise segment is losing a lot.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</a:rPr>
              <a:t>Comparatively 2014 sale 2013 is very low.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</a:rPr>
              <a:t>Paseo product is very high in demand in every country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</a:rPr>
              <a:t>U.S.A and Mexico is the top sailing country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rgbClr val="002060"/>
                </a:solidFill>
              </a:rPr>
              <a:t>Government sector returned good profit.</a:t>
            </a:r>
          </a:p>
        </p:txBody>
      </p:sp>
    </p:spTree>
    <p:extLst>
      <p:ext uri="{BB962C8B-B14F-4D97-AF65-F5344CB8AC3E}">
        <p14:creationId xmlns:p14="http://schemas.microsoft.com/office/powerpoint/2010/main" val="2971795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0A2C7-137A-B422-3F07-EBD2C20A5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4D6B5F-4D3A-8E18-CD75-91FC5ED78D3A}"/>
              </a:ext>
            </a:extLst>
          </p:cNvPr>
          <p:cNvSpPr txBox="1"/>
          <p:nvPr/>
        </p:nvSpPr>
        <p:spPr>
          <a:xfrm>
            <a:off x="510274" y="555225"/>
            <a:ext cx="11403681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Summary of copy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DCFB0-2D64-71BB-CDB5-D1C9C57FCF79}"/>
              </a:ext>
            </a:extLst>
          </p:cNvPr>
          <p:cNvSpPr txBox="1"/>
          <p:nvPr/>
        </p:nvSpPr>
        <p:spPr>
          <a:xfrm>
            <a:off x="394159" y="1433339"/>
            <a:ext cx="1140368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The following soft copy inside the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2060"/>
                </a:solidFill>
              </a:rPr>
              <a:t>PPT   -         Presentation of the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2060"/>
                </a:solidFill>
              </a:rPr>
              <a:t>Pdf   -         PPT file converted in 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2060"/>
                </a:solidFill>
              </a:rPr>
              <a:t>Excel  -      Summary of data,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02060"/>
                </a:solidFill>
              </a:rPr>
              <a:t>Sql</a:t>
            </a:r>
            <a:r>
              <a:rPr lang="en-US" sz="3200" b="1" dirty="0">
                <a:solidFill>
                  <a:srgbClr val="002060"/>
                </a:solidFill>
              </a:rPr>
              <a:t>      -      imported table into </a:t>
            </a:r>
            <a:r>
              <a:rPr lang="en-US" sz="3200" b="1" dirty="0" err="1">
                <a:solidFill>
                  <a:srgbClr val="002060"/>
                </a:solidFill>
              </a:rPr>
              <a:t>mysql</a:t>
            </a:r>
            <a:endParaRPr lang="en-US" sz="3200" b="1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02060"/>
                </a:solidFill>
              </a:rPr>
              <a:t>Pbix</a:t>
            </a:r>
            <a:r>
              <a:rPr lang="en-US" sz="3200" b="1" dirty="0">
                <a:solidFill>
                  <a:srgbClr val="002060"/>
                </a:solidFill>
              </a:rPr>
              <a:t>   -       visualization dashboard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002060"/>
              </a:solidFill>
            </a:endParaRPr>
          </a:p>
          <a:p>
            <a:r>
              <a:rPr lang="en-US" sz="3200" b="1" dirty="0">
                <a:solidFill>
                  <a:srgbClr val="002060"/>
                </a:solidFill>
              </a:rPr>
              <a:t>Note : All the above file is in the zip folder </a:t>
            </a:r>
          </a:p>
        </p:txBody>
      </p:sp>
    </p:spTree>
    <p:extLst>
      <p:ext uri="{BB962C8B-B14F-4D97-AF65-F5344CB8AC3E}">
        <p14:creationId xmlns:p14="http://schemas.microsoft.com/office/powerpoint/2010/main" val="4191536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1953E-F022-FD6B-80EE-C2373142D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6BFFB-0101-E6F5-0A7B-B6B72EB1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362" y="2480934"/>
            <a:ext cx="11079237" cy="422466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  <a:latin typeface="Cooper Black" panose="0208090404030B020404" pitchFamily="18" charset="0"/>
              </a:rPr>
              <a:t>Thank you for your time to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202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A68A-B06B-1917-DA6B-C6EBA67A7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FD6FA-C876-1B57-0995-B4D736B6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962" y="321934"/>
            <a:ext cx="11587238" cy="922666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>
                <a:solidFill>
                  <a:schemeClr val="accent1"/>
                </a:solidFill>
                <a:highlight>
                  <a:srgbClr val="00FFFF"/>
                </a:highlight>
                <a:latin typeface="Cooper Black" panose="0208090404030B020404" pitchFamily="18" charset="0"/>
              </a:rPr>
              <a:t>Details of Dataset – Western country financial sales data</a:t>
            </a:r>
            <a:r>
              <a:rPr lang="en-US" sz="500" b="1" dirty="0">
                <a:solidFill>
                  <a:schemeClr val="accent6"/>
                </a:solidFill>
                <a:highlight>
                  <a:srgbClr val="00FFFF"/>
                </a:highlight>
              </a:rPr>
              <a:t>		</a:t>
            </a:r>
            <a:r>
              <a:rPr lang="en-US" sz="400" b="1" dirty="0">
                <a:solidFill>
                  <a:schemeClr val="accent6"/>
                </a:solidFill>
                <a:highlight>
                  <a:srgbClr val="00FFFF"/>
                </a:highlight>
              </a:rPr>
              <a:t>				</a:t>
            </a:r>
            <a:r>
              <a:rPr lang="en-US" sz="300" b="1" dirty="0">
                <a:highlight>
                  <a:srgbClr val="00FFFF"/>
                </a:highlight>
              </a:rPr>
              <a:t>	</a:t>
            </a:r>
            <a:endParaRPr lang="en-US" sz="200" dirty="0">
              <a:highlight>
                <a:srgbClr val="00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8C611-78AA-47B0-10AE-7E3F4DB3461B}"/>
              </a:ext>
            </a:extLst>
          </p:cNvPr>
          <p:cNvSpPr txBox="1"/>
          <p:nvPr/>
        </p:nvSpPr>
        <p:spPr>
          <a:xfrm>
            <a:off x="812800" y="1244600"/>
            <a:ext cx="11239500" cy="31085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u="none" strike="noStrike" baseline="0" dirty="0">
                <a:solidFill>
                  <a:schemeClr val="bg1"/>
                </a:solidFill>
                <a:latin typeface="Canva Sans"/>
              </a:rPr>
              <a:t>Sales has been done across the countries – France, Germany, Mexico…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dirty="0">
                <a:solidFill>
                  <a:schemeClr val="bg1"/>
                </a:solidFill>
                <a:latin typeface="Canva Sans"/>
              </a:rPr>
              <a:t>There is several product to be sale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dirty="0">
                <a:solidFill>
                  <a:schemeClr val="bg1"/>
                </a:solidFill>
                <a:latin typeface="Canva Sans"/>
              </a:rPr>
              <a:t>The sale history is the year of 2013 and 2014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dirty="0">
                <a:solidFill>
                  <a:schemeClr val="bg1"/>
                </a:solidFill>
                <a:latin typeface="Canva Sans"/>
              </a:rPr>
              <a:t>There was several segmental product to be sale for </a:t>
            </a:r>
            <a:r>
              <a:rPr lang="en-US" sz="2800" b="1" i="1" dirty="0" err="1">
                <a:solidFill>
                  <a:schemeClr val="bg1"/>
                </a:solidFill>
                <a:latin typeface="Canva Sans"/>
              </a:rPr>
              <a:t>e.g</a:t>
            </a:r>
            <a:r>
              <a:rPr lang="en-US" sz="2800" b="1" i="1" dirty="0">
                <a:solidFill>
                  <a:schemeClr val="bg1"/>
                </a:solidFill>
                <a:latin typeface="Canva Sans"/>
              </a:rPr>
              <a:t> – Government, enterprise </a:t>
            </a:r>
            <a:r>
              <a:rPr lang="en-US" sz="2800" b="1" i="1" dirty="0" err="1">
                <a:solidFill>
                  <a:schemeClr val="bg1"/>
                </a:solidFill>
                <a:latin typeface="Canva Sans"/>
              </a:rPr>
              <a:t>e.t.c</a:t>
            </a:r>
            <a:endParaRPr lang="en-US" sz="2800" b="1" i="1" dirty="0">
              <a:solidFill>
                <a:schemeClr val="bg1"/>
              </a:solidFill>
              <a:latin typeface="Canva Sans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i="1" dirty="0">
                <a:solidFill>
                  <a:schemeClr val="bg1"/>
                </a:solidFill>
                <a:latin typeface="Canva Sans"/>
              </a:rPr>
              <a:t>In the dataset have multiple column for </a:t>
            </a:r>
            <a:r>
              <a:rPr lang="en-US" sz="2800" b="1" i="1" dirty="0" err="1">
                <a:solidFill>
                  <a:schemeClr val="bg1"/>
                </a:solidFill>
                <a:latin typeface="Canva Sans"/>
              </a:rPr>
              <a:t>e.g</a:t>
            </a:r>
            <a:r>
              <a:rPr lang="en-US" sz="2800" b="1" i="1" dirty="0">
                <a:solidFill>
                  <a:schemeClr val="bg1"/>
                </a:solidFill>
                <a:latin typeface="Canva Sans"/>
              </a:rPr>
              <a:t> – Gross sale of product , profit, sale, manufacturing price, COGS etc.</a:t>
            </a:r>
          </a:p>
        </p:txBody>
      </p:sp>
    </p:spTree>
    <p:extLst>
      <p:ext uri="{BB962C8B-B14F-4D97-AF65-F5344CB8AC3E}">
        <p14:creationId xmlns:p14="http://schemas.microsoft.com/office/powerpoint/2010/main" val="5584481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280C35-DB0F-E2D6-A309-94852499B7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4" y="474621"/>
            <a:ext cx="11451772" cy="809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706394-B458-28F0-521A-40BF4D19F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6" y="1713433"/>
            <a:ext cx="5693971" cy="2153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F90B0F-69B6-00E0-6CBF-F80B39C31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14" y="1713433"/>
            <a:ext cx="5907560" cy="2153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BC0200-E8DA-5A41-B469-DDDA1D13A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6" y="4180270"/>
            <a:ext cx="11820086" cy="19250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81E016-3BCC-5C1E-244F-F5359082EBC8}"/>
              </a:ext>
            </a:extLst>
          </p:cNvPr>
          <p:cNvSpPr txBox="1"/>
          <p:nvPr/>
        </p:nvSpPr>
        <p:spPr>
          <a:xfrm>
            <a:off x="0" y="1372288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Summary - 01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C052B3-DD33-BE2C-C100-3E85C7FDCE70}"/>
              </a:ext>
            </a:extLst>
          </p:cNvPr>
          <p:cNvSpPr txBox="1"/>
          <p:nvPr/>
        </p:nvSpPr>
        <p:spPr>
          <a:xfrm>
            <a:off x="6509657" y="1372288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Summary - 02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D722CC-8114-A379-99AD-420C8A6BF475}"/>
              </a:ext>
            </a:extLst>
          </p:cNvPr>
          <p:cNvSpPr txBox="1"/>
          <p:nvPr/>
        </p:nvSpPr>
        <p:spPr>
          <a:xfrm>
            <a:off x="486228" y="4111719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Summary - 03</a:t>
            </a:r>
          </a:p>
        </p:txBody>
      </p:sp>
    </p:spTree>
    <p:extLst>
      <p:ext uri="{BB962C8B-B14F-4D97-AF65-F5344CB8AC3E}">
        <p14:creationId xmlns:p14="http://schemas.microsoft.com/office/powerpoint/2010/main" val="43669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B05148-6CEA-02B4-4CB2-68AF164EC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E16B-B00B-E4CF-B7F2-BB78811C29E5}"/>
              </a:ext>
            </a:extLst>
          </p:cNvPr>
          <p:cNvSpPr txBox="1"/>
          <p:nvPr/>
        </p:nvSpPr>
        <p:spPr>
          <a:xfrm>
            <a:off x="391885" y="399831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Summary - 04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EF7F8-518E-469E-FAE7-72DF84C7D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71568"/>
            <a:ext cx="12192000" cy="3908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1FE47-BA8B-D4F1-E58F-442E19308105}"/>
              </a:ext>
            </a:extLst>
          </p:cNvPr>
          <p:cNvSpPr txBox="1"/>
          <p:nvPr/>
        </p:nvSpPr>
        <p:spPr>
          <a:xfrm>
            <a:off x="0" y="3125783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Summary - 05</a:t>
            </a:r>
          </a:p>
        </p:txBody>
      </p:sp>
    </p:spTree>
    <p:extLst>
      <p:ext uri="{BB962C8B-B14F-4D97-AF65-F5344CB8AC3E}">
        <p14:creationId xmlns:p14="http://schemas.microsoft.com/office/powerpoint/2010/main" val="400144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425D4E-4A2E-2426-B1C4-D099A1A6A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E2B279-9DE9-A343-1281-1E70439056BD}"/>
              </a:ext>
            </a:extLst>
          </p:cNvPr>
          <p:cNvSpPr txBox="1"/>
          <p:nvPr/>
        </p:nvSpPr>
        <p:spPr>
          <a:xfrm>
            <a:off x="2935061" y="285531"/>
            <a:ext cx="613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highlight>
                  <a:srgbClr val="00FFFF"/>
                </a:highlight>
              </a:rPr>
              <a:t>Summary – 06 (Months and year wise – sales &amp; profit)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3C676-24DF-CCB3-F2FB-475EA4A9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5011"/>
            <a:ext cx="12192000" cy="38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4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73BBD6-7B73-517E-9DC9-ADAB4CBAE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F9DE3C-75CE-1AF1-C909-5AAB0D9253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6" y="116060"/>
            <a:ext cx="11917923" cy="813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52075D-AEA8-9F0B-2BEB-7E65CDF82C2A}"/>
              </a:ext>
            </a:extLst>
          </p:cNvPr>
          <p:cNvSpPr txBox="1"/>
          <p:nvPr/>
        </p:nvSpPr>
        <p:spPr>
          <a:xfrm>
            <a:off x="284813" y="1708879"/>
            <a:ext cx="115724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Data cleaning checked but 100% is correct, so cleaning not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Statistical Analysis performed in power query                   </a:t>
            </a:r>
            <a:r>
              <a:rPr lang="en-US" sz="3200" b="1" dirty="0">
                <a:solidFill>
                  <a:srgbClr val="002060"/>
                </a:solidFill>
              </a:rPr>
              <a:t>Transform &gt; Statistics</a:t>
            </a:r>
            <a:r>
              <a:rPr lang="en-US" sz="3200" dirty="0">
                <a:solidFill>
                  <a:srgbClr val="002060"/>
                </a:solidFill>
              </a:rPr>
              <a:t> option of</a:t>
            </a:r>
            <a:r>
              <a:rPr lang="en-US" sz="3200" b="1" dirty="0">
                <a:solidFill>
                  <a:srgbClr val="002060"/>
                </a:solidFill>
              </a:rPr>
              <a:t> unit sold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Mode has been calculated of unit sold column also.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Sum calculated also of Gross sale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  <a:p>
            <a:r>
              <a:rPr lang="en-US" sz="3200" dirty="0">
                <a:solidFill>
                  <a:srgbClr val="002060"/>
                </a:solidFill>
              </a:rPr>
              <a:t>In the next page all statistical analysis available and summary table presented statical analysis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862DBD-3CFE-941E-F833-3B579FB8D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A3C4BD-434C-0476-9C76-A83C65354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812800"/>
            <a:ext cx="11901714" cy="5847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74E624-8DFC-C715-1860-852EBD6F1E21}"/>
              </a:ext>
            </a:extLst>
          </p:cNvPr>
          <p:cNvSpPr txBox="1"/>
          <p:nvPr/>
        </p:nvSpPr>
        <p:spPr>
          <a:xfrm>
            <a:off x="5405847" y="3551784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Data Cleaned 100%</a:t>
            </a:r>
          </a:p>
        </p:txBody>
      </p:sp>
    </p:spTree>
    <p:extLst>
      <p:ext uri="{BB962C8B-B14F-4D97-AF65-F5344CB8AC3E}">
        <p14:creationId xmlns:p14="http://schemas.microsoft.com/office/powerpoint/2010/main" val="359137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56C0A4-C49C-B3C5-1E5D-E31A7C3F5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31DA17-D2C1-A903-E8CF-9A72904AB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5" y="971516"/>
            <a:ext cx="7974194" cy="5689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05F386-C9CD-BD34-AE36-00A39BCB9455}"/>
              </a:ext>
            </a:extLst>
          </p:cNvPr>
          <p:cNvSpPr txBox="1"/>
          <p:nvPr/>
        </p:nvSpPr>
        <p:spPr>
          <a:xfrm>
            <a:off x="391885" y="399831"/>
            <a:ext cx="47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Transform -&gt; statistics -&gt; sum performed</a:t>
            </a:r>
          </a:p>
        </p:txBody>
      </p:sp>
    </p:spTree>
    <p:extLst>
      <p:ext uri="{BB962C8B-B14F-4D97-AF65-F5344CB8AC3E}">
        <p14:creationId xmlns:p14="http://schemas.microsoft.com/office/powerpoint/2010/main" val="1993503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691</TotalTime>
  <Words>657</Words>
  <Application>Microsoft Office PowerPoint</Application>
  <PresentationFormat>Widescreen</PresentationFormat>
  <Paragraphs>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Canva Sans</vt:lpstr>
      <vt:lpstr>Century Gothic</vt:lpstr>
      <vt:lpstr>Cooper Black</vt:lpstr>
      <vt:lpstr>Montserrat-Regular</vt:lpstr>
      <vt:lpstr>Wingdings</vt:lpstr>
      <vt:lpstr>Vapor Trail</vt:lpstr>
      <vt:lpstr>Capstone Project :  Western Countries Financial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mustafa alam</dc:creator>
  <cp:lastModifiedBy>mustafa alam</cp:lastModifiedBy>
  <cp:revision>52</cp:revision>
  <dcterms:created xsi:type="dcterms:W3CDTF">2025-05-03T04:33:48Z</dcterms:created>
  <dcterms:modified xsi:type="dcterms:W3CDTF">2025-05-06T18:24:22Z</dcterms:modified>
</cp:coreProperties>
</file>