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4"/>
    <p:sldMasterId id="2147483774" r:id="rId5"/>
    <p:sldMasterId id="2147483786" r:id="rId6"/>
    <p:sldMasterId id="2147483815" r:id="rId7"/>
  </p:sldMasterIdLst>
  <p:notesMasterIdLst>
    <p:notesMasterId r:id="rId39"/>
  </p:notesMasterIdLst>
  <p:handoutMasterIdLst>
    <p:handoutMasterId r:id="rId40"/>
  </p:handoutMasterIdLst>
  <p:sldIdLst>
    <p:sldId id="256" r:id="rId8"/>
    <p:sldId id="258" r:id="rId9"/>
    <p:sldId id="276" r:id="rId10"/>
    <p:sldId id="295" r:id="rId11"/>
    <p:sldId id="275" r:id="rId12"/>
    <p:sldId id="277" r:id="rId13"/>
    <p:sldId id="294" r:id="rId14"/>
    <p:sldId id="305" r:id="rId15"/>
    <p:sldId id="278" r:id="rId16"/>
    <p:sldId id="292" r:id="rId17"/>
    <p:sldId id="279" r:id="rId18"/>
    <p:sldId id="301" r:id="rId19"/>
    <p:sldId id="298" r:id="rId20"/>
    <p:sldId id="299" r:id="rId21"/>
    <p:sldId id="293" r:id="rId22"/>
    <p:sldId id="280" r:id="rId23"/>
    <p:sldId id="300" r:id="rId24"/>
    <p:sldId id="288" r:id="rId25"/>
    <p:sldId id="281" r:id="rId26"/>
    <p:sldId id="297" r:id="rId27"/>
    <p:sldId id="283" r:id="rId28"/>
    <p:sldId id="284" r:id="rId29"/>
    <p:sldId id="285" r:id="rId30"/>
    <p:sldId id="286" r:id="rId31"/>
    <p:sldId id="303" r:id="rId32"/>
    <p:sldId id="287" r:id="rId33"/>
    <p:sldId id="296" r:id="rId34"/>
    <p:sldId id="302" r:id="rId35"/>
    <p:sldId id="282" r:id="rId36"/>
    <p:sldId id="290" r:id="rId37"/>
    <p:sldId id="27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DB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792" autoAdjust="0"/>
  </p:normalViewPr>
  <p:slideViewPr>
    <p:cSldViewPr snapToGrid="0" snapToObjects="1">
      <p:cViewPr varScale="1">
        <p:scale>
          <a:sx n="63" d="100"/>
          <a:sy n="63" d="100"/>
        </p:scale>
        <p:origin x="804" y="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rgi\Desktop\Final%20Year%20Project\Deliverabl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31275830844669"/>
          <c:y val="4.580777686202301E-2"/>
          <c:w val="0.82057003049679911"/>
          <c:h val="0.82268062060520364"/>
        </c:manualLayout>
      </c:layout>
      <c:barChart>
        <c:barDir val="bar"/>
        <c:grouping val="stacked"/>
        <c:varyColors val="0"/>
        <c:ser>
          <c:idx val="0"/>
          <c:order val="0"/>
          <c:tx>
            <c:strRef>
              <c:f>'Gantt Chart'!$B$1</c:f>
              <c:strCache>
                <c:ptCount val="1"/>
                <c:pt idx="0">
                  <c:v>Dates</c:v>
                </c:pt>
              </c:strCache>
            </c:strRef>
          </c:tx>
          <c:spPr>
            <a:noFill/>
            <a:ln>
              <a:noFill/>
            </a:ln>
            <a:effectLst/>
          </c:spPr>
          <c:invertIfNegative val="0"/>
          <c:dPt>
            <c:idx val="0"/>
            <c:invertIfNegative val="0"/>
            <c:bubble3D val="0"/>
            <c:spPr>
              <a:solidFill>
                <a:schemeClr val="accent2">
                  <a:lumMod val="75000"/>
                </a:schemeClr>
              </a:solidFill>
              <a:ln cmpd="sng">
                <a:solidFill>
                  <a:schemeClr val="accent2">
                    <a:lumMod val="75000"/>
                  </a:schemeClr>
                </a:solidFill>
              </a:ln>
              <a:effectLst/>
            </c:spPr>
            <c:extLst>
              <c:ext xmlns:c16="http://schemas.microsoft.com/office/drawing/2014/chart" uri="{C3380CC4-5D6E-409C-BE32-E72D297353CC}">
                <c16:uniqueId val="{00000001-4A63-4BE8-BDDB-1682A6352ECE}"/>
              </c:ext>
            </c:extLst>
          </c:dPt>
          <c:cat>
            <c:strRef>
              <c:f>'Gantt Chart'!$A$2:$A$7</c:f>
              <c:strCache>
                <c:ptCount val="6"/>
                <c:pt idx="0">
                  <c:v>Analysis</c:v>
                </c:pt>
                <c:pt idx="1">
                  <c:v>Design</c:v>
                </c:pt>
                <c:pt idx="2">
                  <c:v>Development</c:v>
                </c:pt>
                <c:pt idx="3">
                  <c:v>Testing</c:v>
                </c:pt>
                <c:pt idx="4">
                  <c:v>Deployment</c:v>
                </c:pt>
                <c:pt idx="5">
                  <c:v>Completion</c:v>
                </c:pt>
              </c:strCache>
            </c:strRef>
          </c:cat>
          <c:val>
            <c:numRef>
              <c:f>'Gantt Chart'!$B$2:$B$7</c:f>
              <c:numCache>
                <c:formatCode>m/d/yyyy</c:formatCode>
                <c:ptCount val="6"/>
                <c:pt idx="0">
                  <c:v>44165</c:v>
                </c:pt>
                <c:pt idx="1">
                  <c:v>44165</c:v>
                </c:pt>
                <c:pt idx="2">
                  <c:v>44211</c:v>
                </c:pt>
                <c:pt idx="3">
                  <c:v>44286</c:v>
                </c:pt>
                <c:pt idx="4">
                  <c:v>44296</c:v>
                </c:pt>
                <c:pt idx="5">
                  <c:v>44301</c:v>
                </c:pt>
              </c:numCache>
            </c:numRef>
          </c:val>
          <c:extLst>
            <c:ext xmlns:c16="http://schemas.microsoft.com/office/drawing/2014/chart" uri="{C3380CC4-5D6E-409C-BE32-E72D297353CC}">
              <c16:uniqueId val="{00000002-4A63-4BE8-BDDB-1682A6352ECE}"/>
            </c:ext>
          </c:extLst>
        </c:ser>
        <c:ser>
          <c:idx val="1"/>
          <c:order val="1"/>
          <c:tx>
            <c:strRef>
              <c:f>'Gantt Chart'!$C$1</c:f>
              <c:strCache>
                <c:ptCount val="1"/>
                <c:pt idx="0">
                  <c:v>Dates</c:v>
                </c:pt>
              </c:strCache>
            </c:strRef>
          </c:tx>
          <c:spPr>
            <a:solidFill>
              <a:schemeClr val="accent2">
                <a:lumMod val="75000"/>
              </a:schemeClr>
            </a:solidFill>
            <a:ln>
              <a:solidFill>
                <a:schemeClr val="accent2">
                  <a:lumMod val="75000"/>
                </a:schemeClr>
              </a:solidFill>
            </a:ln>
            <a:effectLst/>
          </c:spPr>
          <c:invertIfNegative val="0"/>
          <c:cat>
            <c:strRef>
              <c:f>'Gantt Chart'!$A$2:$A$7</c:f>
              <c:strCache>
                <c:ptCount val="6"/>
                <c:pt idx="0">
                  <c:v>Analysis</c:v>
                </c:pt>
                <c:pt idx="1">
                  <c:v>Design</c:v>
                </c:pt>
                <c:pt idx="2">
                  <c:v>Development</c:v>
                </c:pt>
                <c:pt idx="3">
                  <c:v>Testing</c:v>
                </c:pt>
                <c:pt idx="4">
                  <c:v>Deployment</c:v>
                </c:pt>
                <c:pt idx="5">
                  <c:v>Completion</c:v>
                </c:pt>
              </c:strCache>
            </c:strRef>
          </c:cat>
          <c:val>
            <c:numRef>
              <c:f>'Gantt Chart'!$C$2:$C$7</c:f>
              <c:numCache>
                <c:formatCode>General</c:formatCode>
                <c:ptCount val="6"/>
                <c:pt idx="0">
                  <c:v>0</c:v>
                </c:pt>
                <c:pt idx="1">
                  <c:v>47</c:v>
                </c:pt>
                <c:pt idx="2">
                  <c:v>74</c:v>
                </c:pt>
                <c:pt idx="3">
                  <c:v>10</c:v>
                </c:pt>
                <c:pt idx="4">
                  <c:v>5</c:v>
                </c:pt>
                <c:pt idx="5">
                  <c:v>5</c:v>
                </c:pt>
              </c:numCache>
            </c:numRef>
          </c:val>
          <c:extLst>
            <c:ext xmlns:c16="http://schemas.microsoft.com/office/drawing/2014/chart" uri="{C3380CC4-5D6E-409C-BE32-E72D297353CC}">
              <c16:uniqueId val="{00000003-4A63-4BE8-BDDB-1682A6352ECE}"/>
            </c:ext>
          </c:extLst>
        </c:ser>
        <c:dLbls>
          <c:showLegendKey val="0"/>
          <c:showVal val="0"/>
          <c:showCatName val="0"/>
          <c:showSerName val="0"/>
          <c:showPercent val="0"/>
          <c:showBubbleSize val="0"/>
        </c:dLbls>
        <c:gapWidth val="150"/>
        <c:overlap val="100"/>
        <c:axId val="-1165137584"/>
        <c:axId val="-1165140304"/>
      </c:barChart>
      <c:catAx>
        <c:axId val="-116513758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Process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140304"/>
        <c:crosses val="autoZero"/>
        <c:auto val="1"/>
        <c:lblAlgn val="ctr"/>
        <c:lblOffset val="100"/>
        <c:noMultiLvlLbl val="0"/>
      </c:catAx>
      <c:valAx>
        <c:axId val="-1165140304"/>
        <c:scaling>
          <c:orientation val="minMax"/>
          <c:max val="44320"/>
          <c:min val="440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Dates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137584"/>
        <c:crosses val="autoZero"/>
        <c:crossBetween val="between"/>
        <c:majorUnit val="37"/>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6/19/2021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6/19/2021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31</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14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682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689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9E57DC2-970A-4B3E-BB1C-7A09969E49D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112972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17667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6487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21172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16074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07876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56505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3859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491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66607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08844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647654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116F-4E31-4950-9812-CEBAB19C6F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DAEA3F-C318-41BC-A361-2835E5D2D7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2B391C-E79D-4533-8DCC-5575CE196600}"/>
              </a:ext>
            </a:extLst>
          </p:cNvPr>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a:extLst>
              <a:ext uri="{FF2B5EF4-FFF2-40B4-BE49-F238E27FC236}">
                <a16:creationId xmlns:a16="http://schemas.microsoft.com/office/drawing/2014/main" id="{7BFE23EC-496C-4DC1-9B21-C31FB8046B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281133-4E7D-45FC-A41C-DBC4967A9D41}"/>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42809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0BE1-6E6F-40F5-81D3-E2B6B7BF7E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31315-0E51-44F6-B1D1-40E4D3430D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6D8903-9AB9-448E-91C7-51D31EF8B281}"/>
              </a:ext>
            </a:extLst>
          </p:cNvPr>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a:extLst>
              <a:ext uri="{FF2B5EF4-FFF2-40B4-BE49-F238E27FC236}">
                <a16:creationId xmlns:a16="http://schemas.microsoft.com/office/drawing/2014/main" id="{C4B62DD4-4465-4E13-9F31-2F748E93BF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4783E7-3576-4B7B-860B-0409A44D36E1}"/>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43337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F99D-A365-4F90-9F1E-2BC0FCB05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A1C747-6610-430D-ADA1-60A322E27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B9A2A0-06C2-406D-9246-ADCDC8979DB6}"/>
              </a:ext>
            </a:extLst>
          </p:cNvPr>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a:extLst>
              <a:ext uri="{FF2B5EF4-FFF2-40B4-BE49-F238E27FC236}">
                <a16:creationId xmlns:a16="http://schemas.microsoft.com/office/drawing/2014/main" id="{49DFA785-7D8E-41CD-B55A-7D17C00057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6585B9-7D08-46B1-A6B2-13F0223C5C1E}"/>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86644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32B1-E722-4E7D-B8B3-DBBBB65E2F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DAF594-F25F-439C-8817-8FED17F179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FDD70E-3D1E-4557-AEA0-EE3876F4B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71E9D3-DFFF-4EB4-A89B-E531C1913C68}"/>
              </a:ext>
            </a:extLst>
          </p:cNvPr>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6" name="Footer Placeholder 5">
            <a:extLst>
              <a:ext uri="{FF2B5EF4-FFF2-40B4-BE49-F238E27FC236}">
                <a16:creationId xmlns:a16="http://schemas.microsoft.com/office/drawing/2014/main" id="{4BF8C9AD-9E03-4D87-9E8F-11E2729E82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252027-BCDE-4A54-934C-19F194256D41}"/>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996265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6BBE-108C-43EF-9854-700C82881F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71163E-D19E-4DBF-B2BA-8CCB53E999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F65C2D-18CE-450B-A15A-0B92FC1E4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B74E96-6E1F-47B5-860B-70B6612F0F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D696E7-A138-4161-ACCA-96D7892C53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F200FC-5D71-477F-A069-F218BB2FF507}"/>
              </a:ext>
            </a:extLst>
          </p:cNvPr>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8" name="Footer Placeholder 7">
            <a:extLst>
              <a:ext uri="{FF2B5EF4-FFF2-40B4-BE49-F238E27FC236}">
                <a16:creationId xmlns:a16="http://schemas.microsoft.com/office/drawing/2014/main" id="{59EC7169-7235-4B71-ADCB-0A32CCDF59D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D8AFBB0-E930-47F2-8795-9F056218290B}"/>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89822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65FF-040B-4DAA-9FFF-A2FD127620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6DE744-C9CF-41E6-A618-6C917E942A1C}"/>
              </a:ext>
            </a:extLst>
          </p:cNvPr>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4" name="Footer Placeholder 3">
            <a:extLst>
              <a:ext uri="{FF2B5EF4-FFF2-40B4-BE49-F238E27FC236}">
                <a16:creationId xmlns:a16="http://schemas.microsoft.com/office/drawing/2014/main" id="{805C98DB-2470-4D62-ADF2-94B940D1A34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6C50D5-7E96-47B2-BC6D-644DFB4D9463}"/>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354058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F614A-EDDA-40A8-B88A-0813BC954918}"/>
              </a:ext>
            </a:extLst>
          </p:cNvPr>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3" name="Footer Placeholder 2">
            <a:extLst>
              <a:ext uri="{FF2B5EF4-FFF2-40B4-BE49-F238E27FC236}">
                <a16:creationId xmlns:a16="http://schemas.microsoft.com/office/drawing/2014/main" id="{071264A2-3314-4C4C-83B3-F0830CA041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7AD5410-ACA6-4D44-8E85-36D207988CBE}"/>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0780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62485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2367-1A7D-4980-B316-40F005434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24F813-7F67-418D-B660-63BE62E7A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E2BA07-503C-486A-8638-D48CE9BFA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29893-261B-493D-9222-C78C15BE2CC1}"/>
              </a:ext>
            </a:extLst>
          </p:cNvPr>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6" name="Footer Placeholder 5">
            <a:extLst>
              <a:ext uri="{FF2B5EF4-FFF2-40B4-BE49-F238E27FC236}">
                <a16:creationId xmlns:a16="http://schemas.microsoft.com/office/drawing/2014/main" id="{DE92445F-02EF-4D72-943C-BDB39B31A2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EC1F78-D455-46D7-8D56-7A9DBBD74BDB}"/>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73828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A2FF-2B15-4A8C-A8B3-604494F0E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9021C9-ED80-4CE8-9802-EA3A0AF54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B5343C-83AC-4FD6-9A92-6942C0AB0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D2FFA-E698-4CD0-8437-353C16F6F6BB}"/>
              </a:ext>
            </a:extLst>
          </p:cNvPr>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6" name="Footer Placeholder 5">
            <a:extLst>
              <a:ext uri="{FF2B5EF4-FFF2-40B4-BE49-F238E27FC236}">
                <a16:creationId xmlns:a16="http://schemas.microsoft.com/office/drawing/2014/main" id="{9D2FCE1F-ADFC-4260-A31B-A9CAB0F31B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F36C14-471D-4556-923A-614D563BAD4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92936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EA86-BB8F-4CFA-824A-4FCC8F392A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8706C-C3AA-4F5A-B991-CB4331AC8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CDB7E7-A242-4E63-BA8D-C4760B3F01CE}"/>
              </a:ext>
            </a:extLst>
          </p:cNvPr>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a:extLst>
              <a:ext uri="{FF2B5EF4-FFF2-40B4-BE49-F238E27FC236}">
                <a16:creationId xmlns:a16="http://schemas.microsoft.com/office/drawing/2014/main" id="{9876DFB2-0043-4E14-8E0B-D33E3DCF31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3EF904-8D09-4691-851F-9E3F587AAB6F}"/>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547555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0CAD1B-9C88-44B3-8742-09D1A341B3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779E4E-E4B8-48A0-802B-D2C1DB2D4A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A86A2F-AFAD-4050-A3FE-6009479BD63A}"/>
              </a:ext>
            </a:extLst>
          </p:cNvPr>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a:extLst>
              <a:ext uri="{FF2B5EF4-FFF2-40B4-BE49-F238E27FC236}">
                <a16:creationId xmlns:a16="http://schemas.microsoft.com/office/drawing/2014/main" id="{65799749-6CEF-40D3-9CC2-911D1AB43A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8525D7-10A4-477A-B305-33DA45756C1E}"/>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771909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274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467409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858568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987570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519196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0364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11611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654699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55503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6/19/2021</a:t>
            </a:fld>
            <a:endParaRPr lang="en-US" dirty="0"/>
          </a:p>
        </p:txBody>
      </p:sp>
    </p:spTree>
    <p:extLst>
      <p:ext uri="{BB962C8B-B14F-4D97-AF65-F5344CB8AC3E}">
        <p14:creationId xmlns:p14="http://schemas.microsoft.com/office/powerpoint/2010/main" val="15586895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884401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97433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992825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87731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551208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384031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0548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81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525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7977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258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6/19/2021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863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75306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4704975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15F60-587C-46EE-A27B-8D2D5306C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BCA544-9242-449D-AC71-7AF076CDE7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D3EF7-C1F6-48BA-86DC-B86D55554B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6/19/2021</a:t>
            </a:fld>
            <a:endParaRPr lang="en-US" dirty="0"/>
          </a:p>
        </p:txBody>
      </p:sp>
      <p:sp>
        <p:nvSpPr>
          <p:cNvPr id="5" name="Footer Placeholder 4">
            <a:extLst>
              <a:ext uri="{FF2B5EF4-FFF2-40B4-BE49-F238E27FC236}">
                <a16:creationId xmlns:a16="http://schemas.microsoft.com/office/drawing/2014/main" id="{53CDEB6B-819D-466C-B732-74D5F9833F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0BD643E-5EB4-4D36-80F2-A333A4A93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2955469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6/19/2021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1281295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5.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hyperlink" Target="https://distill.pub/2017/ctc.%203" TargetMode="Externa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hyperlink" Target="https://www.semanticscholar.org/paper/Real-Time-Vehicle-Type-Categorization-and-Character-Pavaskar-Budihal/9602b5acb41804ea92bfbfc82e40fa50e105c043" TargetMode="External"/><Relationship Id="rId2" Type="http://schemas.openxmlformats.org/officeDocument/2006/relationships/hyperlink" Target="https://www.semanticscholar.org/paper/Smart-Toll-Collection-Using-Automatic-License-Plate-Mahalakshmi-Kumar/84bac3c7a5191b83e335261614a1ec02c1bd45f7" TargetMode="Externa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20px-ABESEC_logo.png">
            <a:extLst>
              <a:ext uri="{FF2B5EF4-FFF2-40B4-BE49-F238E27FC236}">
                <a16:creationId xmlns:a16="http://schemas.microsoft.com/office/drawing/2014/main" id="{DE7DCC73-0EB7-411D-95EA-A9DF899364DE}"/>
              </a:ext>
            </a:extLst>
          </p:cNvPr>
          <p:cNvPicPr>
            <a:picLocks noChangeAspect="1"/>
          </p:cNvPicPr>
          <p:nvPr/>
        </p:nvPicPr>
        <p:blipFill>
          <a:blip r:embed="rId3" cstate="print"/>
          <a:stretch>
            <a:fillRect/>
          </a:stretch>
        </p:blipFill>
        <p:spPr>
          <a:xfrm>
            <a:off x="326570" y="304800"/>
            <a:ext cx="1353373" cy="1894720"/>
          </a:xfrm>
          <a:prstGeom prst="rect">
            <a:avLst/>
          </a:prstGeom>
        </p:spPr>
      </p:pic>
      <p:sp>
        <p:nvSpPr>
          <p:cNvPr id="7" name="Subtitle 2">
            <a:extLst>
              <a:ext uri="{FF2B5EF4-FFF2-40B4-BE49-F238E27FC236}">
                <a16:creationId xmlns:a16="http://schemas.microsoft.com/office/drawing/2014/main" id="{ABC3C890-9D43-43DF-9E13-A5B95804B3A2}"/>
              </a:ext>
            </a:extLst>
          </p:cNvPr>
          <p:cNvSpPr txBox="1">
            <a:spLocks/>
          </p:cNvSpPr>
          <p:nvPr/>
        </p:nvSpPr>
        <p:spPr>
          <a:xfrm>
            <a:off x="692083" y="64805"/>
            <a:ext cx="11258912" cy="213522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n-US" sz="2400" b="1" dirty="0">
                <a:latin typeface="Calibri Light (Headings)"/>
              </a:rPr>
              <a:t>ABESEC Ghaziabad</a:t>
            </a:r>
          </a:p>
          <a:p>
            <a:pPr algn="ctr"/>
            <a:r>
              <a:rPr lang="en-US" sz="2400" b="1" dirty="0">
                <a:latin typeface="Calibri Light (Headings)"/>
              </a:rPr>
              <a:t>Department of Computer Science &amp; Engineering</a:t>
            </a:r>
          </a:p>
          <a:p>
            <a:pPr algn="ctr"/>
            <a:r>
              <a:rPr lang="en-US" sz="2400" b="1" dirty="0">
                <a:latin typeface="Calibri Light (Headings)"/>
              </a:rPr>
              <a:t>Automatic License Number Plate Recognition</a:t>
            </a:r>
          </a:p>
        </p:txBody>
      </p:sp>
      <p:sp>
        <p:nvSpPr>
          <p:cNvPr id="9" name="Title 1">
            <a:extLst>
              <a:ext uri="{FF2B5EF4-FFF2-40B4-BE49-F238E27FC236}">
                <a16:creationId xmlns:a16="http://schemas.microsoft.com/office/drawing/2014/main" id="{6F113E41-0710-43FE-90E3-2D82C40D714C}"/>
              </a:ext>
            </a:extLst>
          </p:cNvPr>
          <p:cNvSpPr txBox="1">
            <a:spLocks/>
          </p:cNvSpPr>
          <p:nvPr/>
        </p:nvSpPr>
        <p:spPr>
          <a:xfrm>
            <a:off x="2057400" y="3591176"/>
            <a:ext cx="8077200" cy="2133600"/>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latin typeface="Calibri Light (Headings)"/>
              </a:rPr>
              <a:t>Project Guide:    Dr. Anil Kumar Dubey</a:t>
            </a:r>
          </a:p>
          <a:p>
            <a:pPr algn="ctr"/>
            <a:endParaRPr lang="en-US" sz="2000" b="1" dirty="0">
              <a:latin typeface="Calibri Light (Headings)"/>
            </a:endParaRPr>
          </a:p>
          <a:p>
            <a:pPr algn="ctr"/>
            <a:r>
              <a:rPr lang="en-US" sz="2000" b="1" dirty="0">
                <a:latin typeface="Calibri Light (Headings)"/>
              </a:rPr>
              <a:t>Group Members:   1. Abhishek Mishra</a:t>
            </a:r>
            <a:br>
              <a:rPr lang="en-US" sz="2000" b="1" dirty="0">
                <a:latin typeface="Calibri Light (Headings)"/>
              </a:rPr>
            </a:br>
            <a:r>
              <a:rPr lang="en-US" sz="2000" b="1" dirty="0">
                <a:latin typeface="Calibri Light (Headings)"/>
              </a:rPr>
              <a:t>                                2. Aakash Kumar</a:t>
            </a:r>
            <a:br>
              <a:rPr lang="en-US" sz="2000" b="1" dirty="0">
                <a:latin typeface="Calibri Light (Headings)"/>
              </a:rPr>
            </a:br>
            <a:r>
              <a:rPr lang="en-US" sz="2000" b="1" dirty="0">
                <a:latin typeface="Calibri Light (Headings)"/>
              </a:rPr>
              <a:t>                                           3. Akshay Kumar Singh </a:t>
            </a:r>
            <a:br>
              <a:rPr lang="en-US" sz="2000" b="1" dirty="0">
                <a:latin typeface="Calibri Light (Headings)"/>
              </a:rPr>
            </a:br>
            <a:r>
              <a:rPr lang="en-US" sz="2000" b="1" dirty="0">
                <a:latin typeface="Calibri Light (Headings)"/>
              </a:rPr>
              <a:t>                      4. Alamgeer</a:t>
            </a:r>
            <a:br>
              <a:rPr lang="en-US" sz="2000" b="1" dirty="0">
                <a:latin typeface="Calibri Light (Headings)"/>
              </a:rPr>
            </a:br>
            <a:r>
              <a:rPr lang="en-US" sz="2000" b="1" dirty="0">
                <a:latin typeface="Calibri Light (Headings)"/>
              </a:rPr>
              <a:t>                                                                    </a:t>
            </a:r>
            <a:br>
              <a:rPr lang="en-US" sz="2000" b="1" dirty="0">
                <a:latin typeface="Calibri Light (Headings)"/>
              </a:rPr>
            </a:br>
            <a:endParaRPr lang="en-US" sz="2000" b="1" dirty="0">
              <a:latin typeface="Calibri Light (Headings)"/>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03E0-949D-4978-B96B-BE088672F181}"/>
              </a:ext>
            </a:extLst>
          </p:cNvPr>
          <p:cNvSpPr>
            <a:spLocks noGrp="1"/>
          </p:cNvSpPr>
          <p:nvPr>
            <p:ph type="title"/>
          </p:nvPr>
        </p:nvSpPr>
        <p:spPr/>
        <p:txBody>
          <a:bodyPr/>
          <a:lstStyle/>
          <a:p>
            <a:r>
              <a:rPr lang="en-US" b="1" u="sng" dirty="0"/>
              <a:t>H</a:t>
            </a:r>
            <a:r>
              <a:rPr lang="en-US" sz="4400" b="1" u="sng" dirty="0"/>
              <a:t>ardware Required</a:t>
            </a:r>
            <a:br>
              <a:rPr lang="en-US" b="1" u="sng" dirty="0"/>
            </a:br>
            <a:endParaRPr lang="en-IN" dirty="0"/>
          </a:p>
        </p:txBody>
      </p:sp>
      <p:pic>
        <p:nvPicPr>
          <p:cNvPr id="4" name="Content Placeholder 3">
            <a:extLst>
              <a:ext uri="{FF2B5EF4-FFF2-40B4-BE49-F238E27FC236}">
                <a16:creationId xmlns:a16="http://schemas.microsoft.com/office/drawing/2014/main" id="{04C7F21B-A781-4D0D-B710-0408943307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5101" y="1710372"/>
            <a:ext cx="4527620" cy="4351338"/>
          </a:xfrm>
          <a:prstGeom prst="rect">
            <a:avLst/>
          </a:prstGeom>
        </p:spPr>
      </p:pic>
      <p:sp>
        <p:nvSpPr>
          <p:cNvPr id="6" name="TextBox 5">
            <a:extLst>
              <a:ext uri="{FF2B5EF4-FFF2-40B4-BE49-F238E27FC236}">
                <a16:creationId xmlns:a16="http://schemas.microsoft.com/office/drawing/2014/main" id="{2B212C22-1DDD-43C0-9614-4C461F86E9CD}"/>
              </a:ext>
            </a:extLst>
          </p:cNvPr>
          <p:cNvSpPr txBox="1"/>
          <p:nvPr/>
        </p:nvSpPr>
        <p:spPr>
          <a:xfrm>
            <a:off x="357188" y="2279843"/>
            <a:ext cx="6157913" cy="212686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800" dirty="0">
                <a:latin typeface="Calibri Light (Headings)"/>
              </a:rPr>
              <a:t>Processor: Minimum 1.7 GHz; Recommended 2GHz or more.</a:t>
            </a:r>
          </a:p>
          <a:p>
            <a:pPr marL="342900" indent="-342900" algn="just">
              <a:lnSpc>
                <a:spcPct val="150000"/>
              </a:lnSpc>
              <a:buFont typeface="Arial" panose="020B0604020202020204" pitchFamily="34" charset="0"/>
              <a:buChar char="•"/>
            </a:pPr>
            <a:r>
              <a:rPr lang="en-US" sz="1800" dirty="0">
                <a:latin typeface="Calibri Light (Headings)"/>
              </a:rPr>
              <a:t>Ethernet connection (LAN) OR a wireless adapter (Wi-Fi)</a:t>
            </a:r>
          </a:p>
          <a:p>
            <a:pPr algn="just">
              <a:lnSpc>
                <a:spcPct val="150000"/>
              </a:lnSpc>
            </a:pPr>
            <a:r>
              <a:rPr lang="en-US" sz="1800" dirty="0">
                <a:latin typeface="Calibri Light (Headings)"/>
              </a:rPr>
              <a:t>Hard Drive: Minimum 32 GB; Recommended 64 GB or more.</a:t>
            </a:r>
          </a:p>
          <a:p>
            <a:pPr marL="342900" indent="-342900" algn="just">
              <a:lnSpc>
                <a:spcPct val="150000"/>
              </a:lnSpc>
              <a:buFont typeface="Arial" panose="020B0604020202020204" pitchFamily="34" charset="0"/>
              <a:buChar char="•"/>
            </a:pPr>
            <a:r>
              <a:rPr lang="en-US" sz="1800" dirty="0">
                <a:latin typeface="Calibri Light (Headings)"/>
              </a:rPr>
              <a:t>Memory (RAM): Minimum 1 GB; Recommended 2 GB or above</a:t>
            </a:r>
          </a:p>
        </p:txBody>
      </p:sp>
    </p:spTree>
    <p:extLst>
      <p:ext uri="{BB962C8B-B14F-4D97-AF65-F5344CB8AC3E}">
        <p14:creationId xmlns:p14="http://schemas.microsoft.com/office/powerpoint/2010/main" val="210260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BEC309-EED9-4318-9863-04380E2183ED}"/>
              </a:ext>
            </a:extLst>
          </p:cNvPr>
          <p:cNvSpPr>
            <a:spLocks noGrp="1"/>
          </p:cNvSpPr>
          <p:nvPr>
            <p:ph type="title"/>
          </p:nvPr>
        </p:nvSpPr>
        <p:spPr>
          <a:xfrm>
            <a:off x="685801" y="15053"/>
            <a:ext cx="7841511" cy="1048203"/>
          </a:xfrm>
        </p:spPr>
        <p:txBody>
          <a:bodyPr>
            <a:normAutofit/>
          </a:bodyPr>
          <a:lstStyle/>
          <a:p>
            <a:pPr marL="571500" indent="-571500">
              <a:buFont typeface="Wingdings" panose="05000000000000000000" pitchFamily="2" charset="2"/>
              <a:buChar char="v"/>
            </a:pPr>
            <a:r>
              <a:rPr lang="en-US" sz="3600" b="1" u="sng" dirty="0"/>
              <a:t>Development Methodology Used</a:t>
            </a:r>
            <a:endParaRPr lang="ru-RU" b="1" u="sng" dirty="0"/>
          </a:p>
        </p:txBody>
      </p:sp>
      <p:pic>
        <p:nvPicPr>
          <p:cNvPr id="6" name="Picture 5">
            <a:extLst>
              <a:ext uri="{FF2B5EF4-FFF2-40B4-BE49-F238E27FC236}">
                <a16:creationId xmlns:a16="http://schemas.microsoft.com/office/drawing/2014/main" id="{D6846158-CB2D-40F7-B65F-DE0721E8BA26}"/>
              </a:ext>
            </a:extLst>
          </p:cNvPr>
          <p:cNvPicPr>
            <a:picLocks noChangeAspect="1"/>
          </p:cNvPicPr>
          <p:nvPr/>
        </p:nvPicPr>
        <p:blipFill>
          <a:blip r:embed="rId2"/>
          <a:stretch>
            <a:fillRect/>
          </a:stretch>
        </p:blipFill>
        <p:spPr>
          <a:xfrm>
            <a:off x="3802026" y="1137684"/>
            <a:ext cx="3789621" cy="5333540"/>
          </a:xfrm>
          <a:prstGeom prst="rect">
            <a:avLst/>
          </a:prstGeom>
        </p:spPr>
      </p:pic>
    </p:spTree>
    <p:extLst>
      <p:ext uri="{BB962C8B-B14F-4D97-AF65-F5344CB8AC3E}">
        <p14:creationId xmlns:p14="http://schemas.microsoft.com/office/powerpoint/2010/main" val="304539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48B26-84FC-4B49-9C4A-DCB8FC0F63EA}"/>
              </a:ext>
            </a:extLst>
          </p:cNvPr>
          <p:cNvSpPr>
            <a:spLocks noGrp="1"/>
          </p:cNvSpPr>
          <p:nvPr>
            <p:ph type="title"/>
          </p:nvPr>
        </p:nvSpPr>
        <p:spPr>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lstStyle/>
          <a:p>
            <a:r>
              <a:rPr lang="en-IN" dirty="0"/>
              <a:t>Activity Diagram</a:t>
            </a:r>
          </a:p>
        </p:txBody>
      </p:sp>
      <p:pic>
        <p:nvPicPr>
          <p:cNvPr id="4" name="Content Placeholder 3">
            <a:extLst>
              <a:ext uri="{FF2B5EF4-FFF2-40B4-BE49-F238E27FC236}">
                <a16:creationId xmlns:a16="http://schemas.microsoft.com/office/drawing/2014/main" id="{E8FF45F3-BCEE-4D8C-90C4-276A17034C08}"/>
              </a:ext>
            </a:extLst>
          </p:cNvPr>
          <p:cNvPicPr>
            <a:picLocks noGrp="1"/>
          </p:cNvPicPr>
          <p:nvPr>
            <p:ph idx="1"/>
          </p:nvPr>
        </p:nvPicPr>
        <p:blipFill>
          <a:blip r:embed="rId2"/>
          <a:stretch>
            <a:fillRect/>
          </a:stretch>
        </p:blipFill>
        <p:spPr>
          <a:xfrm>
            <a:off x="4810125" y="180975"/>
            <a:ext cx="2509519" cy="6715125"/>
          </a:xfrm>
          <a:prstGeom prst="rect">
            <a:avLst/>
          </a:prstGeom>
        </p:spPr>
      </p:pic>
    </p:spTree>
    <p:extLst>
      <p:ext uri="{BB962C8B-B14F-4D97-AF65-F5344CB8AC3E}">
        <p14:creationId xmlns:p14="http://schemas.microsoft.com/office/powerpoint/2010/main" val="113082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CD1A-1AF6-4414-B908-7FCF000D592E}"/>
              </a:ext>
            </a:extLst>
          </p:cNvPr>
          <p:cNvSpPr>
            <a:spLocks noGrp="1"/>
          </p:cNvSpPr>
          <p:nvPr>
            <p:ph type="title"/>
          </p:nvPr>
        </p:nvSpPr>
        <p:spPr>
          <a:effectLst>
            <a:outerShdw blurRad="50800" dist="38100" dir="5400000" algn="t" rotWithShape="0">
              <a:prstClr val="black">
                <a:alpha val="40000"/>
              </a:prstClr>
            </a:outerShdw>
          </a:effectLst>
        </p:spPr>
        <p:txBody>
          <a:bodyPr>
            <a:normAutofit/>
          </a:bodyPr>
          <a:lstStyle/>
          <a:p>
            <a:r>
              <a:rPr lang="en-US" sz="4000" dirty="0">
                <a:effectLst/>
                <a:latin typeface="Calibri" panose="020F0502020204030204" pitchFamily="34" charset="0"/>
                <a:ea typeface="Calibri" panose="020F0502020204030204" pitchFamily="34" charset="0"/>
              </a:rPr>
              <a:t>USE CASE DIAGRAM </a:t>
            </a:r>
            <a:endParaRPr lang="en-IN" sz="6600" dirty="0"/>
          </a:p>
        </p:txBody>
      </p:sp>
      <p:pic>
        <p:nvPicPr>
          <p:cNvPr id="4" name="Content Placeholder 3">
            <a:extLst>
              <a:ext uri="{FF2B5EF4-FFF2-40B4-BE49-F238E27FC236}">
                <a16:creationId xmlns:a16="http://schemas.microsoft.com/office/drawing/2014/main" id="{4BA6622F-4E79-4C3B-A380-993F01072D05}"/>
              </a:ext>
            </a:extLst>
          </p:cNvPr>
          <p:cNvPicPr>
            <a:picLocks noGrp="1"/>
          </p:cNvPicPr>
          <p:nvPr>
            <p:ph idx="1"/>
          </p:nvPr>
        </p:nvPicPr>
        <p:blipFill>
          <a:blip r:embed="rId2"/>
          <a:stretch>
            <a:fillRect/>
          </a:stretch>
        </p:blipFill>
        <p:spPr>
          <a:xfrm>
            <a:off x="1076325" y="1285875"/>
            <a:ext cx="10229850" cy="5210175"/>
          </a:xfrm>
          <a:prstGeom prst="rect">
            <a:avLst/>
          </a:prstGeom>
        </p:spPr>
      </p:pic>
    </p:spTree>
    <p:extLst>
      <p:ext uri="{BB962C8B-B14F-4D97-AF65-F5344CB8AC3E}">
        <p14:creationId xmlns:p14="http://schemas.microsoft.com/office/powerpoint/2010/main" val="901789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24BF-57D6-4928-AF1F-A1F79F1965B5}"/>
              </a:ext>
            </a:extLst>
          </p:cNvPr>
          <p:cNvSpPr>
            <a:spLocks noGrp="1"/>
          </p:cNvSpPr>
          <p:nvPr>
            <p:ph type="title"/>
          </p:nvPr>
        </p:nvSpPr>
        <p:spPr>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normAutofit/>
          </a:bodyPr>
          <a:lstStyle/>
          <a:p>
            <a:r>
              <a:rPr lang="en-US" dirty="0">
                <a:effectLst/>
                <a:latin typeface="Calibri" panose="020F0502020204030204" pitchFamily="34" charset="0"/>
                <a:ea typeface="Calibri" panose="020F0502020204030204" pitchFamily="34" charset="0"/>
              </a:rPr>
              <a:t>DATAFLOW DIAGRAM</a:t>
            </a:r>
            <a:endParaRPr lang="en-IN" sz="6000" dirty="0"/>
          </a:p>
        </p:txBody>
      </p:sp>
      <p:pic>
        <p:nvPicPr>
          <p:cNvPr id="4" name="Content Placeholder 3">
            <a:extLst>
              <a:ext uri="{FF2B5EF4-FFF2-40B4-BE49-F238E27FC236}">
                <a16:creationId xmlns:a16="http://schemas.microsoft.com/office/drawing/2014/main" id="{856462E8-DD5F-45F1-A370-967B5F6146F1}"/>
              </a:ext>
            </a:extLst>
          </p:cNvPr>
          <p:cNvPicPr>
            <a:picLocks noGrp="1"/>
          </p:cNvPicPr>
          <p:nvPr>
            <p:ph idx="1"/>
          </p:nvPr>
        </p:nvPicPr>
        <p:blipFill>
          <a:blip r:embed="rId2"/>
          <a:stretch>
            <a:fillRect/>
          </a:stretch>
        </p:blipFill>
        <p:spPr>
          <a:xfrm>
            <a:off x="4225599" y="1606550"/>
            <a:ext cx="4223075" cy="4765675"/>
          </a:xfrm>
          <a:prstGeom prst="rect">
            <a:avLst/>
          </a:prstGeom>
        </p:spPr>
      </p:pic>
    </p:spTree>
    <p:extLst>
      <p:ext uri="{BB962C8B-B14F-4D97-AF65-F5344CB8AC3E}">
        <p14:creationId xmlns:p14="http://schemas.microsoft.com/office/powerpoint/2010/main" val="408835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16E7-ECAD-4723-BCBC-EDC84B2D3DA8}"/>
              </a:ext>
            </a:extLst>
          </p:cNvPr>
          <p:cNvSpPr>
            <a:spLocks noGrp="1"/>
          </p:cNvSpPr>
          <p:nvPr>
            <p:ph type="title"/>
          </p:nvPr>
        </p:nvSpPr>
        <p:spPr>
          <a:xfrm>
            <a:off x="3676651" y="1"/>
            <a:ext cx="4286249" cy="1314450"/>
          </a:xfrm>
        </p:spPr>
        <p:txBody>
          <a:bodyPr/>
          <a:lstStyle/>
          <a:p>
            <a:r>
              <a:rPr lang="en-US" sz="3600" dirty="0">
                <a:latin typeface="Algerian" panose="04020705040A02060702" pitchFamily="82" charset="0"/>
              </a:rPr>
              <a:t>Proposed Method</a:t>
            </a:r>
            <a:endParaRPr lang="en-IN" dirty="0"/>
          </a:p>
        </p:txBody>
      </p:sp>
      <p:pic>
        <p:nvPicPr>
          <p:cNvPr id="5" name="Content Placeholder 3">
            <a:extLst>
              <a:ext uri="{FF2B5EF4-FFF2-40B4-BE49-F238E27FC236}">
                <a16:creationId xmlns:a16="http://schemas.microsoft.com/office/drawing/2014/main" id="{B9F470AA-6560-4207-A19A-3E28B539212E}"/>
              </a:ext>
            </a:extLst>
          </p:cNvPr>
          <p:cNvPicPr>
            <a:picLocks noGrp="1"/>
          </p:cNvPicPr>
          <p:nvPr>
            <p:ph idx="1"/>
          </p:nvPr>
        </p:nvPicPr>
        <p:blipFill>
          <a:blip r:embed="rId2" cstate="print"/>
          <a:srcRect/>
          <a:stretch>
            <a:fillRect/>
          </a:stretch>
        </p:blipFill>
        <p:spPr bwMode="auto">
          <a:xfrm>
            <a:off x="1361440" y="1047750"/>
            <a:ext cx="9449435" cy="5419725"/>
          </a:xfrm>
          <a:prstGeom prst="rect">
            <a:avLst/>
          </a:prstGeom>
          <a:noFill/>
          <a:ln w="9525">
            <a:noFill/>
            <a:miter lim="800000"/>
            <a:headEnd/>
            <a:tailEnd/>
          </a:ln>
        </p:spPr>
      </p:pic>
    </p:spTree>
    <p:extLst>
      <p:ext uri="{BB962C8B-B14F-4D97-AF65-F5344CB8AC3E}">
        <p14:creationId xmlns:p14="http://schemas.microsoft.com/office/powerpoint/2010/main" val="405746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6B3D74-A4E7-4B3F-813C-141923FC457B}"/>
              </a:ext>
            </a:extLst>
          </p:cNvPr>
          <p:cNvSpPr>
            <a:spLocks noGrp="1"/>
          </p:cNvSpPr>
          <p:nvPr>
            <p:ph type="title"/>
          </p:nvPr>
        </p:nvSpPr>
        <p:spPr>
          <a:xfrm>
            <a:off x="685801" y="15053"/>
            <a:ext cx="6143423" cy="1456267"/>
          </a:xfrm>
        </p:spPr>
        <p:txBody>
          <a:bodyPr>
            <a:normAutofit/>
          </a:bodyPr>
          <a:lstStyle/>
          <a:p>
            <a:pPr>
              <a:buFont typeface="Wingdings" panose="05000000000000000000" pitchFamily="2" charset="2"/>
              <a:buChar char="Ø"/>
            </a:pPr>
            <a:r>
              <a:rPr lang="en-US" sz="3600" dirty="0"/>
              <a:t>Proposed Method</a:t>
            </a:r>
          </a:p>
        </p:txBody>
      </p:sp>
      <p:sp>
        <p:nvSpPr>
          <p:cNvPr id="5" name="TextBox 4">
            <a:extLst>
              <a:ext uri="{FF2B5EF4-FFF2-40B4-BE49-F238E27FC236}">
                <a16:creationId xmlns:a16="http://schemas.microsoft.com/office/drawing/2014/main" id="{A61CAE39-B22F-496D-9801-615CD5084A09}"/>
              </a:ext>
            </a:extLst>
          </p:cNvPr>
          <p:cNvSpPr txBox="1"/>
          <p:nvPr/>
        </p:nvSpPr>
        <p:spPr>
          <a:xfrm>
            <a:off x="901552" y="1063256"/>
            <a:ext cx="10985648" cy="2862322"/>
          </a:xfrm>
          <a:prstGeom prst="rect">
            <a:avLst/>
          </a:prstGeom>
          <a:noFill/>
        </p:spPr>
        <p:txBody>
          <a:bodyPr wrap="square">
            <a:spAutoFit/>
          </a:bodyPr>
          <a:lstStyle/>
          <a:p>
            <a:pPr algn="just"/>
            <a:r>
              <a:rPr lang="en-US" b="1" dirty="0">
                <a:latin typeface="Calibri Light (Headings)"/>
              </a:rPr>
              <a:t>In this python project, to identify the number plate in the input image, we will use following features of </a:t>
            </a:r>
            <a:r>
              <a:rPr lang="en-US" b="1" dirty="0" err="1">
                <a:latin typeface="Calibri Light (Headings)"/>
              </a:rPr>
              <a:t>openCV</a:t>
            </a:r>
            <a:r>
              <a:rPr lang="en-US" b="1" dirty="0">
                <a:latin typeface="Calibri Light (Headings)"/>
              </a:rPr>
              <a:t>:</a:t>
            </a:r>
          </a:p>
          <a:p>
            <a:pPr algn="just"/>
            <a:endParaRPr lang="en-US" dirty="0">
              <a:latin typeface="Calibri Light (Headings)"/>
            </a:endParaRPr>
          </a:p>
          <a:p>
            <a:pPr marL="285750" indent="-285750" algn="just">
              <a:buFont typeface="Arial" panose="020B0604020202020204" pitchFamily="34" charset="0"/>
              <a:buChar char="•"/>
            </a:pPr>
            <a:r>
              <a:rPr lang="en-US" b="1" u="sng" dirty="0">
                <a:latin typeface="Calibri Light (Headings)"/>
              </a:rPr>
              <a:t>Gaussian Blur</a:t>
            </a:r>
            <a:r>
              <a:rPr lang="en-US" dirty="0">
                <a:latin typeface="Calibri Light (Headings)"/>
              </a:rPr>
              <a:t>: Here we use a Gaussian kernel to smoothen the image. This technique is highly effective to remove Gaussian noise. OpenCV provides a cv2.GaussianBlur() function for this task.   </a:t>
            </a:r>
          </a:p>
          <a:p>
            <a:pPr marL="285750" indent="-285750" algn="just">
              <a:buFont typeface="Arial" panose="020B0604020202020204" pitchFamily="34" charset="0"/>
              <a:buChar char="•"/>
            </a:pPr>
            <a:endParaRPr lang="en-US" dirty="0">
              <a:latin typeface="Calibri Light (Headings)"/>
            </a:endParaRPr>
          </a:p>
          <a:p>
            <a:pPr marL="285750" indent="-285750" algn="just">
              <a:buFont typeface="Arial" panose="020B0604020202020204" pitchFamily="34" charset="0"/>
              <a:buChar char="•"/>
            </a:pPr>
            <a:r>
              <a:rPr lang="en-US" dirty="0">
                <a:latin typeface="Calibri Light (Headings)"/>
              </a:rPr>
              <a:t>Sobel: Here we calculate the derivatives from the image. This feature is important for many computer vision tasks. Using derivatives we calculate the gradients, and a high change in gradient indicates a major change in the image. OpenCV provides a cv2.Sobel() function to calculate Sobel operators.</a:t>
            </a:r>
          </a:p>
          <a:p>
            <a:pPr marL="285750" indent="-285750" algn="just">
              <a:buFont typeface="Arial" panose="020B0604020202020204" pitchFamily="34" charset="0"/>
              <a:buChar char="•"/>
            </a:pPr>
            <a:endParaRPr lang="en-US" dirty="0">
              <a:latin typeface="Calibri Light (Headings)"/>
            </a:endParaRPr>
          </a:p>
          <a:p>
            <a:pPr algn="just"/>
            <a:endParaRPr lang="en-US" dirty="0">
              <a:latin typeface="Calibri Light (Headings)"/>
            </a:endParaRPr>
          </a:p>
        </p:txBody>
      </p:sp>
      <p:pic>
        <p:nvPicPr>
          <p:cNvPr id="6" name="Picture 5">
            <a:extLst>
              <a:ext uri="{FF2B5EF4-FFF2-40B4-BE49-F238E27FC236}">
                <a16:creationId xmlns:a16="http://schemas.microsoft.com/office/drawing/2014/main" id="{F05F7B9F-A811-4B85-A80C-7CDE1A196126}"/>
              </a:ext>
            </a:extLst>
          </p:cNvPr>
          <p:cNvPicPr/>
          <p:nvPr/>
        </p:nvPicPr>
        <p:blipFill>
          <a:blip r:embed="rId2"/>
          <a:stretch>
            <a:fillRect/>
          </a:stretch>
        </p:blipFill>
        <p:spPr>
          <a:xfrm>
            <a:off x="685801" y="3267075"/>
            <a:ext cx="8191499" cy="3219450"/>
          </a:xfrm>
          <a:prstGeom prst="rect">
            <a:avLst/>
          </a:prstGeom>
        </p:spPr>
      </p:pic>
    </p:spTree>
    <p:extLst>
      <p:ext uri="{BB962C8B-B14F-4D97-AF65-F5344CB8AC3E}">
        <p14:creationId xmlns:p14="http://schemas.microsoft.com/office/powerpoint/2010/main" val="2347703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A811-435F-44FF-85E1-1AB70672F858}"/>
              </a:ext>
            </a:extLst>
          </p:cNvPr>
          <p:cNvSpPr>
            <a:spLocks noGrp="1"/>
          </p:cNvSpPr>
          <p:nvPr>
            <p:ph type="title"/>
          </p:nvPr>
        </p:nvSpPr>
        <p:spPr/>
        <p:txBody>
          <a:bodyPr/>
          <a:lstStyle/>
          <a:p>
            <a:r>
              <a:rPr lang="en-US" sz="3600" dirty="0"/>
              <a:t>Proposed Method</a:t>
            </a:r>
            <a:endParaRPr lang="en-IN" dirty="0"/>
          </a:p>
        </p:txBody>
      </p:sp>
      <p:sp>
        <p:nvSpPr>
          <p:cNvPr id="3" name="Content Placeholder 2">
            <a:extLst>
              <a:ext uri="{FF2B5EF4-FFF2-40B4-BE49-F238E27FC236}">
                <a16:creationId xmlns:a16="http://schemas.microsoft.com/office/drawing/2014/main" id="{F7B3A503-1F69-47B5-9498-328F8ECC164F}"/>
              </a:ext>
            </a:extLst>
          </p:cNvPr>
          <p:cNvSpPr>
            <a:spLocks noGrp="1"/>
          </p:cNvSpPr>
          <p:nvPr>
            <p:ph idx="1"/>
          </p:nvPr>
        </p:nvSpPr>
        <p:spPr/>
        <p:txBody>
          <a:bodyPr/>
          <a:lstStyle/>
          <a:p>
            <a:pPr marL="285750" indent="-285750" algn="just">
              <a:buFont typeface="Arial" panose="020B0604020202020204" pitchFamily="34" charset="0"/>
              <a:buChar char="•"/>
            </a:pPr>
            <a:r>
              <a:rPr lang="en-US" dirty="0">
                <a:latin typeface="Calibri Light (Headings)"/>
              </a:rPr>
              <a:t>Morphological Transformation: These are the operations based on image shapes and are performed on binary images. The basic morphological operations are Erosion, Dilation, Opening, Closing. The different functions provided in OpenCV are:</a:t>
            </a:r>
          </a:p>
          <a:p>
            <a:pPr algn="just"/>
            <a:r>
              <a:rPr lang="en-US" dirty="0">
                <a:latin typeface="Calibri Light (Headings)"/>
              </a:rPr>
              <a:t>      cv2.erode() </a:t>
            </a:r>
          </a:p>
          <a:p>
            <a:pPr algn="just"/>
            <a:r>
              <a:rPr lang="en-US" dirty="0">
                <a:latin typeface="Calibri Light (Headings)"/>
              </a:rPr>
              <a:t>      cv2.dilate()</a:t>
            </a:r>
          </a:p>
          <a:p>
            <a:pPr algn="just"/>
            <a:r>
              <a:rPr lang="en-US" dirty="0">
                <a:latin typeface="Calibri Light (Headings)"/>
              </a:rPr>
              <a:t>      cv2.morphologyEx()</a:t>
            </a:r>
          </a:p>
          <a:p>
            <a:pPr algn="just"/>
            <a:endParaRPr lang="en-US" dirty="0">
              <a:latin typeface="Calibri Light (Headings)"/>
            </a:endParaRPr>
          </a:p>
          <a:p>
            <a:pPr marL="285750" indent="-285750" algn="just">
              <a:buFont typeface="Arial" panose="020B0604020202020204" pitchFamily="34" charset="0"/>
              <a:buChar char="•"/>
            </a:pPr>
            <a:r>
              <a:rPr lang="en-US" dirty="0">
                <a:latin typeface="Calibri Light (Headings)"/>
              </a:rPr>
              <a:t>Contours: Contours are the curves containing all the continuous points of same intensity. These are very useful tools for object recognition. OpenCV provides cv2.findContours() functions for this feature</a:t>
            </a:r>
            <a:endParaRPr lang="en-IN" dirty="0"/>
          </a:p>
        </p:txBody>
      </p:sp>
    </p:spTree>
    <p:extLst>
      <p:ext uri="{BB962C8B-B14F-4D97-AF65-F5344CB8AC3E}">
        <p14:creationId xmlns:p14="http://schemas.microsoft.com/office/powerpoint/2010/main" val="383323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A794-D526-4377-BDA3-5094BC48E9CA}"/>
              </a:ext>
            </a:extLst>
          </p:cNvPr>
          <p:cNvSpPr>
            <a:spLocks noGrp="1"/>
          </p:cNvSpPr>
          <p:nvPr>
            <p:ph type="title"/>
          </p:nvPr>
        </p:nvSpPr>
        <p:spPr>
          <a:xfrm>
            <a:off x="685802" y="146051"/>
            <a:ext cx="7153274" cy="485040"/>
          </a:xfrm>
        </p:spPr>
        <p:txBody>
          <a:bodyPr>
            <a:normAutofit fontScale="90000"/>
          </a:bodyPr>
          <a:lstStyle/>
          <a:p>
            <a:r>
              <a:rPr lang="en-IN"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Working</a:t>
            </a:r>
          </a:p>
        </p:txBody>
      </p:sp>
      <p:pic>
        <p:nvPicPr>
          <p:cNvPr id="17" name="Content Placeholder 16">
            <a:extLst>
              <a:ext uri="{FF2B5EF4-FFF2-40B4-BE49-F238E27FC236}">
                <a16:creationId xmlns:a16="http://schemas.microsoft.com/office/drawing/2014/main" id="{FADF2593-117D-43A2-B702-E3D61F24D7D1}"/>
              </a:ext>
            </a:extLst>
          </p:cNvPr>
          <p:cNvPicPr>
            <a:picLocks noGrp="1"/>
          </p:cNvPicPr>
          <p:nvPr>
            <p:ph idx="1"/>
          </p:nvPr>
        </p:nvPicPr>
        <p:blipFill>
          <a:blip r:embed="rId2" cstate="print"/>
          <a:srcRect/>
          <a:stretch>
            <a:fillRect/>
          </a:stretch>
        </p:blipFill>
        <p:spPr bwMode="auto">
          <a:xfrm>
            <a:off x="675104" y="2549206"/>
            <a:ext cx="3762477" cy="1655970"/>
          </a:xfrm>
          <a:prstGeom prst="rect">
            <a:avLst/>
          </a:prstGeom>
          <a:noFill/>
          <a:ln w="9525">
            <a:noFill/>
            <a:miter lim="800000"/>
            <a:headEnd/>
            <a:tailEnd/>
          </a:ln>
        </p:spPr>
      </p:pic>
      <p:pic>
        <p:nvPicPr>
          <p:cNvPr id="1032" name="Picture 4">
            <a:extLst>
              <a:ext uri="{FF2B5EF4-FFF2-40B4-BE49-F238E27FC236}">
                <a16:creationId xmlns:a16="http://schemas.microsoft.com/office/drawing/2014/main" id="{DA46CFCB-20E3-4765-A485-7819BA177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31" y="739364"/>
            <a:ext cx="3735250" cy="174118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B1C1C3ED-E506-4494-A996-49369D3D22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010" y="729610"/>
            <a:ext cx="3735250" cy="1750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10">
            <a:extLst>
              <a:ext uri="{FF2B5EF4-FFF2-40B4-BE49-F238E27FC236}">
                <a16:creationId xmlns:a16="http://schemas.microsoft.com/office/drawing/2014/main" id="{F8EAB7F6-1A7A-407F-B29E-2F9345F36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3689" y="652253"/>
            <a:ext cx="3252963" cy="18075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a:extLst>
              <a:ext uri="{FF2B5EF4-FFF2-40B4-BE49-F238E27FC236}">
                <a16:creationId xmlns:a16="http://schemas.microsoft.com/office/drawing/2014/main" id="{5E125727-1F44-4885-849B-C51DB3ABD5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0">
            <a:extLst>
              <a:ext uri="{FF2B5EF4-FFF2-40B4-BE49-F238E27FC236}">
                <a16:creationId xmlns:a16="http://schemas.microsoft.com/office/drawing/2014/main" id="{971E993C-6EE1-4382-A63F-AE7E60F67C5A}"/>
              </a:ext>
            </a:extLst>
          </p:cNvPr>
          <p:cNvSpPr>
            <a:spLocks noChangeArrowheads="1"/>
          </p:cNvSpPr>
          <p:nvPr/>
        </p:nvSpPr>
        <p:spPr bwMode="auto">
          <a:xfrm>
            <a:off x="0" y="5664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11">
            <a:extLst>
              <a:ext uri="{FF2B5EF4-FFF2-40B4-BE49-F238E27FC236}">
                <a16:creationId xmlns:a16="http://schemas.microsoft.com/office/drawing/2014/main" id="{47BE25DA-BB03-4D38-910E-0C4E11F0DE38}"/>
              </a:ext>
            </a:extLst>
          </p:cNvPr>
          <p:cNvSpPr>
            <a:spLocks noChangeArrowheads="1"/>
          </p:cNvSpPr>
          <p:nvPr/>
        </p:nvSpPr>
        <p:spPr bwMode="auto">
          <a:xfrm>
            <a:off x="0" y="9366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12">
            <a:extLst>
              <a:ext uri="{FF2B5EF4-FFF2-40B4-BE49-F238E27FC236}">
                <a16:creationId xmlns:a16="http://schemas.microsoft.com/office/drawing/2014/main" id="{A92CC2E8-3BE0-4BF7-AE89-F2394536BF2A}"/>
              </a:ext>
            </a:extLst>
          </p:cNvPr>
          <p:cNvSpPr>
            <a:spLocks noChangeArrowheads="1"/>
          </p:cNvSpPr>
          <p:nvPr/>
        </p:nvSpPr>
        <p:spPr bwMode="auto">
          <a:xfrm>
            <a:off x="0" y="12401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13">
            <a:extLst>
              <a:ext uri="{FF2B5EF4-FFF2-40B4-BE49-F238E27FC236}">
                <a16:creationId xmlns:a16="http://schemas.microsoft.com/office/drawing/2014/main" id="{F1EB9B74-A0C4-4456-95D2-E88677AB0A64}"/>
              </a:ext>
            </a:extLst>
          </p:cNvPr>
          <p:cNvSpPr>
            <a:spLocks noChangeArrowheads="1"/>
          </p:cNvSpPr>
          <p:nvPr/>
        </p:nvSpPr>
        <p:spPr bwMode="auto">
          <a:xfrm>
            <a:off x="0" y="15106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5" name="Picture 24">
            <a:extLst>
              <a:ext uri="{FF2B5EF4-FFF2-40B4-BE49-F238E27FC236}">
                <a16:creationId xmlns:a16="http://schemas.microsoft.com/office/drawing/2014/main" id="{C5C7B766-7F3D-440D-84BE-B743A170DCC0}"/>
              </a:ext>
            </a:extLst>
          </p:cNvPr>
          <p:cNvPicPr/>
          <p:nvPr/>
        </p:nvPicPr>
        <p:blipFill>
          <a:blip r:embed="rId6" cstate="print"/>
          <a:srcRect/>
          <a:stretch>
            <a:fillRect/>
          </a:stretch>
        </p:blipFill>
        <p:spPr bwMode="auto">
          <a:xfrm>
            <a:off x="4713011" y="2549207"/>
            <a:ext cx="3735249" cy="1673540"/>
          </a:xfrm>
          <a:prstGeom prst="rect">
            <a:avLst/>
          </a:prstGeom>
          <a:noFill/>
          <a:ln w="9525">
            <a:noFill/>
            <a:miter lim="800000"/>
            <a:headEnd/>
            <a:tailEnd/>
          </a:ln>
        </p:spPr>
      </p:pic>
      <p:pic>
        <p:nvPicPr>
          <p:cNvPr id="26" name="Picture 25">
            <a:extLst>
              <a:ext uri="{FF2B5EF4-FFF2-40B4-BE49-F238E27FC236}">
                <a16:creationId xmlns:a16="http://schemas.microsoft.com/office/drawing/2014/main" id="{1BB88145-9681-4F92-BEAB-9BE4654C2D54}"/>
              </a:ext>
            </a:extLst>
          </p:cNvPr>
          <p:cNvPicPr/>
          <p:nvPr/>
        </p:nvPicPr>
        <p:blipFill>
          <a:blip r:embed="rId7" cstate="print"/>
          <a:srcRect/>
          <a:stretch>
            <a:fillRect/>
          </a:stretch>
        </p:blipFill>
        <p:spPr bwMode="auto">
          <a:xfrm>
            <a:off x="8723689" y="2534479"/>
            <a:ext cx="3373371" cy="1688267"/>
          </a:xfrm>
          <a:prstGeom prst="rect">
            <a:avLst/>
          </a:prstGeom>
          <a:noFill/>
          <a:ln w="9525">
            <a:noFill/>
            <a:miter lim="800000"/>
            <a:headEnd/>
            <a:tailEnd/>
          </a:ln>
        </p:spPr>
      </p:pic>
      <p:pic>
        <p:nvPicPr>
          <p:cNvPr id="27" name="Picture 26">
            <a:extLst>
              <a:ext uri="{FF2B5EF4-FFF2-40B4-BE49-F238E27FC236}">
                <a16:creationId xmlns:a16="http://schemas.microsoft.com/office/drawing/2014/main" id="{51960AEC-89E5-4153-A310-7C2669912ED0}"/>
              </a:ext>
            </a:extLst>
          </p:cNvPr>
          <p:cNvPicPr/>
          <p:nvPr/>
        </p:nvPicPr>
        <p:blipFill>
          <a:blip r:embed="rId7" cstate="print"/>
          <a:srcRect/>
          <a:stretch>
            <a:fillRect/>
          </a:stretch>
        </p:blipFill>
        <p:spPr bwMode="auto">
          <a:xfrm>
            <a:off x="1517485" y="4333141"/>
            <a:ext cx="4088185" cy="1849460"/>
          </a:xfrm>
          <a:prstGeom prst="rect">
            <a:avLst/>
          </a:prstGeom>
          <a:noFill/>
          <a:ln w="9525">
            <a:noFill/>
            <a:miter lim="800000"/>
            <a:headEnd/>
            <a:tailEnd/>
          </a:ln>
        </p:spPr>
      </p:pic>
      <p:pic>
        <p:nvPicPr>
          <p:cNvPr id="28" name="Picture 27">
            <a:extLst>
              <a:ext uri="{FF2B5EF4-FFF2-40B4-BE49-F238E27FC236}">
                <a16:creationId xmlns:a16="http://schemas.microsoft.com/office/drawing/2014/main" id="{4E277F0F-D826-4966-B8F2-5760EEB682DB}"/>
              </a:ext>
            </a:extLst>
          </p:cNvPr>
          <p:cNvPicPr/>
          <p:nvPr/>
        </p:nvPicPr>
        <p:blipFill>
          <a:blip r:embed="rId8" cstate="print"/>
          <a:srcRect/>
          <a:stretch>
            <a:fillRect/>
          </a:stretch>
        </p:blipFill>
        <p:spPr bwMode="auto">
          <a:xfrm>
            <a:off x="5943600" y="4333140"/>
            <a:ext cx="4296411" cy="1828673"/>
          </a:xfrm>
          <a:prstGeom prst="rect">
            <a:avLst/>
          </a:prstGeom>
          <a:noFill/>
          <a:ln w="9525">
            <a:noFill/>
            <a:miter lim="800000"/>
            <a:headEnd/>
            <a:tailEnd/>
          </a:ln>
        </p:spPr>
      </p:pic>
    </p:spTree>
    <p:extLst>
      <p:ext uri="{BB962C8B-B14F-4D97-AF65-F5344CB8AC3E}">
        <p14:creationId xmlns:p14="http://schemas.microsoft.com/office/powerpoint/2010/main" val="1886216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34E361-A1ED-4D36-9D78-513A327DEAF8}"/>
              </a:ext>
            </a:extLst>
          </p:cNvPr>
          <p:cNvSpPr>
            <a:spLocks noGrp="1"/>
          </p:cNvSpPr>
          <p:nvPr>
            <p:ph type="title"/>
          </p:nvPr>
        </p:nvSpPr>
        <p:spPr>
          <a:xfrm>
            <a:off x="685801" y="-27477"/>
            <a:ext cx="6143423" cy="1456267"/>
          </a:xfrm>
        </p:spPr>
        <p:txBody>
          <a:bodyPr>
            <a:normAutofit/>
          </a:bodyPr>
          <a:lstStyle/>
          <a:p>
            <a:pPr>
              <a:buFont typeface="Wingdings" panose="05000000000000000000" pitchFamily="2" charset="2"/>
              <a:buChar char="Ø"/>
            </a:pPr>
            <a:r>
              <a:rPr lang="en-US" sz="3600" dirty="0"/>
              <a:t>Deliverables</a:t>
            </a:r>
          </a:p>
        </p:txBody>
      </p:sp>
      <p:sp>
        <p:nvSpPr>
          <p:cNvPr id="8" name="TextBox 7">
            <a:extLst>
              <a:ext uri="{FF2B5EF4-FFF2-40B4-BE49-F238E27FC236}">
                <a16:creationId xmlns:a16="http://schemas.microsoft.com/office/drawing/2014/main" id="{67A0EAAB-8843-4013-BD45-415CFDCE32CE}"/>
              </a:ext>
            </a:extLst>
          </p:cNvPr>
          <p:cNvSpPr txBox="1"/>
          <p:nvPr/>
        </p:nvSpPr>
        <p:spPr>
          <a:xfrm>
            <a:off x="731451" y="2470250"/>
            <a:ext cx="11028157" cy="2246769"/>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Light (Headings)"/>
              </a:rPr>
              <a:t>It can be used to detect and prevent a wide range of criminal activities and for security control of a highly restricted areas like military zones or area around top government offices. The system is computationally inexpensive compare to the other ANPR systems.</a:t>
            </a:r>
          </a:p>
          <a:p>
            <a:pPr marL="285750" indent="-285750">
              <a:buFont typeface="Arial" panose="020B0604020202020204" pitchFamily="34" charset="0"/>
              <a:buChar char="•"/>
            </a:pPr>
            <a:endParaRPr lang="en-US" sz="2000" b="1" dirty="0">
              <a:latin typeface="Calibri Light (Headings)"/>
            </a:endParaRPr>
          </a:p>
          <a:p>
            <a:pPr marL="285750" indent="-285750">
              <a:buFont typeface="Arial" panose="020B0604020202020204" pitchFamily="34" charset="0"/>
              <a:buChar char="•"/>
            </a:pPr>
            <a:endParaRPr lang="en-US" sz="2000" b="1" dirty="0">
              <a:latin typeface="Calibri Light (Headings)"/>
            </a:endParaRPr>
          </a:p>
          <a:p>
            <a:pPr marL="285750" indent="-285750">
              <a:buFont typeface="Arial" panose="020B0604020202020204" pitchFamily="34" charset="0"/>
              <a:buChar char="•"/>
            </a:pPr>
            <a:r>
              <a:rPr lang="en-US" sz="2000" b="1" dirty="0">
                <a:latin typeface="Calibri Light (Headings)"/>
              </a:rPr>
              <a:t> The earlier methods use either feature based approached using edge detection or Hough transform which are computationally expensive or use artificial neural network which requires large training </a:t>
            </a:r>
            <a:r>
              <a:rPr lang="en-US" sz="2000" b="1" dirty="0" err="1">
                <a:latin typeface="Calibri Light (Headings)"/>
              </a:rPr>
              <a:t>data.c</a:t>
            </a:r>
            <a:endParaRPr lang="en-US" sz="2000" b="1" dirty="0">
              <a:latin typeface="Calibri Light (Headings)"/>
            </a:endParaRPr>
          </a:p>
        </p:txBody>
      </p:sp>
    </p:spTree>
    <p:extLst>
      <p:ext uri="{BB962C8B-B14F-4D97-AF65-F5344CB8AC3E}">
        <p14:creationId xmlns:p14="http://schemas.microsoft.com/office/powerpoint/2010/main" val="56842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15053"/>
            <a:ext cx="6143423" cy="1456267"/>
          </a:xfrm>
        </p:spPr>
        <p:txBody>
          <a:bodyPr>
            <a:normAutofit/>
          </a:bodyPr>
          <a:lstStyle/>
          <a:p>
            <a:pPr marL="571500" indent="-571500">
              <a:buFont typeface="Wingdings" panose="05000000000000000000" pitchFamily="2" charset="2"/>
              <a:buChar char="v"/>
            </a:pPr>
            <a:r>
              <a:rPr lang="en-US" b="1" u="sng" dirty="0"/>
              <a:t>Content</a:t>
            </a:r>
            <a:endParaRPr lang="ru-RU" b="1" u="sng" dirty="0"/>
          </a:p>
        </p:txBody>
      </p:sp>
      <p:sp>
        <p:nvSpPr>
          <p:cNvPr id="170" name="Content Placeholder 4">
            <a:extLst>
              <a:ext uri="{FF2B5EF4-FFF2-40B4-BE49-F238E27FC236}">
                <a16:creationId xmlns:a16="http://schemas.microsoft.com/office/drawing/2014/main" id="{C630E362-CBC6-40FA-A69E-E62A08BECD91}"/>
              </a:ext>
            </a:extLst>
          </p:cNvPr>
          <p:cNvSpPr>
            <a:spLocks noGrp="1"/>
          </p:cNvSpPr>
          <p:nvPr>
            <p:ph idx="1"/>
          </p:nvPr>
        </p:nvSpPr>
        <p:spPr>
          <a:xfrm>
            <a:off x="685801" y="695325"/>
            <a:ext cx="5333999" cy="5532058"/>
          </a:xfrm>
        </p:spPr>
        <p:txBody>
          <a:bodyPr>
            <a:normAutofit fontScale="85000" lnSpcReduction="20000"/>
          </a:bodyPr>
          <a:lstStyle/>
          <a:p>
            <a:pPr>
              <a:buFont typeface="Wingdings" panose="05000000000000000000" pitchFamily="2" charset="2"/>
              <a:buChar char="Ø"/>
            </a:pPr>
            <a:r>
              <a:rPr lang="en-US" sz="2400" b="1" dirty="0">
                <a:solidFill>
                  <a:schemeClr val="tx1"/>
                </a:solidFill>
              </a:rPr>
              <a:t> Introduction</a:t>
            </a:r>
          </a:p>
          <a:p>
            <a:pPr>
              <a:buFont typeface="Wingdings" panose="05000000000000000000" pitchFamily="2" charset="2"/>
              <a:buChar char="Ø"/>
            </a:pPr>
            <a:r>
              <a:rPr lang="en-US" sz="2400" b="1" dirty="0">
                <a:solidFill>
                  <a:schemeClr val="tx1"/>
                </a:solidFill>
              </a:rPr>
              <a:t>Objective and Motivation</a:t>
            </a:r>
          </a:p>
          <a:p>
            <a:pPr>
              <a:buFont typeface="Wingdings" panose="05000000000000000000" pitchFamily="2" charset="2"/>
              <a:buChar char="Ø"/>
            </a:pPr>
            <a:r>
              <a:rPr lang="en-US" sz="2400" b="1" dirty="0">
                <a:solidFill>
                  <a:schemeClr val="tx1"/>
                </a:solidFill>
              </a:rPr>
              <a:t> Scope</a:t>
            </a:r>
          </a:p>
          <a:p>
            <a:pPr>
              <a:buFont typeface="Wingdings" panose="05000000000000000000" pitchFamily="2" charset="2"/>
              <a:buChar char="Ø"/>
            </a:pPr>
            <a:r>
              <a:rPr lang="en-US" sz="2400" b="1" dirty="0">
                <a:solidFill>
                  <a:schemeClr val="tx1"/>
                </a:solidFill>
              </a:rPr>
              <a:t> Related Work</a:t>
            </a:r>
          </a:p>
          <a:p>
            <a:pPr>
              <a:buFont typeface="Wingdings" panose="05000000000000000000" pitchFamily="2" charset="2"/>
              <a:buChar char="Ø"/>
            </a:pPr>
            <a:r>
              <a:rPr lang="en-US" sz="2400" b="1" dirty="0">
                <a:solidFill>
                  <a:schemeClr val="tx1"/>
                </a:solidFill>
              </a:rPr>
              <a:t>Literature survey</a:t>
            </a:r>
          </a:p>
          <a:p>
            <a:pPr>
              <a:buFont typeface="Wingdings" panose="05000000000000000000" pitchFamily="2" charset="2"/>
              <a:buChar char="Ø"/>
            </a:pPr>
            <a:r>
              <a:rPr lang="en-US" sz="2400" b="1" dirty="0">
                <a:solidFill>
                  <a:schemeClr val="tx1"/>
                </a:solidFill>
              </a:rPr>
              <a:t> Software &amp; Hardware Required</a:t>
            </a:r>
          </a:p>
          <a:p>
            <a:pPr>
              <a:buFont typeface="Wingdings" panose="05000000000000000000" pitchFamily="2" charset="2"/>
              <a:buChar char="Ø"/>
            </a:pPr>
            <a:r>
              <a:rPr lang="en-US" sz="2400" b="1" dirty="0">
                <a:solidFill>
                  <a:schemeClr val="tx1"/>
                </a:solidFill>
              </a:rPr>
              <a:t> Development Methodology Used</a:t>
            </a:r>
          </a:p>
          <a:p>
            <a:pPr>
              <a:buFont typeface="Wingdings" panose="05000000000000000000" pitchFamily="2" charset="2"/>
              <a:buChar char="Ø"/>
            </a:pPr>
            <a:r>
              <a:rPr lang="en-US" sz="2400" b="1" dirty="0">
                <a:solidFill>
                  <a:schemeClr val="tx1"/>
                </a:solidFill>
              </a:rPr>
              <a:t>Activity, Use case Diagram</a:t>
            </a:r>
          </a:p>
          <a:p>
            <a:pPr>
              <a:buFont typeface="Wingdings" panose="05000000000000000000" pitchFamily="2" charset="2"/>
              <a:buChar char="Ø"/>
            </a:pPr>
            <a:r>
              <a:rPr lang="en-US" sz="2400" b="1" dirty="0">
                <a:solidFill>
                  <a:schemeClr val="tx1"/>
                </a:solidFill>
              </a:rPr>
              <a:t> Proposed Method</a:t>
            </a:r>
          </a:p>
          <a:p>
            <a:pPr>
              <a:buFont typeface="Wingdings" panose="05000000000000000000" pitchFamily="2" charset="2"/>
              <a:buChar char="Ø"/>
            </a:pPr>
            <a:r>
              <a:rPr lang="en-US" sz="2400" b="1" dirty="0">
                <a:solidFill>
                  <a:schemeClr val="tx1"/>
                </a:solidFill>
              </a:rPr>
              <a:t>Data Flow Diagram</a:t>
            </a:r>
          </a:p>
          <a:p>
            <a:pPr>
              <a:buFont typeface="Wingdings" panose="05000000000000000000" pitchFamily="2" charset="2"/>
              <a:buChar char="Ø"/>
            </a:pPr>
            <a:r>
              <a:rPr lang="en-US" sz="2400" b="1" dirty="0">
                <a:solidFill>
                  <a:schemeClr val="tx1"/>
                </a:solidFill>
              </a:rPr>
              <a:t> Deliverables</a:t>
            </a:r>
          </a:p>
          <a:p>
            <a:pPr>
              <a:buFont typeface="Wingdings" panose="05000000000000000000" pitchFamily="2" charset="2"/>
              <a:buChar char="Ø"/>
            </a:pPr>
            <a:r>
              <a:rPr lang="en-US" sz="2400" b="1" dirty="0">
                <a:solidFill>
                  <a:schemeClr val="tx1"/>
                </a:solidFill>
              </a:rPr>
              <a:t>Gantt Chart</a:t>
            </a:r>
          </a:p>
          <a:p>
            <a:pPr>
              <a:buFont typeface="Wingdings" panose="05000000000000000000" pitchFamily="2" charset="2"/>
              <a:buChar char="Ø"/>
            </a:pPr>
            <a:r>
              <a:rPr lang="en-US" sz="2400" b="1">
                <a:solidFill>
                  <a:schemeClr val="tx1"/>
                </a:solidFill>
              </a:rPr>
              <a:t>Source </a:t>
            </a:r>
            <a:r>
              <a:rPr lang="en-US" sz="2400" b="1" dirty="0">
                <a:solidFill>
                  <a:schemeClr val="tx1"/>
                </a:solidFill>
              </a:rPr>
              <a:t>Code</a:t>
            </a:r>
          </a:p>
          <a:p>
            <a:pPr>
              <a:buFont typeface="Wingdings" panose="05000000000000000000" pitchFamily="2" charset="2"/>
              <a:buChar char="Ø"/>
            </a:pPr>
            <a:r>
              <a:rPr lang="en-US" sz="2400" b="1" dirty="0">
                <a:solidFill>
                  <a:schemeClr val="tx1"/>
                </a:solidFill>
              </a:rPr>
              <a:t>Conclusion</a:t>
            </a:r>
          </a:p>
          <a:p>
            <a:pPr>
              <a:buFont typeface="Wingdings" panose="05000000000000000000" pitchFamily="2" charset="2"/>
              <a:buChar char="Ø"/>
            </a:pPr>
            <a:r>
              <a:rPr lang="en-US" sz="2400" b="1" dirty="0">
                <a:solidFill>
                  <a:schemeClr val="tx1"/>
                </a:solidFill>
              </a:rPr>
              <a:t> References</a:t>
            </a:r>
          </a:p>
        </p:txBody>
      </p:sp>
      <p:pic>
        <p:nvPicPr>
          <p:cNvPr id="4" name="Picture 3">
            <a:extLst>
              <a:ext uri="{FF2B5EF4-FFF2-40B4-BE49-F238E27FC236}">
                <a16:creationId xmlns:a16="http://schemas.microsoft.com/office/drawing/2014/main" id="{D4F2268B-BB87-42FB-B84F-C145C01B497A}"/>
              </a:ext>
            </a:extLst>
          </p:cNvPr>
          <p:cNvPicPr>
            <a:picLocks noChangeAspect="1"/>
          </p:cNvPicPr>
          <p:nvPr/>
        </p:nvPicPr>
        <p:blipFill>
          <a:blip r:embed="rId4"/>
          <a:srcRect l="13534" r="13534"/>
          <a:stretch/>
        </p:blipFill>
        <p:spPr>
          <a:xfrm>
            <a:off x="8864768" y="4122953"/>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D36F-F543-47CF-9837-CC150B2E72C6}"/>
              </a:ext>
            </a:extLst>
          </p:cNvPr>
          <p:cNvSpPr>
            <a:spLocks noGrp="1"/>
          </p:cNvSpPr>
          <p:nvPr>
            <p:ph type="title"/>
          </p:nvPr>
        </p:nvSpPr>
        <p:spPr/>
        <p:txBody>
          <a:bodyPr/>
          <a:lstStyle/>
          <a:p>
            <a:r>
              <a:rPr lang="en-US" sz="3600" dirty="0">
                <a:solidFill>
                  <a:schemeClr val="accent1">
                    <a:lumMod val="75000"/>
                  </a:schemeClr>
                </a:solidFill>
                <a:latin typeface="Algerian" panose="04020705040A02060702" pitchFamily="82" charset="0"/>
              </a:rPr>
              <a:t>Gantt chart</a:t>
            </a:r>
            <a:endParaRPr lang="en-IN" dirty="0"/>
          </a:p>
        </p:txBody>
      </p:sp>
      <p:graphicFrame>
        <p:nvGraphicFramePr>
          <p:cNvPr id="4" name="Content Placeholder 3">
            <a:extLst>
              <a:ext uri="{FF2B5EF4-FFF2-40B4-BE49-F238E27FC236}">
                <a16:creationId xmlns:a16="http://schemas.microsoft.com/office/drawing/2014/main" id="{7F3F69BF-F2AA-4377-AB10-A777393FECE5}"/>
              </a:ext>
            </a:extLst>
          </p:cNvPr>
          <p:cNvGraphicFramePr>
            <a:graphicFrameLocks noGrp="1"/>
          </p:cNvGraphicFramePr>
          <p:nvPr>
            <p:ph idx="1"/>
            <p:extLst>
              <p:ext uri="{D42A27DB-BD31-4B8C-83A1-F6EECF244321}">
                <p14:modId xmlns:p14="http://schemas.microsoft.com/office/powerpoint/2010/main" val="1437056883"/>
              </p:ext>
            </p:extLst>
          </p:nvPr>
        </p:nvGraphicFramePr>
        <p:xfrm>
          <a:off x="677862" y="1638300"/>
          <a:ext cx="9666287" cy="5067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5823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AB843A-D8AB-415B-B546-CCD5255B94FF}"/>
              </a:ext>
            </a:extLst>
          </p:cNvPr>
          <p:cNvSpPr txBox="1">
            <a:spLocks/>
          </p:cNvSpPr>
          <p:nvPr/>
        </p:nvSpPr>
        <p:spPr>
          <a:xfrm>
            <a:off x="685801" y="229698"/>
            <a:ext cx="6143423" cy="1456267"/>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Font typeface="Wingdings" panose="05000000000000000000" pitchFamily="2" charset="2"/>
              <a:buChar char="Ø"/>
            </a:pPr>
            <a:r>
              <a:rPr lang="en-US" dirty="0"/>
              <a:t>Source Code</a:t>
            </a:r>
          </a:p>
        </p:txBody>
      </p:sp>
      <p:sp>
        <p:nvSpPr>
          <p:cNvPr id="6" name="TextBox 5">
            <a:extLst>
              <a:ext uri="{FF2B5EF4-FFF2-40B4-BE49-F238E27FC236}">
                <a16:creationId xmlns:a16="http://schemas.microsoft.com/office/drawing/2014/main" id="{4D36632D-2364-4953-BDE6-A82AACDEDE22}"/>
              </a:ext>
            </a:extLst>
          </p:cNvPr>
          <p:cNvSpPr txBox="1"/>
          <p:nvPr/>
        </p:nvSpPr>
        <p:spPr>
          <a:xfrm>
            <a:off x="731451" y="889100"/>
            <a:ext cx="11028157" cy="1015663"/>
          </a:xfrm>
          <a:prstGeom prst="rect">
            <a:avLst/>
          </a:prstGeom>
          <a:noFill/>
        </p:spPr>
        <p:txBody>
          <a:bodyPr wrap="square">
            <a:spAutoFit/>
          </a:bodyPr>
          <a:lstStyle/>
          <a:p>
            <a:pPr marL="285750" indent="-285750">
              <a:buFont typeface="Arial" panose="020B0604020202020204" pitchFamily="34" charset="0"/>
              <a:buChar char="•"/>
            </a:pPr>
            <a:r>
              <a:rPr lang="en-US" sz="2000" b="1" u="sng" dirty="0">
                <a:latin typeface="Calibri Light (Headings)"/>
              </a:rPr>
              <a:t>1. Imports:</a:t>
            </a:r>
          </a:p>
          <a:p>
            <a:r>
              <a:rPr lang="en-US" sz="2000" b="1" dirty="0">
                <a:latin typeface="Calibri Light (Headings)"/>
              </a:rPr>
              <a:t>      For this project we need </a:t>
            </a:r>
            <a:r>
              <a:rPr lang="en-US" sz="2000" b="1" dirty="0" err="1">
                <a:latin typeface="Calibri Light (Headings)"/>
              </a:rPr>
              <a:t>numpy</a:t>
            </a:r>
            <a:r>
              <a:rPr lang="en-US" sz="2000" b="1" dirty="0">
                <a:latin typeface="Calibri Light (Headings)"/>
              </a:rPr>
              <a:t> and pillow python libraries with </a:t>
            </a:r>
            <a:r>
              <a:rPr lang="en-US" sz="2000" b="1" dirty="0" err="1">
                <a:latin typeface="Calibri Light (Headings)"/>
              </a:rPr>
              <a:t>openCV</a:t>
            </a:r>
            <a:r>
              <a:rPr lang="en-US" sz="2000" b="1" dirty="0">
                <a:latin typeface="Calibri Light (Headings)"/>
              </a:rPr>
              <a:t> and </a:t>
            </a:r>
            <a:r>
              <a:rPr lang="en-US" sz="2000" b="1" dirty="0" err="1">
                <a:latin typeface="Calibri Light (Headings)"/>
              </a:rPr>
              <a:t>pytesseract</a:t>
            </a:r>
            <a:r>
              <a:rPr lang="en-US" sz="2000" b="1" dirty="0">
                <a:latin typeface="Calibri Light (Headings)"/>
              </a:rPr>
              <a:t>.</a:t>
            </a:r>
          </a:p>
          <a:p>
            <a:r>
              <a:rPr lang="en-US" sz="2000" b="1" dirty="0">
                <a:latin typeface="Calibri Light (Headings)"/>
              </a:rPr>
              <a:t>      </a:t>
            </a:r>
          </a:p>
        </p:txBody>
      </p:sp>
      <p:pic>
        <p:nvPicPr>
          <p:cNvPr id="8" name="Picture 7" descr="Graphical user interface, application&#10;&#10;Description automatically generated">
            <a:extLst>
              <a:ext uri="{FF2B5EF4-FFF2-40B4-BE49-F238E27FC236}">
                <a16:creationId xmlns:a16="http://schemas.microsoft.com/office/drawing/2014/main" id="{56F23151-90E8-4C0F-BC68-51204B85CE8C}"/>
              </a:ext>
            </a:extLst>
          </p:cNvPr>
          <p:cNvPicPr>
            <a:picLocks noChangeAspect="1"/>
          </p:cNvPicPr>
          <p:nvPr/>
        </p:nvPicPr>
        <p:blipFill>
          <a:blip r:embed="rId2"/>
          <a:stretch>
            <a:fillRect/>
          </a:stretch>
        </p:blipFill>
        <p:spPr>
          <a:xfrm>
            <a:off x="1178525" y="1733441"/>
            <a:ext cx="8917949" cy="11640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TextBox 8">
            <a:extLst>
              <a:ext uri="{FF2B5EF4-FFF2-40B4-BE49-F238E27FC236}">
                <a16:creationId xmlns:a16="http://schemas.microsoft.com/office/drawing/2014/main" id="{10643EBA-2B2C-4B78-83ED-1AB783BDD5C9}"/>
              </a:ext>
            </a:extLst>
          </p:cNvPr>
          <p:cNvSpPr txBox="1"/>
          <p:nvPr/>
        </p:nvSpPr>
        <p:spPr>
          <a:xfrm>
            <a:off x="770337" y="3471393"/>
            <a:ext cx="11028157" cy="400110"/>
          </a:xfrm>
          <a:prstGeom prst="rect">
            <a:avLst/>
          </a:prstGeom>
          <a:noFill/>
        </p:spPr>
        <p:txBody>
          <a:bodyPr wrap="square">
            <a:spAutoFit/>
          </a:bodyPr>
          <a:lstStyle/>
          <a:p>
            <a:pPr marL="285750" indent="-285750">
              <a:buFont typeface="Arial" panose="020B0604020202020204" pitchFamily="34" charset="0"/>
              <a:buChar char="•"/>
            </a:pPr>
            <a:r>
              <a:rPr lang="en-US" sz="2000" b="1" u="sng" dirty="0">
                <a:latin typeface="Calibri Light (Headings)"/>
              </a:rPr>
              <a:t>2.1. The first function to check the area range and width-height ratio:</a:t>
            </a:r>
          </a:p>
        </p:txBody>
      </p:sp>
      <p:pic>
        <p:nvPicPr>
          <p:cNvPr id="11" name="Picture 10" descr="Graphical user interface, text, application&#10;&#10;Description automatically generated">
            <a:extLst>
              <a:ext uri="{FF2B5EF4-FFF2-40B4-BE49-F238E27FC236}">
                <a16:creationId xmlns:a16="http://schemas.microsoft.com/office/drawing/2014/main" id="{6AA2DBAE-9AD4-4D49-8750-151D0AF40B72}"/>
              </a:ext>
            </a:extLst>
          </p:cNvPr>
          <p:cNvPicPr>
            <a:picLocks noChangeAspect="1"/>
          </p:cNvPicPr>
          <p:nvPr/>
        </p:nvPicPr>
        <p:blipFill>
          <a:blip r:embed="rId3"/>
          <a:stretch>
            <a:fillRect/>
          </a:stretch>
        </p:blipFill>
        <p:spPr>
          <a:xfrm>
            <a:off x="1158715" y="4176771"/>
            <a:ext cx="8937759" cy="19525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00842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F32CA6-D944-473F-91AE-05B9C2B84A16}"/>
              </a:ext>
            </a:extLst>
          </p:cNvPr>
          <p:cNvSpPr txBox="1"/>
          <p:nvPr/>
        </p:nvSpPr>
        <p:spPr>
          <a:xfrm>
            <a:off x="665562" y="290043"/>
            <a:ext cx="11028157" cy="400110"/>
          </a:xfrm>
          <a:prstGeom prst="rect">
            <a:avLst/>
          </a:prstGeom>
          <a:noFill/>
        </p:spPr>
        <p:txBody>
          <a:bodyPr wrap="square">
            <a:spAutoFit/>
          </a:bodyPr>
          <a:lstStyle/>
          <a:p>
            <a:pPr marL="285750" indent="-285750">
              <a:buFont typeface="Arial" panose="020B0604020202020204" pitchFamily="34" charset="0"/>
              <a:buChar char="•"/>
            </a:pPr>
            <a:r>
              <a:rPr lang="en-US" sz="2000" b="1" u="sng" dirty="0">
                <a:latin typeface="Calibri Light (Headings)"/>
              </a:rPr>
              <a:t>2.2. The second function to check average of image matrix:</a:t>
            </a:r>
          </a:p>
        </p:txBody>
      </p:sp>
      <p:pic>
        <p:nvPicPr>
          <p:cNvPr id="6" name="Picture 5">
            <a:extLst>
              <a:ext uri="{FF2B5EF4-FFF2-40B4-BE49-F238E27FC236}">
                <a16:creationId xmlns:a16="http://schemas.microsoft.com/office/drawing/2014/main" id="{2EA2C38F-3CF9-4080-866E-E3BA76EF0B4B}"/>
              </a:ext>
            </a:extLst>
          </p:cNvPr>
          <p:cNvPicPr>
            <a:picLocks noChangeAspect="1"/>
          </p:cNvPicPr>
          <p:nvPr/>
        </p:nvPicPr>
        <p:blipFill>
          <a:blip r:embed="rId2"/>
          <a:stretch>
            <a:fillRect/>
          </a:stretch>
        </p:blipFill>
        <p:spPr>
          <a:xfrm>
            <a:off x="1064715" y="753662"/>
            <a:ext cx="7850685" cy="14254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D068E983-E7C9-4A83-866E-89AA4A3A1386}"/>
              </a:ext>
            </a:extLst>
          </p:cNvPr>
          <p:cNvSpPr txBox="1"/>
          <p:nvPr/>
        </p:nvSpPr>
        <p:spPr>
          <a:xfrm>
            <a:off x="732237" y="2221519"/>
            <a:ext cx="11028157" cy="400110"/>
          </a:xfrm>
          <a:prstGeom prst="rect">
            <a:avLst/>
          </a:prstGeom>
          <a:noFill/>
        </p:spPr>
        <p:txBody>
          <a:bodyPr wrap="square">
            <a:spAutoFit/>
          </a:bodyPr>
          <a:lstStyle/>
          <a:p>
            <a:pPr marL="285750" indent="-285750">
              <a:buFont typeface="Arial" panose="020B0604020202020204" pitchFamily="34" charset="0"/>
              <a:buChar char="•"/>
            </a:pPr>
            <a:r>
              <a:rPr lang="en-US" sz="2000" b="1" u="sng" dirty="0">
                <a:latin typeface="Calibri Light (Headings)"/>
              </a:rPr>
              <a:t>2.3. The third function to check the rotation of contours:</a:t>
            </a:r>
          </a:p>
        </p:txBody>
      </p:sp>
      <p:pic>
        <p:nvPicPr>
          <p:cNvPr id="9" name="Picture 8">
            <a:extLst>
              <a:ext uri="{FF2B5EF4-FFF2-40B4-BE49-F238E27FC236}">
                <a16:creationId xmlns:a16="http://schemas.microsoft.com/office/drawing/2014/main" id="{968E73D9-C3FC-49D1-A676-14A0CEE6341E}"/>
              </a:ext>
            </a:extLst>
          </p:cNvPr>
          <p:cNvPicPr>
            <a:picLocks noChangeAspect="1"/>
          </p:cNvPicPr>
          <p:nvPr/>
        </p:nvPicPr>
        <p:blipFill>
          <a:blip r:embed="rId3"/>
          <a:stretch>
            <a:fillRect/>
          </a:stretch>
        </p:blipFill>
        <p:spPr>
          <a:xfrm>
            <a:off x="1064715" y="2649215"/>
            <a:ext cx="7850685" cy="40832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3367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3B06-8322-44DB-9F77-C3EFBBC64E96}"/>
              </a:ext>
            </a:extLst>
          </p:cNvPr>
          <p:cNvSpPr txBox="1"/>
          <p:nvPr/>
        </p:nvSpPr>
        <p:spPr>
          <a:xfrm>
            <a:off x="0" y="89988"/>
            <a:ext cx="12527280" cy="400110"/>
          </a:xfrm>
          <a:prstGeom prst="rect">
            <a:avLst/>
          </a:prstGeom>
          <a:noFill/>
        </p:spPr>
        <p:txBody>
          <a:bodyPr wrap="square">
            <a:spAutoFit/>
          </a:bodyPr>
          <a:lstStyle/>
          <a:p>
            <a:pPr marL="285750" indent="-285750">
              <a:buFont typeface="Arial" panose="020B0604020202020204" pitchFamily="34" charset="0"/>
              <a:buChar char="•"/>
            </a:pPr>
            <a:r>
              <a:rPr lang="en-US" sz="2000" b="1" u="sng" dirty="0">
                <a:latin typeface="Calibri Light (Headings)"/>
              </a:rPr>
              <a:t>3. Now we will write a function to clean the identified number plate for preprocessing before feeding to </a:t>
            </a:r>
            <a:r>
              <a:rPr lang="en-US" sz="2000" b="1" u="sng" dirty="0" err="1">
                <a:latin typeface="Calibri Light (Headings)"/>
              </a:rPr>
              <a:t>pytesseract</a:t>
            </a:r>
            <a:r>
              <a:rPr lang="en-US" sz="2000" b="1" u="sng" dirty="0">
                <a:latin typeface="Calibri Light (Headings)"/>
              </a:rPr>
              <a:t>:</a:t>
            </a:r>
          </a:p>
        </p:txBody>
      </p:sp>
      <p:pic>
        <p:nvPicPr>
          <p:cNvPr id="8" name="Picture 7">
            <a:extLst>
              <a:ext uri="{FF2B5EF4-FFF2-40B4-BE49-F238E27FC236}">
                <a16:creationId xmlns:a16="http://schemas.microsoft.com/office/drawing/2014/main" id="{FD4D466C-7606-426A-9F4F-31638A76FE94}"/>
              </a:ext>
            </a:extLst>
          </p:cNvPr>
          <p:cNvPicPr>
            <a:picLocks noChangeAspect="1"/>
          </p:cNvPicPr>
          <p:nvPr/>
        </p:nvPicPr>
        <p:blipFill>
          <a:blip r:embed="rId2"/>
          <a:stretch>
            <a:fillRect/>
          </a:stretch>
        </p:blipFill>
        <p:spPr>
          <a:xfrm>
            <a:off x="607721" y="585348"/>
            <a:ext cx="8688680" cy="60666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29147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7CD87C-328A-4277-851E-027F0F7928E4}"/>
              </a:ext>
            </a:extLst>
          </p:cNvPr>
          <p:cNvSpPr txBox="1"/>
          <p:nvPr/>
        </p:nvSpPr>
        <p:spPr>
          <a:xfrm>
            <a:off x="0" y="89988"/>
            <a:ext cx="12527280" cy="1015663"/>
          </a:xfrm>
          <a:prstGeom prst="rect">
            <a:avLst/>
          </a:prstGeom>
          <a:noFill/>
        </p:spPr>
        <p:txBody>
          <a:bodyPr wrap="square">
            <a:spAutoFit/>
          </a:bodyPr>
          <a:lstStyle/>
          <a:p>
            <a:pPr marL="285750" indent="-285750">
              <a:buFont typeface="Arial" panose="020B0604020202020204" pitchFamily="34" charset="0"/>
              <a:buChar char="•"/>
            </a:pPr>
            <a:r>
              <a:rPr lang="en-US" sz="2000" b="1" u="sng" dirty="0">
                <a:latin typeface="Calibri Light (Headings)"/>
              </a:rPr>
              <a:t>4. In this step, we will take an image input. We will perform Gaussian Blur, Sobel and morphological operations. After we find contours in the image and loop through each contour to identify the number plate. We will then clean the image contour and feed it to </a:t>
            </a:r>
            <a:r>
              <a:rPr lang="en-US" sz="2000" b="1" u="sng" dirty="0" err="1">
                <a:latin typeface="Calibri Light (Headings)"/>
              </a:rPr>
              <a:t>pytesseract</a:t>
            </a:r>
            <a:r>
              <a:rPr lang="en-US" sz="2000" b="1" u="sng" dirty="0">
                <a:latin typeface="Calibri Light (Headings)"/>
              </a:rPr>
              <a:t> to recognize the number and characters.</a:t>
            </a:r>
          </a:p>
        </p:txBody>
      </p:sp>
      <p:pic>
        <p:nvPicPr>
          <p:cNvPr id="8" name="Picture 7">
            <a:extLst>
              <a:ext uri="{FF2B5EF4-FFF2-40B4-BE49-F238E27FC236}">
                <a16:creationId xmlns:a16="http://schemas.microsoft.com/office/drawing/2014/main" id="{7D80C70A-9336-4C75-AA83-A633C30269CE}"/>
              </a:ext>
            </a:extLst>
          </p:cNvPr>
          <p:cNvPicPr>
            <a:picLocks noChangeAspect="1"/>
          </p:cNvPicPr>
          <p:nvPr/>
        </p:nvPicPr>
        <p:blipFill>
          <a:blip r:embed="rId2"/>
          <a:stretch>
            <a:fillRect/>
          </a:stretch>
        </p:blipFill>
        <p:spPr>
          <a:xfrm>
            <a:off x="496887" y="1428115"/>
            <a:ext cx="10963275" cy="4762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20942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820EA6-80BE-4C27-B0D0-0D7AEAB56954}"/>
              </a:ext>
            </a:extLst>
          </p:cNvPr>
          <p:cNvPicPr>
            <a:picLocks noChangeAspect="1"/>
          </p:cNvPicPr>
          <p:nvPr/>
        </p:nvPicPr>
        <p:blipFill>
          <a:blip r:embed="rId2"/>
          <a:stretch>
            <a:fillRect/>
          </a:stretch>
        </p:blipFill>
        <p:spPr>
          <a:xfrm>
            <a:off x="1682727" y="782320"/>
            <a:ext cx="8040393" cy="5875082"/>
          </a:xfrm>
          <a:prstGeom prst="rect">
            <a:avLst/>
          </a:prstGeom>
        </p:spPr>
      </p:pic>
      <p:sp>
        <p:nvSpPr>
          <p:cNvPr id="4" name="TextBox 3">
            <a:extLst>
              <a:ext uri="{FF2B5EF4-FFF2-40B4-BE49-F238E27FC236}">
                <a16:creationId xmlns:a16="http://schemas.microsoft.com/office/drawing/2014/main" id="{17B247C3-C1B2-4668-A8B0-35E548AC83C5}"/>
              </a:ext>
            </a:extLst>
          </p:cNvPr>
          <p:cNvSpPr txBox="1"/>
          <p:nvPr/>
        </p:nvSpPr>
        <p:spPr>
          <a:xfrm flipH="1">
            <a:off x="645159" y="365760"/>
            <a:ext cx="2677161" cy="923330"/>
          </a:xfrm>
          <a:prstGeom prst="rect">
            <a:avLst/>
          </a:prstGeom>
          <a:noFill/>
        </p:spPr>
        <p:txBody>
          <a:bodyPr wrap="square" rtlCol="0">
            <a:spAutoFit/>
          </a:bodyPr>
          <a:lstStyle/>
          <a:p>
            <a:r>
              <a:rPr lang="en-US" dirty="0"/>
              <a:t>Quick Sort:</a:t>
            </a:r>
          </a:p>
          <a:p>
            <a:endParaRPr lang="en-US" dirty="0"/>
          </a:p>
          <a:p>
            <a:r>
              <a:rPr lang="en-US" dirty="0"/>
              <a:t>Flow Chart</a:t>
            </a:r>
            <a:endParaRPr lang="en-IN" dirty="0"/>
          </a:p>
        </p:txBody>
      </p:sp>
      <p:pic>
        <p:nvPicPr>
          <p:cNvPr id="6" name="Picture 5">
            <a:extLst>
              <a:ext uri="{FF2B5EF4-FFF2-40B4-BE49-F238E27FC236}">
                <a16:creationId xmlns:a16="http://schemas.microsoft.com/office/drawing/2014/main" id="{7BA61D98-8285-4542-A304-CF138039F6CC}"/>
              </a:ext>
            </a:extLst>
          </p:cNvPr>
          <p:cNvPicPr>
            <a:picLocks noChangeAspect="1"/>
          </p:cNvPicPr>
          <p:nvPr/>
        </p:nvPicPr>
        <p:blipFill>
          <a:blip r:embed="rId3"/>
          <a:stretch>
            <a:fillRect/>
          </a:stretch>
        </p:blipFill>
        <p:spPr>
          <a:xfrm>
            <a:off x="5088209" y="4677325"/>
            <a:ext cx="3242991" cy="1657435"/>
          </a:xfrm>
          <a:prstGeom prst="rect">
            <a:avLst/>
          </a:prstGeom>
        </p:spPr>
      </p:pic>
    </p:spTree>
    <p:extLst>
      <p:ext uri="{BB962C8B-B14F-4D97-AF65-F5344CB8AC3E}">
        <p14:creationId xmlns:p14="http://schemas.microsoft.com/office/powerpoint/2010/main" val="439712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36214A-67DA-4DCD-A4AB-FD79FD52D0BC}"/>
              </a:ext>
            </a:extLst>
          </p:cNvPr>
          <p:cNvPicPr>
            <a:picLocks noChangeAspect="1"/>
          </p:cNvPicPr>
          <p:nvPr/>
        </p:nvPicPr>
        <p:blipFill>
          <a:blip r:embed="rId2"/>
          <a:stretch>
            <a:fillRect/>
          </a:stretch>
        </p:blipFill>
        <p:spPr>
          <a:xfrm>
            <a:off x="757237" y="642937"/>
            <a:ext cx="10677525" cy="55721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3294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0110BA-8C03-4128-AE3F-AFEE82B4975B}"/>
              </a:ext>
            </a:extLst>
          </p:cNvPr>
          <p:cNvSpPr txBox="1"/>
          <p:nvPr/>
        </p:nvSpPr>
        <p:spPr>
          <a:xfrm>
            <a:off x="447674" y="557911"/>
            <a:ext cx="11582401" cy="500278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just">
              <a:lnSpc>
                <a:spcPct val="150000"/>
              </a:lnSpc>
              <a:spcAft>
                <a:spcPts val="1000"/>
              </a:spcAft>
            </a:pPr>
            <a:r>
              <a:rPr lang="en-US" sz="40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CONCLUSION</a:t>
            </a:r>
          </a:p>
          <a:p>
            <a:pPr algn="just">
              <a:lnSpc>
                <a:spcPct val="150000"/>
              </a:lnSpc>
              <a:spcAft>
                <a:spcPts val="1000"/>
              </a:spcAft>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ANPR applications are becoming increasingly difficult in India's context for good performance developer growth in automotive, two-wheel drive and automotive industries. ANPR requests as default toll collection, automatic charging system in parking lots, management vehicles in the parking lot vacancies, and traffic monitoring, etc., have brought new research activities to ANPR size.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We have automatically upgraded the license plate recognition software by downloading input from live video feed. Character set is used for extraction number plates. Finally, separated letters are identified using an equal square error way.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3243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C440-F5EC-4809-8711-D4E4F62EC3CB}"/>
              </a:ext>
            </a:extLst>
          </p:cNvPr>
          <p:cNvSpPr>
            <a:spLocks noGrp="1"/>
          </p:cNvSpPr>
          <p:nvPr>
            <p:ph type="title"/>
          </p:nvPr>
        </p:nvSpPr>
        <p:spPr/>
        <p:txBody>
          <a:bodyPr/>
          <a:lstStyle/>
          <a:p>
            <a:r>
              <a:rPr lang="en-US" dirty="0"/>
              <a:t>Research paper status</a:t>
            </a:r>
            <a:endParaRPr lang="en-IN" dirty="0"/>
          </a:p>
        </p:txBody>
      </p:sp>
      <p:sp>
        <p:nvSpPr>
          <p:cNvPr id="3" name="Content Placeholder 2">
            <a:extLst>
              <a:ext uri="{FF2B5EF4-FFF2-40B4-BE49-F238E27FC236}">
                <a16:creationId xmlns:a16="http://schemas.microsoft.com/office/drawing/2014/main" id="{0D032F1E-BB74-41F1-B422-84B4AC6A97E6}"/>
              </a:ext>
            </a:extLst>
          </p:cNvPr>
          <p:cNvSpPr>
            <a:spLocks noGrp="1"/>
          </p:cNvSpPr>
          <p:nvPr>
            <p:ph idx="1"/>
          </p:nvPr>
        </p:nvSpPr>
        <p:spPr/>
        <p:txBody>
          <a:bodyPr/>
          <a:lstStyle/>
          <a:p>
            <a:r>
              <a:rPr lang="en-US" dirty="0"/>
              <a:t>Our research paper is accepted by our Project Guide.</a:t>
            </a:r>
          </a:p>
          <a:p>
            <a:pPr marL="0" indent="0">
              <a:buNone/>
            </a:pPr>
            <a:endParaRPr lang="en-US" dirty="0"/>
          </a:p>
          <a:p>
            <a:r>
              <a:rPr lang="en-US" dirty="0"/>
              <a:t>Now we will publish it on </a:t>
            </a:r>
            <a:r>
              <a:rPr lang="en-US" dirty="0" err="1"/>
              <a:t>scoups</a:t>
            </a:r>
            <a:r>
              <a:rPr lang="en-US" dirty="0"/>
              <a:t> index journal/conference after some updates with the help of our Project Guide.</a:t>
            </a:r>
            <a:endParaRPr lang="en-IN" dirty="0"/>
          </a:p>
        </p:txBody>
      </p:sp>
    </p:spTree>
    <p:extLst>
      <p:ext uri="{BB962C8B-B14F-4D97-AF65-F5344CB8AC3E}">
        <p14:creationId xmlns:p14="http://schemas.microsoft.com/office/powerpoint/2010/main" val="1885221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46D4A4-0787-4866-AF78-B77C4C8BC993}"/>
              </a:ext>
            </a:extLst>
          </p:cNvPr>
          <p:cNvSpPr>
            <a:spLocks noGrp="1"/>
          </p:cNvSpPr>
          <p:nvPr>
            <p:ph type="title"/>
          </p:nvPr>
        </p:nvSpPr>
        <p:spPr>
          <a:xfrm>
            <a:off x="685801" y="-27477"/>
            <a:ext cx="6143423" cy="1456267"/>
          </a:xfrm>
        </p:spPr>
        <p:txBody>
          <a:bodyPr>
            <a:normAutofit/>
          </a:bodyPr>
          <a:lstStyle/>
          <a:p>
            <a:pPr>
              <a:buFont typeface="Wingdings" panose="05000000000000000000" pitchFamily="2" charset="2"/>
              <a:buChar char="Ø"/>
            </a:pPr>
            <a:r>
              <a:rPr lang="en-US" sz="3600" dirty="0"/>
              <a:t>References</a:t>
            </a:r>
          </a:p>
        </p:txBody>
      </p:sp>
      <p:sp>
        <p:nvSpPr>
          <p:cNvPr id="7" name="TextBox 6">
            <a:extLst>
              <a:ext uri="{FF2B5EF4-FFF2-40B4-BE49-F238E27FC236}">
                <a16:creationId xmlns:a16="http://schemas.microsoft.com/office/drawing/2014/main" id="{64DEA44B-CDF6-4776-B46D-2AB165C89826}"/>
              </a:ext>
            </a:extLst>
          </p:cNvPr>
          <p:cNvSpPr txBox="1"/>
          <p:nvPr/>
        </p:nvSpPr>
        <p:spPr>
          <a:xfrm>
            <a:off x="933007" y="1288288"/>
            <a:ext cx="10241812" cy="5078313"/>
          </a:xfrm>
          <a:prstGeom prst="rect">
            <a:avLst/>
          </a:prstGeom>
          <a:noFill/>
        </p:spPr>
        <p:txBody>
          <a:bodyPr wrap="square">
            <a:spAutoFit/>
          </a:bodyPr>
          <a:lstStyle/>
          <a:p>
            <a:r>
              <a:rPr lang="en-US" dirty="0"/>
              <a:t>[1] Subhadhira,S., Juithonglang, U., Sakulkoo, P., &amp;Horata, P. (2014). “License plate recognition application using extreme learning machines”, 2014 Third ICT International Student Project Conference (ICT-ISPC).doi:10.1109/ict-ispc.2014.6923228.</a:t>
            </a:r>
          </a:p>
          <a:p>
            <a:endParaRPr lang="en-US" dirty="0"/>
          </a:p>
          <a:p>
            <a:r>
              <a:rPr lang="en-US" dirty="0"/>
              <a:t>[2] Rahim Panahi and Iman Gholampour “Accurate Detection and Recognition of Dirty Vehicle Plate Numbers for High-Speed Applications, IEEE Transactions on intelligent transportation systems, vol. 18, no. 4, april2017. </a:t>
            </a:r>
          </a:p>
          <a:p>
            <a:endParaRPr lang="en-US" dirty="0"/>
          </a:p>
          <a:p>
            <a:r>
              <a:rPr lang="en-US" dirty="0"/>
              <a:t>[3] Quiros,A.R.F.,Bedruz,R.A.,Uy,A.C.,Abad,A.,Bandala,A.,Dadios,E.P.,Salle,D.L.(2017),”A KNN-based approach for the machine vision of character recognition of license plate numbers”, TENCON 2017 - 2017 IEEE Region 10 Conference.</a:t>
            </a:r>
          </a:p>
          <a:p>
            <a:endParaRPr lang="en-US" dirty="0"/>
          </a:p>
          <a:p>
            <a:r>
              <a:rPr lang="en-US" dirty="0"/>
              <a:t>[4] Leticia Fernandez sanchez, cranfield university, “Automatic number plate recognition System using machine learning techniques”, PHD Thesis, cranfielduniversity, 2017-18.</a:t>
            </a:r>
          </a:p>
          <a:p>
            <a:endParaRPr lang="en-US" dirty="0"/>
          </a:p>
          <a:p>
            <a:r>
              <a:rPr lang="en-US" dirty="0"/>
              <a:t>[5] Maulidia R. Hidayah1, Isa Akhlis2, Endang Sugiharti3” Recognition Number of The Vehicle Plate Using Otsu Method and K-Nearest Neighbour Classification”, Scientific Journal of Informatics Vol. 4, No. 1, May2017</a:t>
            </a:r>
          </a:p>
        </p:txBody>
      </p:sp>
    </p:spTree>
    <p:extLst>
      <p:ext uri="{BB962C8B-B14F-4D97-AF65-F5344CB8AC3E}">
        <p14:creationId xmlns:p14="http://schemas.microsoft.com/office/powerpoint/2010/main" val="287684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0365DC-99DE-47E3-B198-26C9C1C793F7}"/>
              </a:ext>
            </a:extLst>
          </p:cNvPr>
          <p:cNvSpPr>
            <a:spLocks noGrp="1"/>
          </p:cNvSpPr>
          <p:nvPr>
            <p:ph type="title"/>
          </p:nvPr>
        </p:nvSpPr>
        <p:spPr>
          <a:xfrm>
            <a:off x="685801" y="15053"/>
            <a:ext cx="6143423" cy="1456267"/>
          </a:xfrm>
        </p:spPr>
        <p:txBody>
          <a:bodyPr>
            <a:normAutofit/>
          </a:bodyPr>
          <a:lstStyle/>
          <a:p>
            <a:pPr marL="571500" indent="-571500">
              <a:buFont typeface="Wingdings" panose="05000000000000000000" pitchFamily="2" charset="2"/>
              <a:buChar char="v"/>
            </a:pPr>
            <a:r>
              <a:rPr lang="en-US" b="1" u="sng" dirty="0"/>
              <a:t>INTRODUCTION</a:t>
            </a:r>
            <a:endParaRPr lang="ru-RU" b="1" u="sng" dirty="0"/>
          </a:p>
        </p:txBody>
      </p:sp>
      <p:sp>
        <p:nvSpPr>
          <p:cNvPr id="6" name="TextBox 5">
            <a:extLst>
              <a:ext uri="{FF2B5EF4-FFF2-40B4-BE49-F238E27FC236}">
                <a16:creationId xmlns:a16="http://schemas.microsoft.com/office/drawing/2014/main" id="{D1C4004F-C916-4EA9-896D-FA0FCA59B8FF}"/>
              </a:ext>
            </a:extLst>
          </p:cNvPr>
          <p:cNvSpPr txBox="1"/>
          <p:nvPr/>
        </p:nvSpPr>
        <p:spPr>
          <a:xfrm>
            <a:off x="606942" y="2104717"/>
            <a:ext cx="10978115" cy="378565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Calibri Light (Headings)"/>
              </a:rPr>
              <a:t>Automatic number plate recognition (ANPR) is an image processing technology which uses number (license) plate to identify the vehicle.</a:t>
            </a:r>
          </a:p>
          <a:p>
            <a:pPr marL="342900" indent="-342900" algn="just">
              <a:buFont typeface="Arial" panose="020B0604020202020204" pitchFamily="34" charset="0"/>
              <a:buChar char="•"/>
            </a:pPr>
            <a:r>
              <a:rPr lang="en-US" sz="2400" dirty="0">
                <a:latin typeface="Calibri Light (Headings)"/>
              </a:rPr>
              <a:t>This project aims to recognize license number plates. In order to detect license number plates, we will use OpenCV to identify number plates and python pytesseract to extract characters and digits from the number plates. </a:t>
            </a:r>
          </a:p>
          <a:p>
            <a:pPr marL="342900" indent="-342900" algn="just">
              <a:buFont typeface="Arial" panose="020B0604020202020204" pitchFamily="34" charset="0"/>
              <a:buChar char="•"/>
            </a:pPr>
            <a:endParaRPr lang="en-US" sz="2400" dirty="0">
              <a:latin typeface="Calibri Light (Headings)"/>
            </a:endParaRPr>
          </a:p>
          <a:p>
            <a:pPr marL="342900" indent="-342900" algn="just">
              <a:buFont typeface="Arial" panose="020B0604020202020204" pitchFamily="34" charset="0"/>
              <a:buChar char="•"/>
            </a:pPr>
            <a:r>
              <a:rPr lang="en-US" sz="2400" dirty="0">
                <a:latin typeface="Calibri Light (Headings)"/>
              </a:rPr>
              <a:t>OpenCV is an open-source machine learning library and provides a common infrastructure for computer vision. Whereas Pytesseract is a Tesseract-OCR Engine to read image types and extract the information present in the image.</a:t>
            </a:r>
          </a:p>
          <a:p>
            <a:pPr marL="342900" indent="-342900" algn="just">
              <a:buFont typeface="Arial" panose="020B0604020202020204" pitchFamily="34" charset="0"/>
              <a:buChar char="•"/>
            </a:pPr>
            <a:endParaRPr lang="en-US" sz="2400" dirty="0">
              <a:latin typeface="Calibri Light (Headings)"/>
            </a:endParaRPr>
          </a:p>
        </p:txBody>
      </p:sp>
    </p:spTree>
    <p:extLst>
      <p:ext uri="{BB962C8B-B14F-4D97-AF65-F5344CB8AC3E}">
        <p14:creationId xmlns:p14="http://schemas.microsoft.com/office/powerpoint/2010/main" val="6936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D75089-767D-42FD-AE27-84DEF5724BFD}"/>
              </a:ext>
            </a:extLst>
          </p:cNvPr>
          <p:cNvSpPr txBox="1"/>
          <p:nvPr/>
        </p:nvSpPr>
        <p:spPr>
          <a:xfrm>
            <a:off x="447675" y="724326"/>
            <a:ext cx="10620375" cy="4342279"/>
          </a:xfrm>
          <a:prstGeom prst="rect">
            <a:avLst/>
          </a:prstGeom>
          <a:noFill/>
        </p:spPr>
        <p:txBody>
          <a:bodyPr wrap="square">
            <a:spAutoFit/>
          </a:bodyPr>
          <a:lstStyle/>
          <a:p>
            <a:pPr>
              <a:lnSpc>
                <a:spcPct val="107000"/>
              </a:lnSpc>
              <a:spcAft>
                <a:spcPts val="800"/>
              </a:spcAft>
              <a:tabLst>
                <a:tab pos="2190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6</a:t>
            </a:r>
            <a:r>
              <a:rPr lang="en-US" sz="1800" dirty="0">
                <a:effectLst/>
                <a:latin typeface="Calibri" panose="020F0502020204030204" pitchFamily="34" charset="0"/>
                <a:ea typeface="Calibri" panose="020F0502020204030204" pitchFamily="34" charset="0"/>
                <a:cs typeface="Times New Roman" panose="02020603050405020304" pitchFamily="18" charset="0"/>
              </a:rPr>
              <a:t>]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Hannun</a:t>
            </a:r>
            <a:r>
              <a:rPr lang="en-US" sz="1800" dirty="0">
                <a:effectLst/>
                <a:latin typeface="Calibri" panose="020F0502020204030204" pitchFamily="34" charset="0"/>
                <a:ea typeface="Calibri" panose="020F0502020204030204" pitchFamily="34" charset="0"/>
                <a:cs typeface="Times New Roman" panose="02020603050405020304" pitchFamily="18" charset="0"/>
              </a:rPr>
              <a:t>, “Sequence modeling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ctc</a:t>
            </a:r>
            <a:r>
              <a:rPr lang="en-US" sz="1800" dirty="0">
                <a:effectLst/>
                <a:latin typeface="Calibri" panose="020F0502020204030204" pitchFamily="34" charset="0"/>
                <a:ea typeface="Calibri" panose="020F0502020204030204" pitchFamily="34" charset="0"/>
                <a:cs typeface="Times New Roman" panose="02020603050405020304" pitchFamily="18" charset="0"/>
              </a:rPr>
              <a:t>,” Distill, 2017,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https://distill.pub/2017/ctc. 3</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90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7</a:t>
            </a:r>
            <a:r>
              <a:rPr lang="en-US" sz="1800" dirty="0">
                <a:effectLst/>
                <a:latin typeface="Calibri" panose="020F0502020204030204" pitchFamily="34" charset="0"/>
                <a:ea typeface="Calibri" panose="020F0502020204030204" pitchFamily="34" charset="0"/>
                <a:cs typeface="Times New Roman" panose="02020603050405020304" pitchFamily="18" charset="0"/>
              </a:rPr>
              <a:t>] M. Abadi, A. Agarwal, P. Barham, 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Brevdo</a:t>
            </a:r>
            <a:r>
              <a:rPr lang="en-US" sz="1800" dirty="0">
                <a:effectLst/>
                <a:latin typeface="Calibri" panose="020F0502020204030204" pitchFamily="34" charset="0"/>
                <a:ea typeface="Calibri" panose="020F0502020204030204" pitchFamily="34" charset="0"/>
                <a:cs typeface="Times New Roman" panose="02020603050405020304" pitchFamily="18" charset="0"/>
              </a:rPr>
              <a:t>, Z. Chen, 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Citro</a:t>
            </a:r>
            <a:r>
              <a:rPr lang="en-US" sz="1800" dirty="0">
                <a:effectLst/>
                <a:latin typeface="Calibri" panose="020F0502020204030204" pitchFamily="34" charset="0"/>
                <a:ea typeface="Calibri" panose="020F0502020204030204" pitchFamily="34" charset="0"/>
                <a:cs typeface="Times New Roman" panose="02020603050405020304" pitchFamily="18" charset="0"/>
              </a:rPr>
              <a:t>, G. 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Corrado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 Davis, J. Dean, M. Devin, S. Ghemawat, I. Goodfellow, A. Harp, G. Irving, 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Isard</a:t>
            </a:r>
            <a:r>
              <a:rPr lang="en-US" sz="1800" dirty="0">
                <a:effectLst/>
                <a:latin typeface="Calibri" panose="020F0502020204030204" pitchFamily="34" charset="0"/>
                <a:ea typeface="Calibri" panose="020F0502020204030204" pitchFamily="34" charset="0"/>
                <a:cs typeface="Times New Roman" panose="02020603050405020304" pitchFamily="18" charset="0"/>
              </a:rPr>
              <a:t>, Y. Jia, 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Jozefowicz</a:t>
            </a:r>
            <a:r>
              <a:rPr lang="en-US" sz="1800" dirty="0">
                <a:effectLst/>
                <a:latin typeface="Calibri" panose="020F0502020204030204" pitchFamily="34" charset="0"/>
                <a:ea typeface="Calibri" panose="020F0502020204030204" pitchFamily="34" charset="0"/>
                <a:cs typeface="Times New Roman" panose="02020603050405020304" pitchFamily="18" charset="0"/>
              </a:rPr>
              <a:t>, L. Kaiser, 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Kudlur</a:t>
            </a:r>
            <a:r>
              <a:rPr lang="en-US" sz="1800" dirty="0">
                <a:effectLst/>
                <a:latin typeface="Calibri" panose="020F0502020204030204" pitchFamily="34" charset="0"/>
                <a:ea typeface="Calibri" panose="020F0502020204030204" pitchFamily="34" charset="0"/>
                <a:cs typeface="Times New Roman" panose="02020603050405020304" pitchFamily="18" charset="0"/>
              </a:rPr>
              <a:t>, J. Levenberg, D. Mane, R. Monga, S. Moore, D. Murray, 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Olah</a:t>
            </a:r>
            <a:r>
              <a:rPr lang="en-US" sz="1800" dirty="0">
                <a:effectLst/>
                <a:latin typeface="Calibri" panose="020F0502020204030204" pitchFamily="34" charset="0"/>
                <a:ea typeface="Calibri" panose="020F0502020204030204" pitchFamily="34" charset="0"/>
                <a:cs typeface="Times New Roman" panose="02020603050405020304" pitchFamily="18" charset="0"/>
              </a:rPr>
              <a:t>, M. Schuster, J.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Shlens</a:t>
            </a:r>
            <a:r>
              <a:rPr lang="en-US" sz="1800" dirty="0">
                <a:effectLst/>
                <a:latin typeface="Calibri" panose="020F0502020204030204" pitchFamily="34" charset="0"/>
                <a:ea typeface="Calibri" panose="020F0502020204030204" pitchFamily="34" charset="0"/>
                <a:cs typeface="Times New Roman" panose="02020603050405020304" pitchFamily="18" charset="0"/>
              </a:rPr>
              <a:t>, B. Steiner, 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Sutskever</a:t>
            </a:r>
            <a:r>
              <a:rPr lang="en-US" sz="1800" dirty="0">
                <a:effectLst/>
                <a:latin typeface="Calibri" panose="020F0502020204030204" pitchFamily="34" charset="0"/>
                <a:ea typeface="Calibri" panose="020F0502020204030204" pitchFamily="34" charset="0"/>
                <a:cs typeface="Times New Roman" panose="02020603050405020304" pitchFamily="18" charset="0"/>
              </a:rPr>
              <a:t>, K. Talwar, P. Tucker, V.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Vanhoucke</a:t>
            </a:r>
            <a:r>
              <a:rPr lang="en-US" sz="1800" dirty="0">
                <a:effectLst/>
                <a:latin typeface="Calibri" panose="020F0502020204030204" pitchFamily="34" charset="0"/>
                <a:ea typeface="Calibri" panose="020F0502020204030204" pitchFamily="34" charset="0"/>
                <a:cs typeface="Times New Roman" panose="02020603050405020304" pitchFamily="18" charset="0"/>
              </a:rPr>
              <a:t>, V. Vasudevan, 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Viegas</a:t>
            </a:r>
            <a:r>
              <a:rPr lang="en-US" sz="1800" dirty="0">
                <a:effectLst/>
                <a:latin typeface="Calibri" panose="020F0502020204030204" pitchFamily="34" charset="0"/>
                <a:ea typeface="Calibri" panose="020F0502020204030204" pitchFamily="34" charset="0"/>
                <a:cs typeface="Times New Roman" panose="02020603050405020304" pitchFamily="18" charset="0"/>
              </a:rPr>
              <a:t>, 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Vinyals</a:t>
            </a:r>
            <a:r>
              <a:rPr lang="en-US" sz="1800" dirty="0">
                <a:effectLst/>
                <a:latin typeface="Calibri" panose="020F0502020204030204" pitchFamily="34" charset="0"/>
                <a:ea typeface="Calibri" panose="020F0502020204030204" pitchFamily="34" charset="0"/>
                <a:cs typeface="Times New Roman" panose="02020603050405020304" pitchFamily="18" charset="0"/>
              </a:rPr>
              <a:t>, P. Warden, M. Wattenberg, 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Wicke</a:t>
            </a:r>
            <a:r>
              <a:rPr lang="en-US" sz="1800" dirty="0">
                <a:effectLst/>
                <a:latin typeface="Calibri" panose="020F0502020204030204" pitchFamily="34" charset="0"/>
                <a:ea typeface="Calibri" panose="020F0502020204030204" pitchFamily="34" charset="0"/>
                <a:cs typeface="Times New Roman" panose="02020603050405020304" pitchFamily="18" charset="0"/>
              </a:rPr>
              <a:t>, Y. Yu, and X. Zheng, “TensorFlow: Large-Scale Machine Learning on Heterogeneous Distributed Systems,” arXiv:1603.04467 [cs], Mar. 2016,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arXiv</a:t>
            </a:r>
            <a:r>
              <a:rPr lang="en-US" sz="1800" dirty="0">
                <a:effectLst/>
                <a:latin typeface="Calibri" panose="020F0502020204030204" pitchFamily="34" charset="0"/>
                <a:ea typeface="Calibri" panose="020F0502020204030204" pitchFamily="34" charset="0"/>
                <a:cs typeface="Times New Roman" panose="02020603050405020304" pitchFamily="18" charset="0"/>
              </a:rPr>
              <a:t>: 1603.04467.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90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8</a:t>
            </a:r>
            <a:r>
              <a:rPr lang="en-US" sz="1800" dirty="0">
                <a:effectLst/>
                <a:latin typeface="Calibri" panose="020F0502020204030204" pitchFamily="34" charset="0"/>
                <a:ea typeface="Calibri" panose="020F0502020204030204" pitchFamily="34" charset="0"/>
                <a:cs typeface="Times New Roman" panose="02020603050405020304" pitchFamily="18" charset="0"/>
              </a:rPr>
              <a:t>] Y. Jia, 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Shelhamer</a:t>
            </a:r>
            <a:r>
              <a:rPr lang="en-US" sz="1800" dirty="0">
                <a:effectLst/>
                <a:latin typeface="Calibri" panose="020F0502020204030204" pitchFamily="34" charset="0"/>
                <a:ea typeface="Calibri" panose="020F0502020204030204" pitchFamily="34" charset="0"/>
                <a:cs typeface="Times New Roman" panose="02020603050405020304" pitchFamily="18" charset="0"/>
              </a:rPr>
              <a:t>, J. Donahue, 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Karayev</a:t>
            </a:r>
            <a:r>
              <a:rPr lang="en-US" sz="1800" dirty="0">
                <a:effectLst/>
                <a:latin typeface="Calibri" panose="020F0502020204030204" pitchFamily="34" charset="0"/>
                <a:ea typeface="Calibri" panose="020F0502020204030204" pitchFamily="34" charset="0"/>
                <a:cs typeface="Times New Roman" panose="02020603050405020304" pitchFamily="18" charset="0"/>
              </a:rPr>
              <a:t>, J. Long, 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Girshick</a:t>
            </a:r>
            <a:r>
              <a:rPr lang="en-US" sz="1800" dirty="0">
                <a:effectLst/>
                <a:latin typeface="Calibri" panose="020F0502020204030204" pitchFamily="34" charset="0"/>
                <a:ea typeface="Calibri" panose="020F0502020204030204" pitchFamily="34" charset="0"/>
                <a:cs typeface="Times New Roman" panose="02020603050405020304" pitchFamily="18" charset="0"/>
              </a:rPr>
              <a:t>, 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Guadarrama</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 Darrell, “Caffe: Convolutional architecture for fast feature embedding,”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arXiv</a:t>
            </a:r>
            <a:r>
              <a:rPr lang="en-US" sz="1800" dirty="0">
                <a:effectLst/>
                <a:latin typeface="Calibri" panose="020F0502020204030204" pitchFamily="34" charset="0"/>
                <a:ea typeface="Calibri" panose="020F0502020204030204" pitchFamily="34" charset="0"/>
                <a:cs typeface="Times New Roman" panose="02020603050405020304" pitchFamily="18" charset="0"/>
              </a:rPr>
              <a:t> preprint arXiv:1408.5093, 2014. 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90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9</a:t>
            </a:r>
            <a:r>
              <a:rPr lang="en-US" sz="1800" dirty="0">
                <a:effectLst/>
                <a:latin typeface="Calibri" panose="020F0502020204030204" pitchFamily="34" charset="0"/>
                <a:ea typeface="Calibri" panose="020F0502020204030204" pitchFamily="34" charset="0"/>
                <a:cs typeface="Times New Roman" panose="02020603050405020304" pitchFamily="18" charset="0"/>
              </a:rPr>
              <a:t>] U.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Aydonat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S. O’Connell, 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Capalija</a:t>
            </a:r>
            <a:r>
              <a:rPr lang="en-US" sz="1800" dirty="0">
                <a:effectLst/>
                <a:latin typeface="Calibri" panose="020F0502020204030204" pitchFamily="34" charset="0"/>
                <a:ea typeface="Calibri" panose="020F0502020204030204" pitchFamily="34" charset="0"/>
                <a:cs typeface="Times New Roman" panose="02020603050405020304" pitchFamily="18" charset="0"/>
              </a:rPr>
              <a:t>, A. C. Ling, and G. R. Chiu, “An OpenCL(TM) Deep Learning Accelerator 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Arria</a:t>
            </a:r>
            <a:r>
              <a:rPr lang="en-US" sz="1800" dirty="0">
                <a:effectLst/>
                <a:latin typeface="Calibri" panose="020F0502020204030204" pitchFamily="34" charset="0"/>
                <a:ea typeface="Calibri" panose="020F0502020204030204" pitchFamily="34" charset="0"/>
                <a:cs typeface="Times New Roman" panose="02020603050405020304" pitchFamily="18" charset="0"/>
              </a:rPr>
              <a:t> 10,” arXiv:1701.03534 [cs], Jan. 2017,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arXiv</a:t>
            </a:r>
            <a:r>
              <a:rPr lang="en-US" sz="1800" dirty="0">
                <a:effectLst/>
                <a:latin typeface="Calibri" panose="020F0502020204030204" pitchFamily="34" charset="0"/>
                <a:ea typeface="Calibri" panose="020F0502020204030204" pitchFamily="34" charset="0"/>
                <a:cs typeface="Times New Roman" panose="02020603050405020304" pitchFamily="18" charset="0"/>
              </a:rPr>
              <a:t>: 1701.03534. 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90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10</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“Intel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OpenVINO</a:t>
            </a:r>
            <a:r>
              <a:rPr lang="en-US" sz="1800" dirty="0">
                <a:effectLst/>
                <a:latin typeface="Calibri" panose="020F0502020204030204" pitchFamily="34" charset="0"/>
                <a:ea typeface="Calibri" panose="020F0502020204030204" pitchFamily="34" charset="0"/>
                <a:cs typeface="Times New Roman" panose="02020603050405020304" pitchFamily="18" charset="0"/>
              </a:rPr>
              <a:t> Toolkit | Intel Software.” [Online]. Available: https://software.intel.com/en-us/articles/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OpenVINO-InferEngine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4070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4287521" cy="2272453"/>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3"/>
            <a:ext cx="5344161" cy="684108"/>
          </a:xfrm>
        </p:spPr>
        <p:txBody>
          <a:bodyPr>
            <a:normAutofit/>
          </a:bodyPr>
          <a:lstStyle/>
          <a:p>
            <a:r>
              <a:rPr lang="en-US" dirty="0">
                <a:solidFill>
                  <a:schemeClr val="tx1"/>
                </a:solidFill>
              </a:rPr>
              <a:t>ALL FACULTY MEMBERS</a:t>
            </a:r>
          </a:p>
        </p:txBody>
      </p:sp>
    </p:spTree>
    <p:extLst>
      <p:ext uri="{BB962C8B-B14F-4D97-AF65-F5344CB8AC3E}">
        <p14:creationId xmlns:p14="http://schemas.microsoft.com/office/powerpoint/2010/main" val="293993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D40A-5F00-46BC-B928-8B951C5A50FE}"/>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Objective and Motivation</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E36A7FC-C142-4AF4-9CE3-0B020A8EB19D}"/>
              </a:ext>
            </a:extLst>
          </p:cNvPr>
          <p:cNvSpPr>
            <a:spLocks noGrp="1"/>
          </p:cNvSpPr>
          <p:nvPr>
            <p:ph idx="1"/>
          </p:nvPr>
        </p:nvSpPr>
        <p:spPr>
          <a:xfrm>
            <a:off x="677333" y="2160589"/>
            <a:ext cx="8596669" cy="4611686"/>
          </a:xfrm>
        </p:spPr>
        <p:txBody>
          <a:bodyPr/>
          <a:lstStyle/>
          <a:p>
            <a:r>
              <a:rPr lang="en-US" sz="1800" dirty="0">
                <a:solidFill>
                  <a:srgbClr val="000000"/>
                </a:solidFill>
                <a:effectLst/>
                <a:latin typeface="Arial" panose="020B0604020202020204" pitchFamily="34" charset="0"/>
                <a:ea typeface="Calibri" panose="020F0502020204030204" pitchFamily="34" charset="0"/>
              </a:rPr>
              <a:t>The main purpose of this project is to obtain a license plate from a video provided by camera. An effective algorithm is developed to obtain a license plate with various brightness conditions. </a:t>
            </a:r>
          </a:p>
          <a:p>
            <a:r>
              <a:rPr lang="en-US" sz="1800" dirty="0">
                <a:solidFill>
                  <a:srgbClr val="000000"/>
                </a:solidFill>
                <a:effectLst/>
                <a:latin typeface="Arial" panose="020B0604020202020204" pitchFamily="34" charset="0"/>
                <a:ea typeface="Calibri" panose="020F0502020204030204" pitchFamily="34" charset="0"/>
              </a:rPr>
              <a:t>This algorithm extracts license plate data from an image and renders it as input to the vehicle license plate recognition section. Extracted plate can be seen in the monitor. The scope of this project is to obtain a license plate from you are given a picture and look at the result in monitoring. </a:t>
            </a:r>
          </a:p>
          <a:p>
            <a:r>
              <a:rPr lang="en-US" sz="1800" dirty="0">
                <a:solidFill>
                  <a:srgbClr val="000000"/>
                </a:solidFill>
                <a:effectLst/>
                <a:latin typeface="Arial" panose="020B0604020202020204" pitchFamily="34" charset="0"/>
                <a:ea typeface="Calibri" panose="020F0502020204030204" pitchFamily="34" charset="0"/>
              </a:rPr>
              <a:t>This project could serve as a basis for the future advances in the field of image processing, especially in the issuance of license plate and plate number recognition</a:t>
            </a:r>
            <a:endParaRPr lang="en-IN" dirty="0"/>
          </a:p>
        </p:txBody>
      </p:sp>
    </p:spTree>
    <p:extLst>
      <p:ext uri="{BB962C8B-B14F-4D97-AF65-F5344CB8AC3E}">
        <p14:creationId xmlns:p14="http://schemas.microsoft.com/office/powerpoint/2010/main" val="344664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6BB97FA-2D17-4ADE-8AF0-CC8E6E1A67D2}"/>
              </a:ext>
            </a:extLst>
          </p:cNvPr>
          <p:cNvSpPr txBox="1"/>
          <p:nvPr/>
        </p:nvSpPr>
        <p:spPr>
          <a:xfrm>
            <a:off x="708626" y="1441654"/>
            <a:ext cx="10912760" cy="4093428"/>
          </a:xfrm>
          <a:prstGeom prst="rect">
            <a:avLst/>
          </a:prstGeom>
          <a:noFill/>
        </p:spPr>
        <p:txBody>
          <a:bodyPr wrap="square">
            <a:spAutoFit/>
          </a:bodyPr>
          <a:lstStyle/>
          <a:p>
            <a:pPr algn="just"/>
            <a:endParaRPr lang="en-US" sz="2000" dirty="0">
              <a:latin typeface="Calibri Light (Headings)"/>
            </a:endParaRPr>
          </a:p>
          <a:p>
            <a:pPr marL="285750" indent="-285750" algn="just">
              <a:buFont typeface="Arial" panose="020B0604020202020204" pitchFamily="34" charset="0"/>
              <a:buChar char="•"/>
            </a:pPr>
            <a:r>
              <a:rPr lang="en-US" sz="2000" dirty="0">
                <a:latin typeface="Calibri Light (Headings)"/>
              </a:rPr>
              <a:t>To design an efficient automatic authorized vehicle identification system by using the vehicle number plate.</a:t>
            </a:r>
          </a:p>
          <a:p>
            <a:pPr marL="285750" indent="-285750" algn="just">
              <a:buFont typeface="Arial" panose="020B0604020202020204" pitchFamily="34" charset="0"/>
              <a:buChar char="•"/>
            </a:pPr>
            <a:endParaRPr lang="en-US" sz="2000" dirty="0">
              <a:latin typeface="Calibri Light (Headings)"/>
            </a:endParaRPr>
          </a:p>
          <a:p>
            <a:pPr marL="285750" indent="-285750" algn="just">
              <a:buFont typeface="Arial" panose="020B0604020202020204" pitchFamily="34" charset="0"/>
              <a:buChar char="•"/>
            </a:pPr>
            <a:r>
              <a:rPr lang="en-US" sz="2000" dirty="0">
                <a:latin typeface="Calibri Light (Headings)"/>
              </a:rPr>
              <a:t>The system is implemented on the entrance for security control of a highly restricted area like military zones or area around top government offices e.g., Parliament, Supreme Court etc.</a:t>
            </a:r>
          </a:p>
          <a:p>
            <a:pPr marL="285750" indent="-285750" algn="just">
              <a:buFont typeface="Arial" panose="020B0604020202020204" pitchFamily="34" charset="0"/>
              <a:buChar char="•"/>
            </a:pPr>
            <a:endParaRPr lang="en-US" sz="2000" dirty="0">
              <a:latin typeface="Calibri Light (Headings)"/>
            </a:endParaRPr>
          </a:p>
          <a:p>
            <a:pPr marL="285750" indent="-285750" algn="just">
              <a:buFont typeface="Arial" panose="020B0604020202020204" pitchFamily="34" charset="0"/>
              <a:buChar char="•"/>
            </a:pPr>
            <a:r>
              <a:rPr lang="en-US" sz="2000" dirty="0">
                <a:latin typeface="Calibri Light (Headings)"/>
              </a:rPr>
              <a:t>The developed system first detects the vehicle and then captures the vehicle image. Vehicle number plate region is extracted using the image segmentation in an image. Optical character recognition technique is used for the character recognition. </a:t>
            </a:r>
          </a:p>
          <a:p>
            <a:pPr marL="285750" indent="-285750" algn="just">
              <a:buFont typeface="Arial" panose="020B0604020202020204" pitchFamily="34" charset="0"/>
              <a:buChar char="•"/>
            </a:pPr>
            <a:endParaRPr lang="en-US" sz="2000" dirty="0">
              <a:latin typeface="Calibri Light (Headings)"/>
            </a:endParaRPr>
          </a:p>
          <a:p>
            <a:pPr marL="285750" indent="-285750" algn="just">
              <a:buFont typeface="Arial" panose="020B0604020202020204" pitchFamily="34" charset="0"/>
              <a:buChar char="•"/>
            </a:pPr>
            <a:r>
              <a:rPr lang="en-US" sz="2000" dirty="0">
                <a:latin typeface="Calibri Light (Headings)"/>
              </a:rPr>
              <a:t>The resulting data is then used to compare with the records on a database so as to come up with the specific information like the vehicle owner, place of registration, address, etc.</a:t>
            </a:r>
          </a:p>
        </p:txBody>
      </p:sp>
      <p:pic>
        <p:nvPicPr>
          <p:cNvPr id="9" name="Picture 8">
            <a:extLst>
              <a:ext uri="{FF2B5EF4-FFF2-40B4-BE49-F238E27FC236}">
                <a16:creationId xmlns:a16="http://schemas.microsoft.com/office/drawing/2014/main" id="{602D838E-5C71-4E3E-9C32-40913BCFA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3760" y="135913"/>
            <a:ext cx="3482491" cy="1305741"/>
          </a:xfrm>
          <a:prstGeom prst="rect">
            <a:avLst/>
          </a:prstGeom>
        </p:spPr>
      </p:pic>
    </p:spTree>
    <p:extLst>
      <p:ext uri="{BB962C8B-B14F-4D97-AF65-F5344CB8AC3E}">
        <p14:creationId xmlns:p14="http://schemas.microsoft.com/office/powerpoint/2010/main" val="76170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8CEE3-67CF-4C86-B107-32FA286C7047}"/>
              </a:ext>
            </a:extLst>
          </p:cNvPr>
          <p:cNvSpPr>
            <a:spLocks noGrp="1"/>
          </p:cNvSpPr>
          <p:nvPr>
            <p:ph type="title"/>
          </p:nvPr>
        </p:nvSpPr>
        <p:spPr>
          <a:xfrm>
            <a:off x="685801" y="15053"/>
            <a:ext cx="6143423" cy="1456267"/>
          </a:xfrm>
        </p:spPr>
        <p:txBody>
          <a:bodyPr>
            <a:normAutofit/>
          </a:bodyPr>
          <a:lstStyle/>
          <a:p>
            <a:pPr marL="571500" indent="-571500">
              <a:buFont typeface="Wingdings" panose="05000000000000000000" pitchFamily="2" charset="2"/>
              <a:buChar char="v"/>
            </a:pPr>
            <a:r>
              <a:rPr lang="en-US" sz="3600" dirty="0"/>
              <a:t>Related Work</a:t>
            </a:r>
          </a:p>
        </p:txBody>
      </p:sp>
      <p:sp>
        <p:nvSpPr>
          <p:cNvPr id="6" name="TextBox 5">
            <a:extLst>
              <a:ext uri="{FF2B5EF4-FFF2-40B4-BE49-F238E27FC236}">
                <a16:creationId xmlns:a16="http://schemas.microsoft.com/office/drawing/2014/main" id="{109CA67E-2CCC-4917-B999-69A59526F69C}"/>
              </a:ext>
            </a:extLst>
          </p:cNvPr>
          <p:cNvSpPr txBox="1"/>
          <p:nvPr/>
        </p:nvSpPr>
        <p:spPr>
          <a:xfrm>
            <a:off x="731451" y="1145026"/>
            <a:ext cx="11208911" cy="4708981"/>
          </a:xfrm>
          <a:prstGeom prst="rect">
            <a:avLst/>
          </a:prstGeom>
          <a:noFill/>
        </p:spPr>
        <p:txBody>
          <a:bodyPr wrap="square">
            <a:spAutoFit/>
          </a:bodyPr>
          <a:lstStyle/>
          <a:p>
            <a:pPr marL="285750" indent="-285750" algn="just">
              <a:buFont typeface="Arial" panose="020B0604020202020204" pitchFamily="34" charset="0"/>
              <a:buChar char="•"/>
            </a:pPr>
            <a:r>
              <a:rPr lang="en-US" sz="2000" dirty="0"/>
              <a:t>The Automatic Number Plate Recognition (ANPR) was invented in 1976 at the Police Scientific Development Branch in the UK. However, it gained much interest during the last decade along with the improvement of digital camera and the increase in computational capacity.</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It is simply the ability to automatically extract and recognition a vehicle number plate’s characters from an image.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In essence it consists of a camera or frame grabber that has the capability to grab an image, find the location of the number in the image and then extract the characters for character recognition tool to translate the pixels into numerically readable character.</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ANPR can be used in many areas from speed enforcement and tool collection to management of parking lots, etc. . It can also be used to detect and prevent wide range of criminal activities and for security control of a highly restricted areas like military zones or area around top government offices. The system is computationally inexpensive compare to the other ANPR systems .</a:t>
            </a:r>
          </a:p>
        </p:txBody>
      </p:sp>
    </p:spTree>
    <p:extLst>
      <p:ext uri="{BB962C8B-B14F-4D97-AF65-F5344CB8AC3E}">
        <p14:creationId xmlns:p14="http://schemas.microsoft.com/office/powerpoint/2010/main" val="346541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E5AD7-E1ED-427B-A6B9-E369867E191B}"/>
              </a:ext>
            </a:extLst>
          </p:cNvPr>
          <p:cNvSpPr>
            <a:spLocks noGrp="1"/>
          </p:cNvSpPr>
          <p:nvPr>
            <p:ph idx="1"/>
          </p:nvPr>
        </p:nvSpPr>
        <p:spPr>
          <a:xfrm>
            <a:off x="677333" y="2160589"/>
            <a:ext cx="9657514" cy="4087811"/>
          </a:xfrm>
        </p:spPr>
        <p:txBody>
          <a:bodyPr>
            <a:normAutofit/>
          </a:bodyPr>
          <a:lstStyle/>
          <a:p>
            <a:r>
              <a:rPr lang="en-US" dirty="0">
                <a:solidFill>
                  <a:schemeClr val="tx1"/>
                </a:solidFill>
              </a:rPr>
              <a:t>Rahim Panahi and Iman Gholampour “Accurate Detection and Recognition of Dirty Vehicle Plate Numbers for High-Speed Applications, IEEE Transactions on intelligent transportation systems</a:t>
            </a:r>
            <a:endParaRPr lang="en-IN" dirty="0">
              <a:solidFill>
                <a:schemeClr val="tx1"/>
              </a:solidFill>
              <a:hlinkClick r:id="rId2">
                <a:extLst>
                  <a:ext uri="{A12FA001-AC4F-418D-AE19-62706E023703}">
                    <ahyp:hlinkClr xmlns:ahyp="http://schemas.microsoft.com/office/drawing/2018/hyperlinkcolor" val="tx"/>
                  </a:ext>
                </a:extLst>
              </a:hlinkClick>
            </a:endParaRPr>
          </a:p>
          <a:p>
            <a:r>
              <a:rPr lang="en-IN" dirty="0">
                <a:solidFill>
                  <a:schemeClr val="tx1"/>
                </a:solidFill>
                <a:hlinkClick r:id="rId2">
                  <a:extLst>
                    <a:ext uri="{A12FA001-AC4F-418D-AE19-62706E023703}">
                      <ahyp:hlinkClr xmlns:ahyp="http://schemas.microsoft.com/office/drawing/2018/hyperlinkcolor" val="tx"/>
                    </a:ext>
                  </a:extLst>
                </a:hlinkClick>
              </a:rPr>
              <a:t>https://www.semanticscholar.org/paper/Smart-Toll-Collection-Using-Automatic-License-Plate-Mahalakshmi-Kumar/84bac3c7a5191b83e335261614a1ec02c1bd45f7</a:t>
            </a:r>
            <a:endParaRPr lang="en-IN" dirty="0">
              <a:solidFill>
                <a:schemeClr val="tx1"/>
              </a:solidFill>
            </a:endParaRPr>
          </a:p>
          <a:p>
            <a:r>
              <a:rPr lang="en-US" dirty="0">
                <a:solidFill>
                  <a:schemeClr val="tx1"/>
                </a:solidFill>
              </a:rPr>
              <a:t>JJ. van Ast, R. Babuska and B. De Schutter, "Fuzzy Ant Colony Optimization for optimal control.</a:t>
            </a:r>
          </a:p>
          <a:p>
            <a:r>
              <a:rPr lang="en-IN" dirty="0">
                <a:solidFill>
                  <a:schemeClr val="tx1"/>
                </a:solidFill>
                <a:hlinkClick r:id="rId3">
                  <a:extLst>
                    <a:ext uri="{A12FA001-AC4F-418D-AE19-62706E023703}">
                      <ahyp:hlinkClr xmlns:ahyp="http://schemas.microsoft.com/office/drawing/2018/hyperlinkcolor" val="tx"/>
                    </a:ext>
                  </a:extLst>
                </a:hlinkClick>
              </a:rPr>
              <a:t>https://www.semanticscholar.org/paper/Real-Time-Vehicle-Type-Categorization-and-Character-Pavaskar-Budihal/9602b5acb41804ea92bfbfc82e40fa50e105c043</a:t>
            </a:r>
            <a:endParaRPr lang="en-IN" dirty="0">
              <a:solidFill>
                <a:schemeClr val="tx1"/>
              </a:solidFill>
            </a:endParaRPr>
          </a:p>
          <a:p>
            <a:endParaRPr lang="en-IN" dirty="0">
              <a:solidFill>
                <a:schemeClr val="tx1"/>
              </a:solidFill>
            </a:endParaRPr>
          </a:p>
          <a:p>
            <a:endParaRPr lang="en-IN" dirty="0"/>
          </a:p>
          <a:p>
            <a:endParaRPr lang="en-IN" dirty="0"/>
          </a:p>
        </p:txBody>
      </p:sp>
      <p:sp>
        <p:nvSpPr>
          <p:cNvPr id="4" name="Title 1">
            <a:extLst>
              <a:ext uri="{FF2B5EF4-FFF2-40B4-BE49-F238E27FC236}">
                <a16:creationId xmlns:a16="http://schemas.microsoft.com/office/drawing/2014/main" id="{C28505A1-B8CD-4037-8708-76E8A3A00B4D}"/>
              </a:ext>
            </a:extLst>
          </p:cNvPr>
          <p:cNvSpPr>
            <a:spLocks noGrp="1"/>
          </p:cNvSpPr>
          <p:nvPr>
            <p:ph type="title"/>
          </p:nvPr>
        </p:nvSpPr>
        <p:spPr>
          <a:xfrm>
            <a:off x="677863" y="609600"/>
            <a:ext cx="8596312" cy="923925"/>
          </a:xfrm>
        </p:spPr>
        <p:txBody>
          <a:bodyPr/>
          <a:lstStyle/>
          <a:p>
            <a:pPr algn="ctr"/>
            <a:r>
              <a:rPr lang="en-IN" dirty="0"/>
              <a:t>LITERATURE SURVEY</a:t>
            </a:r>
          </a:p>
        </p:txBody>
      </p:sp>
    </p:spTree>
    <p:extLst>
      <p:ext uri="{BB962C8B-B14F-4D97-AF65-F5344CB8AC3E}">
        <p14:creationId xmlns:p14="http://schemas.microsoft.com/office/powerpoint/2010/main" val="351985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8B0AD89F-A3CF-4384-BA02-90134D801212}"/>
              </a:ext>
            </a:extLst>
          </p:cNvPr>
          <p:cNvPicPr>
            <a:picLocks noGrp="1" noChangeAspect="1"/>
          </p:cNvPicPr>
          <p:nvPr>
            <p:ph idx="1"/>
          </p:nvPr>
        </p:nvPicPr>
        <p:blipFill>
          <a:blip r:embed="rId2"/>
          <a:stretch>
            <a:fillRect/>
          </a:stretch>
        </p:blipFill>
        <p:spPr>
          <a:xfrm>
            <a:off x="329609" y="-106326"/>
            <a:ext cx="8708065" cy="6964325"/>
          </a:xfrm>
        </p:spPr>
      </p:pic>
    </p:spTree>
    <p:extLst>
      <p:ext uri="{BB962C8B-B14F-4D97-AF65-F5344CB8AC3E}">
        <p14:creationId xmlns:p14="http://schemas.microsoft.com/office/powerpoint/2010/main" val="245940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774C19-F644-4354-9362-A1F7C52A7EA3}"/>
              </a:ext>
            </a:extLst>
          </p:cNvPr>
          <p:cNvSpPr txBox="1">
            <a:spLocks/>
          </p:cNvSpPr>
          <p:nvPr/>
        </p:nvSpPr>
        <p:spPr>
          <a:xfrm>
            <a:off x="838201" y="167453"/>
            <a:ext cx="898628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v"/>
            </a:pPr>
            <a:r>
              <a:rPr lang="en-US" sz="3600" b="1" u="sng" dirty="0"/>
              <a:t>Software Required</a:t>
            </a:r>
            <a:endParaRPr lang="en-US" b="1" u="sng" dirty="0"/>
          </a:p>
        </p:txBody>
      </p:sp>
      <p:sp>
        <p:nvSpPr>
          <p:cNvPr id="6" name="TextBox 5">
            <a:extLst>
              <a:ext uri="{FF2B5EF4-FFF2-40B4-BE49-F238E27FC236}">
                <a16:creationId xmlns:a16="http://schemas.microsoft.com/office/drawing/2014/main" id="{90AC906C-3F0C-4BB0-B7B9-4912A9F3AAED}"/>
              </a:ext>
            </a:extLst>
          </p:cNvPr>
          <p:cNvSpPr txBox="1"/>
          <p:nvPr/>
        </p:nvSpPr>
        <p:spPr>
          <a:xfrm>
            <a:off x="838201" y="1456131"/>
            <a:ext cx="10978115" cy="2862322"/>
          </a:xfrm>
          <a:prstGeom prst="rect">
            <a:avLst/>
          </a:prstGeom>
          <a:noFill/>
        </p:spPr>
        <p:txBody>
          <a:bodyPr wrap="square">
            <a:spAutoFit/>
          </a:bodyPr>
          <a:lstStyle/>
          <a:p>
            <a:pPr algn="just"/>
            <a:r>
              <a:rPr lang="en-US" sz="2000" b="1" u="sng" dirty="0">
                <a:latin typeface="Calibri Light (Headings)"/>
              </a:rPr>
              <a:t>Operating System: </a:t>
            </a:r>
          </a:p>
          <a:p>
            <a:pPr marL="800100" lvl="1" indent="-342900" algn="just">
              <a:buFont typeface="Arial" panose="020B0604020202020204" pitchFamily="34" charset="0"/>
              <a:buChar char="•"/>
            </a:pPr>
            <a:r>
              <a:rPr lang="en-US" sz="2000" dirty="0">
                <a:latin typeface="Calibri Light (Headings)"/>
              </a:rPr>
              <a:t>Windows 7,8,10</a:t>
            </a:r>
          </a:p>
          <a:p>
            <a:pPr marL="800100" lvl="1" indent="-342900" algn="just">
              <a:buFont typeface="Arial" panose="020B0604020202020204" pitchFamily="34" charset="0"/>
              <a:buChar char="•"/>
            </a:pPr>
            <a:r>
              <a:rPr lang="en-US" sz="2000" dirty="0">
                <a:latin typeface="Calibri Light (Headings)"/>
              </a:rPr>
              <a:t>Linux</a:t>
            </a:r>
          </a:p>
          <a:p>
            <a:pPr marL="800100" lvl="1" indent="-342900" algn="just">
              <a:buFont typeface="Arial" panose="020B0604020202020204" pitchFamily="34" charset="0"/>
              <a:buChar char="•"/>
            </a:pPr>
            <a:endParaRPr lang="en-US" sz="2000" dirty="0">
              <a:latin typeface="Calibri Light (Headings)"/>
            </a:endParaRPr>
          </a:p>
          <a:p>
            <a:pPr marL="800100" lvl="1" indent="-342900" algn="just">
              <a:buFont typeface="Arial" panose="020B0604020202020204" pitchFamily="34" charset="0"/>
              <a:buChar char="•"/>
            </a:pPr>
            <a:endParaRPr lang="en-US" sz="2000" dirty="0">
              <a:latin typeface="Calibri Light (Headings)"/>
            </a:endParaRPr>
          </a:p>
          <a:p>
            <a:pPr lvl="1" algn="just"/>
            <a:endParaRPr lang="en-US" sz="2000" dirty="0">
              <a:latin typeface="Calibri Light (Headings)"/>
            </a:endParaRPr>
          </a:p>
          <a:p>
            <a:pPr algn="just"/>
            <a:r>
              <a:rPr lang="en-US" sz="2000" b="1" u="sng" dirty="0">
                <a:latin typeface="Calibri Light (Headings)"/>
              </a:rPr>
              <a:t>Application Software: </a:t>
            </a:r>
          </a:p>
          <a:p>
            <a:pPr marL="800100" lvl="1" indent="-342900" algn="just">
              <a:buFont typeface="Arial" panose="020B0604020202020204" pitchFamily="34" charset="0"/>
              <a:buChar char="•"/>
            </a:pPr>
            <a:r>
              <a:rPr lang="en-US" sz="2000" dirty="0">
                <a:latin typeface="Calibri Light (Headings)"/>
              </a:rPr>
              <a:t>python, </a:t>
            </a:r>
          </a:p>
          <a:p>
            <a:pPr marL="800100" lvl="1" indent="-342900" algn="just">
              <a:buFont typeface="Arial" panose="020B0604020202020204" pitchFamily="34" charset="0"/>
              <a:buChar char="•"/>
            </a:pPr>
            <a:r>
              <a:rPr lang="en-US" sz="2000" dirty="0">
                <a:latin typeface="Calibri Light (Headings)"/>
              </a:rPr>
              <a:t>OpenCV and Pytesseract pip3 python package</a:t>
            </a:r>
          </a:p>
        </p:txBody>
      </p:sp>
      <p:sp>
        <p:nvSpPr>
          <p:cNvPr id="9" name="Title 1">
            <a:extLst>
              <a:ext uri="{FF2B5EF4-FFF2-40B4-BE49-F238E27FC236}">
                <a16:creationId xmlns:a16="http://schemas.microsoft.com/office/drawing/2014/main" id="{32D3723C-CDCE-4AA8-8C33-235F00850404}"/>
              </a:ext>
            </a:extLst>
          </p:cNvPr>
          <p:cNvSpPr txBox="1">
            <a:spLocks/>
          </p:cNvSpPr>
          <p:nvPr/>
        </p:nvSpPr>
        <p:spPr>
          <a:xfrm>
            <a:off x="838201" y="3030233"/>
            <a:ext cx="898628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u="sng" dirty="0"/>
          </a:p>
          <a:p>
            <a:endParaRPr lang="en-US" b="1" u="sng" dirty="0"/>
          </a:p>
        </p:txBody>
      </p:sp>
      <p:pic>
        <p:nvPicPr>
          <p:cNvPr id="7" name="Picture 6">
            <a:extLst>
              <a:ext uri="{FF2B5EF4-FFF2-40B4-BE49-F238E27FC236}">
                <a16:creationId xmlns:a16="http://schemas.microsoft.com/office/drawing/2014/main" id="{4B8DE780-7DB3-4B18-B5FB-E59BE742D5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5898" y="0"/>
            <a:ext cx="4016102" cy="6858000"/>
          </a:xfrm>
          <a:prstGeom prst="rect">
            <a:avLst/>
          </a:prstGeom>
        </p:spPr>
      </p:pic>
    </p:spTree>
    <p:extLst>
      <p:ext uri="{BB962C8B-B14F-4D97-AF65-F5344CB8AC3E}">
        <p14:creationId xmlns:p14="http://schemas.microsoft.com/office/powerpoint/2010/main" val="22949299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383</TotalTime>
  <Words>1948</Words>
  <Application>Microsoft Office PowerPoint</Application>
  <PresentationFormat>Widescreen</PresentationFormat>
  <Paragraphs>135</Paragraphs>
  <Slides>31</Slides>
  <Notes>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31</vt:i4>
      </vt:variant>
    </vt:vector>
  </HeadingPairs>
  <TitlesOfParts>
    <vt:vector size="46" baseType="lpstr">
      <vt:lpstr>Algerian</vt:lpstr>
      <vt:lpstr>Arial</vt:lpstr>
      <vt:lpstr>Calibri</vt:lpstr>
      <vt:lpstr>Calibri Light</vt:lpstr>
      <vt:lpstr>Calibri Light (Headings)</vt:lpstr>
      <vt:lpstr>Century Schoolbook</vt:lpstr>
      <vt:lpstr>Gill Sans MT</vt:lpstr>
      <vt:lpstr>Trebuchet MS</vt:lpstr>
      <vt:lpstr>Wingdings</vt:lpstr>
      <vt:lpstr>Wingdings 2</vt:lpstr>
      <vt:lpstr>Wingdings 3</vt:lpstr>
      <vt:lpstr>Gallery</vt:lpstr>
      <vt:lpstr>View</vt:lpstr>
      <vt:lpstr>Office Theme</vt:lpstr>
      <vt:lpstr>Facet</vt:lpstr>
      <vt:lpstr>PowerPoint Presentation</vt:lpstr>
      <vt:lpstr>Content</vt:lpstr>
      <vt:lpstr>INTRODUCTION</vt:lpstr>
      <vt:lpstr>Objective and Motivation </vt:lpstr>
      <vt:lpstr>PowerPoint Presentation</vt:lpstr>
      <vt:lpstr>Related Work</vt:lpstr>
      <vt:lpstr>LITERATURE SURVEY</vt:lpstr>
      <vt:lpstr>PowerPoint Presentation</vt:lpstr>
      <vt:lpstr>PowerPoint Presentation</vt:lpstr>
      <vt:lpstr>Hardware Required </vt:lpstr>
      <vt:lpstr>Development Methodology Used</vt:lpstr>
      <vt:lpstr>Activity Diagram</vt:lpstr>
      <vt:lpstr>USE CASE DIAGRAM </vt:lpstr>
      <vt:lpstr>DATAFLOW DIAGRAM</vt:lpstr>
      <vt:lpstr>Proposed Method</vt:lpstr>
      <vt:lpstr>Proposed Method</vt:lpstr>
      <vt:lpstr>Proposed Method</vt:lpstr>
      <vt:lpstr>Working</vt:lpstr>
      <vt:lpstr>Deliverables</vt:lpstr>
      <vt:lpstr>Gantt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paper status</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Alamgeer</dc:creator>
  <cp:lastModifiedBy>Abhishek Mishra</cp:lastModifiedBy>
  <cp:revision>53</cp:revision>
  <dcterms:created xsi:type="dcterms:W3CDTF">2021-01-06T11:20:35Z</dcterms:created>
  <dcterms:modified xsi:type="dcterms:W3CDTF">2021-06-19T10:57:48Z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