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9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4500"/>
            <a:ext cx="5973445" cy="1685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Computer Aided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Engineering MEE2000</a:t>
            </a:r>
            <a:r>
              <a:rPr lang="en-AU" sz="1200" b="1" spc="-5">
                <a:latin typeface="Calibri"/>
                <a:cs typeface="Calibri"/>
              </a:rPr>
              <a:t>7</a:t>
            </a:r>
            <a:r>
              <a:rPr sz="1200" b="1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(SIMULINK)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Lab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3,</a:t>
            </a:r>
            <a:r>
              <a:rPr sz="1200" b="1" spc="-5" dirty="0">
                <a:latin typeface="Calibri"/>
                <a:cs typeface="Calibri"/>
              </a:rPr>
              <a:t> Part </a:t>
            </a:r>
            <a:r>
              <a:rPr sz="1200" b="1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Simulink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Practice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Exercises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b="1" spc="-5" dirty="0">
                <a:latin typeface="Times New Roman"/>
                <a:cs typeface="Times New Roman"/>
              </a:rPr>
              <a:t>Exercise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1: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795"/>
              </a:spcBef>
            </a:pPr>
            <a:r>
              <a:rPr sz="1200" spc="-35" dirty="0">
                <a:latin typeface="Times New Roman"/>
                <a:cs typeface="Times New Roman"/>
              </a:rPr>
              <a:t>(a)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are now going to </a:t>
            </a:r>
            <a:r>
              <a:rPr sz="1200" spc="-5" dirty="0">
                <a:latin typeface="Times New Roman"/>
                <a:cs typeface="Times New Roman"/>
              </a:rPr>
              <a:t>construct </a:t>
            </a:r>
            <a:r>
              <a:rPr sz="1200" dirty="0">
                <a:latin typeface="Times New Roman"/>
                <a:cs typeface="Times New Roman"/>
              </a:rPr>
              <a:t>our own </a:t>
            </a:r>
            <a:r>
              <a:rPr sz="1200" spc="-5" dirty="0">
                <a:latin typeface="Times New Roman"/>
                <a:cs typeface="Times New Roman"/>
              </a:rPr>
              <a:t>function </a:t>
            </a:r>
            <a:r>
              <a:rPr sz="1200" dirty="0">
                <a:latin typeface="Times New Roman"/>
                <a:cs typeface="Times New Roman"/>
              </a:rPr>
              <a:t>through </a:t>
            </a:r>
            <a:r>
              <a:rPr sz="1200" b="1" spc="-5" dirty="0">
                <a:latin typeface="Times New Roman"/>
                <a:cs typeface="Times New Roman"/>
              </a:rPr>
              <a:t>Fcn </a:t>
            </a:r>
            <a:r>
              <a:rPr sz="1200" dirty="0">
                <a:latin typeface="Times New Roman"/>
                <a:cs typeface="Times New Roman"/>
              </a:rPr>
              <a:t>block.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b="1" spc="-5" dirty="0">
                <a:latin typeface="Times New Roman"/>
                <a:cs typeface="Times New Roman"/>
              </a:rPr>
              <a:t>Fcn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Simulink-&gt;User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defined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Functions.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together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Scope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Ramp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signal. You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refer</a:t>
            </a:r>
            <a:r>
              <a:rPr sz="1200" dirty="0">
                <a:latin typeface="Times New Roman"/>
                <a:cs typeface="Times New Roman"/>
              </a:rPr>
              <a:t> 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 </a:t>
            </a:r>
            <a:r>
              <a:rPr sz="1200" spc="-5" dirty="0">
                <a:latin typeface="Times New Roman"/>
                <a:cs typeface="Times New Roman"/>
              </a:rPr>
              <a:t>arrangement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 below: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866009"/>
            <a:ext cx="6014085" cy="25393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476250" indent="4680585">
              <a:lnSpc>
                <a:spcPct val="109300"/>
              </a:lnSpc>
              <a:spcBef>
                <a:spcPts val="75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1 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Ramp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symbol,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arguments: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slope,</a:t>
            </a:r>
            <a:r>
              <a:rPr sz="1200" i="1" spc="-7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start</a:t>
            </a:r>
            <a:r>
              <a:rPr sz="1200" i="1" spc="-6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time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8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initial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output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settings,</a:t>
            </a:r>
            <a:r>
              <a:rPr sz="1200" dirty="0">
                <a:latin typeface="Times New Roman"/>
                <a:cs typeface="Times New Roman"/>
              </a:rPr>
              <a:t> slope 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1,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dirty="0">
                <a:latin typeface="Times New Roman"/>
                <a:cs typeface="Times New Roman"/>
              </a:rPr>
              <a:t> 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initial</a:t>
            </a:r>
            <a:r>
              <a:rPr sz="1200" dirty="0">
                <a:latin typeface="Times New Roman"/>
                <a:cs typeface="Times New Roman"/>
              </a:rPr>
              <a:t> output 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9200"/>
              </a:lnSpc>
              <a:spcBef>
                <a:spcPts val="830"/>
              </a:spcBef>
            </a:pPr>
            <a:r>
              <a:rPr sz="1200" spc="-5" dirty="0">
                <a:latin typeface="Times New Roman"/>
                <a:cs typeface="Times New Roman"/>
              </a:rPr>
              <a:t>Afterwards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b="1" dirty="0">
                <a:latin typeface="Times New Roman"/>
                <a:cs typeface="Times New Roman"/>
              </a:rPr>
              <a:t>value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Fcn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sine</a:t>
            </a:r>
            <a:r>
              <a:rPr sz="1200" spc="-5" dirty="0">
                <a:latin typeface="Times New Roman"/>
                <a:cs typeface="Times New Roman"/>
              </a:rPr>
              <a:t> function.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typing </a:t>
            </a:r>
            <a:r>
              <a:rPr sz="1200" spc="-5" dirty="0">
                <a:latin typeface="Times New Roman"/>
                <a:cs typeface="Times New Roman"/>
              </a:rPr>
              <a:t>sin</a:t>
            </a:r>
            <a:r>
              <a:rPr sz="1200" dirty="0">
                <a:latin typeface="Times New Roman"/>
                <a:cs typeface="Times New Roman"/>
              </a:rPr>
              <a:t> (u)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expression</a:t>
            </a:r>
            <a:r>
              <a:rPr sz="1200" dirty="0">
                <a:latin typeface="Times New Roman"/>
                <a:cs typeface="Times New Roman"/>
              </a:rPr>
              <a:t> box.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simulation stop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dirty="0">
                <a:latin typeface="Times New Roman"/>
                <a:cs typeface="Times New Roman"/>
              </a:rPr>
              <a:t> to 10 </a:t>
            </a:r>
            <a:r>
              <a:rPr sz="1200" spc="-5" dirty="0">
                <a:latin typeface="Times New Roman"/>
                <a:cs typeface="Times New Roman"/>
              </a:rPr>
              <a:t>seconds.</a:t>
            </a:r>
            <a:endParaRPr sz="1200">
              <a:latin typeface="Times New Roman"/>
              <a:cs typeface="Times New Roman"/>
            </a:endParaRPr>
          </a:p>
          <a:p>
            <a:pPr marL="12700" marR="328295">
              <a:lnSpc>
                <a:spcPct val="110000"/>
              </a:lnSpc>
              <a:spcBef>
                <a:spcPts val="800"/>
              </a:spcBef>
            </a:pPr>
            <a:r>
              <a:rPr sz="1200" spc="-5" dirty="0">
                <a:latin typeface="Times New Roman"/>
                <a:cs typeface="Times New Roman"/>
              </a:rPr>
              <a:t>Now </a:t>
            </a:r>
            <a:r>
              <a:rPr sz="1200" b="1" spc="-5" dirty="0">
                <a:latin typeface="Times New Roman"/>
                <a:cs typeface="Times New Roman"/>
              </a:rPr>
              <a:t>‘Run’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model!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the 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Scope? </a:t>
            </a:r>
            <a:r>
              <a:rPr sz="1200" dirty="0">
                <a:latin typeface="Times New Roman"/>
                <a:cs typeface="Times New Roman"/>
              </a:rPr>
              <a:t>Should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sine wave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delay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seconds.</a:t>
            </a:r>
            <a:endParaRPr sz="1200">
              <a:latin typeface="Times New Roman"/>
              <a:cs typeface="Times New Roman"/>
            </a:endParaRPr>
          </a:p>
          <a:p>
            <a:pPr marL="12700" marR="47625" algn="just">
              <a:lnSpc>
                <a:spcPct val="110300"/>
              </a:lnSpc>
              <a:spcBef>
                <a:spcPts val="800"/>
              </a:spcBef>
            </a:pPr>
            <a:r>
              <a:rPr sz="1200" spc="-30" dirty="0">
                <a:latin typeface="Times New Roman"/>
                <a:cs typeface="Times New Roman"/>
              </a:rPr>
              <a:t>(b) </a:t>
            </a:r>
            <a:r>
              <a:rPr sz="1200" dirty="0">
                <a:latin typeface="Times New Roman"/>
                <a:cs typeface="Times New Roman"/>
              </a:rPr>
              <a:t>Add more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to the model </a:t>
            </a:r>
            <a:r>
              <a:rPr sz="1200" spc="-5" dirty="0">
                <a:latin typeface="Times New Roman"/>
                <a:cs typeface="Times New Roman"/>
              </a:rPr>
              <a:t>above.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b="1" spc="-5" dirty="0">
                <a:latin typeface="Times New Roman"/>
                <a:cs typeface="Times New Roman"/>
              </a:rPr>
              <a:t>Math Operations </a:t>
            </a:r>
            <a:r>
              <a:rPr sz="1200" dirty="0">
                <a:latin typeface="Times New Roman"/>
                <a:cs typeface="Times New Roman"/>
              </a:rPr>
              <a:t>block </a:t>
            </a:r>
            <a:r>
              <a:rPr sz="1200" spc="-5" dirty="0">
                <a:latin typeface="Times New Roman"/>
                <a:cs typeface="Times New Roman"/>
              </a:rPr>
              <a:t>set drag </a:t>
            </a:r>
            <a:r>
              <a:rPr sz="1200" dirty="0">
                <a:latin typeface="Times New Roman"/>
                <a:cs typeface="Times New Roman"/>
              </a:rPr>
              <a:t>the blocks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Abs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b="1" dirty="0">
                <a:latin typeface="Times New Roman"/>
                <a:cs typeface="Times New Roman"/>
              </a:rPr>
              <a:t>Gain </a:t>
            </a:r>
            <a:r>
              <a:rPr sz="1200" spc="-30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current </a:t>
            </a:r>
            <a:r>
              <a:rPr sz="1200" dirty="0">
                <a:latin typeface="Times New Roman"/>
                <a:cs typeface="Times New Roman"/>
              </a:rPr>
              <a:t>model window. Double </a:t>
            </a:r>
            <a:r>
              <a:rPr sz="1200" spc="-5" dirty="0">
                <a:latin typeface="Times New Roman"/>
                <a:cs typeface="Times New Roman"/>
              </a:rPr>
              <a:t>click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Gain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change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to 3.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 add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extra Scopes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order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observe precisely what </a:t>
            </a:r>
            <a:r>
              <a:rPr sz="1200" dirty="0">
                <a:latin typeface="Times New Roman"/>
                <a:cs typeface="Times New Roman"/>
              </a:rPr>
              <a:t>happens in </a:t>
            </a:r>
            <a:r>
              <a:rPr sz="1200" spc="-5" dirty="0">
                <a:latin typeface="Times New Roman"/>
                <a:cs typeface="Times New Roman"/>
              </a:rPr>
              <a:t>every </a:t>
            </a:r>
            <a:r>
              <a:rPr sz="1200" dirty="0">
                <a:latin typeface="Times New Roman"/>
                <a:cs typeface="Times New Roman"/>
              </a:rPr>
              <a:t>step. </a:t>
            </a:r>
            <a:r>
              <a:rPr sz="1200" spc="-5" dirty="0">
                <a:latin typeface="Times New Roman"/>
                <a:cs typeface="Times New Roman"/>
              </a:rPr>
              <a:t>Select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drag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scopes</a:t>
            </a:r>
            <a:r>
              <a:rPr sz="1200" dirty="0">
                <a:latin typeface="Times New Roman"/>
                <a:cs typeface="Times New Roman"/>
              </a:rPr>
              <a:t> you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0077" y="7114413"/>
            <a:ext cx="570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414641"/>
            <a:ext cx="5972175" cy="154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What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i="1" dirty="0">
                <a:latin typeface="Times New Roman"/>
                <a:cs typeface="Times New Roman"/>
              </a:rPr>
              <a:t>full </a:t>
            </a:r>
            <a:r>
              <a:rPr sz="1200" i="1" spc="-5" dirty="0">
                <a:latin typeface="Times New Roman"/>
                <a:cs typeface="Times New Roman"/>
              </a:rPr>
              <a:t>wave rectifier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with an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amplifier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model! Does</a:t>
            </a:r>
            <a:r>
              <a:rPr sz="1200" dirty="0">
                <a:latin typeface="Times New Roman"/>
                <a:cs typeface="Times New Roman"/>
              </a:rPr>
              <a:t> it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expected?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820"/>
              </a:spcBef>
            </a:pPr>
            <a:r>
              <a:rPr sz="1200" spc="-5" dirty="0">
                <a:latin typeface="Times New Roman"/>
                <a:cs typeface="Times New Roman"/>
              </a:rPr>
              <a:t>Method: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Full Wave </a:t>
            </a:r>
            <a:r>
              <a:rPr sz="1200" dirty="0">
                <a:latin typeface="Times New Roman"/>
                <a:cs typeface="Times New Roman"/>
              </a:rPr>
              <a:t>scope we can see a sine </a:t>
            </a:r>
            <a:r>
              <a:rPr sz="1200" spc="-5" dirty="0">
                <a:latin typeface="Times New Roman"/>
                <a:cs typeface="Times New Roman"/>
              </a:rPr>
              <a:t>wave </a:t>
            </a:r>
            <a:r>
              <a:rPr sz="1200" dirty="0">
                <a:latin typeface="Times New Roman"/>
                <a:cs typeface="Times New Roman"/>
              </a:rPr>
              <a:t>though with a time </a:t>
            </a:r>
            <a:r>
              <a:rPr sz="1200" spc="-5" dirty="0">
                <a:latin typeface="Times New Roman"/>
                <a:cs typeface="Times New Roman"/>
              </a:rPr>
              <a:t>delay </a:t>
            </a:r>
            <a:r>
              <a:rPr sz="1200" dirty="0">
                <a:latin typeface="Times New Roman"/>
                <a:cs typeface="Times New Roman"/>
              </a:rPr>
              <a:t>of 2 seconds.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Thereafter we </a:t>
            </a:r>
            <a:r>
              <a:rPr sz="1200" dirty="0">
                <a:latin typeface="Times New Roman"/>
                <a:cs typeface="Times New Roman"/>
              </a:rPr>
              <a:t>take the </a:t>
            </a:r>
            <a:r>
              <a:rPr sz="1200" spc="-5" dirty="0">
                <a:latin typeface="Times New Roman"/>
                <a:cs typeface="Times New Roman"/>
              </a:rPr>
              <a:t>absolute value </a:t>
            </a:r>
            <a:r>
              <a:rPr sz="1200" dirty="0">
                <a:latin typeface="Times New Roman"/>
                <a:cs typeface="Times New Roman"/>
              </a:rPr>
              <a:t>of the sine </a:t>
            </a:r>
            <a:r>
              <a:rPr sz="1200" spc="-5" dirty="0">
                <a:latin typeface="Times New Roman"/>
                <a:cs typeface="Times New Roman"/>
              </a:rPr>
              <a:t>and get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rectified </a:t>
            </a: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5" dirty="0">
                <a:latin typeface="Times New Roman"/>
                <a:cs typeface="Times New Roman"/>
              </a:rPr>
              <a:t>as 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seen 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Rectified </a:t>
            </a:r>
            <a:r>
              <a:rPr sz="1200" dirty="0">
                <a:latin typeface="Times New Roman"/>
                <a:cs typeface="Times New Roman"/>
              </a:rPr>
              <a:t>Wave </a:t>
            </a:r>
            <a:r>
              <a:rPr sz="1200" spc="-5" dirty="0">
                <a:latin typeface="Times New Roman"/>
                <a:cs typeface="Times New Roman"/>
              </a:rPr>
              <a:t>scope. Finally, we amplify </a:t>
            </a:r>
            <a:r>
              <a:rPr sz="1200" dirty="0">
                <a:latin typeface="Times New Roman"/>
                <a:cs typeface="Times New Roman"/>
              </a:rPr>
              <a:t>the amplitude with </a:t>
            </a:r>
            <a:r>
              <a:rPr sz="1200" spc="-5" dirty="0">
                <a:latin typeface="Times New Roman"/>
                <a:cs typeface="Times New Roman"/>
              </a:rPr>
              <a:t>gain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and get </a:t>
            </a:r>
            <a:r>
              <a:rPr sz="1200" dirty="0">
                <a:latin typeface="Times New Roman"/>
                <a:cs typeface="Times New Roman"/>
              </a:rPr>
              <a:t>the output signal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scope.</a:t>
            </a:r>
            <a:r>
              <a:rPr sz="1200" dirty="0">
                <a:latin typeface="Times New Roman"/>
                <a:cs typeface="Times New Roman"/>
              </a:rPr>
              <a:t> You must note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to attain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idea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amplification.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625" y="2301900"/>
            <a:ext cx="3812540" cy="580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5687695"/>
            <a:ext cx="4869180" cy="14573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4500"/>
            <a:ext cx="5973445" cy="205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Computer Aided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Engineering MEE20002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(SIMULINK)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Lab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3,</a:t>
            </a:r>
            <a:r>
              <a:rPr sz="1200" b="1" spc="-5" dirty="0">
                <a:latin typeface="Calibri"/>
                <a:cs typeface="Calibri"/>
              </a:rPr>
              <a:t> Part </a:t>
            </a:r>
            <a:r>
              <a:rPr sz="1200" b="1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Exercise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spc="-5" dirty="0">
                <a:latin typeface="Times New Roman"/>
                <a:cs typeface="Times New Roman"/>
              </a:rPr>
              <a:t>Remove all </a:t>
            </a:r>
            <a:r>
              <a:rPr sz="1200" dirty="0">
                <a:latin typeface="Times New Roman"/>
                <a:cs typeface="Times New Roman"/>
              </a:rPr>
              <a:t>blocks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 </a:t>
            </a:r>
            <a:r>
              <a:rPr sz="1200" b="1" dirty="0">
                <a:latin typeface="Times New Roman"/>
                <a:cs typeface="Times New Roman"/>
              </a:rPr>
              <a:t>Ramp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Scope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400"/>
              </a:lnSpc>
              <a:spcBef>
                <a:spcPts val="795"/>
              </a:spcBef>
            </a:pPr>
            <a:r>
              <a:rPr sz="1200" spc="-5" dirty="0">
                <a:latin typeface="Times New Roman"/>
                <a:cs typeface="Times New Roman"/>
              </a:rPr>
              <a:t>Now we </a:t>
            </a:r>
            <a:r>
              <a:rPr sz="1200" dirty="0">
                <a:latin typeface="Times New Roman"/>
                <a:cs typeface="Times New Roman"/>
              </a:rPr>
              <a:t>are going to take the time </a:t>
            </a:r>
            <a:r>
              <a:rPr sz="1200" spc="-5" dirty="0">
                <a:latin typeface="Times New Roman"/>
                <a:cs typeface="Times New Roman"/>
              </a:rPr>
              <a:t>derivative </a:t>
            </a:r>
            <a:r>
              <a:rPr sz="1200" dirty="0">
                <a:latin typeface="Times New Roman"/>
                <a:cs typeface="Times New Roman"/>
              </a:rPr>
              <a:t>of an input signal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integrate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signal.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Simulink-&gt;Continuous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Derivative</a:t>
            </a:r>
            <a:r>
              <a:rPr sz="1200" spc="-5" dirty="0">
                <a:latin typeface="Times New Roman"/>
                <a:cs typeface="Times New Roman"/>
              </a:rPr>
              <a:t>.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double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Integrator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parameter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default value </a:t>
            </a:r>
            <a:r>
              <a:rPr sz="1200" dirty="0">
                <a:latin typeface="Times New Roman"/>
                <a:cs typeface="Times New Roman"/>
              </a:rPr>
              <a:t>0, but it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altered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whatever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want. Integrate and </a:t>
            </a:r>
            <a:r>
              <a:rPr sz="1200" dirty="0">
                <a:latin typeface="Times New Roman"/>
                <a:cs typeface="Times New Roman"/>
              </a:rPr>
              <a:t>take the time </a:t>
            </a:r>
            <a:r>
              <a:rPr sz="1200" spc="-5" dirty="0">
                <a:latin typeface="Times New Roman"/>
                <a:cs typeface="Times New Roman"/>
              </a:rPr>
              <a:t>derivate 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227703"/>
            <a:ext cx="5972175" cy="262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87875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10000"/>
              </a:lnSpc>
              <a:spcBef>
                <a:spcPts val="780"/>
              </a:spcBef>
            </a:pPr>
            <a:r>
              <a:rPr sz="1200" dirty="0">
                <a:latin typeface="Times New Roman"/>
                <a:cs typeface="Times New Roman"/>
              </a:rPr>
              <a:t>Run the model file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observe the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scopes. Why differential is </a:t>
            </a:r>
            <a:r>
              <a:rPr sz="1200" dirty="0">
                <a:latin typeface="Times New Roman"/>
                <a:cs typeface="Times New Roman"/>
              </a:rPr>
              <a:t>a step </a:t>
            </a:r>
            <a:r>
              <a:rPr sz="1200" spc="-5" dirty="0">
                <a:latin typeface="Times New Roman"/>
                <a:cs typeface="Times New Roman"/>
              </a:rPr>
              <a:t>and integral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curve.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you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 </a:t>
            </a:r>
            <a:r>
              <a:rPr sz="1200" spc="-5" dirty="0">
                <a:latin typeface="Times New Roman"/>
                <a:cs typeface="Times New Roman"/>
              </a:rPr>
              <a:t>what</a:t>
            </a:r>
            <a:r>
              <a:rPr sz="1200" dirty="0">
                <a:latin typeface="Times New Roman"/>
                <a:cs typeface="Times New Roman"/>
              </a:rPr>
              <a:t> type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why the</a:t>
            </a:r>
            <a:r>
              <a:rPr sz="1200" spc="-5" dirty="0">
                <a:latin typeface="Times New Roman"/>
                <a:cs typeface="Times New Roman"/>
              </a:rPr>
              <a:t> end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52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dirty="0">
                <a:latin typeface="Times New Roman"/>
                <a:cs typeface="Times New Roman"/>
              </a:rPr>
              <a:t> 10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seconds?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300"/>
              </a:lnSpc>
              <a:spcBef>
                <a:spcPts val="785"/>
              </a:spcBef>
            </a:pPr>
            <a:r>
              <a:rPr sz="1200" spc="-5" dirty="0">
                <a:latin typeface="Times New Roman"/>
                <a:cs typeface="Times New Roman"/>
              </a:rPr>
              <a:t>Also check </a:t>
            </a:r>
            <a:r>
              <a:rPr sz="1200" dirty="0">
                <a:latin typeface="Times New Roman"/>
                <a:cs typeface="Times New Roman"/>
              </a:rPr>
              <a:t>the output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two functions </a:t>
            </a:r>
            <a:r>
              <a:rPr sz="1200" dirty="0">
                <a:latin typeface="Times New Roman"/>
                <a:cs typeface="Times New Roman"/>
              </a:rPr>
              <a:t>while changing the input signal to a </a:t>
            </a:r>
            <a:r>
              <a:rPr sz="1200" b="1" spc="-5" dirty="0">
                <a:latin typeface="Times New Roman"/>
                <a:cs typeface="Times New Roman"/>
              </a:rPr>
              <a:t>Step</a:t>
            </a:r>
            <a:r>
              <a:rPr sz="1200" spc="-5" dirty="0">
                <a:latin typeface="Times New Roman"/>
                <a:cs typeface="Times New Roman"/>
              </a:rPr>
              <a:t>. Can </a:t>
            </a:r>
            <a:r>
              <a:rPr sz="1200" dirty="0">
                <a:latin typeface="Times New Roman"/>
                <a:cs typeface="Times New Roman"/>
              </a:rPr>
              <a:t>be found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Simulink-&gt;Sources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 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surely</a:t>
            </a:r>
            <a:r>
              <a:rPr sz="1200" dirty="0">
                <a:latin typeface="Times New Roman"/>
                <a:cs typeface="Times New Roman"/>
              </a:rPr>
              <a:t> familiar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parameters </a:t>
            </a:r>
            <a:r>
              <a:rPr sz="1200" dirty="0">
                <a:latin typeface="Times New Roman"/>
                <a:cs typeface="Times New Roman"/>
              </a:rPr>
              <a:t>in the block: </a:t>
            </a:r>
            <a:r>
              <a:rPr sz="1200" i="1" dirty="0">
                <a:latin typeface="Times New Roman"/>
                <a:cs typeface="Times New Roman"/>
              </a:rPr>
              <a:t>Initial </a:t>
            </a:r>
            <a:r>
              <a:rPr sz="1200" i="1" spc="-5" dirty="0">
                <a:latin typeface="Times New Roman"/>
                <a:cs typeface="Times New Roman"/>
              </a:rPr>
              <a:t>value, </a:t>
            </a:r>
            <a:r>
              <a:rPr sz="1200" i="1" dirty="0">
                <a:latin typeface="Times New Roman"/>
                <a:cs typeface="Times New Roman"/>
              </a:rPr>
              <a:t>Step </a:t>
            </a:r>
            <a:r>
              <a:rPr sz="1200" i="1" spc="-5" dirty="0">
                <a:latin typeface="Times New Roman"/>
                <a:cs typeface="Times New Roman"/>
              </a:rPr>
              <a:t>time </a:t>
            </a:r>
            <a:r>
              <a:rPr sz="1200" i="1" dirty="0">
                <a:latin typeface="Times New Roman"/>
                <a:cs typeface="Times New Roman"/>
              </a:rPr>
              <a:t>and Final value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Step time=2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rest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as</a:t>
            </a:r>
            <a:r>
              <a:rPr sz="1200" dirty="0">
                <a:latin typeface="Times New Roman"/>
                <a:cs typeface="Times New Roman"/>
              </a:rPr>
              <a:t> it </a:t>
            </a:r>
            <a:r>
              <a:rPr sz="1200" spc="-5" dirty="0">
                <a:latin typeface="Times New Roman"/>
                <a:cs typeface="Times New Roman"/>
              </a:rPr>
              <a:t>is.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spc="-5" dirty="0">
                <a:latin typeface="Times New Roman"/>
                <a:cs typeface="Times New Roman"/>
              </a:rPr>
              <a:t>What</a:t>
            </a:r>
            <a:r>
              <a:rPr sz="1200" dirty="0">
                <a:latin typeface="Times New Roman"/>
                <a:cs typeface="Times New Roman"/>
              </a:rPr>
              <a:t> value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integration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 time </a:t>
            </a:r>
            <a:r>
              <a:rPr sz="1200" spc="-5" dirty="0">
                <a:latin typeface="Times New Roman"/>
                <a:cs typeface="Times New Roman"/>
              </a:rPr>
              <a:t>derivative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" dirty="0">
                <a:latin typeface="Times New Roman"/>
                <a:cs typeface="Times New Roman"/>
              </a:rPr>
              <a:t> 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simulate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seconds?</a:t>
            </a:r>
            <a:endParaRPr sz="1200">
              <a:latin typeface="Times New Roman"/>
              <a:cs typeface="Times New Roman"/>
            </a:endParaRPr>
          </a:p>
          <a:p>
            <a:pPr marL="12700" marR="9525">
              <a:lnSpc>
                <a:spcPct val="110800"/>
              </a:lnSpc>
              <a:spcBef>
                <a:spcPts val="790"/>
              </a:spcBef>
            </a:pPr>
            <a:r>
              <a:rPr sz="1200" spc="-5" dirty="0">
                <a:latin typeface="Times New Roman"/>
                <a:cs typeface="Times New Roman"/>
              </a:rPr>
              <a:t>Sometimes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same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arranged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multiplexer.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Mux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Signal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Routing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block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set.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Delete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scopes.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4.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function: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sin(u)+exp(-u)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Fcn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block. Run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060" y="8867343"/>
            <a:ext cx="570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900" y="7150671"/>
            <a:ext cx="5671347" cy="162949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0550" y="2792095"/>
            <a:ext cx="3504691" cy="15233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9214" y="444500"/>
            <a:ext cx="4128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Computer Aided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Engineering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MEE20002 (SIMULINK)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Lab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3,</a:t>
            </a:r>
            <a:r>
              <a:rPr sz="1200" b="1" spc="-5" dirty="0">
                <a:latin typeface="Calibri"/>
                <a:cs typeface="Calibri"/>
              </a:rPr>
              <a:t> Part </a:t>
            </a:r>
            <a:r>
              <a:rPr sz="1200" b="1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601338"/>
            <a:ext cx="5970270" cy="255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Figure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5: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Original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function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derivative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integral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plots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Combined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scope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Exercise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300"/>
              </a:lnSpc>
              <a:spcBef>
                <a:spcPts val="775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this example </a:t>
            </a:r>
            <a:r>
              <a:rPr sz="1200" dirty="0">
                <a:latin typeface="Times New Roman"/>
                <a:cs typeface="Times New Roman"/>
              </a:rPr>
              <a:t>we are going to </a:t>
            </a:r>
            <a:r>
              <a:rPr sz="1200" spc="-5" dirty="0">
                <a:latin typeface="Times New Roman"/>
                <a:cs typeface="Times New Roman"/>
              </a:rPr>
              <a:t>investigate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differential equation and </a:t>
            </a:r>
            <a:r>
              <a:rPr sz="1200" dirty="0">
                <a:latin typeface="Times New Roman"/>
                <a:cs typeface="Times New Roman"/>
              </a:rPr>
              <a:t>determining </a:t>
            </a:r>
            <a:r>
              <a:rPr sz="1200" spc="-5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solution.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problem consists </a:t>
            </a:r>
            <a:r>
              <a:rPr sz="1200" dirty="0">
                <a:latin typeface="Times New Roman"/>
                <a:cs typeface="Times New Roman"/>
              </a:rPr>
              <a:t>of finding out the </a:t>
            </a:r>
            <a:r>
              <a:rPr sz="1200" spc="-5" dirty="0">
                <a:latin typeface="Times New Roman"/>
                <a:cs typeface="Times New Roman"/>
              </a:rPr>
              <a:t>rate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bacteria growth </a:t>
            </a:r>
            <a:r>
              <a:rPr sz="1200" dirty="0">
                <a:latin typeface="Times New Roman"/>
                <a:cs typeface="Times New Roman"/>
              </a:rPr>
              <a:t>in a jam pot. </a:t>
            </a:r>
            <a:r>
              <a:rPr sz="1200" spc="-5" dirty="0">
                <a:latin typeface="Times New Roman"/>
                <a:cs typeface="Times New Roman"/>
              </a:rPr>
              <a:t>Assume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 of “newly born </a:t>
            </a:r>
            <a:r>
              <a:rPr sz="1200" spc="-5" dirty="0">
                <a:latin typeface="Times New Roman"/>
                <a:cs typeface="Times New Roman"/>
              </a:rPr>
              <a:t>bacteria” is directly </a:t>
            </a:r>
            <a:r>
              <a:rPr sz="1200" dirty="0">
                <a:latin typeface="Times New Roman"/>
                <a:cs typeface="Times New Roman"/>
              </a:rPr>
              <a:t>proportional to the existing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(x) of </a:t>
            </a:r>
            <a:r>
              <a:rPr sz="1200" spc="-5" dirty="0">
                <a:latin typeface="Times New Roman"/>
                <a:cs typeface="Times New Roman"/>
              </a:rPr>
              <a:t>bacteria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dying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bacteria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proportional to the </a:t>
            </a:r>
            <a:r>
              <a:rPr sz="1200" spc="-5" dirty="0">
                <a:latin typeface="Times New Roman"/>
                <a:cs typeface="Times New Roman"/>
              </a:rPr>
              <a:t>square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number.</a:t>
            </a:r>
            <a:endParaRPr sz="1200">
              <a:latin typeface="Times New Roman"/>
              <a:cs typeface="Times New Roman"/>
            </a:endParaRPr>
          </a:p>
          <a:p>
            <a:pPr marL="12700" marR="1632585">
              <a:lnSpc>
                <a:spcPct val="165000"/>
              </a:lnSpc>
              <a:spcBef>
                <a:spcPts val="15"/>
              </a:spcBef>
              <a:tabLst>
                <a:tab pos="3148965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differential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written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as:	((dx)/(dt))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bx-px²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r>
              <a:rPr sz="1200" spc="-5" dirty="0">
                <a:latin typeface="Times New Roman"/>
                <a:cs typeface="Times New Roman"/>
              </a:rPr>
              <a:t> growth=</a:t>
            </a:r>
            <a:r>
              <a:rPr sz="1200" dirty="0">
                <a:latin typeface="Times New Roman"/>
                <a:cs typeface="Times New Roman"/>
              </a:rPr>
              <a:t> bx;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growth=</a:t>
            </a:r>
            <a:r>
              <a:rPr sz="1200" dirty="0">
                <a:latin typeface="Times New Roman"/>
                <a:cs typeface="Times New Roman"/>
              </a:rPr>
              <a:t> px²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constants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=1/(hour)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p=0.5/(hour).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have a population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bacteria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start.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9997" y="8974022"/>
            <a:ext cx="571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1239" y="850900"/>
            <a:ext cx="5816600" cy="2611755"/>
            <a:chOff x="1031239" y="850900"/>
            <a:chExt cx="5816600" cy="26117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239" y="869950"/>
              <a:ext cx="2880360" cy="25925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6525" y="850900"/>
              <a:ext cx="2901315" cy="261162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8575" y="6658826"/>
            <a:ext cx="467677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4500"/>
            <a:ext cx="6011545" cy="240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Computer Aided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Engineering MEE20002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(SIMULINK)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Lab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3,</a:t>
            </a:r>
            <a:r>
              <a:rPr sz="1200" b="1" spc="-5" dirty="0">
                <a:latin typeface="Calibri"/>
                <a:cs typeface="Calibri"/>
              </a:rPr>
              <a:t> Part </a:t>
            </a:r>
            <a:r>
              <a:rPr sz="1200" b="1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blocks </a:t>
            </a:r>
            <a:r>
              <a:rPr sz="1200" b="1" dirty="0">
                <a:latin typeface="Times New Roman"/>
                <a:cs typeface="Times New Roman"/>
              </a:rPr>
              <a:t>Gain,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Product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Sum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found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Simulink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Library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-&gt;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Math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Operations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41275" algn="just">
              <a:lnSpc>
                <a:spcPct val="110200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above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formulate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look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 the model in </a:t>
            </a:r>
            <a:r>
              <a:rPr sz="1200" spc="-5" dirty="0">
                <a:latin typeface="Times New Roman"/>
                <a:cs typeface="Times New Roman"/>
              </a:rPr>
              <a:t>Fig </a:t>
            </a:r>
            <a:r>
              <a:rPr sz="1200" dirty="0">
                <a:latin typeface="Times New Roman"/>
                <a:cs typeface="Times New Roman"/>
              </a:rPr>
              <a:t>6. The </a:t>
            </a:r>
            <a:r>
              <a:rPr sz="1200" spc="-5" dirty="0">
                <a:latin typeface="Times New Roman"/>
                <a:cs typeface="Times New Roman"/>
              </a:rPr>
              <a:t>initial </a:t>
            </a:r>
            <a:r>
              <a:rPr sz="1200" dirty="0">
                <a:latin typeface="Times New Roman"/>
                <a:cs typeface="Times New Roman"/>
              </a:rPr>
              <a:t>number of </a:t>
            </a:r>
            <a:r>
              <a:rPr sz="1200" spc="-5" dirty="0">
                <a:latin typeface="Times New Roman"/>
                <a:cs typeface="Times New Roman"/>
              </a:rPr>
              <a:t>bacteria is defined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initial conditions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integrator.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constants </a:t>
            </a:r>
            <a:r>
              <a:rPr sz="1200" dirty="0">
                <a:latin typeface="Times New Roman"/>
                <a:cs typeface="Times New Roman"/>
              </a:rPr>
              <a:t>b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assigned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MATLAB command window </a:t>
            </a:r>
            <a:r>
              <a:rPr sz="1200" dirty="0">
                <a:latin typeface="Times New Roman"/>
                <a:cs typeface="Times New Roman"/>
              </a:rPr>
              <a:t>or by </a:t>
            </a:r>
            <a:r>
              <a:rPr sz="1200" spc="-5" dirty="0">
                <a:latin typeface="Times New Roman"/>
                <a:cs typeface="Times New Roman"/>
              </a:rPr>
              <a:t>just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replacing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existing values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GAIN parameters.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careful </a:t>
            </a:r>
            <a:r>
              <a:rPr sz="1200" dirty="0">
                <a:latin typeface="Times New Roman"/>
                <a:cs typeface="Times New Roman"/>
              </a:rPr>
              <a:t>that ‘b’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‘p’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given </a:t>
            </a:r>
            <a:r>
              <a:rPr sz="1200" spc="-5" dirty="0">
                <a:latin typeface="Times New Roman"/>
                <a:cs typeface="Times New Roman"/>
              </a:rPr>
              <a:t>per </a:t>
            </a:r>
            <a:r>
              <a:rPr sz="1200" dirty="0">
                <a:latin typeface="Times New Roman"/>
                <a:cs typeface="Times New Roman"/>
              </a:rPr>
              <a:t>hour.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double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dirty="0">
                <a:latin typeface="Times New Roman"/>
                <a:cs typeface="Times New Roman"/>
              </a:rPr>
              <a:t> on the </a:t>
            </a:r>
            <a:r>
              <a:rPr sz="1200" spc="-5" dirty="0">
                <a:latin typeface="Times New Roman"/>
                <a:cs typeface="Times New Roman"/>
              </a:rPr>
              <a:t>Gains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summing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junction.</a:t>
            </a:r>
            <a:endParaRPr sz="1200">
              <a:latin typeface="Times New Roman"/>
              <a:cs typeface="Times New Roman"/>
            </a:endParaRPr>
          </a:p>
          <a:p>
            <a:pPr marL="12700" marR="47625" algn="just">
              <a:lnSpc>
                <a:spcPct val="110800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Run the simulation for 5 minutes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note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Scope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how much time the </a:t>
            </a:r>
            <a:r>
              <a:rPr sz="1200" spc="-5" dirty="0">
                <a:latin typeface="Times New Roman"/>
                <a:cs typeface="Times New Roman"/>
              </a:rPr>
              <a:t>bacteria </a:t>
            </a:r>
            <a:r>
              <a:rPr sz="1200" dirty="0">
                <a:latin typeface="Times New Roman"/>
                <a:cs typeface="Times New Roman"/>
              </a:rPr>
              <a:t> population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reduced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(a) </a:t>
            </a:r>
            <a:r>
              <a:rPr sz="1200" dirty="0">
                <a:latin typeface="Times New Roman"/>
                <a:cs typeface="Times New Roman"/>
              </a:rPr>
              <a:t>half,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(b) 25 % of the </a:t>
            </a:r>
            <a:r>
              <a:rPr sz="1200" spc="-5" dirty="0">
                <a:latin typeface="Times New Roman"/>
                <a:cs typeface="Times New Roman"/>
              </a:rPr>
              <a:t>initial bacteria count?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take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 from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“Cursor </a:t>
            </a:r>
            <a:r>
              <a:rPr sz="1200" dirty="0">
                <a:latin typeface="Times New Roman"/>
                <a:cs typeface="Times New Roman"/>
              </a:rPr>
              <a:t>Measurements”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 in the</a:t>
            </a:r>
            <a:r>
              <a:rPr sz="1200" spc="-5" dirty="0">
                <a:latin typeface="Times New Roman"/>
                <a:cs typeface="Times New Roman"/>
              </a:rPr>
              <a:t> scope </a:t>
            </a:r>
            <a:r>
              <a:rPr sz="1200" dirty="0">
                <a:latin typeface="Times New Roman"/>
                <a:cs typeface="Times New Roman"/>
              </a:rPr>
              <a:t>window.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080" y="3275076"/>
            <a:ext cx="4967986" cy="4472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583814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>
                <a:moveTo>
                  <a:pt x="0" y="0"/>
                </a:moveTo>
                <a:lnTo>
                  <a:pt x="16001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80" y="444500"/>
            <a:ext cx="6092190" cy="269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Computer Aided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Engineering MEE20002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(SIMULINK)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Lab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3,</a:t>
            </a:r>
            <a:r>
              <a:rPr sz="1200" b="1" spc="-5" dirty="0">
                <a:latin typeface="Calibri"/>
                <a:cs typeface="Calibri"/>
              </a:rPr>
              <a:t> Part </a:t>
            </a:r>
            <a:r>
              <a:rPr sz="1200" b="1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Exercise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problems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submitted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Canvas:</a:t>
            </a:r>
            <a:endParaRPr sz="1200">
              <a:latin typeface="Times New Roman"/>
              <a:cs typeface="Times New Roman"/>
            </a:endParaRPr>
          </a:p>
          <a:p>
            <a:pPr marL="52069" marR="43180" algn="just">
              <a:lnSpc>
                <a:spcPct val="110400"/>
              </a:lnSpc>
              <a:spcBef>
                <a:spcPts val="795"/>
              </a:spcBef>
              <a:buFont typeface="Times New Roman"/>
              <a:buAutoNum type="arabicPeriod"/>
              <a:tabLst>
                <a:tab pos="20955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Simulink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equation,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as: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𝑥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Cambria Math"/>
                <a:cs typeface="Cambria Math"/>
              </a:rPr>
              <a:t>𝑡</a:t>
            </a:r>
            <a:r>
              <a:rPr sz="1200" spc="-5" dirty="0">
                <a:latin typeface="Times New Roman"/>
                <a:cs typeface="Times New Roman"/>
              </a:rPr>
              <a:t>)=</a:t>
            </a:r>
            <a:r>
              <a:rPr sz="1200" spc="-5" dirty="0">
                <a:latin typeface="Cambria Math"/>
                <a:cs typeface="Cambria Math"/>
              </a:rPr>
              <a:t>𝐴.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Cambria Math"/>
                <a:cs typeface="Cambria Math"/>
              </a:rPr>
              <a:t>𝜔𝑡</a:t>
            </a:r>
            <a:r>
              <a:rPr sz="1200" spc="-5" dirty="0">
                <a:latin typeface="Times New Roman"/>
                <a:cs typeface="Times New Roman"/>
              </a:rPr>
              <a:t>+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𝜑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displacement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function </a:t>
            </a:r>
            <a:r>
              <a:rPr sz="1200" dirty="0">
                <a:latin typeface="Times New Roman"/>
                <a:cs typeface="Times New Roman"/>
              </a:rPr>
              <a:t>of time </a:t>
            </a:r>
            <a:r>
              <a:rPr sz="1200" spc="-5" dirty="0">
                <a:latin typeface="Times New Roman"/>
                <a:cs typeface="Times New Roman"/>
              </a:rPr>
              <a:t>‘t’. frequency ω, </a:t>
            </a:r>
            <a:r>
              <a:rPr sz="1200" dirty="0">
                <a:latin typeface="Times New Roman"/>
                <a:cs typeface="Times New Roman"/>
              </a:rPr>
              <a:t>phase angle φ </a:t>
            </a:r>
            <a:r>
              <a:rPr sz="1200" spc="-5" dirty="0">
                <a:latin typeface="Times New Roman"/>
                <a:cs typeface="Times New Roman"/>
              </a:rPr>
              <a:t>and amplitude A. </a:t>
            </a:r>
            <a:r>
              <a:rPr sz="1200" dirty="0">
                <a:latin typeface="Times New Roman"/>
                <a:cs typeface="Times New Roman"/>
              </a:rPr>
              <a:t>For this </a:t>
            </a:r>
            <a:r>
              <a:rPr sz="1200" spc="-5" dirty="0">
                <a:latin typeface="Times New Roman"/>
                <a:cs typeface="Times New Roman"/>
              </a:rPr>
              <a:t>exercise </a:t>
            </a:r>
            <a:r>
              <a:rPr sz="1200" dirty="0">
                <a:latin typeface="Times New Roman"/>
                <a:cs typeface="Times New Roman"/>
              </a:rPr>
              <a:t>take: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r>
              <a:rPr sz="1200" dirty="0">
                <a:latin typeface="Times New Roman"/>
                <a:cs typeface="Times New Roman"/>
              </a:rPr>
              <a:t> 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5.5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rad/s,</a:t>
            </a:r>
            <a:r>
              <a:rPr sz="1200" dirty="0">
                <a:latin typeface="Times New Roman"/>
                <a:cs typeface="Times New Roman"/>
              </a:rPr>
              <a:t> phase</a:t>
            </a:r>
            <a:r>
              <a:rPr sz="1200" spc="-5" dirty="0">
                <a:latin typeface="Times New Roman"/>
                <a:cs typeface="Times New Roman"/>
              </a:rPr>
              <a:t> angle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120</a:t>
            </a:r>
            <a:r>
              <a:rPr sz="1200" baseline="31250" dirty="0">
                <a:latin typeface="Times New Roman"/>
                <a:cs typeface="Times New Roman"/>
              </a:rPr>
              <a:t>o</a:t>
            </a:r>
            <a:r>
              <a:rPr sz="1200" spc="22" baseline="31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cm.</a:t>
            </a:r>
            <a:endParaRPr sz="1200">
              <a:latin typeface="Times New Roman"/>
              <a:cs typeface="Times New Roman"/>
            </a:endParaRPr>
          </a:p>
          <a:p>
            <a:pPr marL="204470" indent="-154305" algn="just">
              <a:lnSpc>
                <a:spcPct val="100000"/>
              </a:lnSpc>
              <a:spcBef>
                <a:spcPts val="940"/>
              </a:spcBef>
              <a:buFont typeface="Times New Roman"/>
              <a:buAutoNum type="arabicPeriod"/>
              <a:tabLst>
                <a:tab pos="205104" algn="l"/>
              </a:tabLst>
            </a:pPr>
            <a:r>
              <a:rPr sz="1200" spc="-5" dirty="0">
                <a:latin typeface="Times New Roman"/>
                <a:cs typeface="Times New Roman"/>
              </a:rPr>
              <a:t>Find</a:t>
            </a:r>
            <a:r>
              <a:rPr sz="1200" dirty="0">
                <a:latin typeface="Times New Roman"/>
                <a:cs typeface="Times New Roman"/>
              </a:rPr>
              <a:t> out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solution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differential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equation:</a:t>
            </a:r>
            <a:endParaRPr sz="1200">
              <a:latin typeface="Times New Roman"/>
              <a:cs typeface="Times New Roman"/>
            </a:endParaRPr>
          </a:p>
          <a:p>
            <a:pPr marL="52069">
              <a:lnSpc>
                <a:spcPts val="825"/>
              </a:lnSpc>
              <a:spcBef>
                <a:spcPts val="535"/>
              </a:spcBef>
            </a:pPr>
            <a:r>
              <a:rPr sz="1000" spc="-10" dirty="0">
                <a:latin typeface="Cambria Math"/>
                <a:cs typeface="Cambria Math"/>
              </a:rPr>
              <a:t>𝑑𝑥</a:t>
            </a:r>
            <a:endParaRPr sz="1000">
              <a:latin typeface="Cambria Math"/>
              <a:cs typeface="Cambria Math"/>
            </a:endParaRPr>
          </a:p>
          <a:p>
            <a:pPr marL="219710">
              <a:lnSpc>
                <a:spcPts val="1210"/>
              </a:lnSpc>
            </a:pP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2</a:t>
            </a:r>
            <a:r>
              <a:rPr sz="1400" spc="10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sin</a:t>
            </a:r>
            <a:r>
              <a:rPr sz="2100" spc="-7" baseline="1984" dirty="0">
                <a:latin typeface="Cambria Math"/>
                <a:cs typeface="Cambria Math"/>
              </a:rPr>
              <a:t>(</a:t>
            </a:r>
            <a:r>
              <a:rPr sz="1400" spc="-5" dirty="0">
                <a:latin typeface="Cambria Math"/>
                <a:cs typeface="Cambria Math"/>
              </a:rPr>
              <a:t>3𝑡</a:t>
            </a:r>
            <a:r>
              <a:rPr sz="2100" spc="-7" baseline="1984" dirty="0">
                <a:latin typeface="Cambria Math"/>
                <a:cs typeface="Cambria Math"/>
              </a:rPr>
              <a:t>)</a:t>
            </a:r>
            <a:r>
              <a:rPr sz="2100" spc="7" baseline="1984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28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4𝑥</a:t>
            </a:r>
            <a:r>
              <a:rPr sz="14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dirty="0">
                <a:latin typeface="Times New Roman"/>
                <a:cs typeface="Times New Roman"/>
              </a:rPr>
              <a:t> 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zero.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Please</a:t>
            </a:r>
            <a:r>
              <a:rPr sz="1200" dirty="0">
                <a:latin typeface="Times New Roman"/>
                <a:cs typeface="Times New Roman"/>
              </a:rPr>
              <a:t> note that ‘2’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amplitude</a:t>
            </a:r>
            <a:r>
              <a:rPr sz="1200" dirty="0">
                <a:latin typeface="Times New Roman"/>
                <a:cs typeface="Times New Roman"/>
              </a:rPr>
              <a:t> of</a:t>
            </a:r>
            <a:endParaRPr sz="1200">
              <a:latin typeface="Times New Roman"/>
              <a:cs typeface="Times New Roman"/>
            </a:endParaRPr>
          </a:p>
          <a:p>
            <a:pPr marL="59690">
              <a:lnSpc>
                <a:spcPts val="1060"/>
              </a:lnSpc>
            </a:pPr>
            <a:r>
              <a:rPr sz="1000" spc="45" dirty="0">
                <a:latin typeface="Cambria Math"/>
                <a:cs typeface="Cambria Math"/>
              </a:rPr>
              <a:t>𝑑𝑡</a:t>
            </a:r>
            <a:endParaRPr sz="1000">
              <a:latin typeface="Cambria Math"/>
              <a:cs typeface="Cambria Math"/>
            </a:endParaRPr>
          </a:p>
          <a:p>
            <a:pPr marL="52069">
              <a:lnSpc>
                <a:spcPts val="1395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sine wave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‘3’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dirty="0">
                <a:latin typeface="Times New Roman"/>
                <a:cs typeface="Times New Roman"/>
              </a:rPr>
              <a:t> must adjust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parameters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‘sine’</a:t>
            </a:r>
            <a:endParaRPr sz="12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block.</a:t>
            </a:r>
            <a:r>
              <a:rPr sz="1200" spc="-5" dirty="0">
                <a:latin typeface="Times New Roman"/>
                <a:cs typeface="Times New Roman"/>
              </a:rPr>
              <a:t> Your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output</a:t>
            </a:r>
            <a:r>
              <a:rPr sz="1200" dirty="0">
                <a:latin typeface="Times New Roman"/>
                <a:cs typeface="Times New Roman"/>
              </a:rPr>
              <a:t> in the</a:t>
            </a:r>
            <a:r>
              <a:rPr sz="1200" spc="-5" dirty="0">
                <a:latin typeface="Times New Roman"/>
                <a:cs typeface="Times New Roman"/>
              </a:rPr>
              <a:t> scope </a:t>
            </a:r>
            <a:r>
              <a:rPr sz="1200" dirty="0">
                <a:latin typeface="Times New Roman"/>
                <a:cs typeface="Times New Roman"/>
              </a:rPr>
              <a:t>should look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 the</a:t>
            </a:r>
            <a:r>
              <a:rPr sz="1200" spc="-5" dirty="0">
                <a:latin typeface="Times New Roman"/>
                <a:cs typeface="Times New Roman"/>
              </a:rPr>
              <a:t> figure </a:t>
            </a:r>
            <a:r>
              <a:rPr sz="1200" dirty="0">
                <a:latin typeface="Times New Roman"/>
                <a:cs typeface="Times New Roman"/>
              </a:rPr>
              <a:t>below: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077836"/>
            <a:ext cx="6031230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665">
              <a:lnSpc>
                <a:spcPct val="1108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You can</a:t>
            </a:r>
            <a:r>
              <a:rPr sz="1200" dirty="0">
                <a:latin typeface="Times New Roman"/>
                <a:cs typeface="Times New Roman"/>
              </a:rPr>
              <a:t> refine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graphical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 by going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Import/Export’</a:t>
            </a:r>
            <a:r>
              <a:rPr sz="1200" dirty="0">
                <a:latin typeface="Times New Roman"/>
                <a:cs typeface="Times New Roman"/>
              </a:rPr>
              <a:t> in ‘Model Configuration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Parameters’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‘Additional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Parameters’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‘Refine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factor’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57425" algn="l"/>
                <a:tab pos="6017895" algn="l"/>
              </a:tabLst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b="1" spc="-5" dirty="0">
                <a:latin typeface="Times New Roman"/>
                <a:cs typeface="Times New Roman"/>
              </a:rPr>
              <a:t>END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DOCUMENT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114" y="3261995"/>
            <a:ext cx="4230370" cy="37743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1177</Words>
  <Application>Microsoft Office PowerPoint</Application>
  <PresentationFormat>Custom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Haider Riza</dc:creator>
  <cp:lastModifiedBy>Sourabh Dani</cp:lastModifiedBy>
  <cp:revision>1</cp:revision>
  <dcterms:created xsi:type="dcterms:W3CDTF">2021-03-01T00:54:19Z</dcterms:created>
  <dcterms:modified xsi:type="dcterms:W3CDTF">2023-03-15T21:26:50Z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2020-03-15T00:00:00Z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2021-03-01T00:00:00Z</vt:filetime>
  </property>
</Properties>
</file>